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slideLayouts/slideLayout2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5"/>
    <p:sldMasterId id="2147483653" r:id="rId6"/>
    <p:sldMasterId id="2147483656" r:id="rId7"/>
    <p:sldMasterId id="2147483659" r:id="rId8"/>
    <p:sldMasterId id="2147483663" r:id="rId9"/>
    <p:sldMasterId id="2147483673" r:id="rId10"/>
    <p:sldMasterId id="2147483680" r:id="rId11"/>
    <p:sldMasterId id="2147483683" r:id="rId12"/>
  </p:sldMasterIdLst>
  <p:notesMasterIdLst>
    <p:notesMasterId r:id="rId24"/>
  </p:notesMasterIdLst>
  <p:sldIdLst>
    <p:sldId id="256" r:id="rId13"/>
    <p:sldId id="257" r:id="rId14"/>
    <p:sldId id="259" r:id="rId15"/>
    <p:sldId id="788" r:id="rId16"/>
    <p:sldId id="793" r:id="rId17"/>
    <p:sldId id="795" r:id="rId18"/>
    <p:sldId id="796" r:id="rId19"/>
    <p:sldId id="789" r:id="rId20"/>
    <p:sldId id="790" r:id="rId21"/>
    <p:sldId id="797" r:id="rId22"/>
    <p:sldId id="798" r:id="rId2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6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5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8BFC6-A9F1-44A0-8780-C460B80C8AA5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271B3-9659-484A-A3B2-41519B841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8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F530E-81E2-4680-8A77-79CE364656C2}" type="slidenum">
              <a:rPr lang="hu-HU" smtClean="0"/>
              <a:pPr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305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egy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1F61889F-2D84-4D44-AED9-6CB82F377A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37400" y="4978400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</a:t>
            </a:r>
          </a:p>
        </p:txBody>
      </p:sp>
      <p:sp>
        <p:nvSpPr>
          <p:cNvPr id="24" name="Kép helye 23">
            <a:extLst>
              <a:ext uri="{FF2B5EF4-FFF2-40B4-BE49-F238E27FC236}">
                <a16:creationId xmlns:a16="http://schemas.microsoft.com/office/drawing/2014/main" id="{CB1BC96F-BDCE-485D-942B-B9AB1CA6D3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40FA5F5-BD03-4F99-B2FB-3D1073191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45327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02600" y="-704849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7" name="Szöveg helye 12">
            <a:extLst>
              <a:ext uri="{FF2B5EF4-FFF2-40B4-BE49-F238E27FC236}">
                <a16:creationId xmlns:a16="http://schemas.microsoft.com/office/drawing/2014/main" id="{8C3129A7-CD81-4B07-A547-9B52B24C4D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549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0064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375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4513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1904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9" name="Nyíl: ötszög 8">
            <a:extLst>
              <a:ext uri="{FF2B5EF4-FFF2-40B4-BE49-F238E27FC236}">
                <a16:creationId xmlns:a16="http://schemas.microsoft.com/office/drawing/2014/main" id="{C1B9F41B-BB1F-4FC3-8F6F-5D0AD0498B5F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Kép helye 8">
            <a:extLst>
              <a:ext uri="{FF2B5EF4-FFF2-40B4-BE49-F238E27FC236}">
                <a16:creationId xmlns:a16="http://schemas.microsoft.com/office/drawing/2014/main" id="{BC5D8DE4-AE87-48E6-87B7-3D1F2E79DC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13" name="Szöveg helye 5">
            <a:extLst>
              <a:ext uri="{FF2B5EF4-FFF2-40B4-BE49-F238E27FC236}">
                <a16:creationId xmlns:a16="http://schemas.microsoft.com/office/drawing/2014/main" id="{D5341E61-5266-40A7-9D30-6DD94F8EBC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</p:spTree>
    <p:extLst>
      <p:ext uri="{BB962C8B-B14F-4D97-AF65-F5344CB8AC3E}">
        <p14:creationId xmlns:p14="http://schemas.microsoft.com/office/powerpoint/2010/main" val="298965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Nyíl: ötszög 9">
            <a:extLst>
              <a:ext uri="{FF2B5EF4-FFF2-40B4-BE49-F238E27FC236}">
                <a16:creationId xmlns:a16="http://schemas.microsoft.com/office/drawing/2014/main" id="{219A4694-682F-4D8F-A86D-71597977340E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Szöveg helye 5">
            <a:extLst>
              <a:ext uri="{FF2B5EF4-FFF2-40B4-BE49-F238E27FC236}">
                <a16:creationId xmlns:a16="http://schemas.microsoft.com/office/drawing/2014/main" id="{4096030C-DB71-42E9-BC22-6FBE3E132F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924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44546A"/>
              </a:solidFill>
            </a:endParaRPr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7694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9349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852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két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ép helye 23">
            <a:extLst>
              <a:ext uri="{FF2B5EF4-FFF2-40B4-BE49-F238E27FC236}">
                <a16:creationId xmlns:a16="http://schemas.microsoft.com/office/drawing/2014/main" id="{EB86D9C0-7968-44DC-AE8B-E08A4E11DA7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7" name="Szöveg helye 4">
            <a:extLst>
              <a:ext uri="{FF2B5EF4-FFF2-40B4-BE49-F238E27FC236}">
                <a16:creationId xmlns:a16="http://schemas.microsoft.com/office/drawing/2014/main" id="{67971675-9EA2-4C90-8800-18817A11BE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04091" y="4398248"/>
            <a:ext cx="4329103" cy="104600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 KÉT SORBAN</a:t>
            </a:r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A3AA9651-A95C-4CF9-AEC9-761547B8D1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920201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CC597A44-AB0F-452F-9D73-9C25E023295C}"/>
              </a:ext>
            </a:extLst>
          </p:cNvPr>
          <p:cNvSpPr/>
          <p:nvPr userDrawn="1"/>
        </p:nvSpPr>
        <p:spPr>
          <a:xfrm rot="2700000">
            <a:off x="-3805533" y="6592427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880992"/>
            <a:ext cx="5648330" cy="931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8A071793-A596-4E30-8328-2C20947060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5854700" cy="344576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183438" y="1655763"/>
            <a:ext cx="4414837" cy="39719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17930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898" y="880992"/>
            <a:ext cx="8490809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889987" y="2215978"/>
            <a:ext cx="10412026" cy="341171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3FC99DB0-9229-4101-853B-26A0AE07EDE8}"/>
              </a:ext>
            </a:extLst>
          </p:cNvPr>
          <p:cNvSpPr/>
          <p:nvPr userDrawn="1"/>
        </p:nvSpPr>
        <p:spPr>
          <a:xfrm rot="2700000">
            <a:off x="6617051" y="-9024563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2619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B8BE62F7-396C-413B-A013-A77AFBF40257}"/>
              </a:ext>
            </a:extLst>
          </p:cNvPr>
          <p:cNvSpPr/>
          <p:nvPr userDrawn="1"/>
        </p:nvSpPr>
        <p:spPr>
          <a:xfrm rot="2700000">
            <a:off x="7071014" y="-845533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</p:spTree>
    <p:extLst>
      <p:ext uri="{BB962C8B-B14F-4D97-AF65-F5344CB8AC3E}">
        <p14:creationId xmlns:p14="http://schemas.microsoft.com/office/powerpoint/2010/main" val="40093279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7E4C3D86-6395-4203-8A79-7CE12E677323}"/>
              </a:ext>
            </a:extLst>
          </p:cNvPr>
          <p:cNvSpPr/>
          <p:nvPr userDrawn="1"/>
        </p:nvSpPr>
        <p:spPr>
          <a:xfrm rot="2700000">
            <a:off x="11579151" y="-3947394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480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25808256-F714-40B6-9A93-251DD45D3831}"/>
              </a:ext>
            </a:extLst>
          </p:cNvPr>
          <p:cNvSpPr/>
          <p:nvPr userDrawn="1"/>
        </p:nvSpPr>
        <p:spPr>
          <a:xfrm rot="2700000">
            <a:off x="-5318982" y="-2599138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 descr="A képen rajz látható&#10;&#10;Automatikusan generált leírás">
            <a:extLst>
              <a:ext uri="{FF2B5EF4-FFF2-40B4-BE49-F238E27FC236}">
                <a16:creationId xmlns:a16="http://schemas.microsoft.com/office/drawing/2014/main" id="{813798E9-B5A6-45A7-B925-E24598C08D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18" y="1733823"/>
            <a:ext cx="3013648" cy="1695177"/>
          </a:xfrm>
          <a:prstGeom prst="rect">
            <a:avLst/>
          </a:prstGeom>
        </p:spPr>
      </p:pic>
      <p:sp>
        <p:nvSpPr>
          <p:cNvPr id="6" name="Szöveg helye 4">
            <a:extLst>
              <a:ext uri="{FF2B5EF4-FFF2-40B4-BE49-F238E27FC236}">
                <a16:creationId xmlns:a16="http://schemas.microsoft.com/office/drawing/2014/main" id="{342EAF87-7665-4614-8E39-0BFCCE874F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72583" y="3429000"/>
            <a:ext cx="4329103" cy="17505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rgbClr val="6E6E6E"/>
                </a:solidFill>
              </a:defRPr>
            </a:lvl1pPr>
          </a:lstStyle>
          <a:p>
            <a:pPr lvl="0"/>
            <a:r>
              <a:rPr lang="hu-HU" dirty="0"/>
              <a:t>KÖSZÖNJÜK</a:t>
            </a:r>
          </a:p>
          <a:p>
            <a:pPr lvl="0"/>
            <a:r>
              <a:rPr lang="hu-HU" dirty="0"/>
              <a:t>A FIGYELMET!</a:t>
            </a:r>
          </a:p>
        </p:txBody>
      </p:sp>
    </p:spTree>
    <p:extLst>
      <p:ext uri="{BB962C8B-B14F-4D97-AF65-F5344CB8AC3E}">
        <p14:creationId xmlns:p14="http://schemas.microsoft.com/office/powerpoint/2010/main" val="40693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/>
          </a:bodyPr>
          <a:lstStyle/>
          <a:p>
            <a:r>
              <a:rPr lang="hu-HU"/>
              <a:t>Mobile Software Development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9F71C9-278E-471F-A52B-879E4728A843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8" name="Tartalom helye 7"/>
          <p:cNvSpPr>
            <a:spLocks noGrp="1"/>
          </p:cNvSpPr>
          <p:nvPr>
            <p:ph sz="quarter" idx="12"/>
          </p:nvPr>
        </p:nvSpPr>
        <p:spPr>
          <a:xfrm>
            <a:off x="609600" y="1051200"/>
            <a:ext cx="10972800" cy="515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/>
            </a:lvl1pPr>
            <a:lvl2pPr marL="685800" indent="-216000">
              <a:spcBef>
                <a:spcPts val="400"/>
              </a:spcBef>
              <a:buFont typeface="Bariol Regular" panose="02000506040000020003" pitchFamily="2" charset="0"/>
              <a:buChar char="&gt;"/>
              <a:defRPr/>
            </a:lvl2pPr>
            <a:lvl3pPr marL="1180800" indent="-216000">
              <a:spcBef>
                <a:spcPts val="400"/>
              </a:spcBef>
              <a:buFont typeface="Bariol Regular" panose="02000506040000020003" pitchFamily="2" charset="0"/>
              <a:buChar char="–"/>
              <a:defRPr/>
            </a:lvl3pPr>
            <a:lvl4pPr marL="1566000" indent="-158400">
              <a:spcBef>
                <a:spcPts val="350"/>
              </a:spcBef>
              <a:defRPr/>
            </a:lvl4pPr>
            <a:lvl5pPr marL="2023200" indent="-158400">
              <a:spcBef>
                <a:spcPts val="350"/>
              </a:spcBef>
              <a:defRPr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48170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ólunk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DC2DDAD2-3171-48A3-958B-25575129D0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0" y="3644900"/>
            <a:ext cx="4622800" cy="2489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4DD4B25B-41EE-4148-BEFA-6B5021454F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2730500"/>
            <a:ext cx="3302000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RÓLUNK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2D21F309-1440-4C74-BB2E-4AF3E95AEF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519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EC12B25D-A002-438D-9B32-87D56A0A317F}"/>
              </a:ext>
            </a:extLst>
          </p:cNvPr>
          <p:cNvSpPr/>
          <p:nvPr userDrawn="1"/>
        </p:nvSpPr>
        <p:spPr>
          <a:xfrm rot="2700000">
            <a:off x="-1688363" y="-1071001"/>
            <a:ext cx="9000000" cy="900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Szöveg helye 6">
            <a:extLst>
              <a:ext uri="{FF2B5EF4-FFF2-40B4-BE49-F238E27FC236}">
                <a16:creationId xmlns:a16="http://schemas.microsoft.com/office/drawing/2014/main" id="{F50E1308-DCCA-4BDE-B791-9280F6BCA9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62751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7F0CEAC4-D225-4E7C-828C-AA0A39D1EC19}"/>
              </a:ext>
            </a:extLst>
          </p:cNvPr>
          <p:cNvSpPr/>
          <p:nvPr userDrawn="1"/>
        </p:nvSpPr>
        <p:spPr>
          <a:xfrm rot="2700000">
            <a:off x="-2160000" y="2856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4043430-7810-4758-97B8-A8A936D6DC30}"/>
              </a:ext>
            </a:extLst>
          </p:cNvPr>
          <p:cNvSpPr/>
          <p:nvPr userDrawn="1"/>
        </p:nvSpPr>
        <p:spPr>
          <a:xfrm rot="2700000">
            <a:off x="10031999" y="-197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5" name="Szöveg helye 6">
            <a:extLst>
              <a:ext uri="{FF2B5EF4-FFF2-40B4-BE49-F238E27FC236}">
                <a16:creationId xmlns:a16="http://schemas.microsoft.com/office/drawing/2014/main" id="{B6E32965-A4C0-430F-B6A8-05795699A1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7399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83802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684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666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70971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70475 w 5070971"/>
              <a:gd name="connsiteY0" fmla="*/ 0 h 4991100"/>
              <a:gd name="connsiteX1" fmla="*/ 0 w 5070971"/>
              <a:gd name="connsiteY1" fmla="*/ 0 h 4991100"/>
              <a:gd name="connsiteX2" fmla="*/ 5054600 w 5070971"/>
              <a:gd name="connsiteY2" fmla="*/ 4991100 h 4991100"/>
              <a:gd name="connsiteX3" fmla="*/ 5070475 w 5070971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0971" h="4991100">
                <a:moveTo>
                  <a:pt x="5070475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74708" y="1663700"/>
                  <a:pt x="5070475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169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A3DFB3D-26A2-48E2-9218-4F491E257AE6}"/>
              </a:ext>
            </a:extLst>
          </p:cNvPr>
          <p:cNvSpPr/>
          <p:nvPr userDrawn="1"/>
        </p:nvSpPr>
        <p:spPr>
          <a:xfrm rot="2700000">
            <a:off x="11779959" y="6445959"/>
            <a:ext cx="824080" cy="824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E66F834C-EBFF-4378-863F-03DCD25E939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286" y="-196361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B10F2415-7F17-4AFA-8791-23C9B5557329}"/>
              </a:ext>
            </a:extLst>
          </p:cNvPr>
          <p:cNvSpPr/>
          <p:nvPr userDrawn="1"/>
        </p:nvSpPr>
        <p:spPr>
          <a:xfrm rot="2700000">
            <a:off x="4912015" y="87964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 descr="A képen rajz látható&#10;&#10;Automatikusan generált leírás">
            <a:extLst>
              <a:ext uri="{FF2B5EF4-FFF2-40B4-BE49-F238E27FC236}">
                <a16:creationId xmlns:a16="http://schemas.microsoft.com/office/drawing/2014/main" id="{485F0A3A-069D-43B2-A21F-0B37CF18F7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72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60A6FD37-560E-4E28-A6E9-C8C16CF224D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1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F36DEF86-558E-4014-95C1-45D875C56E2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B290AE8E-15B1-4CEB-AA20-03B61B5F1A0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8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4DEC865D-B524-4433-B038-19A58D789C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48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4571206"/>
            <a:ext cx="7446626" cy="527050"/>
          </a:xfrm>
        </p:spPr>
        <p:txBody>
          <a:bodyPr/>
          <a:lstStyle/>
          <a:p>
            <a:pPr algn="l"/>
            <a:r>
              <a:rPr lang="en-US" dirty="0"/>
              <a:t>Flutter </a:t>
            </a:r>
            <a:r>
              <a:rPr lang="en-US" dirty="0" err="1"/>
              <a:t>alapú</a:t>
            </a:r>
            <a:r>
              <a:rPr lang="en-US" dirty="0"/>
              <a:t> </a:t>
            </a:r>
            <a:r>
              <a:rPr lang="en-US" dirty="0" err="1"/>
              <a:t>szoftverfejlesztés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143B76E-9D5C-46A5-948F-665C95120F67}"/>
              </a:ext>
            </a:extLst>
          </p:cNvPr>
          <p:cNvSpPr txBox="1">
            <a:spLocks/>
          </p:cNvSpPr>
          <p:nvPr/>
        </p:nvSpPr>
        <p:spPr>
          <a:xfrm>
            <a:off x="558800" y="5203286"/>
            <a:ext cx="5733845" cy="814388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rgbClr val="6E6E6E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2022 tavasz</a:t>
            </a:r>
            <a:endParaRPr lang="en-US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D9A5D49-4D24-4408-963B-93FCA8E277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8800" y="6017674"/>
            <a:ext cx="3897312" cy="814388"/>
          </a:xfrm>
        </p:spPr>
        <p:txBody>
          <a:bodyPr/>
          <a:lstStyle/>
          <a:p>
            <a:pPr algn="l"/>
            <a:r>
              <a:rPr lang="en-GB" sz="1600" dirty="0"/>
              <a:t>Pásztor Dániel</a:t>
            </a:r>
          </a:p>
          <a:p>
            <a:pPr algn="l"/>
            <a:r>
              <a:rPr lang="en-GB" sz="1600" dirty="0"/>
              <a:t>pasztor.daniel@aut.bme.hu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132E097-8E72-4A17-9847-AC7AD6F8DDB8}"/>
              </a:ext>
            </a:extLst>
          </p:cNvPr>
          <p:cNvSpPr txBox="1">
            <a:spLocks/>
          </p:cNvSpPr>
          <p:nvPr/>
        </p:nvSpPr>
        <p:spPr>
          <a:xfrm>
            <a:off x="558800" y="4571206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0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en-US" dirty="0" err="1"/>
              <a:t>Miért</a:t>
            </a:r>
            <a:r>
              <a:rPr lang="en-US" dirty="0"/>
              <a:t> a Dart? – Flutter </a:t>
            </a:r>
            <a:r>
              <a:rPr lang="en-US" dirty="0" err="1"/>
              <a:t>csapat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813754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Több</a:t>
            </a:r>
            <a:r>
              <a:rPr lang="en-GB" sz="2800" dirty="0"/>
              <a:t> </a:t>
            </a:r>
            <a:r>
              <a:rPr lang="en-GB" sz="2800" dirty="0" err="1"/>
              <a:t>nyelvet</a:t>
            </a:r>
            <a:r>
              <a:rPr lang="en-GB" sz="2800" dirty="0"/>
              <a:t> </a:t>
            </a:r>
            <a:r>
              <a:rPr lang="en-GB" sz="2800" dirty="0" err="1"/>
              <a:t>megvizsgáltak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Dart </a:t>
            </a:r>
            <a:r>
              <a:rPr lang="en-GB" sz="2800" dirty="0" err="1"/>
              <a:t>jól</a:t>
            </a:r>
            <a:r>
              <a:rPr lang="en-GB" sz="2800" dirty="0"/>
              <a:t> </a:t>
            </a:r>
            <a:r>
              <a:rPr lang="en-GB" sz="2800" dirty="0" err="1"/>
              <a:t>szerepelt</a:t>
            </a:r>
            <a:r>
              <a:rPr lang="en-GB" sz="2800" dirty="0"/>
              <a:t> </a:t>
            </a:r>
            <a:r>
              <a:rPr lang="en-GB" sz="2800" dirty="0" err="1"/>
              <a:t>minden</a:t>
            </a:r>
            <a:r>
              <a:rPr lang="en-GB" sz="2800" dirty="0"/>
              <a:t> </a:t>
            </a:r>
            <a:r>
              <a:rPr lang="en-GB" sz="2800" dirty="0" err="1"/>
              <a:t>szempontnál</a:t>
            </a:r>
            <a:r>
              <a:rPr lang="en-GB" sz="2800" dirty="0"/>
              <a:t>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Fejlesztői</a:t>
            </a:r>
            <a:r>
              <a:rPr lang="en-GB" sz="2800" dirty="0"/>
              <a:t> </a:t>
            </a:r>
            <a:r>
              <a:rPr lang="en-GB" sz="2800" dirty="0" err="1"/>
              <a:t>produktivitás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Objektum</a:t>
            </a:r>
            <a:r>
              <a:rPr lang="en-GB" sz="2800" dirty="0"/>
              <a:t> </a:t>
            </a:r>
            <a:r>
              <a:rPr lang="en-GB" sz="2800" dirty="0" err="1"/>
              <a:t>orientált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Kiszámítható</a:t>
            </a:r>
            <a:r>
              <a:rPr lang="en-GB" sz="2800" dirty="0"/>
              <a:t>, </a:t>
            </a:r>
            <a:r>
              <a:rPr lang="en-GB" sz="2800" dirty="0" err="1"/>
              <a:t>magas</a:t>
            </a:r>
            <a:r>
              <a:rPr lang="en-GB" sz="2800" dirty="0"/>
              <a:t> </a:t>
            </a:r>
            <a:r>
              <a:rPr lang="en-GB" sz="2800" dirty="0" err="1"/>
              <a:t>teljesítmény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Gyors</a:t>
            </a:r>
            <a:r>
              <a:rPr lang="en-GB" sz="2800" dirty="0"/>
              <a:t> </a:t>
            </a:r>
            <a:r>
              <a:rPr lang="en-GB" sz="2800" dirty="0" err="1"/>
              <a:t>memóriafoglalás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Just in Time: Hot Reload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Ahead of Time: </a:t>
            </a:r>
            <a:r>
              <a:rPr lang="en-GB" sz="2800" dirty="0" err="1"/>
              <a:t>Gyors</a:t>
            </a:r>
            <a:r>
              <a:rPr lang="en-GB" sz="2800" dirty="0"/>
              <a:t> </a:t>
            </a:r>
            <a:r>
              <a:rPr lang="en-GB" sz="2800" dirty="0" err="1"/>
              <a:t>futás</a:t>
            </a:r>
            <a:endParaRPr lang="en-GB" sz="2800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DDD1D43-4A7E-4482-8CA1-7D8B57242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506" y="1641948"/>
            <a:ext cx="4750858" cy="233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26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en-US" dirty="0" err="1"/>
              <a:t>Miért</a:t>
            </a:r>
            <a:r>
              <a:rPr lang="en-US" dirty="0"/>
              <a:t> a Dart? –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vélemény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780484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Google ecosystem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Dart </a:t>
            </a:r>
            <a:r>
              <a:rPr lang="en-GB" sz="2800" dirty="0" err="1"/>
              <a:t>nincs</a:t>
            </a:r>
            <a:r>
              <a:rPr lang="en-GB" sz="2800" dirty="0"/>
              <a:t> </a:t>
            </a:r>
            <a:r>
              <a:rPr lang="en-GB" sz="2800" dirty="0" err="1"/>
              <a:t>használatban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Nyelv</a:t>
            </a:r>
            <a:r>
              <a:rPr lang="en-GB" sz="2800" dirty="0"/>
              <a:t> </a:t>
            </a:r>
            <a:r>
              <a:rPr lang="en-GB" sz="2800" dirty="0" err="1"/>
              <a:t>kisajátítása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600" dirty="0"/>
              <a:t>„</a:t>
            </a:r>
            <a:r>
              <a:rPr lang="en-GB" sz="1600" dirty="0"/>
              <a:t>For example, when we adopted Dart, the language didn’t have an ahead-of-time toolchain for producing native binaries, </a:t>
            </a:r>
            <a:r>
              <a:rPr lang="hu-HU" sz="1600" dirty="0"/>
              <a:t>…</a:t>
            </a:r>
            <a:r>
              <a:rPr lang="en-GB" sz="1600" dirty="0"/>
              <a:t>, but now the language does because the Dart team built it for Flutter.</a:t>
            </a:r>
            <a:r>
              <a:rPr lang="hu-HU" sz="1600" dirty="0"/>
              <a:t>”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600" dirty="0"/>
              <a:t>„</a:t>
            </a:r>
            <a:r>
              <a:rPr lang="en-GB" sz="1600" dirty="0"/>
              <a:t>Similarly, the Dart VM has previously been optimized for throughput but the team is now optimizing the VM for latency, which is more important for Flutter’s workload.</a:t>
            </a:r>
            <a:r>
              <a:rPr lang="hu-HU" sz="1600" dirty="0"/>
              <a:t>”</a:t>
            </a:r>
            <a:endParaRPr lang="en-GB" sz="16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700" dirty="0" err="1"/>
              <a:t>Új</a:t>
            </a:r>
            <a:r>
              <a:rPr lang="en-GB" sz="2700" dirty="0"/>
              <a:t> </a:t>
            </a:r>
            <a:r>
              <a:rPr lang="en-GB" sz="2700" dirty="0" err="1"/>
              <a:t>nyelvi</a:t>
            </a:r>
            <a:r>
              <a:rPr lang="en-GB" sz="2700" dirty="0"/>
              <a:t> </a:t>
            </a:r>
            <a:r>
              <a:rPr lang="en-GB" sz="2700" dirty="0" err="1"/>
              <a:t>funkciók</a:t>
            </a:r>
            <a:r>
              <a:rPr lang="en-GB" sz="2700" dirty="0"/>
              <a:t> </a:t>
            </a:r>
            <a:r>
              <a:rPr lang="en-GB" sz="2700" dirty="0" err="1"/>
              <a:t>kifejezetten</a:t>
            </a:r>
            <a:r>
              <a:rPr lang="en-GB" sz="2700" dirty="0"/>
              <a:t> Flutter </a:t>
            </a:r>
            <a:r>
              <a:rPr lang="en-GB" sz="2700" dirty="0" err="1"/>
              <a:t>részére</a:t>
            </a:r>
            <a:endParaRPr lang="en-GB" sz="2800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3CC631D-2FC0-43D8-A01C-C1569ABB5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081" y="1622298"/>
            <a:ext cx="6584731" cy="139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1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4495800" cy="527050"/>
          </a:xfrm>
        </p:spPr>
        <p:txBody>
          <a:bodyPr/>
          <a:lstStyle/>
          <a:p>
            <a:pPr algn="l"/>
            <a:r>
              <a:rPr lang="en-US" dirty="0" err="1"/>
              <a:t>Bevezetés</a:t>
            </a:r>
            <a:r>
              <a:rPr lang="en-US" dirty="0"/>
              <a:t> - </a:t>
            </a:r>
            <a:r>
              <a:rPr lang="en-US" dirty="0" err="1"/>
              <a:t>képzés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748862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0000" lnSpcReduction="1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12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db</a:t>
            </a:r>
            <a:r>
              <a:rPr lang="en-GB" sz="2800" dirty="0">
                <a:latin typeface="+mn-lt"/>
              </a:rPr>
              <a:t> 90 </a:t>
            </a:r>
            <a:r>
              <a:rPr lang="en-GB" sz="2800" dirty="0" err="1">
                <a:latin typeface="+mn-lt"/>
              </a:rPr>
              <a:t>perces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előadás</a:t>
            </a:r>
            <a:endParaRPr lang="en-GB" sz="2800" dirty="0"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Hétfő</a:t>
            </a:r>
            <a:r>
              <a:rPr lang="en-GB" sz="2800" dirty="0"/>
              <a:t> 12:15 – 13:45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Teams, GitHub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Juhos</a:t>
            </a:r>
            <a:r>
              <a:rPr lang="en-GB" sz="2800" dirty="0"/>
              <a:t> </a:t>
            </a:r>
            <a:r>
              <a:rPr lang="en-GB" sz="2800" dirty="0" err="1"/>
              <a:t>István</a:t>
            </a:r>
            <a:endParaRPr lang="en-GB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stewemetal@gmail.com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Pásztor Dániel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pasztor.daniel@aut.bme.hu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Vogel </a:t>
            </a:r>
            <a:r>
              <a:rPr lang="en-GB" sz="2800" dirty="0" err="1"/>
              <a:t>Csongor</a:t>
            </a:r>
            <a:endParaRPr lang="en-GB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vogel.csongor@simonyi.bme.hu</a:t>
            </a:r>
          </a:p>
        </p:txBody>
      </p:sp>
    </p:spTree>
    <p:extLst>
      <p:ext uri="{BB962C8B-B14F-4D97-AF65-F5344CB8AC3E}">
        <p14:creationId xmlns:p14="http://schemas.microsoft.com/office/powerpoint/2010/main" val="306494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hu-HU" dirty="0"/>
              <a:t>Alkalmazást futtató platformok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5616185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0000" lnSpcReduction="10000"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Mobil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Android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iOS</a:t>
            </a:r>
            <a:endParaRPr lang="en-GB" sz="2800" dirty="0">
              <a:latin typeface="+mn-lt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Desktop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Windows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macOS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Linux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Web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Beágyazott</a:t>
            </a:r>
            <a:r>
              <a:rPr lang="en-GB" sz="2800" dirty="0"/>
              <a:t> </a:t>
            </a:r>
            <a:r>
              <a:rPr lang="en-GB" sz="2800" dirty="0" err="1"/>
              <a:t>rendszerek</a:t>
            </a:r>
            <a:endParaRPr lang="en-GB" sz="2800" dirty="0">
              <a:latin typeface="+mn-lt"/>
            </a:endParaRPr>
          </a:p>
        </p:txBody>
      </p:sp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9617F842-E685-4794-96E3-E51D5086D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46981"/>
              </p:ext>
            </p:extLst>
          </p:nvPr>
        </p:nvGraphicFramePr>
        <p:xfrm>
          <a:off x="7117855" y="3642803"/>
          <a:ext cx="4036444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18222">
                  <a:extLst>
                    <a:ext uri="{9D8B030D-6E8A-4147-A177-3AD203B41FA5}">
                      <a16:colId xmlns:a16="http://schemas.microsoft.com/office/drawing/2014/main" val="2079304610"/>
                    </a:ext>
                  </a:extLst>
                </a:gridCol>
                <a:gridCol w="2018222">
                  <a:extLst>
                    <a:ext uri="{9D8B030D-6E8A-4147-A177-3AD203B41FA5}">
                      <a16:colId xmlns:a16="http://schemas.microsoft.com/office/drawing/2014/main" val="1801774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/>
                        <a:t>Desktop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24%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9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Mobil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75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Multi-platform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46%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399092"/>
                  </a:ext>
                </a:extLst>
              </a:tr>
            </a:tbl>
          </a:graphicData>
        </a:graphic>
      </p:graphicFrame>
      <p:pic>
        <p:nvPicPr>
          <p:cNvPr id="7" name="Kép 6">
            <a:extLst>
              <a:ext uri="{FF2B5EF4-FFF2-40B4-BE49-F238E27FC236}">
                <a16:creationId xmlns:a16="http://schemas.microsoft.com/office/drawing/2014/main" id="{80AF8F3D-1939-421C-BA6C-2575DC6AB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473" y="1648193"/>
            <a:ext cx="5466028" cy="188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7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hu-HU" dirty="0"/>
              <a:t>Alkalmazást futtató platformok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813754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75000" lnSpcReduction="200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Natív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n-lt"/>
              </a:rPr>
              <a:t>Reszponzív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weboldal</a:t>
            </a:r>
            <a:endParaRPr lang="en-GB" sz="2800" dirty="0"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Progressive Web App (PWA)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n-lt"/>
              </a:rPr>
              <a:t>Telepített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böngésző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futtatja</a:t>
            </a:r>
            <a:endParaRPr lang="en-GB" sz="2800" dirty="0">
              <a:latin typeface="+mn-l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Offline </a:t>
            </a:r>
            <a:r>
              <a:rPr lang="en-GB" sz="2800" dirty="0" err="1"/>
              <a:t>támogatás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Push notification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Hibrid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n-lt"/>
              </a:rPr>
              <a:t>Weboldal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rendes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alkalmazásba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csomagolva</a:t>
            </a:r>
            <a:endParaRPr lang="en-GB" sz="2800" dirty="0">
              <a:latin typeface="+mn-l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Eléri</a:t>
            </a:r>
            <a:r>
              <a:rPr lang="en-GB" sz="2800" dirty="0"/>
              <a:t> a platform </a:t>
            </a:r>
            <a:r>
              <a:rPr lang="en-GB" sz="2800" dirty="0" err="1"/>
              <a:t>erőforrásait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Electron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Cross-platform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React Native, </a:t>
            </a:r>
            <a:r>
              <a:rPr lang="en-GB" sz="2800" dirty="0" err="1">
                <a:latin typeface="+mn-lt"/>
              </a:rPr>
              <a:t>NativeScript</a:t>
            </a:r>
            <a:r>
              <a:rPr lang="en-GB" sz="2800" dirty="0">
                <a:latin typeface="+mn-lt"/>
              </a:rPr>
              <a:t>, Xamarin Native</a:t>
            </a:r>
          </a:p>
        </p:txBody>
      </p:sp>
      <p:pic>
        <p:nvPicPr>
          <p:cNvPr id="6" name="Kép 5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828C7EDB-03D2-4151-8C8B-297F3A8A66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185" y="1756505"/>
            <a:ext cx="2130585" cy="426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35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en-US" dirty="0"/>
              <a:t>Flutter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813754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Google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2015: preview, 2018: </a:t>
            </a:r>
            <a:r>
              <a:rPr lang="en-GB" sz="2800" dirty="0" err="1">
                <a:latin typeface="+mn-lt"/>
              </a:rPr>
              <a:t>verzió</a:t>
            </a:r>
            <a:r>
              <a:rPr lang="en-GB" sz="2800" dirty="0">
                <a:latin typeface="+mn-lt"/>
              </a:rPr>
              <a:t> 1.0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Stable: Android, iOS</a:t>
            </a:r>
            <a:r>
              <a:rPr lang="en-GB" sz="2800"/>
              <a:t>, Web, Windows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>
                <a:latin typeface="+mn-lt"/>
              </a:rPr>
              <a:t>Beta: </a:t>
            </a:r>
            <a:r>
              <a:rPr lang="en-GB" sz="2800"/>
              <a:t>macOS</a:t>
            </a:r>
            <a:r>
              <a:rPr lang="en-GB" sz="2800" dirty="0"/>
              <a:t>, Linux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Package Manager: Pub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Hibrid-natív</a:t>
            </a:r>
            <a:r>
              <a:rPr lang="en-GB" sz="2800" dirty="0"/>
              <a:t> </a:t>
            </a:r>
            <a:r>
              <a:rPr lang="en-GB" sz="2800" dirty="0" err="1"/>
              <a:t>alkalmazások</a:t>
            </a:r>
            <a:endParaRPr lang="en-GB" sz="2800" dirty="0">
              <a:latin typeface="+mn-lt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DDD1D43-4A7E-4482-8CA1-7D8B57242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05" y="1594753"/>
            <a:ext cx="4750858" cy="233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8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DC74AE-0144-4F43-AE70-B28DEBD5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0EDFFFA-FB6B-47EE-ABD9-C9E401EAB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69" y="920299"/>
            <a:ext cx="6764115" cy="554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4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8DDD1D43-4A7E-4482-8CA1-7D8B57242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405" y="1618350"/>
            <a:ext cx="4750858" cy="233740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en-US" dirty="0"/>
              <a:t>Flutter </a:t>
            </a:r>
            <a:r>
              <a:rPr lang="en-US" dirty="0" err="1"/>
              <a:t>fordítási</a:t>
            </a:r>
            <a:r>
              <a:rPr lang="en-US" dirty="0"/>
              <a:t> </a:t>
            </a:r>
            <a:r>
              <a:rPr lang="en-US" dirty="0" err="1"/>
              <a:t>módok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813754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75000" lnSpcReduction="200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 dirty="0"/>
              <a:t>debug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Dart VM </a:t>
            </a:r>
            <a:r>
              <a:rPr lang="en-GB" sz="2800" dirty="0" err="1"/>
              <a:t>mellékelve</a:t>
            </a:r>
            <a:r>
              <a:rPr lang="en-GB" sz="2800" dirty="0"/>
              <a:t> </a:t>
            </a:r>
            <a:r>
              <a:rPr lang="en-GB" sz="2800" dirty="0" err="1"/>
              <a:t>alkalmazásban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Dart </a:t>
            </a:r>
            <a:r>
              <a:rPr lang="en-GB" sz="2800" dirty="0" err="1"/>
              <a:t>forráskód</a:t>
            </a:r>
            <a:r>
              <a:rPr lang="en-GB" sz="2800" dirty="0"/>
              <a:t> </a:t>
            </a:r>
            <a:r>
              <a:rPr lang="en-GB" sz="2800" dirty="0" err="1"/>
              <a:t>becsomagolva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Hot Reload </a:t>
            </a:r>
            <a:r>
              <a:rPr lang="en-GB" sz="2800" dirty="0" err="1"/>
              <a:t>támogatása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Közepes</a:t>
            </a:r>
            <a:r>
              <a:rPr lang="en-GB" sz="2800" dirty="0"/>
              <a:t> </a:t>
            </a:r>
            <a:r>
              <a:rPr lang="en-GB" sz="2800" dirty="0" err="1"/>
              <a:t>teljesítmény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 dirty="0"/>
              <a:t>release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Dart </a:t>
            </a:r>
            <a:r>
              <a:rPr lang="en-GB" sz="2800" dirty="0" err="1"/>
              <a:t>környezet</a:t>
            </a:r>
            <a:r>
              <a:rPr lang="en-GB" sz="2800" dirty="0"/>
              <a:t>, </a:t>
            </a:r>
            <a:r>
              <a:rPr lang="en-GB" sz="2800" dirty="0" err="1"/>
              <a:t>forráskód</a:t>
            </a:r>
            <a:r>
              <a:rPr lang="en-GB" sz="2800" dirty="0"/>
              <a:t> </a:t>
            </a:r>
            <a:r>
              <a:rPr lang="en-GB" sz="2800" dirty="0" err="1"/>
              <a:t>natív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Hot Reload </a:t>
            </a:r>
            <a:r>
              <a:rPr lang="en-GB" sz="2800" dirty="0" err="1"/>
              <a:t>nem</a:t>
            </a:r>
            <a:r>
              <a:rPr lang="en-GB" sz="2800" dirty="0"/>
              <a:t> </a:t>
            </a:r>
            <a:r>
              <a:rPr lang="en-GB" sz="2800" dirty="0" err="1"/>
              <a:t>lehetséges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Emulátoron</a:t>
            </a:r>
            <a:r>
              <a:rPr lang="en-GB" sz="2800" dirty="0"/>
              <a:t> </a:t>
            </a:r>
            <a:r>
              <a:rPr lang="en-GB" sz="2800" dirty="0" err="1"/>
              <a:t>nem</a:t>
            </a:r>
            <a:r>
              <a:rPr lang="en-GB" sz="2800" dirty="0"/>
              <a:t> </a:t>
            </a:r>
            <a:r>
              <a:rPr lang="en-GB" sz="2800" dirty="0" err="1"/>
              <a:t>fut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Gyors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 dirty="0"/>
              <a:t>profile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Bizonyos</a:t>
            </a:r>
            <a:r>
              <a:rPr lang="en-GB" sz="2800" dirty="0"/>
              <a:t> debug </a:t>
            </a:r>
            <a:r>
              <a:rPr lang="en-GB" sz="2800" dirty="0" err="1"/>
              <a:t>funkciók</a:t>
            </a:r>
            <a:r>
              <a:rPr lang="en-GB" sz="2800" dirty="0"/>
              <a:t> </a:t>
            </a:r>
            <a:r>
              <a:rPr lang="en-GB" sz="2800" dirty="0" err="1"/>
              <a:t>bekapcsolása</a:t>
            </a:r>
            <a:r>
              <a:rPr lang="en-GB" sz="2800" dirty="0"/>
              <a:t> </a:t>
            </a:r>
            <a:r>
              <a:rPr lang="en-GB" sz="2800" dirty="0" err="1"/>
              <a:t>méréshez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0645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en-GB" dirty="0"/>
              <a:t>Dart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813754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Google </a:t>
            </a:r>
            <a:r>
              <a:rPr lang="en-GB" sz="2800" dirty="0" err="1"/>
              <a:t>kezdeményezés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2011: preview, 2013: 1.0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Webre</a:t>
            </a:r>
            <a:r>
              <a:rPr lang="en-GB" sz="2800" dirty="0"/>
              <a:t> </a:t>
            </a:r>
            <a:r>
              <a:rPr lang="en-GB" sz="2800" dirty="0" err="1"/>
              <a:t>szánták</a:t>
            </a:r>
            <a:r>
              <a:rPr lang="en-GB" sz="2800" dirty="0"/>
              <a:t>, </a:t>
            </a:r>
            <a:r>
              <a:rPr lang="en-GB" sz="2800" dirty="0" err="1"/>
              <a:t>Javascript</a:t>
            </a:r>
            <a:r>
              <a:rPr lang="en-GB" sz="2800" dirty="0"/>
              <a:t> </a:t>
            </a:r>
            <a:r>
              <a:rPr lang="en-GB" sz="2800" dirty="0" err="1"/>
              <a:t>leváltása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n-lt"/>
              </a:rPr>
              <a:t>Eredeti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cél</a:t>
            </a:r>
            <a:r>
              <a:rPr lang="en-GB" sz="2800" dirty="0">
                <a:latin typeface="+mn-lt"/>
              </a:rPr>
              <a:t>: Dart VM </a:t>
            </a:r>
            <a:r>
              <a:rPr lang="en-GB" sz="2800" dirty="0" err="1">
                <a:latin typeface="+mn-lt"/>
              </a:rPr>
              <a:t>böngészőkbe</a:t>
            </a:r>
            <a:endParaRPr lang="en-GB" sz="2800" dirty="0"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n-lt"/>
              </a:rPr>
              <a:t>Később</a:t>
            </a:r>
            <a:r>
              <a:rPr lang="en-GB" sz="2800" dirty="0">
                <a:latin typeface="+mn-lt"/>
              </a:rPr>
              <a:t>: </a:t>
            </a:r>
            <a:r>
              <a:rPr lang="en-GB" sz="2800" dirty="0" err="1">
                <a:latin typeface="+mn-lt"/>
              </a:rPr>
              <a:t>Javascriptre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fordítás</a:t>
            </a:r>
            <a:endParaRPr lang="en-GB" sz="2800" dirty="0"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AngularDart</a:t>
            </a:r>
            <a:endParaRPr lang="en-GB" sz="2800" dirty="0">
              <a:latin typeface="+mn-lt"/>
            </a:endParaRPr>
          </a:p>
        </p:txBody>
      </p:sp>
      <p:pic>
        <p:nvPicPr>
          <p:cNvPr id="3" name="Kép 2" descr="A képen asztal látható&#10;&#10;Automatikusan generált leírás">
            <a:extLst>
              <a:ext uri="{FF2B5EF4-FFF2-40B4-BE49-F238E27FC236}">
                <a16:creationId xmlns:a16="http://schemas.microsoft.com/office/drawing/2014/main" id="{1CBA6A51-EAF6-4BD8-9AB5-0BE961D07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55" y="2020827"/>
            <a:ext cx="3251128" cy="101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98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en-GB" dirty="0"/>
              <a:t>Dart - </a:t>
            </a:r>
            <a:r>
              <a:rPr lang="en-GB" dirty="0" err="1"/>
              <a:t>nyelv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813754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Objektum</a:t>
            </a:r>
            <a:r>
              <a:rPr lang="en-GB" sz="2800" dirty="0"/>
              <a:t> </a:t>
            </a:r>
            <a:r>
              <a:rPr lang="en-GB" sz="2800" dirty="0" err="1"/>
              <a:t>orientált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n-lt"/>
              </a:rPr>
              <a:t>Osztály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alapú</a:t>
            </a:r>
            <a:endParaRPr lang="en-GB" sz="2800" dirty="0"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Garbage collector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C-</a:t>
            </a:r>
            <a:r>
              <a:rPr lang="en-GB" sz="2800" dirty="0" err="1"/>
              <a:t>szerű</a:t>
            </a:r>
            <a:r>
              <a:rPr lang="en-GB" sz="2800" dirty="0"/>
              <a:t> </a:t>
            </a:r>
            <a:r>
              <a:rPr lang="en-GB" sz="2800" dirty="0" err="1"/>
              <a:t>szintaxis</a:t>
            </a:r>
            <a:endParaRPr lang="en-GB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6059246"/>
      </p:ext>
    </p:extLst>
  </p:cSld>
  <p:clrMapOvr>
    <a:masterClrMapping/>
  </p:clrMapOvr>
</p:sld>
</file>

<file path=ppt/theme/theme1.xml><?xml version="1.0" encoding="utf-8"?>
<a:theme xmlns:a="http://schemas.openxmlformats.org/drawingml/2006/main" name="Cím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. egyéni séma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 fontScale="97500"/>
      </a:bodyPr>
      <a:lstStyle>
        <a:defPPr algn="r">
          <a:defRPr sz="4300" b="1" dirty="0">
            <a:solidFill>
              <a:srgbClr val="C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C2323BD-DD2A-48BF-AF82-4B990B4AC78F}"/>
    </a:ext>
  </a:extLst>
</a:theme>
</file>

<file path=ppt/theme/theme2.xml><?xml version="1.0" encoding="utf-8"?>
<a:theme xmlns:a="http://schemas.openxmlformats.org/drawingml/2006/main" name="Rólunk d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5A63544-5F0A-46A1-BDC9-1D2827C76A7D}"/>
    </a:ext>
  </a:extLst>
</a:theme>
</file>

<file path=ppt/theme/theme3.xml><?xml version="1.0" encoding="utf-8"?>
<a:theme xmlns:a="http://schemas.openxmlformats.org/drawingml/2006/main" name="Átvezető slide-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B1671239-7C69-4D27-AE68-7650955ABDB4}"/>
    </a:ext>
  </a:extLst>
</a:theme>
</file>

<file path=ppt/theme/theme4.xml><?xml version="1.0" encoding="utf-8"?>
<a:theme xmlns:a="http://schemas.openxmlformats.org/drawingml/2006/main" name="Felsorolásos 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DB45E66-2950-473E-B2E6-0D278FB22C57}"/>
    </a:ext>
  </a:extLst>
</a:theme>
</file>

<file path=ppt/theme/theme5.xml><?xml version="1.0" encoding="utf-8"?>
<a:theme xmlns:a="http://schemas.openxmlformats.org/drawingml/2006/main" name="Felsorolásos diák szekció címsor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53171C-B9C6-48C9-8E7D-A478FFC95994}"/>
    </a:ext>
  </a:extLst>
</a:theme>
</file>

<file path=ppt/theme/theme6.xml><?xml version="1.0" encoding="utf-8"?>
<a:theme xmlns:a="http://schemas.openxmlformats.org/drawingml/2006/main" name="Diagram oldalak">
  <a:themeElements>
    <a:clrScheme name="AutSoft_presentation_color_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D0A27"/>
      </a:accent1>
      <a:accent2>
        <a:srgbClr val="1D1D1B"/>
      </a:accent2>
      <a:accent3>
        <a:srgbClr val="34414E"/>
      </a:accent3>
      <a:accent4>
        <a:srgbClr val="C00000"/>
      </a:accent4>
      <a:accent5>
        <a:srgbClr val="6E6E6E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9978233-9C22-488C-98E3-E483547A0282}"/>
    </a:ext>
  </a:extLst>
</a:theme>
</file>

<file path=ppt/theme/theme7.xml><?xml version="1.0" encoding="utf-8"?>
<a:theme xmlns:a="http://schemas.openxmlformats.org/drawingml/2006/main" name="Aloldal mint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B19FFC6-1FCA-4F8E-88E6-8492F182DEBC}"/>
    </a:ext>
  </a:extLst>
</a:theme>
</file>

<file path=ppt/theme/theme8.xml><?xml version="1.0" encoding="utf-8"?>
<a:theme xmlns:a="http://schemas.openxmlformats.org/drawingml/2006/main" name="Záró old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EAC15C-9544-41E6-A227-E9CE2C739C1E}"/>
    </a:ext>
  </a:extLst>
</a:theme>
</file>

<file path=ppt/theme/theme9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F0ECD861B6C24D9DE6C610410A9680" ma:contentTypeVersion="11" ma:contentTypeDescription="Create a new document." ma:contentTypeScope="" ma:versionID="c1e6361be1704c346fd95d433b8f96cc">
  <xsd:schema xmlns:xsd="http://www.w3.org/2001/XMLSchema" xmlns:xs="http://www.w3.org/2001/XMLSchema" xmlns:p="http://schemas.microsoft.com/office/2006/metadata/properties" xmlns:ns1="http://schemas.microsoft.com/sharepoint/v3" xmlns:ns2="8f2d48a8-3d15-4a9a-bc6b-e84b4fa59525" xmlns:ns3="843bd4ae-105e-484a-97ba-9cfb3101a146" targetNamespace="http://schemas.microsoft.com/office/2006/metadata/properties" ma:root="true" ma:fieldsID="b37878c8533b0244faa46792825990a5" ns1:_="" ns2:_="" ns3:_="">
    <xsd:import namespace="http://schemas.microsoft.com/sharepoint/v3"/>
    <xsd:import namespace="8f2d48a8-3d15-4a9a-bc6b-e84b4fa59525"/>
    <xsd:import namespace="843bd4ae-105e-484a-97ba-9cfb3101a1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1:PublishingStartDate" minOccurs="0"/>
                <xsd:element ref="ns1:PublishingExpirationDat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2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3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2d48a8-3d15-4a9a-bc6b-e84b4fa595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bd4ae-105e-484a-97ba-9cfb3101a14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2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3bd4ae-105e-484a-97ba-9cfb3101a146">
      <UserInfo>
        <DisplayName>COO Members</DisplayName>
        <AccountId>173</AccountId>
        <AccountType/>
      </UserInfo>
    </SharedWithUsers>
    <PublishingExpirationDate xmlns="http://schemas.microsoft.com/sharepoint/v3" xsi:nil="true"/>
    <PublishingStartDate xmlns="http://schemas.microsoft.com/sharepoint/v3" xsi:nil="true"/>
    <_dlc_DocId xmlns="843bd4ae-105e-484a-97ba-9cfb3101a146">ASDOC-2102554853-32878</_dlc_DocId>
    <_dlc_DocIdUrl xmlns="843bd4ae-105e-484a-97ba-9cfb3101a146">
      <Url>https://autsoft.sharepoint.com/_layouts/15/DocIdRedir.aspx?ID=ASDOC-2102554853-32878</Url>
      <Description>ASDOC-2102554853-32878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17CC5E-31FE-4495-9412-9CA01119BB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f2d48a8-3d15-4a9a-bc6b-e84b4fa59525"/>
    <ds:schemaRef ds:uri="843bd4ae-105e-484a-97ba-9cfb3101a1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554448-F89C-4C8D-AEBC-43921BA3BA45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98FF91B1-8754-4CD5-9632-EF0FFADF1D25}">
  <ds:schemaRefs>
    <ds:schemaRef ds:uri="3b382b5e-089d-4a4c-b0b2-43ff698eeff2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30445f70-e018-45db-813a-17a9f0ad85cf"/>
    <ds:schemaRef ds:uri="http://schemas.microsoft.com/office/2006/metadata/properties"/>
    <ds:schemaRef ds:uri="http://purl.org/dc/dcmitype/"/>
    <ds:schemaRef ds:uri="843bd4ae-105e-484a-97ba-9cfb3101a146"/>
    <ds:schemaRef ds:uri="http://schemas.microsoft.com/sharepoint/v3"/>
  </ds:schemaRefs>
</ds:datastoreItem>
</file>

<file path=customXml/itemProps4.xml><?xml version="1.0" encoding="utf-8"?>
<ds:datastoreItem xmlns:ds="http://schemas.openxmlformats.org/officeDocument/2006/customXml" ds:itemID="{32659024-6793-4229-A8F7-FFA3A70DC1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lecture_1</Template>
  <TotalTime>960</TotalTime>
  <Words>351</Words>
  <Application>Microsoft Office PowerPoint</Application>
  <PresentationFormat>Widescreen</PresentationFormat>
  <Paragraphs>92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Bariol Regular</vt:lpstr>
      <vt:lpstr>Calibri</vt:lpstr>
      <vt:lpstr>Calibri Light</vt:lpstr>
      <vt:lpstr>Wingdings</vt:lpstr>
      <vt:lpstr>Címdiák</vt:lpstr>
      <vt:lpstr>Rólunk dia</vt:lpstr>
      <vt:lpstr>Átvezető slide-ok</vt:lpstr>
      <vt:lpstr>Felsorolásos diák</vt:lpstr>
      <vt:lpstr>Felsorolásos diák szekció címsorral</vt:lpstr>
      <vt:lpstr>Diagram oldalak</vt:lpstr>
      <vt:lpstr>Aloldal minták</vt:lpstr>
      <vt:lpstr>Záró oldal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Dániel Pásztor</dc:creator>
  <cp:lastModifiedBy>Dániel Pásztor</cp:lastModifiedBy>
  <cp:revision>27</cp:revision>
  <dcterms:created xsi:type="dcterms:W3CDTF">2020-09-07T00:46:43Z</dcterms:created>
  <dcterms:modified xsi:type="dcterms:W3CDTF">2022-02-13T20:54:29Z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0x01010021F0ECD861B6C24D9DE6C610410A9680</vt:lpwstr>
  </property>
  <property fmtid="{D5CDD505-2E9C-101B-9397-08002B2CF9AE}" pid="3" name="_dlc_DocIdItemGuid">
    <vt:lpwstr>db9f96f0-4fa2-4be9-82bc-1e0dcaeaa719</vt:lpwstr>
  </property>
</Properties>
</file>