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51"/>
  </p:notesMasterIdLst>
  <p:sldIdLst>
    <p:sldId id="256" r:id="rId13"/>
    <p:sldId id="257" r:id="rId14"/>
    <p:sldId id="270" r:id="rId15"/>
    <p:sldId id="271" r:id="rId16"/>
    <p:sldId id="259" r:id="rId17"/>
    <p:sldId id="260" r:id="rId18"/>
    <p:sldId id="261" r:id="rId19"/>
    <p:sldId id="262" r:id="rId20"/>
    <p:sldId id="272" r:id="rId21"/>
    <p:sldId id="263" r:id="rId22"/>
    <p:sldId id="273" r:id="rId23"/>
    <p:sldId id="274" r:id="rId24"/>
    <p:sldId id="264" r:id="rId25"/>
    <p:sldId id="275" r:id="rId26"/>
    <p:sldId id="276" r:id="rId27"/>
    <p:sldId id="265" r:id="rId28"/>
    <p:sldId id="297" r:id="rId29"/>
    <p:sldId id="277" r:id="rId30"/>
    <p:sldId id="296" r:id="rId31"/>
    <p:sldId id="278" r:id="rId32"/>
    <p:sldId id="279" r:id="rId33"/>
    <p:sldId id="280" r:id="rId34"/>
    <p:sldId id="281" r:id="rId35"/>
    <p:sldId id="283" r:id="rId36"/>
    <p:sldId id="282" r:id="rId37"/>
    <p:sldId id="284" r:id="rId38"/>
    <p:sldId id="285" r:id="rId39"/>
    <p:sldId id="267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4" r:id="rId48"/>
    <p:sldId id="293" r:id="rId49"/>
    <p:sldId id="295" r:id="rId5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8" Type="http://schemas.openxmlformats.org/officeDocument/2006/relationships/slideMaster" Target="slideMasters/slideMaster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4571206"/>
            <a:ext cx="7446626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/>
              <a:t>2022 tavasz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/>
          <a:lstStyle/>
          <a:p>
            <a:pPr algn="l"/>
            <a:r>
              <a:rPr lang="en-GB" sz="1600" dirty="0"/>
              <a:t>Pásztor Dániel</a:t>
            </a:r>
          </a:p>
          <a:p>
            <a:pPr algn="l"/>
            <a:r>
              <a:rPr lang="en-GB" sz="1600" dirty="0"/>
              <a:t>pasztor.daniel@aut.bme.hu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Aszinkron programozás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694670" y="1473044"/>
            <a:ext cx="856025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Future esetén felborul a kód sorrendje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Szinkron: balról jobbra, fentről lefele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Future: kódblokkok között ugrálás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Future callback sorrendet nehezebb átlátni nekünk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Hibaforrás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Aszinkron programozás</a:t>
            </a:r>
            <a:endParaRPr lang="en-GB" sz="28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Nem-blokkoló várakozás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Bevárja a folyamatot, de a kód többi része futhat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Aszinkron programozás: Aszinkron függvények + várakozás</a:t>
            </a:r>
            <a:endParaRPr lang="hu-HU" sz="2800" kern="0">
              <a:solidFill>
                <a:srgbClr val="000000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9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Aszinkron függvény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694670" y="1473044"/>
            <a:ext cx="856025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Normál függvény/metódus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async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módosítójellel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Mindenképp Future&lt;T&gt; objektummal tér vissza</a:t>
            </a:r>
            <a:endParaRPr lang="hu-HU" sz="28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Ha T típust adunk vissza, akkor a fordító becsomagolja Future&lt;T&gt;-be.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Ha nincs a Future-re szükség, akkor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void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is lehet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Ha hibát dobunk, Future is hibával végződik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74B1378-1A74-4659-A526-DC5E0846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535" y="4048347"/>
            <a:ext cx="4136069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Future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myAsyncFunction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async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'Hello Future-ból!'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1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Aszinkron várakozás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694670" y="1473044"/>
            <a:ext cx="856025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Aszinkron függvényben használható az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await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kulcsszó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Megvárja egy Future eredményét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A végrehajtás "kiugrik" a függvényből, folytatódik a futás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Ha befejeződött a Future, "visszaugrik", onnan folytatja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3F89AF-8A32-487E-B505-4EB756FA5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96" y="3429000"/>
            <a:ext cx="4682692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Future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myStringAsyncFunction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async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await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Future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delayed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Duration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(seconds: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'Hello Future-ból!'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Generátor függvények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380278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Dart támogatja a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generátor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függvények koncepcióját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Hagyományos Dart függvények, de gyűjteményt adnak vissza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Szinkron: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Iterable&lt;T&gt;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,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sync* 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módosítójel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Aszinkron: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Stream&lt;T&gt;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,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async*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módosítójel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Függvényen belül ugyanúgy hívhatunk más függvényeket, kódokat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Aszinkron esetben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await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is működik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A gyűjtemény </a:t>
            </a:r>
            <a:r>
              <a:rPr lang="en-GB" sz="2800" i="1" kern="0">
                <a:solidFill>
                  <a:srgbClr val="000000"/>
                </a:solidFill>
                <a:cs typeface="Calibri"/>
                <a:sym typeface="Calibri"/>
              </a:rPr>
              <a:t>lazy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módon értékelődik ki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Csak akkor fut, ha kell a következő érték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yield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Egy érték visszaadása a gyűjteménybe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Utolsó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yield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-nél folytatódik a végrehajtás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yield*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Gyűjtemény értékeit adja vissza</a:t>
            </a:r>
            <a:endParaRPr lang="en-GB" sz="2800" b="1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return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Lezárja a gyűjteményt</a:t>
            </a:r>
            <a:endParaRPr lang="en-GB" sz="2800" b="1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10453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Generátor függvény példa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5162E2-171E-46DB-80D8-9345E1D54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648" y="1690688"/>
            <a:ext cx="4474302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Iterable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myGeneratorFunction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sync*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'Első elem'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yield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'Második elem'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yield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'Harmadik elem'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yield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myGeneratorFunction())</a:t>
            </a:r>
            <a:r>
              <a:rPr kumimoji="0" lang="en-GB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'Kapott érték: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$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D595AB7-9CA9-4C1D-A6DF-FF3C62327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370" y="2798684"/>
            <a:ext cx="1614545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Első elem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Kapott érték: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Második elem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Kapott érték: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Harmadik elem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Kapott érték: 3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E82628-3C9E-4F5F-8383-1CE3D5D3402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848950" y="3675847"/>
            <a:ext cx="95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Aszinkron generátor példa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8407558-B898-4B7C-93B6-F412F12B7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79" y="2194160"/>
            <a:ext cx="5589992" cy="3416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myAsyncGeneratorFunction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async*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i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await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Future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delayed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Duration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(seconds: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yield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async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await for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myAsyncGeneratorFunction())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'Eltelt idő: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$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number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másodperc'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2DC0A-6A42-44F8-B212-CA4E0959860C}"/>
              </a:ext>
            </a:extLst>
          </p:cNvPr>
          <p:cNvSpPr txBox="1"/>
          <p:nvPr/>
        </p:nvSpPr>
        <p:spPr>
          <a:xfrm>
            <a:off x="558799" y="1597750"/>
            <a:ext cx="7922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sz="2400"/>
              <a:t>Feladat: Másodpercenként írjuk ki, mennyi idő telt el</a:t>
            </a:r>
          </a:p>
        </p:txBody>
      </p:sp>
    </p:spTree>
    <p:extLst>
      <p:ext uri="{BB962C8B-B14F-4D97-AF65-F5344CB8AC3E}">
        <p14:creationId xmlns:p14="http://schemas.microsoft.com/office/powerpoint/2010/main" val="256117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Stream&lt;T&gt;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856025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Aszinkron</a:t>
            </a:r>
            <a:r>
              <a:rPr lang="en-GB" sz="2800"/>
              <a:t> gyűjtemény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Információ: Adat + Időpont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ReactiveX</a:t>
            </a:r>
            <a:r>
              <a:rPr lang="en-GB" sz="2800"/>
              <a:t>: Reaktív programozás</a:t>
            </a:r>
            <a:endParaRPr lang="en-GB" sz="2800" b="1"/>
          </a:p>
        </p:txBody>
      </p:sp>
      <p:pic>
        <p:nvPicPr>
          <p:cNvPr id="6" name="Ábra 3">
            <a:extLst>
              <a:ext uri="{FF2B5EF4-FFF2-40B4-BE49-F238E27FC236}">
                <a16:creationId xmlns:a16="http://schemas.microsoft.com/office/drawing/2014/main" id="{CB12BF49-8EBF-4C33-942E-D0480206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527" y="3225139"/>
            <a:ext cx="8527650" cy="319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5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Stream&lt;T&gt;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856025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Csak az adatok továbbítását végzi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Értékek olvasásához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fel kell iratkozni</a:t>
            </a:r>
            <a:endParaRPr lang="en-GB" sz="28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.listen()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metódussal iratkozunk fel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i="1" kern="0">
                <a:solidFill>
                  <a:srgbClr val="000000"/>
                </a:solidFill>
                <a:cs typeface="Calibri"/>
                <a:sym typeface="Calibri"/>
              </a:rPr>
              <a:t>onData, onError, onDone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 függvényparaméterek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Feliratkozásnál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StreamSubscription 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objektumot kapunk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i="1" kern="0">
                <a:solidFill>
                  <a:srgbClr val="000000"/>
                </a:solidFill>
                <a:cs typeface="Calibri"/>
                <a:sym typeface="Calibri"/>
              </a:rPr>
              <a:t>pause(), resume(), cancel()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Feliratkozás szerint két fő típus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Egy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feliratkozós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Csak egy feliratkozás lehetséges, egyébként hiba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Akkor indul, amikor feliratkoznak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Pl. fájlok írása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Broadcast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</a:t>
            </a:r>
            <a:endParaRPr lang="en-GB" sz="2400" b="1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Tetszőleges számú feliratkozó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Mindenki megkapja az eseményeket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Pl. Események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30100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Stream műveletek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694067" y="1707393"/>
            <a:ext cx="10112477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ReactiveX rengeteg operátort, műveletet definiál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Dartban az </a:t>
            </a: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rxdart 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könyvtár</a:t>
            </a:r>
            <a:endParaRPr lang="en-GB" sz="2400" b="1" i="1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Legtöbb esetben bejövő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Stream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-et alakítja más típusú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Stream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-re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Két fő változata van a műveleteknek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Ha műveletben használt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Stream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(ek) egyenrangúak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Adott műveletet megvalósító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Stream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konstruktor (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CombineLatestStream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)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Vagy statikus függvénnyel: (</a:t>
            </a: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Rx.combineLatestX()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)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Ha van egy kitüntetett szerep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Az adott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Stream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-en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kiegészítő metódus</a:t>
            </a:r>
            <a:endParaRPr lang="en-GB" sz="24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Pl. </a:t>
            </a: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Stream&lt;T&gt;.flatMap()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220050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Stream műveletek példa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558799" y="1574241"/>
            <a:ext cx="8934841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Természetesen minden megoldható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Stream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-ek nélkül is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Stream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-ek bonyolultak, érteni kell őket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De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megtérül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a tanulásuk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Kevesebb kódot kell írni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Kevesebb hiba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Reaktív programozás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nyelvfüggetlen</a:t>
            </a:r>
            <a:endParaRPr lang="en-GB" sz="28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17 programozási nyelv + 3 keretrendszer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Vizsgáljunk meg példákon keresztül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Feladat: Keresés implementálása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Eredmény külső szerverről jön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Hibakezelést egyelőre ignoráljuk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400983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495800" cy="527050"/>
          </a:xfrm>
        </p:spPr>
        <p:txBody>
          <a:bodyPr/>
          <a:lstStyle/>
          <a:p>
            <a:pPr algn="l"/>
            <a:r>
              <a:rPr lang="en-US"/>
              <a:t>Összefoglaló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74886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Hosszantartó folyamatok kezelése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Dart eseményciklus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Future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Aszinkron programozás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Generátor függvények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Streamek bevezetése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Provider könyvtár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366001" cy="527050"/>
          </a:xfrm>
        </p:spPr>
        <p:txBody>
          <a:bodyPr/>
          <a:lstStyle/>
          <a:p>
            <a:pPr algn="l"/>
            <a:r>
              <a:rPr lang="en-GB"/>
              <a:t>Keresés példakód - Klasszikus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380278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E37C93-772E-40E0-884B-E152EF27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00" y="1354627"/>
            <a:ext cx="5589992" cy="477053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_ImperativeSearchState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ImperativeSearch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_currentItemValue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_onTextChanged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value)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async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//...</a:t>
            </a:r>
            <a:b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build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BuildContext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context) 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Column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children: 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&gt;[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TextField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onChanged: _onTextChanged,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Text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_currentItemValue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??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'Loading'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],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CE102FE-94D2-4C53-A385-57B0FA628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1070" y="1879552"/>
            <a:ext cx="4461478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Future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_searchItem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name)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async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await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Future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delayed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Duration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(seconds: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'Termék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$name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366001" cy="527050"/>
          </a:xfrm>
        </p:spPr>
        <p:txBody>
          <a:bodyPr/>
          <a:lstStyle/>
          <a:p>
            <a:pPr algn="l"/>
            <a:r>
              <a:rPr lang="en-GB"/>
              <a:t>Keresés példakód - Stream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380278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8A190A0-22E3-4DB8-80D7-2D4D9AEE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96" y="1567578"/>
            <a:ext cx="7092006" cy="427809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_StreamSearchState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StreamSearch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StreamController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_streamController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StreamController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broadcast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_currentItemValue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initState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...</a:t>
            </a:r>
            <a:b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.initState();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dispose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_streamController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.close();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.dispose();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en-GB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build()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0B228-6EE0-45E9-989A-C4967A585BCB}"/>
              </a:ext>
            </a:extLst>
          </p:cNvPr>
          <p:cNvSpPr txBox="1"/>
          <p:nvPr/>
        </p:nvSpPr>
        <p:spPr>
          <a:xfrm>
            <a:off x="7645402" y="1869783"/>
            <a:ext cx="3987798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build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BuildContext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context) 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Column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children: 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&gt;[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TextField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onChanged: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_streamController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Text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_currentItemValue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??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'Loading'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],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107288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Keresés megvalósítása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380278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Imperatív esetben meghívjuk a kérést, majd </a:t>
            </a:r>
            <a:r>
              <a:rPr lang="en-GB" sz="2800" b="1" i="1" kern="0">
                <a:solidFill>
                  <a:srgbClr val="000000"/>
                </a:solidFill>
                <a:cs typeface="Calibri"/>
                <a:sym typeface="Calibri"/>
              </a:rPr>
              <a:t>setState()</a:t>
            </a:r>
            <a:endParaRPr lang="en-GB" sz="28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Stream esetben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String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adatot kapunk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map()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-el át kellene alakítani a keresett termékre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De ez csak szinkron átalakítást végez</a:t>
            </a:r>
            <a:endParaRPr lang="en-GB" sz="2400" b="1" i="1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flatMap()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Paraméterben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Stream&lt;U&gt;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-ra alakító függvényt kap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Ezt a függvényt "kibontja"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229180-D234-480D-9C74-D32B5D3152BB}"/>
              </a:ext>
            </a:extLst>
          </p:cNvPr>
          <p:cNvGrpSpPr/>
          <p:nvPr/>
        </p:nvGrpSpPr>
        <p:grpSpPr>
          <a:xfrm>
            <a:off x="1124990" y="3828924"/>
            <a:ext cx="3334567" cy="1962266"/>
            <a:chOff x="594903" y="3552404"/>
            <a:chExt cx="3334567" cy="196226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5959D1A-8630-4AC7-9B94-A3B4582CC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03" y="3552404"/>
              <a:ext cx="3334567" cy="15696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var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result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=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await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_searchItem(value);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if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mounted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){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setState(() 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_currentItemValue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=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result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});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endPara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69F92B-9E97-4E21-B538-C58A1372DD08}"/>
                </a:ext>
              </a:extLst>
            </p:cNvPr>
            <p:cNvSpPr txBox="1"/>
            <p:nvPr/>
          </p:nvSpPr>
          <p:spPr>
            <a:xfrm>
              <a:off x="1457323" y="5206893"/>
              <a:ext cx="1609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Imperatív</a:t>
              </a:r>
              <a:endParaRPr lang="hu-H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535980-C7EC-491C-9A31-550FEF3928E0}"/>
              </a:ext>
            </a:extLst>
          </p:cNvPr>
          <p:cNvGrpSpPr/>
          <p:nvPr/>
        </p:nvGrpSpPr>
        <p:grpSpPr>
          <a:xfrm>
            <a:off x="4784145" y="3749040"/>
            <a:ext cx="4689104" cy="2675828"/>
            <a:chOff x="4254058" y="3472520"/>
            <a:chExt cx="4689104" cy="2675828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F54A3D7D-0B1E-46A1-9475-E50D0804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058" y="3472520"/>
              <a:ext cx="4689104" cy="2308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var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stream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=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_streamController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stream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  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.flatMap((value) =&gt; _searchItem(value).asStream());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stream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.listen((value) 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if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mounted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) 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setState(() 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_currentItemValue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= value;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});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}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});</a:t>
              </a:r>
              <a:endPara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0B1C6D-CF75-4EA4-BFAF-88F71A819920}"/>
                </a:ext>
              </a:extLst>
            </p:cNvPr>
            <p:cNvSpPr txBox="1"/>
            <p:nvPr/>
          </p:nvSpPr>
          <p:spPr>
            <a:xfrm>
              <a:off x="5793747" y="5840571"/>
              <a:ext cx="1609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Stream</a:t>
              </a:r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02877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Legfrissebb eredmény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380278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Ha elhúzódik egy keresés, rossz eredmény jelenik meg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Tovább tartó kérés később fejeződik be, később jut a </a:t>
            </a: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setState()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-be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Számon kell tartani, hogy a legfrissebb kérésben legyünk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Stream esetében </a:t>
            </a:r>
            <a:r>
              <a:rPr lang="en-GB" sz="2800" b="1" i="1" kern="0">
                <a:solidFill>
                  <a:srgbClr val="000000"/>
                </a:solidFill>
                <a:cs typeface="Calibri"/>
                <a:sym typeface="Calibri"/>
              </a:rPr>
              <a:t>switchMap()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csak a legfrissebbet követi</a:t>
            </a:r>
            <a:endParaRPr lang="en-GB" sz="2400" kern="0">
              <a:solidFill>
                <a:srgbClr val="000000"/>
              </a:solidFill>
              <a:cs typeface="Calibri"/>
              <a:sym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85FB24-740A-4CCA-8559-6C9D227E2E72}"/>
              </a:ext>
            </a:extLst>
          </p:cNvPr>
          <p:cNvGrpSpPr/>
          <p:nvPr/>
        </p:nvGrpSpPr>
        <p:grpSpPr>
          <a:xfrm>
            <a:off x="707923" y="4013455"/>
            <a:ext cx="4270721" cy="2517430"/>
            <a:chOff x="413926" y="3193683"/>
            <a:chExt cx="4270721" cy="2517430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70F3C823-CBE7-40A9-A927-101E3F191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26" y="3193683"/>
              <a:ext cx="4270721" cy="20621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String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?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_currentSearchTerm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void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JetBrains Mono"/>
                </a:rPr>
                <a:t>_onTextChanged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String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value)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async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_currentSearchTerm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= value;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var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result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=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await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_searchItem(value);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if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_currentSearchTerm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== value &amp;&amp;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mounted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) 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</a:t>
              </a:r>
              <a:r>
                <a:rPr kumimoji="0" lang="hu-HU" altLang="hu-HU" sz="16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JetBrains Mono"/>
                </a:rPr>
                <a:t>//...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}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endParaRPr kumimoji="0" lang="hu-HU" altLang="hu-HU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185650-D7F7-45A9-9B76-D6B953B6CE12}"/>
                </a:ext>
              </a:extLst>
            </p:cNvPr>
            <p:cNvSpPr txBox="1"/>
            <p:nvPr/>
          </p:nvSpPr>
          <p:spPr>
            <a:xfrm>
              <a:off x="1744423" y="5403336"/>
              <a:ext cx="1609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Imperatív</a:t>
              </a:r>
              <a:endParaRPr lang="hu-H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2A5CF9-5A69-49BD-8CC5-B0CD3A5F4FDC}"/>
              </a:ext>
            </a:extLst>
          </p:cNvPr>
          <p:cNvGrpSpPr/>
          <p:nvPr/>
        </p:nvGrpSpPr>
        <p:grpSpPr>
          <a:xfrm>
            <a:off x="5513428" y="4025967"/>
            <a:ext cx="4950394" cy="1172427"/>
            <a:chOff x="5219431" y="3206195"/>
            <a:chExt cx="4950394" cy="1172427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6B65CBE7-E15E-4739-9F17-3EC6BD522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431" y="3206195"/>
              <a:ext cx="4950394" cy="8309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var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stream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=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_streamController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stream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  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kumimoji="0" lang="en-GB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switchMap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((value) =&gt; _searchItem(value).asStream());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JetBrains Mono"/>
                </a:rPr>
                <a:t>//...</a:t>
              </a:r>
              <a:endParaRPr kumimoji="0" lang="hu-HU" altLang="hu-HU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B12AF7-316D-4780-AE3C-B0684D67A9AC}"/>
                </a:ext>
              </a:extLst>
            </p:cNvPr>
            <p:cNvSpPr txBox="1"/>
            <p:nvPr/>
          </p:nvSpPr>
          <p:spPr>
            <a:xfrm>
              <a:off x="6889765" y="4070845"/>
              <a:ext cx="1609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Stream</a:t>
              </a:r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78500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Kérések korlátozása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380278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Jelenleg minden egyes karakterre új kérés indul, ezt korlátozni kell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Timer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adott idő után meghívja a callback paramétert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cancel()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hívásával törölhető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Jó lenne </a:t>
            </a: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dispose()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-ban is törölni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Stream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esetében </a:t>
            </a:r>
            <a:r>
              <a:rPr lang="en-GB" sz="2800" b="1" i="1" kern="0">
                <a:solidFill>
                  <a:srgbClr val="000000"/>
                </a:solidFill>
                <a:cs typeface="Calibri"/>
                <a:sym typeface="Calibri"/>
              </a:rPr>
              <a:t>debounce()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bevárja az eseményeket</a:t>
            </a:r>
            <a:endParaRPr lang="en-GB" sz="2400" kern="0">
              <a:solidFill>
                <a:srgbClr val="000000"/>
              </a:solidFill>
              <a:cs typeface="Calibri"/>
              <a:sym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AB1521-B58B-4B53-9EE9-CC6F3C38C398}"/>
              </a:ext>
            </a:extLst>
          </p:cNvPr>
          <p:cNvGrpSpPr/>
          <p:nvPr/>
        </p:nvGrpSpPr>
        <p:grpSpPr>
          <a:xfrm>
            <a:off x="933279" y="3815580"/>
            <a:ext cx="3217547" cy="2465619"/>
            <a:chOff x="946532" y="3414125"/>
            <a:chExt cx="3217547" cy="24656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AC92C1-E0C7-48BC-AB09-92CE9861BB55}"/>
                </a:ext>
              </a:extLst>
            </p:cNvPr>
            <p:cNvSpPr txBox="1"/>
            <p:nvPr/>
          </p:nvSpPr>
          <p:spPr>
            <a:xfrm>
              <a:off x="1750442" y="5571967"/>
              <a:ext cx="1609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Imperatív</a:t>
              </a:r>
              <a:endParaRPr lang="hu-HU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26CFC3FF-9196-4C4B-BB32-6D3193130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532" y="3414125"/>
              <a:ext cx="3217547" cy="20621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void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JetBrains Mono"/>
                </a:rPr>
                <a:t>_onTextChanged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String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value) 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_requestTimer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?.cancel();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_requestTimer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=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2196F3"/>
                  </a:solidFill>
                  <a:effectLst/>
                  <a:latin typeface="JetBrains Mono"/>
                </a:rPr>
                <a:t>Timer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const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2196F3"/>
                  </a:solidFill>
                  <a:effectLst/>
                  <a:latin typeface="JetBrains Mono"/>
                </a:rPr>
                <a:t>Duration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(milliseconds: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JetBrains Mono"/>
                </a:rPr>
                <a:t>500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),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  ()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async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</a:t>
              </a:r>
              <a:r>
                <a:rPr kumimoji="0" lang="hu-HU" altLang="hu-HU" sz="16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JetBrains Mono"/>
                </a:rPr>
                <a:t>//...</a:t>
              </a:r>
              <a:br>
                <a:rPr kumimoji="0" lang="hu-HU" altLang="hu-HU" sz="16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JetBrains Mono"/>
                </a:rPr>
              </a:br>
              <a:r>
                <a:rPr kumimoji="0" lang="hu-HU" altLang="hu-HU" sz="1600" b="0" i="1" u="none" strike="noStrike" cap="none" normalizeH="0" baseline="0">
                  <a:ln>
                    <a:noFill/>
                  </a:ln>
                  <a:solidFill>
                    <a:srgbClr val="8C8C8C"/>
                  </a:solidFill>
                  <a:effectLst/>
                  <a:latin typeface="JetBrains Mono"/>
                </a:rPr>
                <a:t>  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},);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endPara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E0EF23-4AEE-4EDC-BC34-4D67595DB3F4}"/>
              </a:ext>
            </a:extLst>
          </p:cNvPr>
          <p:cNvGrpSpPr/>
          <p:nvPr/>
        </p:nvGrpSpPr>
        <p:grpSpPr>
          <a:xfrm>
            <a:off x="4673047" y="3815580"/>
            <a:ext cx="4950394" cy="1184939"/>
            <a:chOff x="4686300" y="3414125"/>
            <a:chExt cx="4950394" cy="11849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67445F-ED90-410D-B9EE-28595D157587}"/>
                </a:ext>
              </a:extLst>
            </p:cNvPr>
            <p:cNvSpPr txBox="1"/>
            <p:nvPr/>
          </p:nvSpPr>
          <p:spPr>
            <a:xfrm>
              <a:off x="6276335" y="4291287"/>
              <a:ext cx="1609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Stream</a:t>
              </a:r>
              <a:endParaRPr lang="hu-HU"/>
            </a:p>
          </p:txBody>
        </p: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C2F8B133-D7C0-428B-A503-831C97EF0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300" y="3414125"/>
              <a:ext cx="4950394" cy="8309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var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stream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=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_streamController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stream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871094"/>
                  </a:solidFill>
                  <a:effectLst/>
                  <a:latin typeface="JetBrains Mono"/>
                </a:rPr>
                <a:t>  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.debounceTime(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const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2196F3"/>
                  </a:solidFill>
                  <a:effectLst/>
                  <a:latin typeface="JetBrains Mono"/>
                </a:rPr>
                <a:t>Duration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(milliseconds: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1750EB"/>
                  </a:solidFill>
                  <a:effectLst/>
                  <a:latin typeface="JetBrains Mono"/>
                </a:rPr>
                <a:t>500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))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.switchMap((value) =&gt; _searchItem(value).asStream());</a:t>
              </a:r>
              <a:endPara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0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Kérések kombinálása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380278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Keresés mostantól több terméket is visszaadhat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Mindegyik terméket meg kell jeleníteni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UI kódon is kell módosítani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i="1" kern="0">
                <a:solidFill>
                  <a:srgbClr val="000000"/>
                </a:solidFill>
                <a:cs typeface="Calibri"/>
                <a:sym typeface="Calibri"/>
              </a:rPr>
              <a:t>Future.wait()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mindegyik kérést bevárja, listával tér vissza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Stream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-ek kombinálására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CombineLatestStream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140A8-2E6F-476D-804D-BD9A0BB756C7}"/>
              </a:ext>
            </a:extLst>
          </p:cNvPr>
          <p:cNvGrpSpPr/>
          <p:nvPr/>
        </p:nvGrpSpPr>
        <p:grpSpPr>
          <a:xfrm>
            <a:off x="707923" y="3786304"/>
            <a:ext cx="7317897" cy="338554"/>
            <a:chOff x="997463" y="3506652"/>
            <a:chExt cx="7317897" cy="338554"/>
          </a:xfrm>
        </p:grpSpPr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0C0C0462-9B44-49BA-AC87-6F0421476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580" y="3506652"/>
              <a:ext cx="5796780" cy="3385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var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detailedResult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=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await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Future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kumimoji="0" lang="hu-HU" altLang="hu-HU" sz="1600" b="0" i="1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JetBrains Mono"/>
                </a:rPr>
                <a:t>wait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result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.map(_fetchDetailed));</a:t>
              </a:r>
              <a:endParaRPr kumimoji="0" lang="hu-HU" altLang="hu-HU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DEAD3D-3B4B-463F-9ECD-A7B1583E3448}"/>
                </a:ext>
              </a:extLst>
            </p:cNvPr>
            <p:cNvSpPr txBox="1"/>
            <p:nvPr/>
          </p:nvSpPr>
          <p:spPr>
            <a:xfrm>
              <a:off x="997463" y="3516984"/>
              <a:ext cx="1609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Imperatív</a:t>
              </a:r>
              <a:endParaRPr lang="hu-HU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4506E4-6C21-46E4-AADD-9AFA07B5C2FA}"/>
              </a:ext>
            </a:extLst>
          </p:cNvPr>
          <p:cNvGrpSpPr/>
          <p:nvPr/>
        </p:nvGrpSpPr>
        <p:grpSpPr>
          <a:xfrm>
            <a:off x="707923" y="4254227"/>
            <a:ext cx="4972704" cy="1815882"/>
            <a:chOff x="997462" y="4210090"/>
            <a:chExt cx="4972704" cy="181588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1E8F41-72C8-436F-A8FB-52F32C598786}"/>
                </a:ext>
              </a:extLst>
            </p:cNvPr>
            <p:cNvSpPr txBox="1"/>
            <p:nvPr/>
          </p:nvSpPr>
          <p:spPr>
            <a:xfrm>
              <a:off x="997462" y="4984211"/>
              <a:ext cx="1609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/>
                <a:t>Stream</a:t>
              </a:r>
              <a:endParaRPr lang="hu-HU"/>
            </a:p>
          </p:txBody>
        </p:sp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C87DB09E-5562-4521-B945-991FE6578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580" y="4210090"/>
              <a:ext cx="3451586" cy="18158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switchMap(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(value) =&gt;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CombineLatestStream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.</a:t>
              </a:r>
              <a:r>
                <a:rPr kumimoji="0" lang="hu-HU" altLang="hu-HU" sz="1600" b="0" i="1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JetBrains Mono"/>
                </a:rPr>
                <a:t>list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value.map(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(e) =&gt; _fetchDetailed(e).asStream(),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),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),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);</a:t>
              </a:r>
              <a:endPara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4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862418" cy="527050"/>
          </a:xfrm>
        </p:spPr>
        <p:txBody>
          <a:bodyPr/>
          <a:lstStyle/>
          <a:p>
            <a:pPr algn="l"/>
            <a:r>
              <a:rPr lang="en-US"/>
              <a:t>Megoldások összehasonlítása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A5D500E-4C61-4E58-9CE2-5F8C1CA3A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1690688"/>
            <a:ext cx="4600940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_currentSearchTerm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Timer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_requestTimer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&gt;?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_currentDetailedTerm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_onTextChanged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value)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_requestTimer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?.cancel();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_requestTimer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Timer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Duration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(milliseconds: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500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()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async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_currentSearchTerm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value;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await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_searchItem(value);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_currentSearchTerm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value)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_currentDetailedTerm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detailedResult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await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Future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wait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.map(_fetchDetailed));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_currentDetailedTerm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mounted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setState(()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_currentItemValue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detailedResult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hu-HU" altLang="hu-H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F98A38F-1B32-4474-B6D3-7D5FD12F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1690688"/>
            <a:ext cx="3789820" cy="39703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initState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_streamController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stream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.debounceTime(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Duration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(milliseconds: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500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.switchMap((value) =&gt; _searchItem(value).asStream())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.switchMap(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(value) =&gt;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CombineLatestStream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list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value.map(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(e) =&gt; _fetchDetailed(e).asStream(),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),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),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stream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.listen((value)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mounted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setState(()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_currentItemValue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value;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.initState();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831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008192" cy="527050"/>
          </a:xfrm>
        </p:spPr>
        <p:txBody>
          <a:bodyPr/>
          <a:lstStyle/>
          <a:p>
            <a:pPr algn="l"/>
            <a:r>
              <a:rPr lang="en-US"/>
              <a:t>Megoldások összehasonlítása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380278"/>
            <a:ext cx="1005284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Imperatív megoldást nehezebb átlátni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Több 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független kódrészlet keveredik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Stream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letisztult, egyértelműen szétválasztható részekkel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Stream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beépítetten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reaktív</a:t>
            </a:r>
            <a:endParaRPr lang="en-GB" sz="28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Módosítsuk az alkalmazást úgy, hogy a szerver képes jelezni frissítésről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Pl. Firebase adatbázis automatikusan jelez, ha frissül valamelyik mező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Imperatív esetben sok módosítás, nehéz megoldani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Stream megoldás alapértelmezetten támogatja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i="1" kern="0">
                <a:solidFill>
                  <a:srgbClr val="000000"/>
                </a:solidFill>
                <a:cs typeface="Calibri"/>
                <a:sym typeface="Calibri"/>
              </a:rPr>
              <a:t>Future.asStream()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 lecserélése a konkrét </a:t>
            </a: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Stream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-re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Elég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egy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helyen leiratkozni a folyamatról</a:t>
            </a:r>
          </a:p>
        </p:txBody>
      </p:sp>
    </p:spTree>
    <p:extLst>
      <p:ext uri="{BB962C8B-B14F-4D97-AF65-F5344CB8AC3E}">
        <p14:creationId xmlns:p14="http://schemas.microsoft.com/office/powerpoint/2010/main" val="67769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GB"/>
              <a:t>Függőségek kezelése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InheritedWidget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objektumok megosztására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Függőséget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alakít ki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Objektum változása esetén csak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függőségek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épülnek újra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Hatékony</a:t>
            </a:r>
            <a:endParaRPr lang="en-GB" sz="24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Flutter sok helyen használja magában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Theme, ScaffoldMessenger, MediaQuery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, ...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BuildContext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szükséges függőség létrehozására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dependOnInheritedWidgetOfExactType()</a:t>
            </a:r>
            <a:endParaRPr lang="en-GB" sz="24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De nagyon sok segédosztályt létre kell hozni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Adat osztály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InheritedWidget 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implementáció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Adat objektumot kezelő osztály</a:t>
            </a: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32653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GB"/>
              <a:t>Provider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Provider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segédkönyvtár a függőségek létrehozását segíti elő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Könnyű 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kezelni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Magában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InheritedWidgeteket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használ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Hatékony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Könyvtárat könnyű használni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Egy beépített osztály használata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BuildContext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-en keresztül objektum elkérése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Rengeteg segédosztály</a:t>
            </a:r>
            <a:endParaRPr lang="en-GB" sz="28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Adatok kezelése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Adatok megosztása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7573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Hosszantartó folyamatok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707393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Programon belüli utasítások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azonnal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végrehajtódnak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Hatásuk egyből látható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Következő utasítás már látja ezt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Külső rendszerrel a kommunikáció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időigényes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Hálózati kérések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Lokális adatbázis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Felhasználói események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Blokkoló kezelés: a program áll, ameddig nem lesz eredmény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i="1" kern="0">
                <a:solidFill>
                  <a:srgbClr val="000000"/>
                </a:solidFill>
                <a:cs typeface="Calibri"/>
                <a:sym typeface="Calibri"/>
              </a:rPr>
              <a:t>readLineSync()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Ekkor az alkalmazás nem tud mással foglalkozni</a:t>
            </a:r>
          </a:p>
        </p:txBody>
      </p:sp>
    </p:spTree>
    <p:extLst>
      <p:ext uri="{BB962C8B-B14F-4D97-AF65-F5344CB8AC3E}">
        <p14:creationId xmlns:p14="http://schemas.microsoft.com/office/powerpoint/2010/main" val="20126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GB"/>
              <a:t>Provider Widget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Fő 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Widget :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Provider</a:t>
            </a:r>
            <a:endParaRPr lang="en-GB" sz="28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Nagyon sok leszármazott, specializált Provider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Provider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általános megoldás</a:t>
            </a:r>
            <a:endParaRPr lang="en-GB" sz="2400" b="1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Objektumok kezelése két módon történhet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Ezeket a konstuktoron határozzuk meg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Alapértelmezett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konstruktor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Objektum életciklusát a </a:t>
            </a: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Provider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 Widget kezeli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Provider megszűnésével objektum is megszűnik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create()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: Létrehozza az objektumot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dispose()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: Megszűnés kezelése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.value()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konstruktor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Objektum kívülről érkezik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Provider nem kezeli az életciklusát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169499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803323" cy="527050"/>
          </a:xfrm>
        </p:spPr>
        <p:txBody>
          <a:bodyPr/>
          <a:lstStyle/>
          <a:p>
            <a:pPr algn="l"/>
            <a:r>
              <a:rPr lang="en-GB"/>
              <a:t>Provider objektum kiolvasása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694670" y="1707393"/>
            <a:ext cx="10662443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Kiolvasáshoz fő függvény: </a:t>
            </a:r>
            <a:r>
              <a:rPr lang="en-GB" sz="2800" b="1" i="1" kern="0">
                <a:solidFill>
                  <a:srgbClr val="000000"/>
                </a:solidFill>
                <a:cs typeface="Calibri"/>
                <a:sym typeface="Calibri"/>
              </a:rPr>
              <a:t>Provider&lt;T&gt;.of(BuildContext, bool listen)</a:t>
            </a:r>
            <a:endParaRPr lang="en-GB" sz="28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InheritedWidget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, ezért szükséges </a:t>
            </a:r>
            <a:r>
              <a:rPr lang="en-GB" sz="2400" i="1" kern="0">
                <a:solidFill>
                  <a:srgbClr val="000000"/>
                </a:solidFill>
                <a:cs typeface="Calibri"/>
                <a:sym typeface="Calibri"/>
              </a:rPr>
              <a:t>context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Típus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fontos</a:t>
            </a:r>
            <a:endParaRPr lang="en-GB" sz="24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Típussal azonosítjuk a kiolvasandó objektumot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listen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Feliratkozzon-e a változásokra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true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: </a:t>
            </a:r>
            <a:r>
              <a:rPr lang="en-GB" sz="2000" b="1" i="1" kern="0">
                <a:solidFill>
                  <a:srgbClr val="000000"/>
                </a:solidFill>
                <a:cs typeface="Calibri"/>
                <a:sym typeface="Calibri"/>
              </a:rPr>
              <a:t>dependOnInheritedWidgetOfExactType()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 alkalmazása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false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: </a:t>
            </a: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Nem alakul ki függőség</a:t>
            </a:r>
          </a:p>
          <a:p>
            <a:pPr marL="1828800" lvl="3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kern="0">
                <a:solidFill>
                  <a:srgbClr val="000000"/>
                </a:solidFill>
                <a:cs typeface="Calibri"/>
                <a:sym typeface="Calibri"/>
              </a:rPr>
              <a:t>Például eseménykezelők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Független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a használt Provider típusától</a:t>
            </a:r>
            <a:endParaRPr lang="en-GB" sz="2400" b="1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BuildContext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-re kiegészítő függvények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i="1" kern="0">
                <a:solidFill>
                  <a:srgbClr val="000000"/>
                </a:solidFill>
                <a:cs typeface="Calibri"/>
                <a:sym typeface="Calibri"/>
              </a:rPr>
              <a:t>context.watch&lt;T&gt;()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Függőség kialakítása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i="1" kern="0">
                <a:solidFill>
                  <a:srgbClr val="000000"/>
                </a:solidFill>
                <a:cs typeface="Calibri"/>
                <a:sym typeface="Calibri"/>
              </a:rPr>
              <a:t>context.read&lt;T&gt;()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Függőség nélkül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De importálni kell a Provider könyvtárat</a:t>
            </a:r>
          </a:p>
        </p:txBody>
      </p:sp>
    </p:spTree>
    <p:extLst>
      <p:ext uri="{BB962C8B-B14F-4D97-AF65-F5344CB8AC3E}">
        <p14:creationId xmlns:p14="http://schemas.microsoft.com/office/powerpoint/2010/main" val="3142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803323" cy="527050"/>
          </a:xfrm>
        </p:spPr>
        <p:txBody>
          <a:bodyPr/>
          <a:lstStyle/>
          <a:p>
            <a:pPr algn="l"/>
            <a:r>
              <a:rPr lang="en-GB"/>
              <a:t>Provider példakód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82876E-D1BD-4C5E-BAB8-BD6B5BF4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22" y="2052980"/>
            <a:ext cx="3837910" cy="329320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MyApp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StatelessWidget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MyApp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Key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key}) :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(key: key);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build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BuildContext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context) 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Provider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create: (context) =&gt;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'Hello World!'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child: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MaterialApp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home: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HomePage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1C4F133-965D-416C-B76F-8F227A18B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957" y="1868963"/>
            <a:ext cx="4142481" cy="37856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HomePage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StatelessWidget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HomePage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Key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key}) :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(key: key);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build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BuildContext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context) 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Scaffold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appBar: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AppBar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title: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Text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'Sample Provider app!'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body: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Center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child: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Text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(context.</a:t>
            </a:r>
            <a:r>
              <a:rPr kumimoji="0" lang="en-GB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watch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69A18-148B-432C-8B72-E8994CCB5A48}"/>
              </a:ext>
            </a:extLst>
          </p:cNvPr>
          <p:cNvSpPr txBox="1"/>
          <p:nvPr/>
        </p:nvSpPr>
        <p:spPr>
          <a:xfrm>
            <a:off x="1427542" y="1715074"/>
            <a:ext cx="2276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Objektum megosztása</a:t>
            </a:r>
            <a:endParaRPr lang="hu-H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7D93E-E4AE-4C36-A7EF-FC0D27CA5572}"/>
              </a:ext>
            </a:extLst>
          </p:cNvPr>
          <p:cNvSpPr txBox="1"/>
          <p:nvPr/>
        </p:nvSpPr>
        <p:spPr>
          <a:xfrm>
            <a:off x="5942862" y="1545612"/>
            <a:ext cx="2276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Kiolvasás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81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803323" cy="527050"/>
          </a:xfrm>
        </p:spPr>
        <p:txBody>
          <a:bodyPr/>
          <a:lstStyle/>
          <a:p>
            <a:pPr algn="l"/>
            <a:r>
              <a:rPr lang="en-GB"/>
              <a:t>Provider hibák - hibás context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1FA8BA-78D8-4D42-9BA1-953CC64D3677}"/>
              </a:ext>
            </a:extLst>
          </p:cNvPr>
          <p:cNvGrpSpPr/>
          <p:nvPr/>
        </p:nvGrpSpPr>
        <p:grpSpPr>
          <a:xfrm>
            <a:off x="646922" y="1806759"/>
            <a:ext cx="3837910" cy="3785652"/>
            <a:chOff x="646922" y="1806759"/>
            <a:chExt cx="3837910" cy="3785652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4F54D7AA-D34A-4A36-A1AF-31255B123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922" y="1806759"/>
              <a:ext cx="3837910" cy="37856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class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MyApp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extends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StatelessWidget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const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MyApp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({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Key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? key}) :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super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(key: key);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JetBrains Mono"/>
                </a:rPr>
                <a:t>@override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JetBrains Mono"/>
                </a:rPr>
                <a:t>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Widget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JetBrains Mono"/>
                </a:rPr>
                <a:t>build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BuildContext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context) 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return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2196F3"/>
                  </a:solidFill>
                  <a:effectLst/>
                  <a:latin typeface="JetBrains Mono"/>
                </a:rPr>
                <a:t>Provider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create: (context) =&gt;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JetBrains Mono"/>
                </a:rPr>
                <a:t>'Hello World!'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,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child: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2196F3"/>
                  </a:solidFill>
                  <a:effectLst/>
                  <a:latin typeface="JetBrains Mono"/>
                </a:rPr>
                <a:t>MaterialApp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  home: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2196F3"/>
                  </a:solidFill>
                  <a:effectLst/>
                  <a:latin typeface="JetBrains Mono"/>
                </a:rPr>
                <a:t>Scaffold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    body: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2196F3"/>
                  </a:solidFill>
                  <a:effectLst/>
                  <a:latin typeface="JetBrains Mono"/>
                </a:rPr>
                <a:t>Text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(context.read&lt;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String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&gt;()),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  ),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),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);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}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endParaRPr kumimoji="0" lang="hu-HU" altLang="hu-HU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00ECDC-948D-4F30-8B22-EC70D802D3BF}"/>
                </a:ext>
              </a:extLst>
            </p:cNvPr>
            <p:cNvCxnSpPr/>
            <p:nvPr/>
          </p:nvCxnSpPr>
          <p:spPr>
            <a:xfrm>
              <a:off x="2133600" y="4285862"/>
              <a:ext cx="6158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08CAEB-6936-49D6-AF49-DD3C8976DF2D}"/>
                </a:ext>
              </a:extLst>
            </p:cNvPr>
            <p:cNvCxnSpPr/>
            <p:nvPr/>
          </p:nvCxnSpPr>
          <p:spPr>
            <a:xfrm>
              <a:off x="3051110" y="3051111"/>
              <a:ext cx="6158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95A05F-568B-432B-B341-16F345081521}"/>
              </a:ext>
            </a:extLst>
          </p:cNvPr>
          <p:cNvGrpSpPr/>
          <p:nvPr/>
        </p:nvGrpSpPr>
        <p:grpSpPr>
          <a:xfrm>
            <a:off x="5162243" y="1806759"/>
            <a:ext cx="3837910" cy="3785652"/>
            <a:chOff x="5162243" y="1806759"/>
            <a:chExt cx="3837910" cy="378565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838A147A-4705-45BB-BC40-B66D810D0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243" y="1806759"/>
              <a:ext cx="3837910" cy="37856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class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MyApp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extends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StatelessWidget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const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MyApp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({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Key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? key}) :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super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(key: key);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JetBrains Mono"/>
                </a:rPr>
                <a:t>@override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9E880D"/>
                  </a:solidFill>
                  <a:effectLst/>
                  <a:latin typeface="JetBrains Mono"/>
                </a:rPr>
                <a:t>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Widget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627A"/>
                  </a:solidFill>
                  <a:effectLst/>
                  <a:latin typeface="JetBrains Mono"/>
                </a:rPr>
                <a:t>build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BuildContext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context) {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33B3"/>
                  </a:solidFill>
                  <a:effectLst/>
                  <a:latin typeface="JetBrains Mono"/>
                </a:rPr>
                <a:t>return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2196F3"/>
                  </a:solidFill>
                  <a:effectLst/>
                  <a:latin typeface="JetBrains Mono"/>
                </a:rPr>
                <a:t>Provider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create: (context) =&gt;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67D17"/>
                  </a:solidFill>
                  <a:effectLst/>
                  <a:latin typeface="JetBrains Mono"/>
                </a:rPr>
                <a:t>'Hello World!'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,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builder: (context, _) =&gt;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2196F3"/>
                  </a:solidFill>
                  <a:effectLst/>
                  <a:latin typeface="JetBrains Mono"/>
                </a:rPr>
                <a:t>MaterialApp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  home: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2196F3"/>
                  </a:solidFill>
                  <a:effectLst/>
                  <a:latin typeface="JetBrains Mono"/>
                </a:rPr>
                <a:t>Scaffold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    body: 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2196F3"/>
                  </a:solidFill>
                  <a:effectLst/>
                  <a:latin typeface="JetBrains Mono"/>
                </a:rPr>
                <a:t>Text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(context.read&lt;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JetBrains Mono"/>
                </a:rPr>
                <a:t>String</a:t>
              </a: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&gt;()),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  ),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  ),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  );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  }</a:t>
              </a:r>
              <a:b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</a:br>
              <a:r>
                <a:rPr kumimoji="0" lang="hu-HU" altLang="hu-HU" sz="1600" b="0" i="0" u="none" strike="noStrike" cap="none" normalizeH="0" baseline="0">
                  <a:ln>
                    <a:noFill/>
                  </a:ln>
                  <a:solidFill>
                    <a:srgbClr val="080808"/>
                  </a:solidFill>
                  <a:effectLst/>
                  <a:latin typeface="JetBrains Mono"/>
                </a:rPr>
                <a:t>}</a:t>
              </a:r>
              <a:endParaRPr kumimoji="0" lang="hu-HU" altLang="hu-H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6840FF-97B3-43C3-8098-8EEC42E6974D}"/>
                </a:ext>
              </a:extLst>
            </p:cNvPr>
            <p:cNvCxnSpPr/>
            <p:nvPr/>
          </p:nvCxnSpPr>
          <p:spPr>
            <a:xfrm>
              <a:off x="6658947" y="4285862"/>
              <a:ext cx="61582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222DCA-5744-4E73-8B5E-BB4D0465BBB5}"/>
                </a:ext>
              </a:extLst>
            </p:cNvPr>
            <p:cNvCxnSpPr/>
            <p:nvPr/>
          </p:nvCxnSpPr>
          <p:spPr>
            <a:xfrm>
              <a:off x="6285722" y="3803780"/>
              <a:ext cx="61582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445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803323" cy="527050"/>
          </a:xfrm>
        </p:spPr>
        <p:txBody>
          <a:bodyPr/>
          <a:lstStyle/>
          <a:p>
            <a:pPr algn="l"/>
            <a:r>
              <a:rPr lang="en-GB"/>
              <a:t>Provider hibák - hibás konstruktor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1D63123F-DA7C-4FD6-83B5-6717F496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06" y="1816635"/>
            <a:ext cx="3552576" cy="1077218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Provider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create: (context) =&gt; _globalDataModel,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builder: (context, _) =&gt; </a:t>
            </a: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//...</a:t>
            </a:r>
            <a:b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hu-HU" altLang="hu-HU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5DC72C2-E58E-407B-AF4E-7D18C5226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16" y="1816635"/>
            <a:ext cx="2537874" cy="107721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Provider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value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value: _globalDataModel,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builder: (context, _) =&gt; </a:t>
            </a: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//...</a:t>
            </a:r>
            <a:b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hu-HU" altLang="hu-HU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708F1D82-58D1-4EC5-B509-812981882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06" y="3302290"/>
            <a:ext cx="2537874" cy="1077218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Provider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value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value: DataModel(),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builder: (context, _) =&gt; </a:t>
            </a: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//...</a:t>
            </a:r>
            <a:b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hu-HU" altLang="hu-HU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FD765406-CC91-42C5-9682-568F820F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421" y="3179179"/>
            <a:ext cx="4083169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Provider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create: (context) =&gt; DataModel(),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dispose: (context, model) =&gt; model.dispose(),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builder: (context, _) =&gt; </a:t>
            </a: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//...</a:t>
            </a:r>
            <a:b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hu-HU" altLang="hu-HU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89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803323" cy="527050"/>
          </a:xfrm>
        </p:spPr>
        <p:txBody>
          <a:bodyPr/>
          <a:lstStyle/>
          <a:p>
            <a:pPr algn="l"/>
            <a:r>
              <a:rPr lang="en-GB"/>
              <a:t>Fő Provider osztályok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694670" y="1707393"/>
            <a:ext cx="10662443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Provider&lt;T&gt;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Egyszerű, objektum megosztására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Általában ha egy konstans objektumot akarunk megosztani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Pl. Repository osztály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Változást nem lehet jelezni</a:t>
            </a:r>
            <a:endParaRPr lang="en-GB" sz="24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Kivéve, ha </a:t>
            </a:r>
            <a:r>
              <a:rPr lang="en-GB" sz="2000" b="1" i="1" kern="0">
                <a:solidFill>
                  <a:srgbClr val="000000"/>
                </a:solidFill>
                <a:cs typeface="Calibri"/>
                <a:sym typeface="Calibri"/>
              </a:rPr>
              <a:t>.value()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 esetén a </a:t>
            </a: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value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 változik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Consumer&lt;T&gt;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Objektum olvasására Widget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Provider.of&lt;T&gt;()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helyett, függőséget hoz létre</a:t>
            </a:r>
            <a:endParaRPr lang="en-GB" sz="2400" b="1" i="1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child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Tetszőleges Widget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Ez </a:t>
            </a: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nem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 függ az objektumtól, ritkán használjuk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builder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Widget builder függvény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BuildContext</a:t>
            </a:r>
            <a:endParaRPr lang="en-GB" sz="20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T 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value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Widget?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 child</a:t>
            </a:r>
            <a:endParaRPr lang="en-GB" sz="2000" b="1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endParaRPr lang="en-GB" sz="2400" kern="0">
              <a:solidFill>
                <a:srgbClr val="000000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9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803323" cy="527050"/>
          </a:xfrm>
        </p:spPr>
        <p:txBody>
          <a:bodyPr/>
          <a:lstStyle/>
          <a:p>
            <a:pPr algn="l"/>
            <a:r>
              <a:rPr lang="en-GB"/>
              <a:t>Átalakító Provider osztályok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694670" y="1707393"/>
            <a:ext cx="10662443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Vannak Providerek, melyek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más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típusú objektumot osztanak meg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FutureProvider&lt;T&gt;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Future eredmény megosztására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Kezeli a hozzá tartozó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Future&lt;T&gt;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objektum eredményét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Alapértelmezett konstruktor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Létre is hozza a Future objektumot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T 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típust teszi elérhetővé a gyerekek számára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initialData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Objektum, amit az eredmény megérkezéséig látunk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catchError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Hiba lekezelése, hiba objektum készítése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StreamProvideir&lt;T&gt;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Stream eredményeinek megosztása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Legutolsó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T 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típusú érték megosztása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endParaRPr lang="en-GB" sz="2400" kern="0">
              <a:solidFill>
                <a:srgbClr val="000000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18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803323" cy="527050"/>
          </a:xfrm>
        </p:spPr>
        <p:txBody>
          <a:bodyPr/>
          <a:lstStyle/>
          <a:p>
            <a:pPr algn="l"/>
            <a:r>
              <a:rPr lang="en-GB"/>
              <a:t>ChangeNotifierProvider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694670" y="1707393"/>
            <a:ext cx="10662443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ChangeNotifierProvider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Képes változást jelezni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ChangeNotifier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osztályt lehet megosztani vele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Saját osztállyal </a:t>
            </a: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leszármazunk</a:t>
            </a:r>
            <a:endParaRPr lang="en-GB" sz="20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i="1" kern="0">
                <a:solidFill>
                  <a:srgbClr val="000000"/>
                </a:solidFill>
                <a:cs typeface="Calibri"/>
                <a:sym typeface="Calibri"/>
              </a:rPr>
              <a:t>notifyListeners()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: Jelez a függőségeknek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i="1" kern="0">
                <a:solidFill>
                  <a:srgbClr val="000000"/>
                </a:solidFill>
                <a:cs typeface="Calibri"/>
                <a:sym typeface="Calibri"/>
              </a:rPr>
              <a:t>dispose()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: Erőforrások felszabadítása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dispose()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automatikusan meghívódik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dispose()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után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nem használható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az objektum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Figyelni kell a konstruktorokra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ListenableProvider</a:t>
            </a:r>
            <a:endParaRPr lang="en-GB" sz="28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ChangeNotifierProvider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dispose()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nélkül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Ritkán használjuk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endParaRPr lang="en-GB" sz="2400" kern="0">
              <a:solidFill>
                <a:srgbClr val="000000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10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803323" cy="527050"/>
          </a:xfrm>
        </p:spPr>
        <p:txBody>
          <a:bodyPr/>
          <a:lstStyle/>
          <a:p>
            <a:pPr algn="l"/>
            <a:r>
              <a:rPr lang="en-GB"/>
              <a:t>Selector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694670" y="1707393"/>
            <a:ext cx="10662443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Fejlesztőként törekednünk kell a minél kevesebb frissítésre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Csak az a részfa frissüljön, aminek frissülnie kell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Providerrel könnyen tudjuk szűkíteni a részfa méretét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Probléma, ha bonyolult objektumot osztunk meg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Lehet, hogy egy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Text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-nek csak egy mezőjére van szüksége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De a komplex objektum minden változására frissül</a:t>
            </a:r>
          </a:p>
          <a:p>
            <a:pPr marL="457200" lvl="0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Megoldás: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Selector&lt;A, S&gt;</a:t>
            </a:r>
            <a:endParaRPr lang="en-GB" sz="28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A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Függő típus,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S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keletkező típus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selector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A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-ból </a:t>
            </a: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S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készítése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builder</a:t>
            </a:r>
          </a:p>
          <a:p>
            <a:pPr marL="1371600" lvl="2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Csak akkor hívódik meg, ha </a:t>
            </a:r>
            <a:r>
              <a:rPr lang="en-GB" sz="2000" b="1" kern="0">
                <a:solidFill>
                  <a:srgbClr val="000000"/>
                </a:solidFill>
                <a:cs typeface="Calibri"/>
                <a:sym typeface="Calibri"/>
              </a:rPr>
              <a:t>S </a:t>
            </a: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értéke megváltozik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Ugyanez megoldható </a:t>
            </a:r>
            <a:r>
              <a:rPr lang="en-GB" sz="2400" i="1" kern="0">
                <a:solidFill>
                  <a:srgbClr val="000000"/>
                </a:solidFill>
                <a:cs typeface="Calibri"/>
                <a:sym typeface="Calibri"/>
              </a:rPr>
              <a:t>context.select()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 hívással</a:t>
            </a:r>
          </a:p>
          <a:p>
            <a:pPr marL="914400" lvl="1" indent="-457200">
              <a:lnSpc>
                <a:spcPct val="90000"/>
              </a:lnSpc>
              <a:buClr>
                <a:srgbClr val="000000"/>
              </a:buClr>
              <a:buSzPts val="1800"/>
              <a:buFont typeface="Arial"/>
              <a:buChar char="•"/>
            </a:pPr>
            <a:endParaRPr lang="en-GB" sz="2400" kern="0">
              <a:solidFill>
                <a:srgbClr val="000000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65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Hosszantartó folyamatok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707393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Platform támogatás szükséges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Szálkezelés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Jelzés, ha kész a folyamat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Ha platform és nyelv támogatja, többszálú futás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Párhuzamosan több kód végrehajtás fut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Közös memóriaterület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Szinkronizációs problémák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Dart csak az egy szálon való futást támogatja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Eredetileg webre szánták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Platform jelzéseit, eseményeit kell feldolgozni</a:t>
            </a:r>
          </a:p>
        </p:txBody>
      </p:sp>
    </p:spTree>
    <p:extLst>
      <p:ext uri="{BB962C8B-B14F-4D97-AF65-F5344CB8AC3E}">
        <p14:creationId xmlns:p14="http://schemas.microsoft.com/office/powerpoint/2010/main" val="23105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Eseményciklus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3FC80639-A4CE-43B7-82F9-EB89A63BD75A}"/>
              </a:ext>
            </a:extLst>
          </p:cNvPr>
          <p:cNvSpPr txBox="1">
            <a:spLocks/>
          </p:cNvSpPr>
          <p:nvPr/>
        </p:nvSpPr>
        <p:spPr>
          <a:xfrm>
            <a:off x="149087" y="1746112"/>
            <a:ext cx="10515600" cy="417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Arial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GB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AE2ADF6D-7575-4B7E-9411-0584DEA32D2F}"/>
              </a:ext>
            </a:extLst>
          </p:cNvPr>
          <p:cNvSpPr/>
          <p:nvPr/>
        </p:nvSpPr>
        <p:spPr>
          <a:xfrm>
            <a:off x="3397695" y="1472802"/>
            <a:ext cx="2525486" cy="472751"/>
          </a:xfrm>
          <a:prstGeom prst="roundRect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Alkalmazás indulás</a:t>
            </a:r>
            <a:endParaRPr kumimoji="0" lang="hu-HU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6420B44-A06D-4BE8-9FBB-550804A954FD}"/>
              </a:ext>
            </a:extLst>
          </p:cNvPr>
          <p:cNvSpPr/>
          <p:nvPr/>
        </p:nvSpPr>
        <p:spPr>
          <a:xfrm>
            <a:off x="3397693" y="2413987"/>
            <a:ext cx="2525486" cy="485192"/>
          </a:xfrm>
          <a:prstGeom prst="rect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main()</a:t>
            </a: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függvény végrehajtás</a:t>
            </a:r>
            <a:endParaRPr kumimoji="0" lang="hu-HU" sz="1400" b="0" i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5633DF8-D3DF-49C5-9239-3E581CFA63F0}"/>
              </a:ext>
            </a:extLst>
          </p:cNvPr>
          <p:cNvCxnSpPr>
            <a:stCxn id="128" idx="2"/>
            <a:endCxn id="129" idx="0"/>
          </p:cNvCxnSpPr>
          <p:nvPr/>
        </p:nvCxnSpPr>
        <p:spPr>
          <a:xfrm flipH="1">
            <a:off x="4660436" y="1945553"/>
            <a:ext cx="2" cy="468434"/>
          </a:xfrm>
          <a:prstGeom prst="straightConnector1">
            <a:avLst/>
          </a:prstGeom>
          <a:noFill/>
          <a:ln w="9525" cap="flat" cmpd="sng" algn="ctr">
            <a:solidFill>
              <a:srgbClr val="5B9BD5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31" name="Diamond 130">
            <a:extLst>
              <a:ext uri="{FF2B5EF4-FFF2-40B4-BE49-F238E27FC236}">
                <a16:creationId xmlns:a16="http://schemas.microsoft.com/office/drawing/2014/main" id="{117F1970-FBFD-47E2-97F0-CB10FDE080A4}"/>
              </a:ext>
            </a:extLst>
          </p:cNvPr>
          <p:cNvSpPr/>
          <p:nvPr/>
        </p:nvSpPr>
        <p:spPr>
          <a:xfrm>
            <a:off x="3599857" y="3309135"/>
            <a:ext cx="2121159" cy="771330"/>
          </a:xfrm>
          <a:prstGeom prst="diamond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Microtask sor üres?</a:t>
            </a:r>
            <a:endParaRPr kumimoji="0" lang="hu-HU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07A47BB1-56D1-406F-8866-C7B67CAC211B}"/>
              </a:ext>
            </a:extLst>
          </p:cNvPr>
          <p:cNvSpPr/>
          <p:nvPr/>
        </p:nvSpPr>
        <p:spPr>
          <a:xfrm>
            <a:off x="3599858" y="4405514"/>
            <a:ext cx="2121159" cy="771331"/>
          </a:xfrm>
          <a:prstGeom prst="diamond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Esemény sor üres?</a:t>
            </a:r>
            <a:endParaRPr kumimoji="0" lang="hu-HU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D1B3AC8-4E9F-4DF4-8421-E7BD3BF1D854}"/>
              </a:ext>
            </a:extLst>
          </p:cNvPr>
          <p:cNvCxnSpPr>
            <a:stCxn id="129" idx="2"/>
            <a:endCxn id="131" idx="0"/>
          </p:cNvCxnSpPr>
          <p:nvPr/>
        </p:nvCxnSpPr>
        <p:spPr>
          <a:xfrm>
            <a:off x="4660436" y="2899179"/>
            <a:ext cx="1" cy="409956"/>
          </a:xfrm>
          <a:prstGeom prst="straightConnector1">
            <a:avLst/>
          </a:prstGeom>
          <a:noFill/>
          <a:ln w="9525" cap="flat" cmpd="sng" algn="ctr">
            <a:solidFill>
              <a:srgbClr val="5B9BD5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6A997D1-444D-4A55-ADEA-ECF10CBDD945}"/>
              </a:ext>
            </a:extLst>
          </p:cNvPr>
          <p:cNvCxnSpPr>
            <a:stCxn id="131" idx="2"/>
            <a:endCxn id="132" idx="0"/>
          </p:cNvCxnSpPr>
          <p:nvPr/>
        </p:nvCxnSpPr>
        <p:spPr>
          <a:xfrm>
            <a:off x="4660437" y="4080465"/>
            <a:ext cx="1" cy="325049"/>
          </a:xfrm>
          <a:prstGeom prst="straightConnector1">
            <a:avLst/>
          </a:prstGeom>
          <a:noFill/>
          <a:ln w="9525" cap="flat" cmpd="sng" algn="ctr">
            <a:solidFill>
              <a:srgbClr val="5B9BD5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39095B7-639A-494B-A9EE-1FADA8DDCCA3}"/>
              </a:ext>
            </a:extLst>
          </p:cNvPr>
          <p:cNvSpPr/>
          <p:nvPr/>
        </p:nvSpPr>
        <p:spPr>
          <a:xfrm>
            <a:off x="6417706" y="3480973"/>
            <a:ext cx="2195804" cy="427653"/>
          </a:xfrm>
          <a:prstGeom prst="roundRect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Microtask feldolgozás</a:t>
            </a:r>
            <a:endParaRPr kumimoji="0" lang="hu-HU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BF2178A-6015-4112-B0D2-F6B888748659}"/>
              </a:ext>
            </a:extLst>
          </p:cNvPr>
          <p:cNvCxnSpPr>
            <a:stCxn id="131" idx="3"/>
            <a:endCxn id="135" idx="1"/>
          </p:cNvCxnSpPr>
          <p:nvPr/>
        </p:nvCxnSpPr>
        <p:spPr>
          <a:xfrm>
            <a:off x="5721016" y="3694800"/>
            <a:ext cx="696690" cy="0"/>
          </a:xfrm>
          <a:prstGeom prst="straightConnector1">
            <a:avLst/>
          </a:prstGeom>
          <a:noFill/>
          <a:ln w="9525" cap="flat" cmpd="sng" algn="ctr">
            <a:solidFill>
              <a:srgbClr val="5B9BD5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A2543D9-54D4-4313-8A23-D26B292EB24A}"/>
              </a:ext>
            </a:extLst>
          </p:cNvPr>
          <p:cNvCxnSpPr>
            <a:stCxn id="135" idx="3"/>
          </p:cNvCxnSpPr>
          <p:nvPr/>
        </p:nvCxnSpPr>
        <p:spPr>
          <a:xfrm flipH="1" flipV="1">
            <a:off x="4660436" y="3153575"/>
            <a:ext cx="3953074" cy="541225"/>
          </a:xfrm>
          <a:prstGeom prst="bentConnector3">
            <a:avLst>
              <a:gd name="adj1" fmla="val -3737"/>
            </a:avLst>
          </a:prstGeom>
          <a:noFill/>
          <a:ln w="9525" cap="flat" cmpd="sng" algn="ctr">
            <a:solidFill>
              <a:srgbClr val="5B9BD5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1289FC0-DAD8-4865-875F-960BCA0DD0FB}"/>
              </a:ext>
            </a:extLst>
          </p:cNvPr>
          <p:cNvSpPr txBox="1"/>
          <p:nvPr/>
        </p:nvSpPr>
        <p:spPr>
          <a:xfrm>
            <a:off x="5651035" y="3425967"/>
            <a:ext cx="54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nem</a:t>
            </a:r>
            <a:endParaRPr lang="hu-HU"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34718AC-6D50-4A25-9290-547543C1D123}"/>
              </a:ext>
            </a:extLst>
          </p:cNvPr>
          <p:cNvSpPr txBox="1"/>
          <p:nvPr/>
        </p:nvSpPr>
        <p:spPr>
          <a:xfrm>
            <a:off x="4615337" y="3989608"/>
            <a:ext cx="54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igen</a:t>
            </a:r>
            <a:endParaRPr lang="hu-HU"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78F9A30C-E9D1-4C67-A2A3-FAC40C250C82}"/>
              </a:ext>
            </a:extLst>
          </p:cNvPr>
          <p:cNvSpPr/>
          <p:nvPr/>
        </p:nvSpPr>
        <p:spPr>
          <a:xfrm>
            <a:off x="6417705" y="4580396"/>
            <a:ext cx="2195804" cy="427653"/>
          </a:xfrm>
          <a:prstGeom prst="roundRect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Esemény feldolgozás</a:t>
            </a:r>
            <a:endParaRPr kumimoji="0" lang="hu-HU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377602D-815C-4DD1-8C95-7127CCEEADD5}"/>
              </a:ext>
            </a:extLst>
          </p:cNvPr>
          <p:cNvCxnSpPr>
            <a:cxnSpLocks/>
            <a:stCxn id="132" idx="3"/>
            <a:endCxn id="140" idx="1"/>
          </p:cNvCxnSpPr>
          <p:nvPr/>
        </p:nvCxnSpPr>
        <p:spPr>
          <a:xfrm>
            <a:off x="5721017" y="4791180"/>
            <a:ext cx="696688" cy="3043"/>
          </a:xfrm>
          <a:prstGeom prst="straightConnector1">
            <a:avLst/>
          </a:prstGeom>
          <a:noFill/>
          <a:ln w="9525" cap="flat" cmpd="sng" algn="ctr">
            <a:solidFill>
              <a:srgbClr val="5B9BD5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38E411F-EAC8-4478-913B-63C9215EA66D}"/>
              </a:ext>
            </a:extLst>
          </p:cNvPr>
          <p:cNvSpPr txBox="1"/>
          <p:nvPr/>
        </p:nvSpPr>
        <p:spPr>
          <a:xfrm>
            <a:off x="5651034" y="4525390"/>
            <a:ext cx="54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nem</a:t>
            </a:r>
            <a:endParaRPr lang="hu-HU"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8590AC17-9C6A-49F5-BBFA-FA720C1ED2D2}"/>
              </a:ext>
            </a:extLst>
          </p:cNvPr>
          <p:cNvCxnSpPr>
            <a:stCxn id="140" idx="3"/>
          </p:cNvCxnSpPr>
          <p:nvPr/>
        </p:nvCxnSpPr>
        <p:spPr>
          <a:xfrm flipH="1" flipV="1">
            <a:off x="4660436" y="3035387"/>
            <a:ext cx="3953073" cy="1758836"/>
          </a:xfrm>
          <a:prstGeom prst="bentConnector3">
            <a:avLst>
              <a:gd name="adj1" fmla="val -5783"/>
            </a:avLst>
          </a:prstGeom>
          <a:noFill/>
          <a:ln w="9525" cap="flat" cmpd="sng" algn="ctr">
            <a:solidFill>
              <a:srgbClr val="5B9BD5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C22D2E67-9369-43FF-BBE8-0F31311745BA}"/>
              </a:ext>
            </a:extLst>
          </p:cNvPr>
          <p:cNvSpPr/>
          <p:nvPr/>
        </p:nvSpPr>
        <p:spPr>
          <a:xfrm>
            <a:off x="3397691" y="5512826"/>
            <a:ext cx="2525486" cy="472751"/>
          </a:xfrm>
          <a:prstGeom prst="roundRect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Alkalmazás bezárása</a:t>
            </a:r>
            <a:endParaRPr kumimoji="0" lang="hu-HU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D5D008C-C22F-4BCA-AA72-45FE5856F774}"/>
              </a:ext>
            </a:extLst>
          </p:cNvPr>
          <p:cNvCxnSpPr>
            <a:stCxn id="132" idx="2"/>
            <a:endCxn id="144" idx="0"/>
          </p:cNvCxnSpPr>
          <p:nvPr/>
        </p:nvCxnSpPr>
        <p:spPr>
          <a:xfrm flipH="1">
            <a:off x="4660434" y="5176845"/>
            <a:ext cx="4" cy="335981"/>
          </a:xfrm>
          <a:prstGeom prst="straightConnector1">
            <a:avLst/>
          </a:prstGeom>
          <a:noFill/>
          <a:ln w="9525" cap="flat" cmpd="sng" algn="ctr">
            <a:solidFill>
              <a:srgbClr val="5B9BD5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EA2D57D-FBF0-4F4A-AF69-EE6E0F65C17E}"/>
              </a:ext>
            </a:extLst>
          </p:cNvPr>
          <p:cNvSpPr txBox="1"/>
          <p:nvPr/>
        </p:nvSpPr>
        <p:spPr>
          <a:xfrm>
            <a:off x="4616891" y="5099877"/>
            <a:ext cx="54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en-GB" sz="14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igen</a:t>
            </a:r>
            <a:endParaRPr lang="hu-HU"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7" name="Flowchart: Multidocument 146">
            <a:extLst>
              <a:ext uri="{FF2B5EF4-FFF2-40B4-BE49-F238E27FC236}">
                <a16:creationId xmlns:a16="http://schemas.microsoft.com/office/drawing/2014/main" id="{85AFFF57-023B-4A74-9476-0B17254BF73A}"/>
              </a:ext>
            </a:extLst>
          </p:cNvPr>
          <p:cNvSpPr/>
          <p:nvPr/>
        </p:nvSpPr>
        <p:spPr>
          <a:xfrm>
            <a:off x="1816151" y="4728719"/>
            <a:ext cx="1228530" cy="927584"/>
          </a:xfrm>
          <a:prstGeom prst="flowChartMultidocument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Esemény</a:t>
            </a:r>
            <a:endParaRPr kumimoji="0" lang="hu-HU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8" name="Arrow: Curved Down 147">
            <a:extLst>
              <a:ext uri="{FF2B5EF4-FFF2-40B4-BE49-F238E27FC236}">
                <a16:creationId xmlns:a16="http://schemas.microsoft.com/office/drawing/2014/main" id="{352C7990-F39E-4B19-BA52-69572344DEC1}"/>
              </a:ext>
            </a:extLst>
          </p:cNvPr>
          <p:cNvSpPr/>
          <p:nvPr/>
        </p:nvSpPr>
        <p:spPr>
          <a:xfrm>
            <a:off x="2906663" y="4280967"/>
            <a:ext cx="850644" cy="393687"/>
          </a:xfrm>
          <a:prstGeom prst="curvedDownArrow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hu-HU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9" name="Arrow: Curved Down 148">
            <a:extLst>
              <a:ext uri="{FF2B5EF4-FFF2-40B4-BE49-F238E27FC236}">
                <a16:creationId xmlns:a16="http://schemas.microsoft.com/office/drawing/2014/main" id="{8A7A52A9-8C02-4A25-AD84-CBA05C712DAA}"/>
              </a:ext>
            </a:extLst>
          </p:cNvPr>
          <p:cNvSpPr/>
          <p:nvPr/>
        </p:nvSpPr>
        <p:spPr>
          <a:xfrm>
            <a:off x="1236871" y="4267601"/>
            <a:ext cx="850644" cy="393687"/>
          </a:xfrm>
          <a:prstGeom prst="curvedDownArrow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hu-HU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2BCDCC78-696E-4665-8683-F4BF03F5B1F0}"/>
              </a:ext>
            </a:extLst>
          </p:cNvPr>
          <p:cNvSpPr/>
          <p:nvPr/>
        </p:nvSpPr>
        <p:spPr>
          <a:xfrm>
            <a:off x="410720" y="4759290"/>
            <a:ext cx="1115013" cy="472751"/>
          </a:xfrm>
          <a:prstGeom prst="roundRect">
            <a:avLst/>
          </a:prstGeom>
          <a:solidFill>
            <a:srgbClr val="5B9BD5"/>
          </a:solidFill>
          <a:ln w="25400" cap="flat" cmpd="sng" algn="ctr">
            <a:solidFill>
              <a:srgbClr val="5B9BD5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Platform</a:t>
            </a:r>
            <a:endParaRPr kumimoji="0" lang="hu-HU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293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1" grpId="0" animBg="1"/>
      <p:bldP spid="132" grpId="0" animBg="1"/>
      <p:bldP spid="135" grpId="0" animBg="1"/>
      <p:bldP spid="138" grpId="0"/>
      <p:bldP spid="139" grpId="0"/>
      <p:bldP spid="140" grpId="0" animBg="1"/>
      <p:bldP spid="142" grpId="0"/>
      <p:bldP spid="144" grpId="0" animBg="1"/>
      <p:bldP spid="146" grpId="0"/>
      <p:bldP spid="147" grpId="0" animBg="1"/>
      <p:bldP spid="148" grpId="0" animBg="1"/>
      <p:bldP spid="149" grpId="0" animBg="1"/>
      <p:bldP spid="1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491339" cy="527050"/>
          </a:xfrm>
        </p:spPr>
        <p:txBody>
          <a:bodyPr/>
          <a:lstStyle/>
          <a:p>
            <a:pPr algn="l"/>
            <a:r>
              <a:rPr lang="en-US"/>
              <a:t>Számításigényes folyamatok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795000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Számításigényes feladatok viszont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blokkolják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a végrehajtást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De Dart kód csak egy szálon tud futni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Isolate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Saját memóriaterület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Egy szálon futó eseményciklus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Isolate az alkalmazások és szálak között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Több isolate ugyanabban az alkalamzásban fut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Elkülönülő memóriaterület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A Dart alkalmazáunk a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main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Isolate-ben fut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Flutterben </a:t>
            </a:r>
            <a:r>
              <a:rPr lang="en-GB" sz="2400" b="1" i="1" kern="0">
                <a:solidFill>
                  <a:srgbClr val="000000"/>
                </a:solidFill>
                <a:cs typeface="Calibri"/>
                <a:sym typeface="Calibri"/>
              </a:rPr>
              <a:t>compute()</a:t>
            </a:r>
            <a:endParaRPr lang="en-GB" sz="2400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/>
          </a:p>
        </p:txBody>
      </p:sp>
      <p:pic>
        <p:nvPicPr>
          <p:cNvPr id="6" name="Picture 5" descr="A picture containing text, screenshot, vector graphics, clipart&#10;&#10;Description automatically generated">
            <a:extLst>
              <a:ext uri="{FF2B5EF4-FFF2-40B4-BE49-F238E27FC236}">
                <a16:creationId xmlns:a16="http://schemas.microsoft.com/office/drawing/2014/main" id="{629E8C44-5C33-42CA-BCB7-3D5470FA4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05" y="4106746"/>
            <a:ext cx="4106077" cy="24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Future&lt;T&gt;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A hosszan futó folyamatok indítását jelezni kell a platform felé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Folyamatok kezelése: </a:t>
            </a:r>
            <a:r>
              <a:rPr lang="en-GB" sz="2800" b="1" kern="0">
                <a:solidFill>
                  <a:srgbClr val="000000"/>
                </a:solidFill>
                <a:cs typeface="Calibri"/>
                <a:sym typeface="Calibri"/>
              </a:rPr>
              <a:t>Future&lt;T&gt;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 osztály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Figyeli a folyamat állapotát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Eredmény kezelése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Végeredménye</a:t>
            </a:r>
          </a:p>
          <a:p>
            <a:pPr marL="1371600" lvl="2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Sikerrel visszatér T típusú objektummal, VAGY</a:t>
            </a:r>
          </a:p>
          <a:p>
            <a:pPr marL="1371600" lvl="2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Tetszőleges hiba értéket dob, VAGY</a:t>
            </a:r>
          </a:p>
          <a:p>
            <a:pPr marL="1371600" lvl="2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000" kern="0">
                <a:solidFill>
                  <a:srgbClr val="000000"/>
                </a:solidFill>
                <a:cs typeface="Calibri"/>
                <a:sym typeface="Calibri"/>
              </a:rPr>
              <a:t>"Kifagy"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Future alapértelmezetten eseménysorba kerül</a:t>
            </a:r>
          </a:p>
        </p:txBody>
      </p:sp>
    </p:spTree>
    <p:extLst>
      <p:ext uri="{BB962C8B-B14F-4D97-AF65-F5344CB8AC3E}">
        <p14:creationId xmlns:p14="http://schemas.microsoft.com/office/powerpoint/2010/main" val="30381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782905" cy="527050"/>
          </a:xfrm>
        </p:spPr>
        <p:txBody>
          <a:bodyPr/>
          <a:lstStyle/>
          <a:p>
            <a:pPr algn="l"/>
            <a:r>
              <a:rPr lang="en-US"/>
              <a:t>Future&lt;T&gt; eredménykezelés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i="1" kern="0">
                <a:solidFill>
                  <a:srgbClr val="000000"/>
                </a:solidFill>
                <a:cs typeface="Calibri"/>
                <a:sym typeface="Calibri"/>
              </a:rPr>
              <a:t>.then()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Megadott kód hívása, ha eredménnyel zárul a Future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i="1" kern="0">
                <a:solidFill>
                  <a:srgbClr val="000000"/>
                </a:solidFill>
                <a:cs typeface="Calibri"/>
                <a:sym typeface="Calibri"/>
              </a:rPr>
              <a:t>.catchError()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Hiba esetén futtatandó kód megadása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i="1" kern="0">
                <a:solidFill>
                  <a:srgbClr val="000000"/>
                </a:solidFill>
                <a:cs typeface="Calibri"/>
                <a:sym typeface="Calibri"/>
              </a:rPr>
              <a:t>.whenComplete()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Hiba és eredmény esetén is futtatandó kód</a:t>
            </a: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i="1" kern="0">
                <a:solidFill>
                  <a:srgbClr val="000000"/>
                </a:solidFill>
                <a:cs typeface="Calibri"/>
                <a:sym typeface="Calibri"/>
              </a:rPr>
              <a:t>.timeout()</a:t>
            </a: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: Megadott idő után automatikusan hiba dobódik</a:t>
            </a:r>
            <a:endParaRPr lang="en-GB" sz="2800" i="1" kern="0">
              <a:solidFill>
                <a:srgbClr val="000000"/>
              </a:solidFill>
              <a:cs typeface="Calibri"/>
              <a:sym typeface="Calibri"/>
            </a:endParaRPr>
          </a:p>
          <a:p>
            <a:pPr marL="457200" lvl="0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800" kern="0">
                <a:solidFill>
                  <a:srgbClr val="000000"/>
                </a:solidFill>
                <a:cs typeface="Calibri"/>
                <a:sym typeface="Calibri"/>
              </a:rPr>
              <a:t>Mindegyik függvény új Future objektummal tér vissza</a:t>
            </a:r>
          </a:p>
          <a:p>
            <a:pPr marL="914400" lvl="1" indent="-457200"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GB" sz="2400" b="1" kern="0">
                <a:solidFill>
                  <a:srgbClr val="000000"/>
                </a:solidFill>
                <a:cs typeface="Calibri"/>
                <a:sym typeface="Calibri"/>
              </a:rPr>
              <a:t>Call chaining</a:t>
            </a:r>
            <a:r>
              <a:rPr lang="en-GB" sz="2400" kern="0">
                <a:solidFill>
                  <a:srgbClr val="000000"/>
                </a:solidFill>
                <a:cs typeface="Calibri"/>
                <a:sym typeface="Calibri"/>
              </a:rPr>
              <a:t>: egymás után hívjük ezeket a metódusokat az elvárt eredményhez</a:t>
            </a:r>
            <a:endParaRPr lang="hu-HU" sz="2400" b="1" kern="0">
              <a:solidFill>
                <a:srgbClr val="000000"/>
              </a:solidFill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29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782905" cy="527050"/>
          </a:xfrm>
        </p:spPr>
        <p:txBody>
          <a:bodyPr/>
          <a:lstStyle/>
          <a:p>
            <a:pPr algn="l"/>
            <a:r>
              <a:rPr lang="en-US"/>
              <a:t>Future&lt;T&gt; példa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B7D70E-569C-4E20-9839-5339DEFE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01" y="1493359"/>
            <a:ext cx="5941050" cy="45243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"dart:async"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Future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myLongRunningFunction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=&gt;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Future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delayed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Duration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(seconds: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r>
              <a:rPr kumimoji="0" lang="en-GB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'Hello Future-ból!'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futureResult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myLongRunningFunction();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futureResult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.then(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(result){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"Függvény eredménye: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$result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29181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FF91B1-8754-4CD5-9632-EF0FFADF1D25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843bd4ae-105e-484a-97ba-9cfb3101a146"/>
    <ds:schemaRef ds:uri="8f2d48a8-3d15-4a9a-bc6b-e84b4fa5952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1556</TotalTime>
  <Words>3107</Words>
  <Application>Microsoft Office PowerPoint</Application>
  <PresentationFormat>Widescreen</PresentationFormat>
  <Paragraphs>342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Calibri</vt:lpstr>
      <vt:lpstr>Calibri Light</vt:lpstr>
      <vt:lpstr>JetBrains Mono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Dániel Pásztor</cp:lastModifiedBy>
  <cp:revision>28</cp:revision>
  <dcterms:created xsi:type="dcterms:W3CDTF">2020-09-07T00:46:43Z</dcterms:created>
  <dcterms:modified xsi:type="dcterms:W3CDTF">2022-03-20T23:42:59Z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