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5"/>
    <p:sldMasterId id="2147483653" r:id="rId6"/>
    <p:sldMasterId id="2147483656" r:id="rId7"/>
    <p:sldMasterId id="2147483659" r:id="rId8"/>
    <p:sldMasterId id="2147483663" r:id="rId9"/>
    <p:sldMasterId id="2147483673" r:id="rId10"/>
    <p:sldMasterId id="2147483680" r:id="rId11"/>
    <p:sldMasterId id="2147483683" r:id="rId12"/>
  </p:sldMasterIdLst>
  <p:notesMasterIdLst>
    <p:notesMasterId r:id="rId29"/>
  </p:notesMasterIdLst>
  <p:sldIdLst>
    <p:sldId id="256" r:id="rId13"/>
    <p:sldId id="257" r:id="rId14"/>
    <p:sldId id="258" r:id="rId15"/>
    <p:sldId id="259" r:id="rId16"/>
    <p:sldId id="268" r:id="rId17"/>
    <p:sldId id="269" r:id="rId18"/>
    <p:sldId id="264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67" r:id="rId2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7" autoAdjust="0"/>
    <p:restoredTop sz="94660"/>
  </p:normalViewPr>
  <p:slideViewPr>
    <p:cSldViewPr snapToGrid="0">
      <p:cViewPr varScale="1">
        <p:scale>
          <a:sx n="77" d="100"/>
          <a:sy n="77" d="100"/>
        </p:scale>
        <p:origin x="5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slide" Target="slides/slide12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7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8BFC6-A9F1-44A0-8780-C460B80C8AA5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271B3-9659-484A-A3B2-41519B841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8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egy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1F61889F-2D84-4D44-AED9-6CB82F377A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37400" y="4978400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</a:t>
            </a:r>
          </a:p>
        </p:txBody>
      </p:sp>
      <p:sp>
        <p:nvSpPr>
          <p:cNvPr id="24" name="Kép helye 23">
            <a:extLst>
              <a:ext uri="{FF2B5EF4-FFF2-40B4-BE49-F238E27FC236}">
                <a16:creationId xmlns:a16="http://schemas.microsoft.com/office/drawing/2014/main" id="{CB1BC96F-BDCE-485D-942B-B9AB1CA6D3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40FA5F5-BD03-4F99-B2FB-3D1073191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45327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006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3759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4513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1904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9" name="Nyíl: ötszög 8">
            <a:extLst>
              <a:ext uri="{FF2B5EF4-FFF2-40B4-BE49-F238E27FC236}">
                <a16:creationId xmlns:a16="http://schemas.microsoft.com/office/drawing/2014/main" id="{C1B9F41B-BB1F-4FC3-8F6F-5D0AD0498B5F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Kép helye 8">
            <a:extLst>
              <a:ext uri="{FF2B5EF4-FFF2-40B4-BE49-F238E27FC236}">
                <a16:creationId xmlns:a16="http://schemas.microsoft.com/office/drawing/2014/main" id="{BC5D8DE4-AE87-48E6-87B7-3D1F2E79DC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13" name="Szöveg helye 5">
            <a:extLst>
              <a:ext uri="{FF2B5EF4-FFF2-40B4-BE49-F238E27FC236}">
                <a16:creationId xmlns:a16="http://schemas.microsoft.com/office/drawing/2014/main" id="{D5341E61-5266-40A7-9D30-6DD94F8EBC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</p:spTree>
    <p:extLst>
      <p:ext uri="{BB962C8B-B14F-4D97-AF65-F5344CB8AC3E}">
        <p14:creationId xmlns:p14="http://schemas.microsoft.com/office/powerpoint/2010/main" val="298965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Nyíl: ötszög 9">
            <a:extLst>
              <a:ext uri="{FF2B5EF4-FFF2-40B4-BE49-F238E27FC236}">
                <a16:creationId xmlns:a16="http://schemas.microsoft.com/office/drawing/2014/main" id="{219A4694-682F-4D8F-A86D-71597977340E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Szöveg helye 5">
            <a:extLst>
              <a:ext uri="{FF2B5EF4-FFF2-40B4-BE49-F238E27FC236}">
                <a16:creationId xmlns:a16="http://schemas.microsoft.com/office/drawing/2014/main" id="{4096030C-DB71-42E9-BC22-6FBE3E132F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924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44546A"/>
              </a:solidFill>
            </a:endParaRPr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7694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9349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8526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CC597A44-AB0F-452F-9D73-9C25E023295C}"/>
              </a:ext>
            </a:extLst>
          </p:cNvPr>
          <p:cNvSpPr/>
          <p:nvPr userDrawn="1"/>
        </p:nvSpPr>
        <p:spPr>
          <a:xfrm rot="2700000">
            <a:off x="-3805533" y="6592427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880992"/>
            <a:ext cx="5648330" cy="931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8A071793-A596-4E30-8328-2C20947060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5854700" cy="344576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183438" y="1655763"/>
            <a:ext cx="4414837" cy="39719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179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két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ép helye 23">
            <a:extLst>
              <a:ext uri="{FF2B5EF4-FFF2-40B4-BE49-F238E27FC236}">
                <a16:creationId xmlns:a16="http://schemas.microsoft.com/office/drawing/2014/main" id="{EB86D9C0-7968-44DC-AE8B-E08A4E11DA7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7" name="Szöveg helye 4">
            <a:extLst>
              <a:ext uri="{FF2B5EF4-FFF2-40B4-BE49-F238E27FC236}">
                <a16:creationId xmlns:a16="http://schemas.microsoft.com/office/drawing/2014/main" id="{67971675-9EA2-4C90-8800-18817A11BE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04091" y="4398248"/>
            <a:ext cx="4329103" cy="104600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 KÉT SORBAN</a:t>
            </a:r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A3AA9651-A95C-4CF9-AEC9-761547B8D1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920201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898" y="880992"/>
            <a:ext cx="8490809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889987" y="2215978"/>
            <a:ext cx="10412026" cy="341171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3FC99DB0-9229-4101-853B-26A0AE07EDE8}"/>
              </a:ext>
            </a:extLst>
          </p:cNvPr>
          <p:cNvSpPr/>
          <p:nvPr userDrawn="1"/>
        </p:nvSpPr>
        <p:spPr>
          <a:xfrm rot="2700000">
            <a:off x="6617051" y="-9024563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2619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B8BE62F7-396C-413B-A013-A77AFBF40257}"/>
              </a:ext>
            </a:extLst>
          </p:cNvPr>
          <p:cNvSpPr/>
          <p:nvPr userDrawn="1"/>
        </p:nvSpPr>
        <p:spPr>
          <a:xfrm rot="2700000">
            <a:off x="7071014" y="-845533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</p:spTree>
    <p:extLst>
      <p:ext uri="{BB962C8B-B14F-4D97-AF65-F5344CB8AC3E}">
        <p14:creationId xmlns:p14="http://schemas.microsoft.com/office/powerpoint/2010/main" val="4009327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7E4C3D86-6395-4203-8A79-7CE12E677323}"/>
              </a:ext>
            </a:extLst>
          </p:cNvPr>
          <p:cNvSpPr/>
          <p:nvPr userDrawn="1"/>
        </p:nvSpPr>
        <p:spPr>
          <a:xfrm rot="2700000">
            <a:off x="11579151" y="-3947394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480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25808256-F714-40B6-9A93-251DD45D3831}"/>
              </a:ext>
            </a:extLst>
          </p:cNvPr>
          <p:cNvSpPr/>
          <p:nvPr userDrawn="1"/>
        </p:nvSpPr>
        <p:spPr>
          <a:xfrm rot="2700000">
            <a:off x="-5318982" y="-2599138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 descr="A képen rajz látható&#10;&#10;Automatikusan generált leírás">
            <a:extLst>
              <a:ext uri="{FF2B5EF4-FFF2-40B4-BE49-F238E27FC236}">
                <a16:creationId xmlns:a16="http://schemas.microsoft.com/office/drawing/2014/main" id="{813798E9-B5A6-45A7-B925-E24598C08D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18" y="1733823"/>
            <a:ext cx="3013648" cy="1695177"/>
          </a:xfrm>
          <a:prstGeom prst="rect">
            <a:avLst/>
          </a:prstGeom>
        </p:spPr>
      </p:pic>
      <p:sp>
        <p:nvSpPr>
          <p:cNvPr id="6" name="Szöveg helye 4">
            <a:extLst>
              <a:ext uri="{FF2B5EF4-FFF2-40B4-BE49-F238E27FC236}">
                <a16:creationId xmlns:a16="http://schemas.microsoft.com/office/drawing/2014/main" id="{342EAF87-7665-4614-8E39-0BFCCE874F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72583" y="3429000"/>
            <a:ext cx="4329103" cy="17505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rgbClr val="6E6E6E"/>
                </a:solidFill>
              </a:defRPr>
            </a:lvl1pPr>
          </a:lstStyle>
          <a:p>
            <a:pPr lvl="0"/>
            <a:r>
              <a:rPr lang="hu-HU" dirty="0"/>
              <a:t>KÖSZÖNJÜK</a:t>
            </a:r>
          </a:p>
          <a:p>
            <a:pPr lvl="0"/>
            <a:r>
              <a:rPr lang="hu-HU" dirty="0"/>
              <a:t>A FIGYELMET!</a:t>
            </a:r>
          </a:p>
        </p:txBody>
      </p:sp>
    </p:spTree>
    <p:extLst>
      <p:ext uri="{BB962C8B-B14F-4D97-AF65-F5344CB8AC3E}">
        <p14:creationId xmlns:p14="http://schemas.microsoft.com/office/powerpoint/2010/main" val="40693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ólunk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DC2DDAD2-3171-48A3-958B-25575129D0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0" y="3644900"/>
            <a:ext cx="4622800" cy="2489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4DD4B25B-41EE-4148-BEFA-6B5021454F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2730500"/>
            <a:ext cx="3302000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RÓLUNK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2D21F309-1440-4C74-BB2E-4AF3E95AEF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519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EC12B25D-A002-438D-9B32-87D56A0A317F}"/>
              </a:ext>
            </a:extLst>
          </p:cNvPr>
          <p:cNvSpPr/>
          <p:nvPr userDrawn="1"/>
        </p:nvSpPr>
        <p:spPr>
          <a:xfrm rot="2700000">
            <a:off x="-1688363" y="-1071001"/>
            <a:ext cx="9000000" cy="900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Szöveg helye 6">
            <a:extLst>
              <a:ext uri="{FF2B5EF4-FFF2-40B4-BE49-F238E27FC236}">
                <a16:creationId xmlns:a16="http://schemas.microsoft.com/office/drawing/2014/main" id="{F50E1308-DCCA-4BDE-B791-9280F6BCA9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25600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62751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7F0CEAC4-D225-4E7C-828C-AA0A39D1EC19}"/>
              </a:ext>
            </a:extLst>
          </p:cNvPr>
          <p:cNvSpPr/>
          <p:nvPr userDrawn="1"/>
        </p:nvSpPr>
        <p:spPr>
          <a:xfrm rot="2700000">
            <a:off x="-2160000" y="2856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4043430-7810-4758-97B8-A8A936D6DC30}"/>
              </a:ext>
            </a:extLst>
          </p:cNvPr>
          <p:cNvSpPr/>
          <p:nvPr userDrawn="1"/>
        </p:nvSpPr>
        <p:spPr>
          <a:xfrm rot="2700000">
            <a:off x="10031999" y="-197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5" name="Szöveg helye 6">
            <a:extLst>
              <a:ext uri="{FF2B5EF4-FFF2-40B4-BE49-F238E27FC236}">
                <a16:creationId xmlns:a16="http://schemas.microsoft.com/office/drawing/2014/main" id="{B6E32965-A4C0-430F-B6A8-05795699A1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7399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83802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684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666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70971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70475 w 5070971"/>
              <a:gd name="connsiteY0" fmla="*/ 0 h 4991100"/>
              <a:gd name="connsiteX1" fmla="*/ 0 w 5070971"/>
              <a:gd name="connsiteY1" fmla="*/ 0 h 4991100"/>
              <a:gd name="connsiteX2" fmla="*/ 5054600 w 5070971"/>
              <a:gd name="connsiteY2" fmla="*/ 4991100 h 4991100"/>
              <a:gd name="connsiteX3" fmla="*/ 5070475 w 5070971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0971" h="4991100">
                <a:moveTo>
                  <a:pt x="5070475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74708" y="1663700"/>
                  <a:pt x="5070475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169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02600" y="-704849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7" name="Szöveg helye 12">
            <a:extLst>
              <a:ext uri="{FF2B5EF4-FFF2-40B4-BE49-F238E27FC236}">
                <a16:creationId xmlns:a16="http://schemas.microsoft.com/office/drawing/2014/main" id="{8C3129A7-CD81-4B07-A547-9B52B24C4D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549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A3DFB3D-26A2-48E2-9218-4F491E257AE6}"/>
              </a:ext>
            </a:extLst>
          </p:cNvPr>
          <p:cNvSpPr/>
          <p:nvPr userDrawn="1"/>
        </p:nvSpPr>
        <p:spPr>
          <a:xfrm rot="2700000">
            <a:off x="11779959" y="6445959"/>
            <a:ext cx="824080" cy="824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E66F834C-EBFF-4378-863F-03DCD25E93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286" y="-196361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>
            <a:extLst>
              <a:ext uri="{FF2B5EF4-FFF2-40B4-BE49-F238E27FC236}">
                <a16:creationId xmlns:a16="http://schemas.microsoft.com/office/drawing/2014/main" id="{B10F2415-7F17-4AFA-8791-23C9B5557329}"/>
              </a:ext>
            </a:extLst>
          </p:cNvPr>
          <p:cNvSpPr/>
          <p:nvPr userDrawn="1"/>
        </p:nvSpPr>
        <p:spPr>
          <a:xfrm rot="2700000">
            <a:off x="4912015" y="87964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 descr="A képen rajz látható&#10;&#10;Automatikusan generált leírás">
            <a:extLst>
              <a:ext uri="{FF2B5EF4-FFF2-40B4-BE49-F238E27FC236}">
                <a16:creationId xmlns:a16="http://schemas.microsoft.com/office/drawing/2014/main" id="{485F0A3A-069D-43B2-A21F-0B37CF18F7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72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60A6FD37-560E-4E28-A6E9-C8C16CF224D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1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F36DEF86-558E-4014-95C1-45D875C56E2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B290AE8E-15B1-4CEB-AA20-03B61B5F1A0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8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4DEC865D-B524-4433-B038-19A58D789C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48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4571206"/>
            <a:ext cx="7446626" cy="527050"/>
          </a:xfrm>
        </p:spPr>
        <p:txBody>
          <a:bodyPr/>
          <a:lstStyle/>
          <a:p>
            <a:pPr algn="l"/>
            <a:r>
              <a:rPr lang="en-US" dirty="0"/>
              <a:t>Flutter </a:t>
            </a:r>
            <a:r>
              <a:rPr lang="en-US" dirty="0" err="1"/>
              <a:t>alapú</a:t>
            </a:r>
            <a:r>
              <a:rPr lang="en-US" dirty="0"/>
              <a:t> </a:t>
            </a:r>
            <a:r>
              <a:rPr lang="en-US" dirty="0" err="1"/>
              <a:t>szoftverfejlesztés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143B76E-9D5C-46A5-948F-665C95120F67}"/>
              </a:ext>
            </a:extLst>
          </p:cNvPr>
          <p:cNvSpPr txBox="1">
            <a:spLocks/>
          </p:cNvSpPr>
          <p:nvPr/>
        </p:nvSpPr>
        <p:spPr>
          <a:xfrm>
            <a:off x="558800" y="5203286"/>
            <a:ext cx="5733845" cy="814388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rgbClr val="6E6E6E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2021 </a:t>
            </a:r>
            <a:r>
              <a:rPr lang="en-GB" dirty="0" err="1"/>
              <a:t>ősz</a:t>
            </a:r>
            <a:endParaRPr lang="en-US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D9A5D49-4D24-4408-963B-93FCA8E277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8800" y="6017674"/>
            <a:ext cx="3897312" cy="814388"/>
          </a:xfrm>
        </p:spPr>
        <p:txBody>
          <a:bodyPr/>
          <a:lstStyle/>
          <a:p>
            <a:pPr algn="l"/>
            <a:r>
              <a:rPr lang="en-GB" sz="1600" dirty="0"/>
              <a:t>Pásztor Dániel</a:t>
            </a:r>
          </a:p>
          <a:p>
            <a:pPr algn="l"/>
            <a:r>
              <a:rPr lang="en-GB" sz="1600" dirty="0"/>
              <a:t>pasztor.daniel@aut.bme.hu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132E097-8E72-4A17-9847-AC7AD6F8DDB8}"/>
              </a:ext>
            </a:extLst>
          </p:cNvPr>
          <p:cNvSpPr txBox="1">
            <a:spLocks/>
          </p:cNvSpPr>
          <p:nvPr/>
        </p:nvSpPr>
        <p:spPr>
          <a:xfrm>
            <a:off x="558800" y="4571206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0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JSON átalakítás könnyítés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821388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Gyakran kell JSON formátumba alakítani, sok kód megírni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Kódgenerátor: </a:t>
            </a:r>
            <a:r>
              <a:rPr lang="en-GB" sz="2800" i="1" kern="0">
                <a:solidFill>
                  <a:srgbClr val="000000"/>
                </a:solidFill>
                <a:cs typeface="Calibri"/>
                <a:sym typeface="Calibri"/>
              </a:rPr>
              <a:t>json_serializable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 + </a:t>
            </a:r>
            <a:r>
              <a:rPr lang="en-GB" sz="2800" i="1" kern="0">
                <a:solidFill>
                  <a:srgbClr val="000000"/>
                </a:solidFill>
                <a:cs typeface="Calibri"/>
                <a:sym typeface="Calibri"/>
              </a:rPr>
              <a:t>json_annotation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i="1" kern="0">
                <a:solidFill>
                  <a:srgbClr val="000000"/>
                </a:solidFill>
                <a:cs typeface="Calibri"/>
                <a:sym typeface="Calibri"/>
              </a:rPr>
              <a:t>build_runner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-t kell használni hozzá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Annotációkkal konfiguráljuk a kódgenerálást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@JsonSerializable()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: Az osztályra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@JsonKey()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: A mezőre, ha módosítani akarunk alapértelmezetten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name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: A JSON struktúrában lévő kulcs</a:t>
            </a:r>
          </a:p>
          <a:p>
            <a:pPr marL="1371600" lvl="2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000" kern="0">
                <a:solidFill>
                  <a:srgbClr val="000000"/>
                </a:solidFill>
                <a:cs typeface="Calibri"/>
                <a:sym typeface="Calibri"/>
              </a:rPr>
              <a:t>Hasznos, ha a szerver már stílusú nevekkel dolgozik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ignore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: Ne foglalkozzon a mezővel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defaultValue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: Ha nem lenne a JSON-ban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b="1" i="1" kern="0">
                <a:solidFill>
                  <a:srgbClr val="000000"/>
                </a:solidFill>
                <a:cs typeface="Calibri"/>
                <a:sym typeface="Calibri"/>
              </a:rPr>
              <a:t>toJson()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, </a:t>
            </a:r>
            <a:r>
              <a:rPr lang="en-GB" sz="2800" b="1" i="1" kern="0">
                <a:solidFill>
                  <a:srgbClr val="000000"/>
                </a:solidFill>
                <a:cs typeface="Calibri"/>
                <a:sym typeface="Calibri"/>
              </a:rPr>
              <a:t>fromJson()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 generálódik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Nekünk kell hozzáadni osztályhoz</a:t>
            </a:r>
            <a:endParaRPr lang="en-GB" sz="28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24729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build_runner indítás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821388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Ahhoz, hogy fusson a kódgenerátor, el kell indítani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Konzolban</a:t>
            </a:r>
            <a:r>
              <a:rPr kumimoji="0" lang="en-GB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kiadott utasítás: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  <a:tabLst/>
              <a:defRPr/>
            </a:pPr>
            <a:r>
              <a:rPr kumimoji="0" lang="en-GB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flutter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: Flutter parancsot indítjuk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  <a:tabLst/>
              <a:defRPr/>
            </a:pPr>
            <a:r>
              <a:rPr kumimoji="0" lang="en-GB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pub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: A könyvtár futtatását a pub tudja elvégezni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  <a:tabLst/>
              <a:defRPr/>
            </a:pPr>
            <a:r>
              <a:rPr kumimoji="0" lang="en-GB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run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: Paraméterrel megadjuk, hogy futtatni akarunk könyvtárat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  <a:tabLst/>
              <a:defRPr/>
            </a:pPr>
            <a:r>
              <a:rPr kumimoji="0" lang="en-GB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build_runner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: A </a:t>
            </a:r>
            <a:r>
              <a:rPr kumimoji="0" lang="en-GB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build_runner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könyvtárat akarjuk futtatni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  <a:tabLst/>
              <a:defRPr/>
            </a:pPr>
            <a:r>
              <a:rPr kumimoji="0" lang="en-GB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build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/</a:t>
            </a:r>
            <a:r>
              <a:rPr kumimoji="0" lang="en-GB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watch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: Futtatás módját választjuk ki</a:t>
            </a:r>
          </a:p>
          <a:p>
            <a:pPr marL="1371600" marR="0" lvl="2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build</a:t>
            </a: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: Egyszeri futtatás</a:t>
            </a:r>
          </a:p>
          <a:p>
            <a:pPr marL="1371600" marR="0" lvl="2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watch</a:t>
            </a: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: Automatikus futtatás változásra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  <a:tabLst/>
              <a:defRPr/>
            </a:pPr>
            <a:r>
              <a:rPr kumimoji="0" lang="en-GB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(--delete-conflicting-outputs)</a:t>
            </a:r>
            <a:endParaRPr kumimoji="0" lang="en-GB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1371600" marR="0" lvl="2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Ha már vannak generált fájlok más forrásból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Ha minden sikeres, legenerálja a fájlokat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66333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Kódgenerálás szabályai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821388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Generált kódot kézzel </a:t>
            </a:r>
            <a:r>
              <a:rPr kumimoji="0" lang="en-GB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nem</a:t>
            </a:r>
            <a:r>
              <a:rPr kumimoji="0" lang="en-GB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</a:t>
            </a:r>
            <a:r>
              <a:rPr kumimoji="0" lang="en-GB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szabad</a:t>
            </a:r>
            <a:r>
              <a:rPr kumimoji="0" lang="en-GB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módosítani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Későbbi generálás felülírja saját módosításunkat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Forrásfájlt módosítsuk a probléma megoldására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Kézzel írt kód </a:t>
            </a:r>
            <a:r>
              <a:rPr kumimoji="0" lang="en-GB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sose</a:t>
            </a:r>
            <a:r>
              <a:rPr kumimoji="0" lang="en-GB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módosul generálás során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Mindig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új fájlokba kerülnek a generált kódok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Generált osztályok, metódusok tipikusan privát láthatóságúak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De szükséges, hogy saját fájlból lássuk őket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part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deklaráció: Látható privát rész</a:t>
            </a:r>
            <a:endParaRPr kumimoji="0" lang="en-GB" sz="2400" b="1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Osztályból leszármazunk vagy bekeverjük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Metódust osztályból meghívjuk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4807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 i="1"/>
              <a:t>json_serializable </a:t>
            </a:r>
            <a:r>
              <a:rPr lang="en-US"/>
              <a:t>példa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7F397F7-E336-4C96-92FD-D02D6A316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" y="1690688"/>
            <a:ext cx="6949338" cy="403187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'package:json_annotation/json_annotation.dart'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part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'json_class.g.dart'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@JsonSerializable()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?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mother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?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father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{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mother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father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dynamic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toJson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=&gt; _$PersonToJson(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factory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fromJson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Map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dynamic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obj) =&gt; _$PersonFromJson(obj);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hu-HU" altLang="hu-H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128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949338" cy="527050"/>
          </a:xfrm>
        </p:spPr>
        <p:txBody>
          <a:bodyPr/>
          <a:lstStyle/>
          <a:p>
            <a:pPr algn="l"/>
            <a:r>
              <a:rPr lang="en-US" i="1"/>
              <a:t>json_serializable </a:t>
            </a:r>
            <a:r>
              <a:rPr lang="en-US"/>
              <a:t>generált kód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B761375-0B3B-462D-9280-7A562035B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76845"/>
            <a:ext cx="6032421" cy="470898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part of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'json_class.dart'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**************************************************************************</a:t>
            </a:r>
            <a:br>
              <a:rPr kumimoji="0" lang="hu-HU" altLang="hu-HU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hu-HU" altLang="hu-HU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JsonSerializableGenerator</a:t>
            </a:r>
            <a:br>
              <a:rPr kumimoji="0" lang="hu-HU" altLang="hu-HU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hu-HU" altLang="hu-HU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**************************************************************************</a:t>
            </a:r>
            <a:br>
              <a:rPr kumimoji="0" lang="hu-HU" altLang="hu-HU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hu-HU" altLang="hu-HU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_$PersonFromJson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Map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dynamic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json) {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Person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json[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'age'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json[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'name'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mother: json[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'mother'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==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?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Person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fromJson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(json[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'mother'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Map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dynamic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&gt;),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father: json[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'father'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==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?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Person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fromJson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(json[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'father'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Map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dynamic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&gt;),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);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Map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dynamic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_$PersonToJson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instance) =&gt; &lt;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dynamic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&gt;{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'age'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instance.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'name'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instance.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'mother'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instance.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mother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'father'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instance.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father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endParaRPr kumimoji="0" lang="hu-HU" altLang="hu-HU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040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949338" cy="527050"/>
          </a:xfrm>
        </p:spPr>
        <p:txBody>
          <a:bodyPr/>
          <a:lstStyle/>
          <a:p>
            <a:pPr algn="l"/>
            <a:r>
              <a:rPr lang="en-US"/>
              <a:t>JSON kezelése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zövegdoboz 4">
            <a:extLst>
              <a:ext uri="{FF2B5EF4-FFF2-40B4-BE49-F238E27FC236}">
                <a16:creationId xmlns:a16="http://schemas.microsoft.com/office/drawing/2014/main" id="{4EE315D8-8AED-4F0A-B5B4-7C7EDAC48F2A}"/>
              </a:ext>
            </a:extLst>
          </p:cNvPr>
          <p:cNvSpPr txBox="1"/>
          <p:nvPr/>
        </p:nvSpPr>
        <p:spPr>
          <a:xfrm>
            <a:off x="707923" y="1274261"/>
            <a:ext cx="821388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Kódgenerátor alapvetően jól működik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Könnyen testre szabható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Átalakító függvényeket hozzá kell adnunk az osztályokhoz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json_serializable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is ezeket fogja használni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Sok kódismétlés, de egyelőre nincs jobb megoldás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Konkrét osztályt deklaráljuk, ezt a kódgenerátor nem módosíthatja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freezed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segít, de bonyolultabb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Innentől JSON alatt a </a:t>
            </a:r>
            <a:r>
              <a:rPr kumimoji="0" lang="en-GB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modellt</a:t>
            </a:r>
            <a:r>
              <a:rPr kumimoji="0" lang="en-GB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értjük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Csak a támogatott típusokból áll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Nem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a </a:t>
            </a:r>
            <a:r>
              <a:rPr kumimoji="0" lang="en-GB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String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változatát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Ha szükséges, adott könyvtár </a:t>
            </a:r>
            <a:r>
              <a:rPr kumimoji="0" lang="en-GB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String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-é alakítja</a:t>
            </a:r>
          </a:p>
        </p:txBody>
      </p:sp>
    </p:spTree>
    <p:extLst>
      <p:ext uri="{BB962C8B-B14F-4D97-AF65-F5344CB8AC3E}">
        <p14:creationId xmlns:p14="http://schemas.microsoft.com/office/powerpoint/2010/main" val="466713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Hálózati kommunikáció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821388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/>
              <a:t>HTTP(S) kommunikáció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/>
              <a:t>Dart beépítve TCP és UDP kommunikációt 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i="1"/>
              <a:t>http</a:t>
            </a:r>
            <a:r>
              <a:rPr lang="en-GB" sz="2800"/>
              <a:t> könyvtár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/>
              <a:t>Egyszerű könyvtár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/>
              <a:t>HTTP kérések megvalósítása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i="1"/>
              <a:t>dio</a:t>
            </a:r>
            <a:endParaRPr lang="en-GB" sz="2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/>
              <a:t>Fejlettebb könyvtár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/>
              <a:t>Sok kiegészítő könyvtár egyéb funkciókkal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i="1"/>
              <a:t>chopper</a:t>
            </a:r>
            <a:endParaRPr lang="en-GB" sz="2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/>
              <a:t>Retrofit-hez hasonló kódgenerátorral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7665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4495800" cy="527050"/>
          </a:xfrm>
        </p:spPr>
        <p:txBody>
          <a:bodyPr/>
          <a:lstStyle/>
          <a:p>
            <a:pPr algn="l"/>
            <a:r>
              <a:rPr lang="en-US"/>
              <a:t>Összefoglaló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748862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Kommunikációs formátumok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Szerializáció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Kódgenerátor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Hálózati kommunikáció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6494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783833" cy="527050"/>
          </a:xfrm>
        </p:spPr>
        <p:txBody>
          <a:bodyPr/>
          <a:lstStyle/>
          <a:p>
            <a:pPr algn="l"/>
            <a:r>
              <a:rPr lang="en-US"/>
              <a:t>Kommunikációs formátumok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821388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Más rendszerekkel való kommunikáció nehézkes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Architektúra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Operációs rendszer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Programozási nyelv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Kommunikáció módja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Objektumot nem lehet egyszerűen átküldeni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Át kell alakítani "közösen" érthető formába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Sorosítás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: Objektumból közös modell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Deszerializáció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: Modellből objektum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Rengeteg különböző formátum</a:t>
            </a:r>
          </a:p>
        </p:txBody>
      </p:sp>
    </p:spTree>
    <p:extLst>
      <p:ext uri="{BB962C8B-B14F-4D97-AF65-F5344CB8AC3E}">
        <p14:creationId xmlns:p14="http://schemas.microsoft.com/office/powerpoint/2010/main" val="279363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Üzenet formátumok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821388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XML: Markup Language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Ember által olvasható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Nagyon bő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i="1" kern="0">
                <a:solidFill>
                  <a:srgbClr val="000000"/>
                </a:solidFill>
                <a:cs typeface="Calibri"/>
                <a:sym typeface="Calibri"/>
              </a:rPr>
              <a:t>xml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 könyvtár</a:t>
            </a:r>
            <a:endParaRPr lang="en-GB" sz="2400" i="1" kern="0">
              <a:solidFill>
                <a:srgbClr val="000000"/>
              </a:solidFill>
              <a:cs typeface="Calibri"/>
              <a:sym typeface="Calibri"/>
            </a:endParaRP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XML struktúrát kell feldolgozni, kezelni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Protobuf: Hatékony formátum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Bináris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Google által fejlesztett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Külön leírófájl közös modellekre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Kódgenerátor generálja az osztályokat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JSON: JavaScript alapú objektumleírás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Emberileg olvasható, relatív hatékony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8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0293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JSON példa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3578075" y="1491076"/>
            <a:ext cx="5884424" cy="42473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Objektum: </a:t>
            </a:r>
            <a:r>
              <a:rPr kumimoji="0" lang="en-GB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Map&lt;String, dynamic&gt;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Lista támogatott típusokkal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bool</a:t>
            </a:r>
            <a:endParaRPr kumimoji="0" lang="en-GB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String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num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null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8DD839B-A07F-4F5A-907E-72B307365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39" y="1491076"/>
            <a:ext cx="2832827" cy="424731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"success"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"timestamp"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1620386223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"source"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"GBP"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"languages"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[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"en"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"de"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"hu"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"quotes"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"GBPAED"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5.109727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"GBPAFN"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107.750768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"GBPALL"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141.659078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078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JSON Dart támogatás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821388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Dart beépítetten támogatja JSON formátumot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8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convert</a:t>
            </a:r>
            <a:r>
              <a:rPr kumimoji="0" lang="en-GB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csomag (elég importálni)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Top-level függvények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8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jsonDecode()</a:t>
            </a:r>
            <a:endParaRPr kumimoji="0" lang="en-GB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Alapértelmezetten csak támogatott típust ad vissza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reviver 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paraméterrel saját objektumot adhatunk vissza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8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jsonEncode()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Csak támogatott típusokból tud dolgozni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toEncodable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paraméter átalakításhoz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Saját osztályt átalakíthatóvá tehetünk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Deklarálni kell a </a:t>
            </a:r>
            <a:r>
              <a:rPr kumimoji="0" lang="en-GB" sz="24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toJson()</a:t>
            </a: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metódust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Csak kompatibilis értéket adhat vissza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GB" sz="28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fromJson()</a:t>
            </a:r>
            <a:r>
              <a:rPr kumimoji="0" lang="en-GB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konstruktort érdemes deklarálni</a:t>
            </a:r>
            <a:endParaRPr kumimoji="0" lang="en-GB" sz="2800" b="1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8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68671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JSON támogatott típusok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821388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/>
              <a:t>Beépített függvények csak alap típusokra működik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/>
              <a:t>int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/>
              <a:t>double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/>
              <a:t>String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/>
              <a:t>bool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/>
              <a:t>null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/>
              <a:t>List (a felsorolt típusokra)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/>
              <a:t>Map (String kulcs, felsorolt típusú értékekre)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/>
              <a:t>Egyéb objektumokra saját megoldás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8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3778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JSON példa 1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402FCB6-C710-4065-BA91-E7DFA89ED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92" y="1411004"/>
            <a:ext cx="1996059" cy="147732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MyClass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MyClass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273004F-1A21-4DAB-BA98-67874F335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92" y="3012823"/>
            <a:ext cx="7976864" cy="286232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testObject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MyClass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//jsonEncode(testObject); //ERROR: Converting object to an encodable object failed</a:t>
            </a:r>
            <a:br>
              <a:rPr kumimoji="0" lang="hu-HU" altLang="hu-H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jsonEncode(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testObject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toEncodable: (obj){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(obj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is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MyClass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"age"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obj.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age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null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});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130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JSON példa 2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6D52920-4F0D-443A-B4F1-385651180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12" y="1470833"/>
            <a:ext cx="6159058" cy="280076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MyJSONClass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MyJSONClass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Map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toJson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=&gt; {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"age"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age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MyJSONClass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fromJson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Map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dynamic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json) :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(json[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"age"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]);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hu-HU" altLang="hu-H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3784368-8F4E-4400-A95C-276A4551F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12" y="4591175"/>
            <a:ext cx="5876930" cy="107721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testJsonObject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MyJSONClass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print(jsonEncode(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testJsonObject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deserialized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MyJSONClass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fromJson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(jsonDecode(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'{"age" : 6 }'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print(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deserialized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hu-HU" altLang="hu-H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493198"/>
      </p:ext>
    </p:extLst>
  </p:cSld>
  <p:clrMapOvr>
    <a:masterClrMapping/>
  </p:clrMapOvr>
</p:sld>
</file>

<file path=ppt/theme/theme1.xml><?xml version="1.0" encoding="utf-8"?>
<a:theme xmlns:a="http://schemas.openxmlformats.org/drawingml/2006/main" name="Cím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. egyéni séma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 fontScale="97500"/>
      </a:bodyPr>
      <a:lstStyle>
        <a:defPPr algn="r">
          <a:defRPr sz="4300" b="1" dirty="0">
            <a:solidFill>
              <a:srgbClr val="C00000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C2323BD-DD2A-48BF-AF82-4B990B4AC78F}"/>
    </a:ext>
  </a:extLst>
</a:theme>
</file>

<file path=ppt/theme/theme2.xml><?xml version="1.0" encoding="utf-8"?>
<a:theme xmlns:a="http://schemas.openxmlformats.org/drawingml/2006/main" name="Rólunk d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5A63544-5F0A-46A1-BDC9-1D2827C76A7D}"/>
    </a:ext>
  </a:extLst>
</a:theme>
</file>

<file path=ppt/theme/theme3.xml><?xml version="1.0" encoding="utf-8"?>
<a:theme xmlns:a="http://schemas.openxmlformats.org/drawingml/2006/main" name="Átvezető slide-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B1671239-7C69-4D27-AE68-7650955ABDB4}"/>
    </a:ext>
  </a:extLst>
</a:theme>
</file>

<file path=ppt/theme/theme4.xml><?xml version="1.0" encoding="utf-8"?>
<a:theme xmlns:a="http://schemas.openxmlformats.org/drawingml/2006/main" name="Felsorolásos 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DB45E66-2950-473E-B2E6-0D278FB22C57}"/>
    </a:ext>
  </a:extLst>
</a:theme>
</file>

<file path=ppt/theme/theme5.xml><?xml version="1.0" encoding="utf-8"?>
<a:theme xmlns:a="http://schemas.openxmlformats.org/drawingml/2006/main" name="Felsorolásos diák szekció címsor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53171C-B9C6-48C9-8E7D-A478FFC95994}"/>
    </a:ext>
  </a:extLst>
</a:theme>
</file>

<file path=ppt/theme/theme6.xml><?xml version="1.0" encoding="utf-8"?>
<a:theme xmlns:a="http://schemas.openxmlformats.org/drawingml/2006/main" name="Diagram oldalak">
  <a:themeElements>
    <a:clrScheme name="AutSoft_presentation_color_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D0A27"/>
      </a:accent1>
      <a:accent2>
        <a:srgbClr val="1D1D1B"/>
      </a:accent2>
      <a:accent3>
        <a:srgbClr val="34414E"/>
      </a:accent3>
      <a:accent4>
        <a:srgbClr val="C00000"/>
      </a:accent4>
      <a:accent5>
        <a:srgbClr val="6E6E6E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9978233-9C22-488C-98E3-E483547A0282}"/>
    </a:ext>
  </a:extLst>
</a:theme>
</file>

<file path=ppt/theme/theme7.xml><?xml version="1.0" encoding="utf-8"?>
<a:theme xmlns:a="http://schemas.openxmlformats.org/drawingml/2006/main" name="Aloldal mint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B19FFC6-1FCA-4F8E-88E6-8492F182DEBC}"/>
    </a:ext>
  </a:extLst>
</a:theme>
</file>

<file path=ppt/theme/theme8.xml><?xml version="1.0" encoding="utf-8"?>
<a:theme xmlns:a="http://schemas.openxmlformats.org/drawingml/2006/main" name="Záró old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EAC15C-9544-41E6-A227-E9CE2C739C1E}"/>
    </a:ext>
  </a:extLst>
</a:theme>
</file>

<file path=ppt/theme/theme9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3bd4ae-105e-484a-97ba-9cfb3101a146">
      <UserInfo>
        <DisplayName>COO Members</DisplayName>
        <AccountId>173</AccountId>
        <AccountType/>
      </UserInfo>
    </SharedWithUsers>
    <PublishingExpirationDate xmlns="http://schemas.microsoft.com/sharepoint/v3" xsi:nil="true"/>
    <PublishingStartDate xmlns="http://schemas.microsoft.com/sharepoint/v3" xsi:nil="true"/>
    <_dlc_DocId xmlns="843bd4ae-105e-484a-97ba-9cfb3101a146">ASDOC-2102554853-32878</_dlc_DocId>
    <_dlc_DocIdUrl xmlns="843bd4ae-105e-484a-97ba-9cfb3101a146">
      <Url>https://autsoft.sharepoint.com/_layouts/15/DocIdRedir.aspx?ID=ASDOC-2102554853-32878</Url>
      <Description>ASDOC-2102554853-32878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F0ECD861B6C24D9DE6C610410A9680" ma:contentTypeVersion="11" ma:contentTypeDescription="Create a new document." ma:contentTypeScope="" ma:versionID="c1e6361be1704c346fd95d433b8f96cc">
  <xsd:schema xmlns:xsd="http://www.w3.org/2001/XMLSchema" xmlns:xs="http://www.w3.org/2001/XMLSchema" xmlns:p="http://schemas.microsoft.com/office/2006/metadata/properties" xmlns:ns1="http://schemas.microsoft.com/sharepoint/v3" xmlns:ns2="8f2d48a8-3d15-4a9a-bc6b-e84b4fa59525" xmlns:ns3="843bd4ae-105e-484a-97ba-9cfb3101a146" targetNamespace="http://schemas.microsoft.com/office/2006/metadata/properties" ma:root="true" ma:fieldsID="b37878c8533b0244faa46792825990a5" ns1:_="" ns2:_="" ns3:_="">
    <xsd:import namespace="http://schemas.microsoft.com/sharepoint/v3"/>
    <xsd:import namespace="8f2d48a8-3d15-4a9a-bc6b-e84b4fa59525"/>
    <xsd:import namespace="843bd4ae-105e-484a-97ba-9cfb3101a1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1:PublishingStartDate" minOccurs="0"/>
                <xsd:element ref="ns1:PublishingExpirationDat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2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3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2d48a8-3d15-4a9a-bc6b-e84b4fa595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bd4ae-105e-484a-97ba-9cfb3101a14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2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FF91B1-8754-4CD5-9632-EF0FFADF1D25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843bd4ae-105e-484a-97ba-9cfb3101a146"/>
    <ds:schemaRef ds:uri="8f2d48a8-3d15-4a9a-bc6b-e84b4fa59525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D554448-F89C-4C8D-AEBC-43921BA3BA45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5E17CC5E-31FE-4495-9412-9CA01119BB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f2d48a8-3d15-4a9a-bc6b-e84b4fa59525"/>
    <ds:schemaRef ds:uri="843bd4ae-105e-484a-97ba-9cfb3101a1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2659024-6793-4229-A8F7-FFA3A70DC1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lecture_1</Template>
  <TotalTime>2944</TotalTime>
  <Words>1121</Words>
  <Application>Microsoft Office PowerPoint</Application>
  <PresentationFormat>Widescreen</PresentationFormat>
  <Paragraphs>135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Calibri</vt:lpstr>
      <vt:lpstr>Calibri Light</vt:lpstr>
      <vt:lpstr>JetBrains Mono</vt:lpstr>
      <vt:lpstr>Wingdings</vt:lpstr>
      <vt:lpstr>Címdiák</vt:lpstr>
      <vt:lpstr>Rólunk dia</vt:lpstr>
      <vt:lpstr>Átvezető slide-ok</vt:lpstr>
      <vt:lpstr>Felsorolásos diák</vt:lpstr>
      <vt:lpstr>Felsorolásos diák szekció címsorral</vt:lpstr>
      <vt:lpstr>Diagram oldalak</vt:lpstr>
      <vt:lpstr>Aloldal minták</vt:lpstr>
      <vt:lpstr>Záró oldal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Dániel Pásztor</dc:creator>
  <cp:lastModifiedBy>Dániel Pásztor</cp:lastModifiedBy>
  <cp:revision>32</cp:revision>
  <dcterms:created xsi:type="dcterms:W3CDTF">2020-09-07T00:46:43Z</dcterms:created>
  <dcterms:modified xsi:type="dcterms:W3CDTF">2022-04-03T23:51:21Z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0x01010021F0ECD861B6C24D9DE6C610410A9680</vt:lpwstr>
  </property>
  <property fmtid="{D5CDD505-2E9C-101B-9397-08002B2CF9AE}" pid="3" name="_dlc_DocIdItemGuid">
    <vt:lpwstr>db9f96f0-4fa2-4be9-82bc-1e0dcaeaa719</vt:lpwstr>
  </property>
</Properties>
</file>