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24"/>
  </p:notesMasterIdLst>
  <p:sldIdLst>
    <p:sldId id="256" r:id="rId13"/>
    <p:sldId id="257" r:id="rId14"/>
    <p:sldId id="259" r:id="rId15"/>
    <p:sldId id="788" r:id="rId16"/>
    <p:sldId id="793" r:id="rId17"/>
    <p:sldId id="795" r:id="rId18"/>
    <p:sldId id="796" r:id="rId19"/>
    <p:sldId id="789" r:id="rId20"/>
    <p:sldId id="790" r:id="rId21"/>
    <p:sldId id="797" r:id="rId22"/>
    <p:sldId id="798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6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0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Mobile Software Development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spcBef>
                <a:spcPts val="400"/>
              </a:spcBef>
              <a:buFont typeface="Bariol Regular" panose="02000506040000020003" pitchFamily="2" charset="0"/>
              <a:buChar char="&gt;"/>
              <a:defRPr/>
            </a:lvl2pPr>
            <a:lvl3pPr marL="1180800" indent="-216000">
              <a:spcBef>
                <a:spcPts val="400"/>
              </a:spcBef>
              <a:buFont typeface="Bariol Regular" panose="02000506040000020003" pitchFamily="2" charset="0"/>
              <a:buChar char="–"/>
              <a:defRPr/>
            </a:lvl3pPr>
            <a:lvl4pPr marL="1566000" indent="-158400">
              <a:spcBef>
                <a:spcPts val="350"/>
              </a:spcBef>
              <a:defRPr/>
            </a:lvl4pPr>
            <a:lvl5pPr marL="2023200" indent="-158400">
              <a:spcBef>
                <a:spcPts val="35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817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2021 </a:t>
            </a:r>
            <a:r>
              <a:rPr lang="en-GB" dirty="0" err="1"/>
              <a:t>ősz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Flutter </a:t>
            </a:r>
            <a:r>
              <a:rPr lang="en-US" dirty="0" err="1"/>
              <a:t>csapat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Több</a:t>
            </a:r>
            <a:r>
              <a:rPr lang="en-GB" sz="2800" dirty="0"/>
              <a:t> </a:t>
            </a:r>
            <a:r>
              <a:rPr lang="en-GB" sz="2800" dirty="0" err="1"/>
              <a:t>nyelvet</a:t>
            </a:r>
            <a:r>
              <a:rPr lang="en-GB" sz="2800" dirty="0"/>
              <a:t> </a:t>
            </a:r>
            <a:r>
              <a:rPr lang="en-GB" sz="2800" dirty="0" err="1"/>
              <a:t>megvizsgáltak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jól</a:t>
            </a:r>
            <a:r>
              <a:rPr lang="en-GB" sz="2800" dirty="0"/>
              <a:t> </a:t>
            </a:r>
            <a:r>
              <a:rPr lang="en-GB" sz="2800" dirty="0" err="1"/>
              <a:t>szerepelt</a:t>
            </a:r>
            <a:r>
              <a:rPr lang="en-GB" sz="2800" dirty="0"/>
              <a:t> </a:t>
            </a:r>
            <a:r>
              <a:rPr lang="en-GB" sz="2800" dirty="0" err="1"/>
              <a:t>minden</a:t>
            </a:r>
            <a:r>
              <a:rPr lang="en-GB" sz="2800" dirty="0"/>
              <a:t> </a:t>
            </a:r>
            <a:r>
              <a:rPr lang="en-GB" sz="2800" dirty="0" err="1"/>
              <a:t>szempontnál</a:t>
            </a:r>
            <a:r>
              <a:rPr lang="en-GB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Fejlesztői</a:t>
            </a:r>
            <a:r>
              <a:rPr lang="en-GB" sz="2800" dirty="0"/>
              <a:t> </a:t>
            </a:r>
            <a:r>
              <a:rPr lang="en-GB" sz="2800" dirty="0" err="1"/>
              <a:t>produktivitás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Objektum</a:t>
            </a:r>
            <a:r>
              <a:rPr lang="en-GB" sz="2800" dirty="0"/>
              <a:t> </a:t>
            </a:r>
            <a:r>
              <a:rPr lang="en-GB" sz="2800" dirty="0" err="1"/>
              <a:t>orientált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Kiszámítható</a:t>
            </a:r>
            <a:r>
              <a:rPr lang="en-GB" sz="2800" dirty="0"/>
              <a:t>, </a:t>
            </a:r>
            <a:r>
              <a:rPr lang="en-GB" sz="2800" dirty="0" err="1"/>
              <a:t>magas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memóriafoglalás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Just in Time: Hot Reload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Ahead of Time: </a:t>
            </a: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futás</a:t>
            </a:r>
            <a:endParaRPr lang="en-GB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06" y="1641948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vélemény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780484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ecosystem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nincs</a:t>
            </a:r>
            <a:r>
              <a:rPr lang="en-GB" sz="2800" dirty="0"/>
              <a:t> </a:t>
            </a:r>
            <a:r>
              <a:rPr lang="en-GB" sz="2800" dirty="0" err="1"/>
              <a:t>használatban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Nyelv</a:t>
            </a:r>
            <a:r>
              <a:rPr lang="en-GB" sz="2800" dirty="0"/>
              <a:t> </a:t>
            </a:r>
            <a:r>
              <a:rPr lang="en-GB" sz="2800" dirty="0" err="1"/>
              <a:t>kisajátítása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For example, when we adopted Dart, the language didn’t have an ahead-of-time toolchain for producing native binaries, </a:t>
            </a:r>
            <a:r>
              <a:rPr lang="hu-HU" sz="1600" dirty="0"/>
              <a:t>…</a:t>
            </a:r>
            <a:r>
              <a:rPr lang="en-GB" sz="1600" dirty="0"/>
              <a:t>, but now the language does because the Dart team built it for Flutter.</a:t>
            </a:r>
            <a:r>
              <a:rPr lang="hu-HU" sz="1600" dirty="0"/>
              <a:t>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Similarly, the Dart VM has previously been optimized for throughput but the team is now optimizing the VM for latency, which is more important for Flutter’s workload.</a:t>
            </a:r>
            <a:r>
              <a:rPr lang="hu-HU" sz="1600" dirty="0"/>
              <a:t>”</a:t>
            </a:r>
            <a:endParaRPr lang="en-GB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err="1"/>
              <a:t>Új</a:t>
            </a:r>
            <a:r>
              <a:rPr lang="en-GB" sz="2700" dirty="0"/>
              <a:t> </a:t>
            </a:r>
            <a:r>
              <a:rPr lang="en-GB" sz="2700" dirty="0" err="1"/>
              <a:t>nyelvi</a:t>
            </a:r>
            <a:r>
              <a:rPr lang="en-GB" sz="2700" dirty="0"/>
              <a:t> </a:t>
            </a:r>
            <a:r>
              <a:rPr lang="en-GB" sz="2700" dirty="0" err="1"/>
              <a:t>funkciók</a:t>
            </a:r>
            <a:r>
              <a:rPr lang="en-GB" sz="2700" dirty="0"/>
              <a:t> </a:t>
            </a:r>
            <a:r>
              <a:rPr lang="en-GB" sz="2700" dirty="0" err="1"/>
              <a:t>kifejezetten</a:t>
            </a:r>
            <a:r>
              <a:rPr lang="en-GB" sz="2700" dirty="0"/>
              <a:t> Flutter </a:t>
            </a:r>
            <a:r>
              <a:rPr lang="en-GB" sz="2700" dirty="0" err="1"/>
              <a:t>részére</a:t>
            </a:r>
            <a:endParaRPr lang="en-GB" sz="28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3CC631D-2FC0-43D8-A01C-C1569ABB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81" y="1622298"/>
            <a:ext cx="6584731" cy="13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 dirty="0" err="1"/>
              <a:t>Bevezetés</a:t>
            </a:r>
            <a:r>
              <a:rPr lang="en-US" dirty="0"/>
              <a:t> - </a:t>
            </a:r>
            <a:r>
              <a:rPr lang="en-US" dirty="0" err="1"/>
              <a:t>képzés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12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db</a:t>
            </a:r>
            <a:r>
              <a:rPr lang="en-GB" sz="2800" dirty="0">
                <a:latin typeface="+mn-lt"/>
              </a:rPr>
              <a:t> 90 </a:t>
            </a:r>
            <a:r>
              <a:rPr lang="en-GB" sz="2800" dirty="0" err="1">
                <a:latin typeface="+mn-lt"/>
              </a:rPr>
              <a:t>perces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előadás</a:t>
            </a:r>
            <a:endParaRPr lang="en-GB" sz="2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Hétfő</a:t>
            </a:r>
            <a:r>
              <a:rPr lang="en-GB" sz="2800" dirty="0"/>
              <a:t> 12:15 – 13:45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Teams, GitHub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Juhos</a:t>
            </a:r>
            <a:r>
              <a:rPr lang="en-GB" sz="2800" dirty="0"/>
              <a:t> </a:t>
            </a:r>
            <a:r>
              <a:rPr lang="en-GB" sz="2800" dirty="0" err="1"/>
              <a:t>István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stewemetal@gmail.com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Pásztor Dániel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pasztor.daniel@aut.bme.hu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Vogel </a:t>
            </a:r>
            <a:r>
              <a:rPr lang="en-GB" sz="2800" dirty="0" err="1"/>
              <a:t>Csongor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vogel.csongor@simonyi.bme.hu</a:t>
            </a:r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561618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Mobil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iOS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Desktop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Windows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macOS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Linux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Web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Beágyazott</a:t>
            </a:r>
            <a:r>
              <a:rPr lang="en-GB" sz="2800" dirty="0"/>
              <a:t> </a:t>
            </a:r>
            <a:r>
              <a:rPr lang="en-GB" sz="2800" dirty="0" err="1"/>
              <a:t>rendszerek</a:t>
            </a:r>
            <a:endParaRPr lang="en-GB" sz="2800" dirty="0">
              <a:latin typeface="+mn-lt"/>
            </a:endParaRPr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9617F842-E685-4794-96E3-E51D5086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46981"/>
              </p:ext>
            </p:extLst>
          </p:nvPr>
        </p:nvGraphicFramePr>
        <p:xfrm>
          <a:off x="7117855" y="3642803"/>
          <a:ext cx="403644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8222">
                  <a:extLst>
                    <a:ext uri="{9D8B030D-6E8A-4147-A177-3AD203B41FA5}">
                      <a16:colId xmlns:a16="http://schemas.microsoft.com/office/drawing/2014/main" val="2079304610"/>
                    </a:ext>
                  </a:extLst>
                </a:gridCol>
                <a:gridCol w="2018222">
                  <a:extLst>
                    <a:ext uri="{9D8B030D-6E8A-4147-A177-3AD203B41FA5}">
                      <a16:colId xmlns:a16="http://schemas.microsoft.com/office/drawing/2014/main" val="180177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/>
                        <a:t>Desktop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24%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Mobil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Multi-platform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99092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80AF8F3D-1939-421C-BA6C-2575DC6A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73" y="1648193"/>
            <a:ext cx="5466028" cy="18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Natív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Reszponzív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weboldal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Progressive Web App (PWA)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Telepített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böngésző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futtatja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Offline </a:t>
            </a:r>
            <a:r>
              <a:rPr lang="en-GB" sz="2800" dirty="0" err="1"/>
              <a:t>támogatás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Push notification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Weboldal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rendes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alkalmazásba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csomagolva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Eléri</a:t>
            </a:r>
            <a:r>
              <a:rPr lang="en-GB" sz="2800" dirty="0"/>
              <a:t> a platform </a:t>
            </a:r>
            <a:r>
              <a:rPr lang="en-GB" sz="2800" dirty="0" err="1"/>
              <a:t>erőforrásait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Electron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Cross-platform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React Native, </a:t>
            </a:r>
            <a:r>
              <a:rPr lang="en-GB" sz="2800" dirty="0" err="1">
                <a:latin typeface="+mn-lt"/>
              </a:rPr>
              <a:t>NativeScript</a:t>
            </a:r>
            <a:r>
              <a:rPr lang="en-GB" sz="2800" dirty="0">
                <a:latin typeface="+mn-lt"/>
              </a:rPr>
              <a:t>, Xamarin Native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28C7EDB-03D2-4151-8C8B-297F3A8A6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5" y="1756505"/>
            <a:ext cx="2130585" cy="42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2015: preview, 2018: </a:t>
            </a:r>
            <a:r>
              <a:rPr lang="en-GB" sz="2800" dirty="0" err="1">
                <a:latin typeface="+mn-lt"/>
              </a:rPr>
              <a:t>verzió</a:t>
            </a:r>
            <a:r>
              <a:rPr lang="en-GB" sz="2800" dirty="0">
                <a:latin typeface="+mn-lt"/>
              </a:rPr>
              <a:t>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Stable: Android, iOS, Web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Beta:</a:t>
            </a:r>
            <a:r>
              <a:rPr lang="en-GB" sz="2800" dirty="0"/>
              <a:t> Windows, macOS, Linux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Package Manager: Pub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Hibrid-natív</a:t>
            </a:r>
            <a:r>
              <a:rPr lang="en-GB" sz="2800" dirty="0"/>
              <a:t> </a:t>
            </a:r>
            <a:r>
              <a:rPr lang="en-GB" sz="2800" dirty="0" err="1"/>
              <a:t>alkalmazások</a:t>
            </a:r>
            <a:endParaRPr lang="en-GB" sz="2800" dirty="0">
              <a:latin typeface="+mn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05" y="1594753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DC74AE-0144-4F43-AE70-B28DEBD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EDFFFA-FB6B-47EE-ABD9-C9E401EA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69" y="920299"/>
            <a:ext cx="6764115" cy="55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618350"/>
            <a:ext cx="4750858" cy="23374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módok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debug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VM </a:t>
            </a:r>
            <a:r>
              <a:rPr lang="en-GB" sz="2800" dirty="0" err="1"/>
              <a:t>mellékelve</a:t>
            </a:r>
            <a:r>
              <a:rPr lang="en-GB" sz="2800" dirty="0"/>
              <a:t> </a:t>
            </a:r>
            <a:r>
              <a:rPr lang="en-GB" sz="2800" dirty="0" err="1"/>
              <a:t>alkalmazásban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becsomagolva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támogatása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Közepes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release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környezet</a:t>
            </a:r>
            <a:r>
              <a:rPr lang="en-GB" sz="2800" dirty="0"/>
              <a:t>,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natív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lehetséges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Emulátoron</a:t>
            </a:r>
            <a:r>
              <a:rPr lang="en-GB" sz="2800" dirty="0"/>
              <a:t>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fut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profile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Bizonyos</a:t>
            </a:r>
            <a:r>
              <a:rPr lang="en-GB" sz="2800" dirty="0"/>
              <a:t> debug </a:t>
            </a:r>
            <a:r>
              <a:rPr lang="en-GB" sz="2800" dirty="0" err="1"/>
              <a:t>funkciók</a:t>
            </a:r>
            <a:r>
              <a:rPr lang="en-GB" sz="2800" dirty="0"/>
              <a:t> </a:t>
            </a:r>
            <a:r>
              <a:rPr lang="en-GB" sz="2800" dirty="0" err="1"/>
              <a:t>bekapcsolása</a:t>
            </a:r>
            <a:r>
              <a:rPr lang="en-GB" sz="2800" dirty="0"/>
              <a:t> </a:t>
            </a:r>
            <a:r>
              <a:rPr lang="en-GB" sz="2800" dirty="0" err="1"/>
              <a:t>méréshez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0645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</a:t>
            </a:r>
            <a:r>
              <a:rPr lang="en-GB" sz="2800" dirty="0" err="1"/>
              <a:t>kezdeményezés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2011: preview, 2013: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Webre</a:t>
            </a:r>
            <a:r>
              <a:rPr lang="en-GB" sz="2800" dirty="0"/>
              <a:t> </a:t>
            </a:r>
            <a:r>
              <a:rPr lang="en-GB" sz="2800" dirty="0" err="1"/>
              <a:t>szánták</a:t>
            </a:r>
            <a:r>
              <a:rPr lang="en-GB" sz="2800" dirty="0"/>
              <a:t>,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en-GB" sz="2800" dirty="0" err="1"/>
              <a:t>leváltása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Eredeti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cél</a:t>
            </a:r>
            <a:r>
              <a:rPr lang="en-GB" sz="2800" dirty="0">
                <a:latin typeface="+mn-lt"/>
              </a:rPr>
              <a:t>: Dart VM </a:t>
            </a:r>
            <a:r>
              <a:rPr lang="en-GB" sz="2800" dirty="0" err="1">
                <a:latin typeface="+mn-lt"/>
              </a:rPr>
              <a:t>böngészőkbe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Később</a:t>
            </a:r>
            <a:r>
              <a:rPr lang="en-GB" sz="2800" dirty="0">
                <a:latin typeface="+mn-lt"/>
              </a:rPr>
              <a:t>: </a:t>
            </a:r>
            <a:r>
              <a:rPr lang="en-GB" sz="2800" dirty="0" err="1">
                <a:latin typeface="+mn-lt"/>
              </a:rPr>
              <a:t>Javascriptre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fordítás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AngularDart</a:t>
            </a:r>
            <a:endParaRPr lang="en-GB" sz="2800" dirty="0">
              <a:latin typeface="+mn-lt"/>
            </a:endParaRPr>
          </a:p>
        </p:txBody>
      </p:sp>
      <p:pic>
        <p:nvPicPr>
          <p:cNvPr id="3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1CBA6A51-EAF6-4BD8-9AB5-0BE961D0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5" y="2020827"/>
            <a:ext cx="3251128" cy="10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9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 - </a:t>
            </a:r>
            <a:r>
              <a:rPr lang="en-GB" dirty="0" err="1"/>
              <a:t>nyelv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Objektum</a:t>
            </a:r>
            <a:r>
              <a:rPr lang="en-GB" sz="2800" dirty="0"/>
              <a:t> </a:t>
            </a:r>
            <a:r>
              <a:rPr lang="en-GB" sz="2800" dirty="0" err="1"/>
              <a:t>orientált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Osztály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alapú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Garbage collector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C-</a:t>
            </a:r>
            <a:r>
              <a:rPr lang="en-GB" sz="2800" dirty="0" err="1"/>
              <a:t>szerű</a:t>
            </a:r>
            <a:r>
              <a:rPr lang="en-GB" sz="2800" dirty="0"/>
              <a:t> </a:t>
            </a:r>
            <a:r>
              <a:rPr lang="en-GB" sz="2800" dirty="0" err="1"/>
              <a:t>szintaxis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059246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945</TotalTime>
  <Words>351</Words>
  <Application>Microsoft Office PowerPoint</Application>
  <PresentationFormat>Szélesvásznú</PresentationFormat>
  <Paragraphs>92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8</vt:i4>
      </vt:variant>
      <vt:variant>
        <vt:lpstr>Diacímek</vt:lpstr>
      </vt:variant>
      <vt:variant>
        <vt:i4>11</vt:i4>
      </vt:variant>
    </vt:vector>
  </HeadingPairs>
  <TitlesOfParts>
    <vt:vector size="24" baseType="lpstr">
      <vt:lpstr>Arial</vt:lpstr>
      <vt:lpstr>Bariol Regular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Pásztor Dániel</cp:lastModifiedBy>
  <cp:revision>26</cp:revision>
  <dcterms:created xsi:type="dcterms:W3CDTF">2020-09-07T00:46:43Z</dcterms:created>
  <dcterms:modified xsi:type="dcterms:W3CDTF">2021-09-07T00:59:15Z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