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7.xml" ContentType="application/vnd.openxmlformats-officedocument.theme+xml"/>
  <Override PartName="/ppt/slideLayouts/slideLayout25.xml" ContentType="application/vnd.openxmlformats-officedocument.presentationml.slideLayout+xml"/>
  <Override PartName="/ppt/theme/theme8.xml" ContentType="application/vnd.openxmlformats-officedocument.theme+xml"/>
  <Override PartName="/ppt/slideLayouts/slideLayout26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5"/>
    <p:sldMasterId id="2147483653" r:id="rId6"/>
    <p:sldMasterId id="2147483656" r:id="rId7"/>
    <p:sldMasterId id="2147483659" r:id="rId8"/>
    <p:sldMasterId id="2147483663" r:id="rId9"/>
    <p:sldMasterId id="2147483673" r:id="rId10"/>
    <p:sldMasterId id="2147483680" r:id="rId11"/>
    <p:sldMasterId id="2147483683" r:id="rId12"/>
    <p:sldMasterId id="2147483660" r:id="rId13"/>
  </p:sldMasterIdLst>
  <p:notesMasterIdLst>
    <p:notesMasterId r:id="rId55"/>
  </p:notesMasterIdLst>
  <p:sldIdLst>
    <p:sldId id="256" r:id="rId14"/>
    <p:sldId id="257" r:id="rId15"/>
    <p:sldId id="259" r:id="rId16"/>
    <p:sldId id="788" r:id="rId17"/>
    <p:sldId id="793" r:id="rId18"/>
    <p:sldId id="795" r:id="rId19"/>
    <p:sldId id="796" r:id="rId20"/>
    <p:sldId id="789" r:id="rId21"/>
    <p:sldId id="797" r:id="rId22"/>
    <p:sldId id="798" r:id="rId23"/>
    <p:sldId id="799" r:id="rId24"/>
    <p:sldId id="373" r:id="rId25"/>
    <p:sldId id="374" r:id="rId26"/>
    <p:sldId id="376" r:id="rId27"/>
    <p:sldId id="311" r:id="rId28"/>
    <p:sldId id="320" r:id="rId29"/>
    <p:sldId id="304" r:id="rId30"/>
    <p:sldId id="396" r:id="rId31"/>
    <p:sldId id="397" r:id="rId32"/>
    <p:sldId id="395" r:id="rId33"/>
    <p:sldId id="398" r:id="rId34"/>
    <p:sldId id="310" r:id="rId35"/>
    <p:sldId id="312" r:id="rId36"/>
    <p:sldId id="315" r:id="rId37"/>
    <p:sldId id="318" r:id="rId38"/>
    <p:sldId id="324" r:id="rId39"/>
    <p:sldId id="325" r:id="rId40"/>
    <p:sldId id="348" r:id="rId41"/>
    <p:sldId id="346" r:id="rId42"/>
    <p:sldId id="347" r:id="rId43"/>
    <p:sldId id="382" r:id="rId44"/>
    <p:sldId id="383" r:id="rId45"/>
    <p:sldId id="384" r:id="rId46"/>
    <p:sldId id="385" r:id="rId47"/>
    <p:sldId id="388" r:id="rId48"/>
    <p:sldId id="389" r:id="rId49"/>
    <p:sldId id="417" r:id="rId50"/>
    <p:sldId id="420" r:id="rId51"/>
    <p:sldId id="418" r:id="rId52"/>
    <p:sldId id="435" r:id="rId53"/>
    <p:sldId id="438" r:id="rId5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6E6E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0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66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9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9" Type="http://schemas.openxmlformats.org/officeDocument/2006/relationships/slide" Target="slides/slide26.xml"/><Relationship Id="rId21" Type="http://schemas.openxmlformats.org/officeDocument/2006/relationships/slide" Target="slides/slide8.xml"/><Relationship Id="rId34" Type="http://schemas.openxmlformats.org/officeDocument/2006/relationships/slide" Target="slides/slide21.xml"/><Relationship Id="rId42" Type="http://schemas.openxmlformats.org/officeDocument/2006/relationships/slide" Target="slides/slide29.xml"/><Relationship Id="rId47" Type="http://schemas.openxmlformats.org/officeDocument/2006/relationships/slide" Target="slides/slide34.xml"/><Relationship Id="rId50" Type="http://schemas.openxmlformats.org/officeDocument/2006/relationships/slide" Target="slides/slide37.xml"/><Relationship Id="rId55" Type="http://schemas.openxmlformats.org/officeDocument/2006/relationships/notesMaster" Target="notesMasters/notesMaster1.xml"/><Relationship Id="rId7" Type="http://schemas.openxmlformats.org/officeDocument/2006/relationships/slideMaster" Target="slideMasters/slideMaster3.xml"/><Relationship Id="rId2" Type="http://schemas.openxmlformats.org/officeDocument/2006/relationships/customXml" Target="../customXml/item2.xml"/><Relationship Id="rId16" Type="http://schemas.openxmlformats.org/officeDocument/2006/relationships/slide" Target="slides/slide3.xml"/><Relationship Id="rId29" Type="http://schemas.openxmlformats.org/officeDocument/2006/relationships/slide" Target="slides/slide16.xml"/><Relationship Id="rId11" Type="http://schemas.openxmlformats.org/officeDocument/2006/relationships/slideMaster" Target="slideMasters/slideMaster7.xml"/><Relationship Id="rId24" Type="http://schemas.openxmlformats.org/officeDocument/2006/relationships/slide" Target="slides/slide11.xml"/><Relationship Id="rId32" Type="http://schemas.openxmlformats.org/officeDocument/2006/relationships/slide" Target="slides/slide19.xml"/><Relationship Id="rId37" Type="http://schemas.openxmlformats.org/officeDocument/2006/relationships/slide" Target="slides/slide24.xml"/><Relationship Id="rId40" Type="http://schemas.openxmlformats.org/officeDocument/2006/relationships/slide" Target="slides/slide27.xml"/><Relationship Id="rId45" Type="http://schemas.openxmlformats.org/officeDocument/2006/relationships/slide" Target="slides/slide32.xml"/><Relationship Id="rId53" Type="http://schemas.openxmlformats.org/officeDocument/2006/relationships/slide" Target="slides/slide40.xml"/><Relationship Id="rId58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6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5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slide" Target="slides/slide17.xml"/><Relationship Id="rId35" Type="http://schemas.openxmlformats.org/officeDocument/2006/relationships/slide" Target="slides/slide22.xml"/><Relationship Id="rId43" Type="http://schemas.openxmlformats.org/officeDocument/2006/relationships/slide" Target="slides/slide30.xml"/><Relationship Id="rId48" Type="http://schemas.openxmlformats.org/officeDocument/2006/relationships/slide" Target="slides/slide35.xml"/><Relationship Id="rId56" Type="http://schemas.openxmlformats.org/officeDocument/2006/relationships/presProps" Target="presProps.xml"/><Relationship Id="rId8" Type="http://schemas.openxmlformats.org/officeDocument/2006/relationships/slideMaster" Target="slideMasters/slideMaster4.xml"/><Relationship Id="rId51" Type="http://schemas.openxmlformats.org/officeDocument/2006/relationships/slide" Target="slides/slide38.xml"/><Relationship Id="rId3" Type="http://schemas.openxmlformats.org/officeDocument/2006/relationships/customXml" Target="../customXml/item3.xml"/><Relationship Id="rId12" Type="http://schemas.openxmlformats.org/officeDocument/2006/relationships/slideMaster" Target="slideMasters/slideMaster8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slide" Target="slides/slide20.xml"/><Relationship Id="rId38" Type="http://schemas.openxmlformats.org/officeDocument/2006/relationships/slide" Target="slides/slide25.xml"/><Relationship Id="rId46" Type="http://schemas.openxmlformats.org/officeDocument/2006/relationships/slide" Target="slides/slide33.xml"/><Relationship Id="rId59" Type="http://schemas.openxmlformats.org/officeDocument/2006/relationships/tableStyles" Target="tableStyles.xml"/><Relationship Id="rId20" Type="http://schemas.openxmlformats.org/officeDocument/2006/relationships/slide" Target="slides/slide7.xml"/><Relationship Id="rId41" Type="http://schemas.openxmlformats.org/officeDocument/2006/relationships/slide" Target="slides/slide28.xml"/><Relationship Id="rId54" Type="http://schemas.openxmlformats.org/officeDocument/2006/relationships/slide" Target="slides/slide4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36" Type="http://schemas.openxmlformats.org/officeDocument/2006/relationships/slide" Target="slides/slide23.xml"/><Relationship Id="rId49" Type="http://schemas.openxmlformats.org/officeDocument/2006/relationships/slide" Target="slides/slide36.xml"/><Relationship Id="rId57" Type="http://schemas.openxmlformats.org/officeDocument/2006/relationships/viewProps" Target="viewProps.xml"/><Relationship Id="rId10" Type="http://schemas.openxmlformats.org/officeDocument/2006/relationships/slideMaster" Target="slideMasters/slideMaster6.xml"/><Relationship Id="rId31" Type="http://schemas.openxmlformats.org/officeDocument/2006/relationships/slide" Target="slides/slide18.xml"/><Relationship Id="rId44" Type="http://schemas.openxmlformats.org/officeDocument/2006/relationships/slide" Target="slides/slide31.xml"/><Relationship Id="rId52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8BFC6-A9F1-44A0-8780-C460B80C8AA5}" type="datetimeFigureOut">
              <a:rPr lang="en-GB" smtClean="0"/>
              <a:t>05/09/2022</a:t>
            </a:fld>
            <a:endParaRPr lang="en-GB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271B3-9659-484A-A3B2-41519B8411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87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AF530E-81E2-4680-8A77-79CE364656C2}" type="slidenum">
              <a:rPr lang="hu-HU" smtClean="0"/>
              <a:pPr/>
              <a:t>6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33056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67890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dia_cím egy sorb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 helye 4">
            <a:extLst>
              <a:ext uri="{FF2B5EF4-FFF2-40B4-BE49-F238E27FC236}">
                <a16:creationId xmlns:a16="http://schemas.microsoft.com/office/drawing/2014/main" id="{1F61889F-2D84-4D44-AED9-6CB82F377A9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37400" y="4978400"/>
            <a:ext cx="4495800" cy="52705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2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hu-HU" dirty="0"/>
              <a:t>PREZENTÁCIÓ CÍME</a:t>
            </a:r>
          </a:p>
        </p:txBody>
      </p:sp>
      <p:sp>
        <p:nvSpPr>
          <p:cNvPr id="24" name="Kép helye 23">
            <a:extLst>
              <a:ext uri="{FF2B5EF4-FFF2-40B4-BE49-F238E27FC236}">
                <a16:creationId xmlns:a16="http://schemas.microsoft.com/office/drawing/2014/main" id="{CB1BC96F-BDCE-485D-942B-B9AB1CA6D39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9051" y="-19050"/>
            <a:ext cx="8274048" cy="6899275"/>
          </a:xfrm>
          <a:custGeom>
            <a:avLst/>
            <a:gdLst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103047 w 6643547"/>
              <a:gd name="connsiteY0" fmla="*/ 3429000 h 6858000"/>
              <a:gd name="connsiteX1" fmla="*/ 166547 w 6643547"/>
              <a:gd name="connsiteY1" fmla="*/ 0 h 6858000"/>
              <a:gd name="connsiteX2" fmla="*/ 3373297 w 6643547"/>
              <a:gd name="connsiteY2" fmla="*/ 0 h 6858000"/>
              <a:gd name="connsiteX3" fmla="*/ 6643547 w 6643547"/>
              <a:gd name="connsiteY3" fmla="*/ 3429000 h 6858000"/>
              <a:gd name="connsiteX4" fmla="*/ 3373297 w 6643547"/>
              <a:gd name="connsiteY4" fmla="*/ 6858000 h 6858000"/>
              <a:gd name="connsiteX5" fmla="*/ 103047 w 6643547"/>
              <a:gd name="connsiteY5" fmla="*/ 3429000 h 6858000"/>
              <a:gd name="connsiteX0" fmla="*/ 0 w 6540500"/>
              <a:gd name="connsiteY0" fmla="*/ 3429000 h 6858000"/>
              <a:gd name="connsiteX1" fmla="*/ 63500 w 6540500"/>
              <a:gd name="connsiteY1" fmla="*/ 0 h 6858000"/>
              <a:gd name="connsiteX2" fmla="*/ 3270250 w 6540500"/>
              <a:gd name="connsiteY2" fmla="*/ 0 h 6858000"/>
              <a:gd name="connsiteX3" fmla="*/ 6540500 w 6540500"/>
              <a:gd name="connsiteY3" fmla="*/ 3429000 h 6858000"/>
              <a:gd name="connsiteX4" fmla="*/ 3270250 w 6540500"/>
              <a:gd name="connsiteY4" fmla="*/ 6858000 h 6858000"/>
              <a:gd name="connsiteX5" fmla="*/ 0 w 6540500"/>
              <a:gd name="connsiteY5" fmla="*/ 3429000 h 6858000"/>
              <a:gd name="connsiteX0" fmla="*/ 11 w 6540511"/>
              <a:gd name="connsiteY0" fmla="*/ 3429000 h 6858000"/>
              <a:gd name="connsiteX1" fmla="*/ 63511 w 6540511"/>
              <a:gd name="connsiteY1" fmla="*/ 0 h 6858000"/>
              <a:gd name="connsiteX2" fmla="*/ 3270261 w 6540511"/>
              <a:gd name="connsiteY2" fmla="*/ 0 h 6858000"/>
              <a:gd name="connsiteX3" fmla="*/ 6540511 w 6540511"/>
              <a:gd name="connsiteY3" fmla="*/ 3429000 h 6858000"/>
              <a:gd name="connsiteX4" fmla="*/ 3270261 w 6540511"/>
              <a:gd name="connsiteY4" fmla="*/ 6858000 h 6858000"/>
              <a:gd name="connsiteX5" fmla="*/ 11 w 6540511"/>
              <a:gd name="connsiteY5" fmla="*/ 3429000 h 6858000"/>
              <a:gd name="connsiteX0" fmla="*/ 26 w 6540526"/>
              <a:gd name="connsiteY0" fmla="*/ 3429000 h 6858000"/>
              <a:gd name="connsiteX1" fmla="*/ 5469 w 6540526"/>
              <a:gd name="connsiteY1" fmla="*/ 0 h 6858000"/>
              <a:gd name="connsiteX2" fmla="*/ 3270276 w 6540526"/>
              <a:gd name="connsiteY2" fmla="*/ 0 h 6858000"/>
              <a:gd name="connsiteX3" fmla="*/ 6540526 w 6540526"/>
              <a:gd name="connsiteY3" fmla="*/ 3429000 h 6858000"/>
              <a:gd name="connsiteX4" fmla="*/ 3270276 w 6540526"/>
              <a:gd name="connsiteY4" fmla="*/ 6858000 h 6858000"/>
              <a:gd name="connsiteX5" fmla="*/ 26 w 6540526"/>
              <a:gd name="connsiteY5" fmla="*/ 3429000 h 6858000"/>
              <a:gd name="connsiteX0" fmla="*/ 89 w 6540589"/>
              <a:gd name="connsiteY0" fmla="*/ 3429000 h 6858000"/>
              <a:gd name="connsiteX1" fmla="*/ 5532 w 6540589"/>
              <a:gd name="connsiteY1" fmla="*/ 0 h 6858000"/>
              <a:gd name="connsiteX2" fmla="*/ 3270339 w 6540589"/>
              <a:gd name="connsiteY2" fmla="*/ 0 h 6858000"/>
              <a:gd name="connsiteX3" fmla="*/ 6540589 w 6540589"/>
              <a:gd name="connsiteY3" fmla="*/ 3429000 h 6858000"/>
              <a:gd name="connsiteX4" fmla="*/ 3270339 w 6540589"/>
              <a:gd name="connsiteY4" fmla="*/ 6858000 h 6858000"/>
              <a:gd name="connsiteX5" fmla="*/ 89 w 6540589"/>
              <a:gd name="connsiteY5" fmla="*/ 3429000 h 6858000"/>
              <a:gd name="connsiteX0" fmla="*/ 182 w 6540682"/>
              <a:gd name="connsiteY0" fmla="*/ 3429000 h 6858000"/>
              <a:gd name="connsiteX1" fmla="*/ 5625 w 6540682"/>
              <a:gd name="connsiteY1" fmla="*/ 0 h 6858000"/>
              <a:gd name="connsiteX2" fmla="*/ 3270432 w 6540682"/>
              <a:gd name="connsiteY2" fmla="*/ 0 h 6858000"/>
              <a:gd name="connsiteX3" fmla="*/ 6540682 w 6540682"/>
              <a:gd name="connsiteY3" fmla="*/ 3429000 h 6858000"/>
              <a:gd name="connsiteX4" fmla="*/ 3270432 w 6540682"/>
              <a:gd name="connsiteY4" fmla="*/ 6858000 h 6858000"/>
              <a:gd name="connsiteX5" fmla="*/ 182 w 6540682"/>
              <a:gd name="connsiteY5" fmla="*/ 3429000 h 6858000"/>
              <a:gd name="connsiteX0" fmla="*/ 182 w 6540682"/>
              <a:gd name="connsiteY0" fmla="*/ 3429000 h 6858000"/>
              <a:gd name="connsiteX1" fmla="*/ 5625 w 6540682"/>
              <a:gd name="connsiteY1" fmla="*/ 0 h 6858000"/>
              <a:gd name="connsiteX2" fmla="*/ 3270432 w 6540682"/>
              <a:gd name="connsiteY2" fmla="*/ 0 h 6858000"/>
              <a:gd name="connsiteX3" fmla="*/ 6540682 w 6540682"/>
              <a:gd name="connsiteY3" fmla="*/ 3429000 h 6858000"/>
              <a:gd name="connsiteX4" fmla="*/ 3270432 w 6540682"/>
              <a:gd name="connsiteY4" fmla="*/ 6858000 h 6858000"/>
              <a:gd name="connsiteX5" fmla="*/ 182 w 6540682"/>
              <a:gd name="connsiteY5" fmla="*/ 3429000 h 6858000"/>
              <a:gd name="connsiteX0" fmla="*/ 5717 w 6546217"/>
              <a:gd name="connsiteY0" fmla="*/ 3429000 h 6858000"/>
              <a:gd name="connsiteX1" fmla="*/ 11160 w 6546217"/>
              <a:gd name="connsiteY1" fmla="*/ 0 h 6858000"/>
              <a:gd name="connsiteX2" fmla="*/ 3275967 w 6546217"/>
              <a:gd name="connsiteY2" fmla="*/ 0 h 6858000"/>
              <a:gd name="connsiteX3" fmla="*/ 6546217 w 6546217"/>
              <a:gd name="connsiteY3" fmla="*/ 3429000 h 6858000"/>
              <a:gd name="connsiteX4" fmla="*/ 3275967 w 6546217"/>
              <a:gd name="connsiteY4" fmla="*/ 6858000 h 6858000"/>
              <a:gd name="connsiteX5" fmla="*/ 5717 w 6546217"/>
              <a:gd name="connsiteY5" fmla="*/ 3429000 h 6858000"/>
              <a:gd name="connsiteX0" fmla="*/ 5717 w 6546217"/>
              <a:gd name="connsiteY0" fmla="*/ 3429000 h 7032026"/>
              <a:gd name="connsiteX1" fmla="*/ 11160 w 6546217"/>
              <a:gd name="connsiteY1" fmla="*/ 0 h 7032026"/>
              <a:gd name="connsiteX2" fmla="*/ 3275967 w 6546217"/>
              <a:gd name="connsiteY2" fmla="*/ 0 h 7032026"/>
              <a:gd name="connsiteX3" fmla="*/ 6546217 w 6546217"/>
              <a:gd name="connsiteY3" fmla="*/ 3429000 h 7032026"/>
              <a:gd name="connsiteX4" fmla="*/ 3275967 w 6546217"/>
              <a:gd name="connsiteY4" fmla="*/ 6858000 h 7032026"/>
              <a:gd name="connsiteX5" fmla="*/ 5720 w 6546217"/>
              <a:gd name="connsiteY5" fmla="*/ 6851650 h 7032026"/>
              <a:gd name="connsiteX6" fmla="*/ 5717 w 6546217"/>
              <a:gd name="connsiteY6" fmla="*/ 3429000 h 7032026"/>
              <a:gd name="connsiteX0" fmla="*/ 5717 w 6546217"/>
              <a:gd name="connsiteY0" fmla="*/ 3429000 h 6858000"/>
              <a:gd name="connsiteX1" fmla="*/ 11160 w 6546217"/>
              <a:gd name="connsiteY1" fmla="*/ 0 h 6858000"/>
              <a:gd name="connsiteX2" fmla="*/ 3275967 w 6546217"/>
              <a:gd name="connsiteY2" fmla="*/ 0 h 6858000"/>
              <a:gd name="connsiteX3" fmla="*/ 6546217 w 6546217"/>
              <a:gd name="connsiteY3" fmla="*/ 3429000 h 6858000"/>
              <a:gd name="connsiteX4" fmla="*/ 3275967 w 6546217"/>
              <a:gd name="connsiteY4" fmla="*/ 6858000 h 6858000"/>
              <a:gd name="connsiteX5" fmla="*/ 5720 w 6546217"/>
              <a:gd name="connsiteY5" fmla="*/ 6851650 h 6858000"/>
              <a:gd name="connsiteX6" fmla="*/ 5717 w 6546217"/>
              <a:gd name="connsiteY6" fmla="*/ 3429000 h 6858000"/>
              <a:gd name="connsiteX0" fmla="*/ 5717 w 6546217"/>
              <a:gd name="connsiteY0" fmla="*/ 3429000 h 6866851"/>
              <a:gd name="connsiteX1" fmla="*/ 11160 w 6546217"/>
              <a:gd name="connsiteY1" fmla="*/ 0 h 6866851"/>
              <a:gd name="connsiteX2" fmla="*/ 3275967 w 6546217"/>
              <a:gd name="connsiteY2" fmla="*/ 0 h 6866851"/>
              <a:gd name="connsiteX3" fmla="*/ 6546217 w 6546217"/>
              <a:gd name="connsiteY3" fmla="*/ 3429000 h 6866851"/>
              <a:gd name="connsiteX4" fmla="*/ 3275967 w 6546217"/>
              <a:gd name="connsiteY4" fmla="*/ 6858000 h 6866851"/>
              <a:gd name="connsiteX5" fmla="*/ 5720 w 6546217"/>
              <a:gd name="connsiteY5" fmla="*/ 6851650 h 6866851"/>
              <a:gd name="connsiteX6" fmla="*/ 5717 w 6546217"/>
              <a:gd name="connsiteY6" fmla="*/ 3429000 h 6866851"/>
              <a:gd name="connsiteX0" fmla="*/ 5717 w 6546217"/>
              <a:gd name="connsiteY0" fmla="*/ 3429000 h 6866851"/>
              <a:gd name="connsiteX1" fmla="*/ 11160 w 6546217"/>
              <a:gd name="connsiteY1" fmla="*/ 0 h 6866851"/>
              <a:gd name="connsiteX2" fmla="*/ 3275967 w 6546217"/>
              <a:gd name="connsiteY2" fmla="*/ 0 h 6866851"/>
              <a:gd name="connsiteX3" fmla="*/ 6546217 w 6546217"/>
              <a:gd name="connsiteY3" fmla="*/ 3429000 h 6866851"/>
              <a:gd name="connsiteX4" fmla="*/ 3275967 w 6546217"/>
              <a:gd name="connsiteY4" fmla="*/ 6858000 h 6866851"/>
              <a:gd name="connsiteX5" fmla="*/ 5720 w 6546217"/>
              <a:gd name="connsiteY5" fmla="*/ 6851650 h 6866851"/>
              <a:gd name="connsiteX6" fmla="*/ 5717 w 6546217"/>
              <a:gd name="connsiteY6" fmla="*/ 3429000 h 6866851"/>
              <a:gd name="connsiteX0" fmla="*/ 5717 w 6546217"/>
              <a:gd name="connsiteY0" fmla="*/ 3429000 h 6863434"/>
              <a:gd name="connsiteX1" fmla="*/ 11160 w 6546217"/>
              <a:gd name="connsiteY1" fmla="*/ 0 h 6863434"/>
              <a:gd name="connsiteX2" fmla="*/ 3275967 w 6546217"/>
              <a:gd name="connsiteY2" fmla="*/ 0 h 6863434"/>
              <a:gd name="connsiteX3" fmla="*/ 6546217 w 6546217"/>
              <a:gd name="connsiteY3" fmla="*/ 3429000 h 6863434"/>
              <a:gd name="connsiteX4" fmla="*/ 3275967 w 6546217"/>
              <a:gd name="connsiteY4" fmla="*/ 6858000 h 6863434"/>
              <a:gd name="connsiteX5" fmla="*/ 5720 w 6546217"/>
              <a:gd name="connsiteY5" fmla="*/ 6851650 h 6863434"/>
              <a:gd name="connsiteX6" fmla="*/ 5717 w 6546217"/>
              <a:gd name="connsiteY6" fmla="*/ 3429000 h 6863434"/>
              <a:gd name="connsiteX0" fmla="*/ 1737811 w 8278311"/>
              <a:gd name="connsiteY0" fmla="*/ 3429000 h 6863434"/>
              <a:gd name="connsiteX1" fmla="*/ 179 w 8278311"/>
              <a:gd name="connsiteY1" fmla="*/ 9525 h 6863434"/>
              <a:gd name="connsiteX2" fmla="*/ 5008061 w 8278311"/>
              <a:gd name="connsiteY2" fmla="*/ 0 h 6863434"/>
              <a:gd name="connsiteX3" fmla="*/ 8278311 w 8278311"/>
              <a:gd name="connsiteY3" fmla="*/ 3429000 h 6863434"/>
              <a:gd name="connsiteX4" fmla="*/ 5008061 w 8278311"/>
              <a:gd name="connsiteY4" fmla="*/ 6858000 h 6863434"/>
              <a:gd name="connsiteX5" fmla="*/ 1737814 w 8278311"/>
              <a:gd name="connsiteY5" fmla="*/ 6851650 h 6863434"/>
              <a:gd name="connsiteX6" fmla="*/ 1737811 w 8278311"/>
              <a:gd name="connsiteY6" fmla="*/ 3429000 h 6863434"/>
              <a:gd name="connsiteX0" fmla="*/ 37461 w 8282936"/>
              <a:gd name="connsiteY0" fmla="*/ 3609975 h 6863434"/>
              <a:gd name="connsiteX1" fmla="*/ 4804 w 8282936"/>
              <a:gd name="connsiteY1" fmla="*/ 9525 h 6863434"/>
              <a:gd name="connsiteX2" fmla="*/ 5012686 w 8282936"/>
              <a:gd name="connsiteY2" fmla="*/ 0 h 6863434"/>
              <a:gd name="connsiteX3" fmla="*/ 8282936 w 8282936"/>
              <a:gd name="connsiteY3" fmla="*/ 3429000 h 6863434"/>
              <a:gd name="connsiteX4" fmla="*/ 5012686 w 8282936"/>
              <a:gd name="connsiteY4" fmla="*/ 6858000 h 6863434"/>
              <a:gd name="connsiteX5" fmla="*/ 1742439 w 8282936"/>
              <a:gd name="connsiteY5" fmla="*/ 6851650 h 6863434"/>
              <a:gd name="connsiteX6" fmla="*/ 37461 w 8282936"/>
              <a:gd name="connsiteY6" fmla="*/ 3609975 h 6863434"/>
              <a:gd name="connsiteX0" fmla="*/ 37461 w 8282936"/>
              <a:gd name="connsiteY0" fmla="*/ 3609975 h 6866731"/>
              <a:gd name="connsiteX1" fmla="*/ 4804 w 8282936"/>
              <a:gd name="connsiteY1" fmla="*/ 9525 h 6866731"/>
              <a:gd name="connsiteX2" fmla="*/ 5012686 w 8282936"/>
              <a:gd name="connsiteY2" fmla="*/ 0 h 6866731"/>
              <a:gd name="connsiteX3" fmla="*/ 8282936 w 8282936"/>
              <a:gd name="connsiteY3" fmla="*/ 3429000 h 6866731"/>
              <a:gd name="connsiteX4" fmla="*/ 5012686 w 8282936"/>
              <a:gd name="connsiteY4" fmla="*/ 6858000 h 6866731"/>
              <a:gd name="connsiteX5" fmla="*/ 27939 w 8282936"/>
              <a:gd name="connsiteY5" fmla="*/ 6861175 h 6866731"/>
              <a:gd name="connsiteX6" fmla="*/ 37461 w 8282936"/>
              <a:gd name="connsiteY6" fmla="*/ 3609975 h 6866731"/>
              <a:gd name="connsiteX0" fmla="*/ 20343 w 8265818"/>
              <a:gd name="connsiteY0" fmla="*/ 3619500 h 6876256"/>
              <a:gd name="connsiteX1" fmla="*/ 6736 w 8265818"/>
              <a:gd name="connsiteY1" fmla="*/ 0 h 6876256"/>
              <a:gd name="connsiteX2" fmla="*/ 4995568 w 8265818"/>
              <a:gd name="connsiteY2" fmla="*/ 9525 h 6876256"/>
              <a:gd name="connsiteX3" fmla="*/ 8265818 w 8265818"/>
              <a:gd name="connsiteY3" fmla="*/ 3438525 h 6876256"/>
              <a:gd name="connsiteX4" fmla="*/ 4995568 w 8265818"/>
              <a:gd name="connsiteY4" fmla="*/ 6867525 h 6876256"/>
              <a:gd name="connsiteX5" fmla="*/ 10821 w 8265818"/>
              <a:gd name="connsiteY5" fmla="*/ 6870700 h 6876256"/>
              <a:gd name="connsiteX6" fmla="*/ 20343 w 8265818"/>
              <a:gd name="connsiteY6" fmla="*/ 3619500 h 6876256"/>
              <a:gd name="connsiteX0" fmla="*/ 13607 w 8259082"/>
              <a:gd name="connsiteY0" fmla="*/ 3619500 h 6876256"/>
              <a:gd name="connsiteX1" fmla="*/ 0 w 8259082"/>
              <a:gd name="connsiteY1" fmla="*/ 0 h 6876256"/>
              <a:gd name="connsiteX2" fmla="*/ 4988832 w 8259082"/>
              <a:gd name="connsiteY2" fmla="*/ 9525 h 6876256"/>
              <a:gd name="connsiteX3" fmla="*/ 8259082 w 8259082"/>
              <a:gd name="connsiteY3" fmla="*/ 3438525 h 6876256"/>
              <a:gd name="connsiteX4" fmla="*/ 4988832 w 8259082"/>
              <a:gd name="connsiteY4" fmla="*/ 6867525 h 6876256"/>
              <a:gd name="connsiteX5" fmla="*/ 4085 w 8259082"/>
              <a:gd name="connsiteY5" fmla="*/ 6870700 h 6876256"/>
              <a:gd name="connsiteX6" fmla="*/ 13607 w 8259082"/>
              <a:gd name="connsiteY6" fmla="*/ 3619500 h 6876256"/>
              <a:gd name="connsiteX0" fmla="*/ 13607 w 8259082"/>
              <a:gd name="connsiteY0" fmla="*/ 3619500 h 6876256"/>
              <a:gd name="connsiteX1" fmla="*/ 0 w 8259082"/>
              <a:gd name="connsiteY1" fmla="*/ 0 h 6876256"/>
              <a:gd name="connsiteX2" fmla="*/ 4988832 w 8259082"/>
              <a:gd name="connsiteY2" fmla="*/ 9525 h 6876256"/>
              <a:gd name="connsiteX3" fmla="*/ 8259082 w 8259082"/>
              <a:gd name="connsiteY3" fmla="*/ 3438525 h 6876256"/>
              <a:gd name="connsiteX4" fmla="*/ 4988832 w 8259082"/>
              <a:gd name="connsiteY4" fmla="*/ 6867525 h 6876256"/>
              <a:gd name="connsiteX5" fmla="*/ 4085 w 8259082"/>
              <a:gd name="connsiteY5" fmla="*/ 6870700 h 6876256"/>
              <a:gd name="connsiteX6" fmla="*/ 13607 w 8259082"/>
              <a:gd name="connsiteY6" fmla="*/ 3619500 h 6876256"/>
              <a:gd name="connsiteX0" fmla="*/ 16553 w 8262028"/>
              <a:gd name="connsiteY0" fmla="*/ 3619500 h 6876256"/>
              <a:gd name="connsiteX1" fmla="*/ 2946 w 8262028"/>
              <a:gd name="connsiteY1" fmla="*/ 0 h 6876256"/>
              <a:gd name="connsiteX2" fmla="*/ 4991778 w 8262028"/>
              <a:gd name="connsiteY2" fmla="*/ 9525 h 6876256"/>
              <a:gd name="connsiteX3" fmla="*/ 8262028 w 8262028"/>
              <a:gd name="connsiteY3" fmla="*/ 3438525 h 6876256"/>
              <a:gd name="connsiteX4" fmla="*/ 4991778 w 8262028"/>
              <a:gd name="connsiteY4" fmla="*/ 6867525 h 6876256"/>
              <a:gd name="connsiteX5" fmla="*/ 7031 w 8262028"/>
              <a:gd name="connsiteY5" fmla="*/ 6870700 h 6876256"/>
              <a:gd name="connsiteX6" fmla="*/ 16553 w 8262028"/>
              <a:gd name="connsiteY6" fmla="*/ 3619500 h 6876256"/>
              <a:gd name="connsiteX0" fmla="*/ 173 w 8274223"/>
              <a:gd name="connsiteY0" fmla="*/ 3609975 h 6876256"/>
              <a:gd name="connsiteX1" fmla="*/ 15141 w 8274223"/>
              <a:gd name="connsiteY1" fmla="*/ 0 h 6876256"/>
              <a:gd name="connsiteX2" fmla="*/ 5003973 w 8274223"/>
              <a:gd name="connsiteY2" fmla="*/ 9525 h 6876256"/>
              <a:gd name="connsiteX3" fmla="*/ 8274223 w 8274223"/>
              <a:gd name="connsiteY3" fmla="*/ 3438525 h 6876256"/>
              <a:gd name="connsiteX4" fmla="*/ 5003973 w 8274223"/>
              <a:gd name="connsiteY4" fmla="*/ 6867525 h 6876256"/>
              <a:gd name="connsiteX5" fmla="*/ 19226 w 8274223"/>
              <a:gd name="connsiteY5" fmla="*/ 6870700 h 6876256"/>
              <a:gd name="connsiteX6" fmla="*/ 173 w 8274223"/>
              <a:gd name="connsiteY6" fmla="*/ 3609975 h 6876256"/>
              <a:gd name="connsiteX0" fmla="*/ 173 w 8274223"/>
              <a:gd name="connsiteY0" fmla="*/ 3609975 h 6876256"/>
              <a:gd name="connsiteX1" fmla="*/ 15141 w 8274223"/>
              <a:gd name="connsiteY1" fmla="*/ 0 h 6876256"/>
              <a:gd name="connsiteX2" fmla="*/ 5003973 w 8274223"/>
              <a:gd name="connsiteY2" fmla="*/ 9525 h 6876256"/>
              <a:gd name="connsiteX3" fmla="*/ 8274223 w 8274223"/>
              <a:gd name="connsiteY3" fmla="*/ 3438525 h 6876256"/>
              <a:gd name="connsiteX4" fmla="*/ 5003973 w 8274223"/>
              <a:gd name="connsiteY4" fmla="*/ 6867525 h 6876256"/>
              <a:gd name="connsiteX5" fmla="*/ 176 w 8274223"/>
              <a:gd name="connsiteY5" fmla="*/ 6870700 h 6876256"/>
              <a:gd name="connsiteX6" fmla="*/ 173 w 8274223"/>
              <a:gd name="connsiteY6" fmla="*/ 3609975 h 6876256"/>
              <a:gd name="connsiteX0" fmla="*/ 173 w 8274223"/>
              <a:gd name="connsiteY0" fmla="*/ 3609975 h 6886575"/>
              <a:gd name="connsiteX1" fmla="*/ 15141 w 8274223"/>
              <a:gd name="connsiteY1" fmla="*/ 0 h 6886575"/>
              <a:gd name="connsiteX2" fmla="*/ 5003973 w 8274223"/>
              <a:gd name="connsiteY2" fmla="*/ 9525 h 6886575"/>
              <a:gd name="connsiteX3" fmla="*/ 8274223 w 8274223"/>
              <a:gd name="connsiteY3" fmla="*/ 3438525 h 6886575"/>
              <a:gd name="connsiteX4" fmla="*/ 5003973 w 8274223"/>
              <a:gd name="connsiteY4" fmla="*/ 6886575 h 6886575"/>
              <a:gd name="connsiteX5" fmla="*/ 176 w 8274223"/>
              <a:gd name="connsiteY5" fmla="*/ 6870700 h 6886575"/>
              <a:gd name="connsiteX6" fmla="*/ 173 w 8274223"/>
              <a:gd name="connsiteY6" fmla="*/ 3609975 h 6886575"/>
              <a:gd name="connsiteX0" fmla="*/ 173 w 8274223"/>
              <a:gd name="connsiteY0" fmla="*/ 3609975 h 6886575"/>
              <a:gd name="connsiteX1" fmla="*/ 15141 w 8274223"/>
              <a:gd name="connsiteY1" fmla="*/ 0 h 6886575"/>
              <a:gd name="connsiteX2" fmla="*/ 5003973 w 8274223"/>
              <a:gd name="connsiteY2" fmla="*/ 9525 h 6886575"/>
              <a:gd name="connsiteX3" fmla="*/ 8274223 w 8274223"/>
              <a:gd name="connsiteY3" fmla="*/ 3438525 h 6886575"/>
              <a:gd name="connsiteX4" fmla="*/ 5003973 w 8274223"/>
              <a:gd name="connsiteY4" fmla="*/ 6886575 h 6886575"/>
              <a:gd name="connsiteX5" fmla="*/ 176 w 8274223"/>
              <a:gd name="connsiteY5" fmla="*/ 6880225 h 6886575"/>
              <a:gd name="connsiteX6" fmla="*/ 173 w 8274223"/>
              <a:gd name="connsiteY6" fmla="*/ 3609975 h 6886575"/>
              <a:gd name="connsiteX0" fmla="*/ 173 w 8274223"/>
              <a:gd name="connsiteY0" fmla="*/ 3609975 h 6908800"/>
              <a:gd name="connsiteX1" fmla="*/ 15141 w 8274223"/>
              <a:gd name="connsiteY1" fmla="*/ 0 h 6908800"/>
              <a:gd name="connsiteX2" fmla="*/ 5003973 w 8274223"/>
              <a:gd name="connsiteY2" fmla="*/ 9525 h 6908800"/>
              <a:gd name="connsiteX3" fmla="*/ 8274223 w 8274223"/>
              <a:gd name="connsiteY3" fmla="*/ 3438525 h 6908800"/>
              <a:gd name="connsiteX4" fmla="*/ 5003973 w 8274223"/>
              <a:gd name="connsiteY4" fmla="*/ 6886575 h 6908800"/>
              <a:gd name="connsiteX5" fmla="*/ 176 w 8274223"/>
              <a:gd name="connsiteY5" fmla="*/ 6908800 h 6908800"/>
              <a:gd name="connsiteX6" fmla="*/ 173 w 8274223"/>
              <a:gd name="connsiteY6" fmla="*/ 3609975 h 6908800"/>
              <a:gd name="connsiteX0" fmla="*/ 173 w 8274223"/>
              <a:gd name="connsiteY0" fmla="*/ 3609975 h 6908800"/>
              <a:gd name="connsiteX1" fmla="*/ 15141 w 8274223"/>
              <a:gd name="connsiteY1" fmla="*/ 0 h 6908800"/>
              <a:gd name="connsiteX2" fmla="*/ 5003973 w 8274223"/>
              <a:gd name="connsiteY2" fmla="*/ 9525 h 6908800"/>
              <a:gd name="connsiteX3" fmla="*/ 8274223 w 8274223"/>
              <a:gd name="connsiteY3" fmla="*/ 3438525 h 6908800"/>
              <a:gd name="connsiteX4" fmla="*/ 5003973 w 8274223"/>
              <a:gd name="connsiteY4" fmla="*/ 6886575 h 6908800"/>
              <a:gd name="connsiteX5" fmla="*/ 176 w 8274223"/>
              <a:gd name="connsiteY5" fmla="*/ 6908800 h 6908800"/>
              <a:gd name="connsiteX6" fmla="*/ 173 w 8274223"/>
              <a:gd name="connsiteY6" fmla="*/ 3609975 h 6908800"/>
              <a:gd name="connsiteX0" fmla="*/ 173 w 8274223"/>
              <a:gd name="connsiteY0" fmla="*/ 3609975 h 6915150"/>
              <a:gd name="connsiteX1" fmla="*/ 15141 w 8274223"/>
              <a:gd name="connsiteY1" fmla="*/ 0 h 6915150"/>
              <a:gd name="connsiteX2" fmla="*/ 5003973 w 8274223"/>
              <a:gd name="connsiteY2" fmla="*/ 9525 h 6915150"/>
              <a:gd name="connsiteX3" fmla="*/ 8274223 w 8274223"/>
              <a:gd name="connsiteY3" fmla="*/ 3438525 h 6915150"/>
              <a:gd name="connsiteX4" fmla="*/ 5003973 w 8274223"/>
              <a:gd name="connsiteY4" fmla="*/ 6915150 h 6915150"/>
              <a:gd name="connsiteX5" fmla="*/ 176 w 8274223"/>
              <a:gd name="connsiteY5" fmla="*/ 6908800 h 6915150"/>
              <a:gd name="connsiteX6" fmla="*/ 173 w 8274223"/>
              <a:gd name="connsiteY6" fmla="*/ 3609975 h 6915150"/>
              <a:gd name="connsiteX0" fmla="*/ 173 w 8274223"/>
              <a:gd name="connsiteY0" fmla="*/ 3609975 h 6915150"/>
              <a:gd name="connsiteX1" fmla="*/ 15141 w 8274223"/>
              <a:gd name="connsiteY1" fmla="*/ 0 h 6915150"/>
              <a:gd name="connsiteX2" fmla="*/ 5003973 w 8274223"/>
              <a:gd name="connsiteY2" fmla="*/ 0 h 6915150"/>
              <a:gd name="connsiteX3" fmla="*/ 8274223 w 8274223"/>
              <a:gd name="connsiteY3" fmla="*/ 3438525 h 6915150"/>
              <a:gd name="connsiteX4" fmla="*/ 5003973 w 8274223"/>
              <a:gd name="connsiteY4" fmla="*/ 6915150 h 6915150"/>
              <a:gd name="connsiteX5" fmla="*/ 176 w 8274223"/>
              <a:gd name="connsiteY5" fmla="*/ 6908800 h 6915150"/>
              <a:gd name="connsiteX6" fmla="*/ 173 w 8274223"/>
              <a:gd name="connsiteY6" fmla="*/ 3609975 h 6915150"/>
              <a:gd name="connsiteX0" fmla="*/ 16553 w 8290603"/>
              <a:gd name="connsiteY0" fmla="*/ 3609975 h 6915150"/>
              <a:gd name="connsiteX1" fmla="*/ 2946 w 8290603"/>
              <a:gd name="connsiteY1" fmla="*/ 0 h 6915150"/>
              <a:gd name="connsiteX2" fmla="*/ 5020353 w 8290603"/>
              <a:gd name="connsiteY2" fmla="*/ 0 h 6915150"/>
              <a:gd name="connsiteX3" fmla="*/ 8290603 w 8290603"/>
              <a:gd name="connsiteY3" fmla="*/ 3438525 h 6915150"/>
              <a:gd name="connsiteX4" fmla="*/ 5020353 w 8290603"/>
              <a:gd name="connsiteY4" fmla="*/ 6915150 h 6915150"/>
              <a:gd name="connsiteX5" fmla="*/ 16556 w 8290603"/>
              <a:gd name="connsiteY5" fmla="*/ 6908800 h 6915150"/>
              <a:gd name="connsiteX6" fmla="*/ 16553 w 8290603"/>
              <a:gd name="connsiteY6" fmla="*/ 3609975 h 6915150"/>
              <a:gd name="connsiteX0" fmla="*/ 16553 w 8290603"/>
              <a:gd name="connsiteY0" fmla="*/ 3609975 h 6915150"/>
              <a:gd name="connsiteX1" fmla="*/ 2946 w 8290603"/>
              <a:gd name="connsiteY1" fmla="*/ 0 h 6915150"/>
              <a:gd name="connsiteX2" fmla="*/ 5020353 w 8290603"/>
              <a:gd name="connsiteY2" fmla="*/ 0 h 6915150"/>
              <a:gd name="connsiteX3" fmla="*/ 8290603 w 8290603"/>
              <a:gd name="connsiteY3" fmla="*/ 3438525 h 6915150"/>
              <a:gd name="connsiteX4" fmla="*/ 5020353 w 8290603"/>
              <a:gd name="connsiteY4" fmla="*/ 6915150 h 6915150"/>
              <a:gd name="connsiteX5" fmla="*/ 7031 w 8290603"/>
              <a:gd name="connsiteY5" fmla="*/ 6908800 h 6915150"/>
              <a:gd name="connsiteX6" fmla="*/ 16553 w 8290603"/>
              <a:gd name="connsiteY6" fmla="*/ 3609975 h 6915150"/>
              <a:gd name="connsiteX0" fmla="*/ 9523 w 8283573"/>
              <a:gd name="connsiteY0" fmla="*/ 3609975 h 6915150"/>
              <a:gd name="connsiteX1" fmla="*/ 24491 w 8283573"/>
              <a:gd name="connsiteY1" fmla="*/ 9525 h 6915150"/>
              <a:gd name="connsiteX2" fmla="*/ 5013323 w 8283573"/>
              <a:gd name="connsiteY2" fmla="*/ 0 h 6915150"/>
              <a:gd name="connsiteX3" fmla="*/ 8283573 w 8283573"/>
              <a:gd name="connsiteY3" fmla="*/ 3438525 h 6915150"/>
              <a:gd name="connsiteX4" fmla="*/ 5013323 w 8283573"/>
              <a:gd name="connsiteY4" fmla="*/ 6915150 h 6915150"/>
              <a:gd name="connsiteX5" fmla="*/ 1 w 8283573"/>
              <a:gd name="connsiteY5" fmla="*/ 6908800 h 6915150"/>
              <a:gd name="connsiteX6" fmla="*/ 9523 w 8283573"/>
              <a:gd name="connsiteY6" fmla="*/ 3609975 h 6915150"/>
              <a:gd name="connsiteX0" fmla="*/ 174 w 8274224"/>
              <a:gd name="connsiteY0" fmla="*/ 3609975 h 6915150"/>
              <a:gd name="connsiteX1" fmla="*/ 15142 w 8274224"/>
              <a:gd name="connsiteY1" fmla="*/ 9525 h 6915150"/>
              <a:gd name="connsiteX2" fmla="*/ 5003974 w 8274224"/>
              <a:gd name="connsiteY2" fmla="*/ 0 h 6915150"/>
              <a:gd name="connsiteX3" fmla="*/ 8274224 w 8274224"/>
              <a:gd name="connsiteY3" fmla="*/ 3438525 h 6915150"/>
              <a:gd name="connsiteX4" fmla="*/ 5003974 w 8274224"/>
              <a:gd name="connsiteY4" fmla="*/ 6915150 h 6915150"/>
              <a:gd name="connsiteX5" fmla="*/ 177 w 8274224"/>
              <a:gd name="connsiteY5" fmla="*/ 6899275 h 6915150"/>
              <a:gd name="connsiteX6" fmla="*/ 174 w 8274224"/>
              <a:gd name="connsiteY6" fmla="*/ 3609975 h 6915150"/>
              <a:gd name="connsiteX0" fmla="*/ 9523 w 8274048"/>
              <a:gd name="connsiteY0" fmla="*/ 3609975 h 6915150"/>
              <a:gd name="connsiteX1" fmla="*/ 14966 w 8274048"/>
              <a:gd name="connsiteY1" fmla="*/ 9525 h 6915150"/>
              <a:gd name="connsiteX2" fmla="*/ 5003798 w 8274048"/>
              <a:gd name="connsiteY2" fmla="*/ 0 h 6915150"/>
              <a:gd name="connsiteX3" fmla="*/ 8274048 w 8274048"/>
              <a:gd name="connsiteY3" fmla="*/ 3438525 h 6915150"/>
              <a:gd name="connsiteX4" fmla="*/ 5003798 w 8274048"/>
              <a:gd name="connsiteY4" fmla="*/ 6915150 h 6915150"/>
              <a:gd name="connsiteX5" fmla="*/ 1 w 8274048"/>
              <a:gd name="connsiteY5" fmla="*/ 6899275 h 6915150"/>
              <a:gd name="connsiteX6" fmla="*/ 9523 w 8274048"/>
              <a:gd name="connsiteY6" fmla="*/ 3609975 h 6915150"/>
              <a:gd name="connsiteX0" fmla="*/ 9523 w 8274048"/>
              <a:gd name="connsiteY0" fmla="*/ 3609975 h 6905625"/>
              <a:gd name="connsiteX1" fmla="*/ 14966 w 8274048"/>
              <a:gd name="connsiteY1" fmla="*/ 9525 h 6905625"/>
              <a:gd name="connsiteX2" fmla="*/ 5003798 w 8274048"/>
              <a:gd name="connsiteY2" fmla="*/ 0 h 6905625"/>
              <a:gd name="connsiteX3" fmla="*/ 8274048 w 8274048"/>
              <a:gd name="connsiteY3" fmla="*/ 3438525 h 6905625"/>
              <a:gd name="connsiteX4" fmla="*/ 4994273 w 8274048"/>
              <a:gd name="connsiteY4" fmla="*/ 6905625 h 6905625"/>
              <a:gd name="connsiteX5" fmla="*/ 1 w 8274048"/>
              <a:gd name="connsiteY5" fmla="*/ 6899275 h 6905625"/>
              <a:gd name="connsiteX6" fmla="*/ 9523 w 8274048"/>
              <a:gd name="connsiteY6" fmla="*/ 3609975 h 6905625"/>
              <a:gd name="connsiteX0" fmla="*/ 9523 w 8274048"/>
              <a:gd name="connsiteY0" fmla="*/ 3609975 h 6899275"/>
              <a:gd name="connsiteX1" fmla="*/ 14966 w 8274048"/>
              <a:gd name="connsiteY1" fmla="*/ 9525 h 6899275"/>
              <a:gd name="connsiteX2" fmla="*/ 5003798 w 8274048"/>
              <a:gd name="connsiteY2" fmla="*/ 0 h 6899275"/>
              <a:gd name="connsiteX3" fmla="*/ 8274048 w 8274048"/>
              <a:gd name="connsiteY3" fmla="*/ 3438525 h 6899275"/>
              <a:gd name="connsiteX4" fmla="*/ 4984748 w 8274048"/>
              <a:gd name="connsiteY4" fmla="*/ 6896100 h 6899275"/>
              <a:gd name="connsiteX5" fmla="*/ 1 w 8274048"/>
              <a:gd name="connsiteY5" fmla="*/ 6899275 h 6899275"/>
              <a:gd name="connsiteX6" fmla="*/ 9523 w 8274048"/>
              <a:gd name="connsiteY6" fmla="*/ 3609975 h 689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74048" h="6899275">
                <a:moveTo>
                  <a:pt x="9523" y="3609975"/>
                </a:moveTo>
                <a:cubicBezTo>
                  <a:pt x="8314" y="2633890"/>
                  <a:pt x="3930" y="1000125"/>
                  <a:pt x="14966" y="9525"/>
                </a:cubicBezTo>
                <a:lnTo>
                  <a:pt x="5003798" y="0"/>
                </a:lnTo>
                <a:lnTo>
                  <a:pt x="8274048" y="3438525"/>
                </a:lnTo>
                <a:lnTo>
                  <a:pt x="4984748" y="6896100"/>
                </a:lnTo>
                <a:lnTo>
                  <a:pt x="1" y="6899275"/>
                </a:lnTo>
                <a:cubicBezTo>
                  <a:pt x="0" y="5758392"/>
                  <a:pt x="9524" y="4750858"/>
                  <a:pt x="9523" y="3609975"/>
                </a:cubicBez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lang="hu-HU"/>
            </a:lvl1pPr>
          </a:lstStyle>
          <a:p>
            <a:r>
              <a:rPr lang="hu-HU"/>
              <a:t>Kép beszúrásához kattintson az ikonra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40FA5F5-BD03-4F99-B2FB-3D1073191D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35888" y="5610480"/>
            <a:ext cx="3897312" cy="814388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rgbClr val="6E6E6E"/>
                </a:solidFill>
                <a:latin typeface="+mj-lt"/>
              </a:defRPr>
            </a:lvl1pPr>
          </a:lstStyle>
          <a:p>
            <a:pPr lvl="0"/>
            <a:r>
              <a:rPr lang="hu-HU" dirty="0"/>
              <a:t>Opcionálisan beilleszthető alcím</a:t>
            </a:r>
          </a:p>
          <a:p>
            <a:pPr lvl="0"/>
            <a:r>
              <a:rPr lang="hu-HU" dirty="0"/>
              <a:t>vagy kiegészítő gondolat</a:t>
            </a:r>
          </a:p>
        </p:txBody>
      </p:sp>
    </p:spTree>
    <p:extLst>
      <p:ext uri="{BB962C8B-B14F-4D97-AF65-F5344CB8AC3E}">
        <p14:creationId xmlns:p14="http://schemas.microsoft.com/office/powerpoint/2010/main" val="45327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 helye 5">
            <a:extLst>
              <a:ext uri="{FF2B5EF4-FFF2-40B4-BE49-F238E27FC236}">
                <a16:creationId xmlns:a16="http://schemas.microsoft.com/office/drawing/2014/main" id="{1823D83F-A19F-485C-A47D-0BF9F9E927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9" name="Kép helye 8">
            <a:extLst>
              <a:ext uri="{FF2B5EF4-FFF2-40B4-BE49-F238E27FC236}">
                <a16:creationId xmlns:a16="http://schemas.microsoft.com/office/drawing/2014/main" id="{4B4E1B49-6268-425C-87FD-80E5D02912A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70971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70475 w 5070971"/>
              <a:gd name="connsiteY0" fmla="*/ 0 h 4991100"/>
              <a:gd name="connsiteX1" fmla="*/ 0 w 5070971"/>
              <a:gd name="connsiteY1" fmla="*/ 0 h 4991100"/>
              <a:gd name="connsiteX2" fmla="*/ 5054600 w 5070971"/>
              <a:gd name="connsiteY2" fmla="*/ 4991100 h 4991100"/>
              <a:gd name="connsiteX3" fmla="*/ 5070475 w 5070971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0971" h="4991100">
                <a:moveTo>
                  <a:pt x="5070475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74708" y="1663700"/>
                  <a:pt x="5070475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  <p:sp>
        <p:nvSpPr>
          <p:cNvPr id="8" name="Szöveg helye 12">
            <a:extLst>
              <a:ext uri="{FF2B5EF4-FFF2-40B4-BE49-F238E27FC236}">
                <a16:creationId xmlns:a16="http://schemas.microsoft.com/office/drawing/2014/main" id="{3004EFAD-79B7-48B0-88AF-3B63848CEA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50900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0" name="Szöveg helye 12">
            <a:extLst>
              <a:ext uri="{FF2B5EF4-FFF2-40B4-BE49-F238E27FC236}">
                <a16:creationId xmlns:a16="http://schemas.microsoft.com/office/drawing/2014/main" id="{CAC72F38-C533-488C-8208-2B7911E8860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81489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51694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 helye 5">
            <a:extLst>
              <a:ext uri="{FF2B5EF4-FFF2-40B4-BE49-F238E27FC236}">
                <a16:creationId xmlns:a16="http://schemas.microsoft.com/office/drawing/2014/main" id="{1823D83F-A19F-485C-A47D-0BF9F9E927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725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9" name="Kép helye 8">
            <a:extLst>
              <a:ext uri="{FF2B5EF4-FFF2-40B4-BE49-F238E27FC236}">
                <a16:creationId xmlns:a16="http://schemas.microsoft.com/office/drawing/2014/main" id="{4B4E1B49-6268-425C-87FD-80E5D02912A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102600" y="-704849"/>
            <a:ext cx="5054600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4600" h="4991100">
                <a:moveTo>
                  <a:pt x="504190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46133" y="1663700"/>
                  <a:pt x="50419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  <p:sp>
        <p:nvSpPr>
          <p:cNvPr id="8" name="Szöveg helye 12">
            <a:extLst>
              <a:ext uri="{FF2B5EF4-FFF2-40B4-BE49-F238E27FC236}">
                <a16:creationId xmlns:a16="http://schemas.microsoft.com/office/drawing/2014/main" id="{3004EFAD-79B7-48B0-88AF-3B63848CEA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3725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0" name="Szöveg helye 12">
            <a:extLst>
              <a:ext uri="{FF2B5EF4-FFF2-40B4-BE49-F238E27FC236}">
                <a16:creationId xmlns:a16="http://schemas.microsoft.com/office/drawing/2014/main" id="{CAC72F38-C533-488C-8208-2B7911E8860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93717" y="3005013"/>
            <a:ext cx="3593412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7" name="Szöveg helye 12">
            <a:extLst>
              <a:ext uri="{FF2B5EF4-FFF2-40B4-BE49-F238E27FC236}">
                <a16:creationId xmlns:a16="http://schemas.microsoft.com/office/drawing/2014/main" id="{8C3129A7-CD81-4B07-A547-9B52B24C4D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82378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154921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Kép helye 8">
            <a:extLst>
              <a:ext uri="{FF2B5EF4-FFF2-40B4-BE49-F238E27FC236}">
                <a16:creationId xmlns:a16="http://schemas.microsoft.com/office/drawing/2014/main" id="{64AECD40-1F6A-4895-96B9-9617F9A6224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61719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60950 w 5061719"/>
              <a:gd name="connsiteY0" fmla="*/ 0 h 4991100"/>
              <a:gd name="connsiteX1" fmla="*/ 0 w 5061719"/>
              <a:gd name="connsiteY1" fmla="*/ 0 h 4991100"/>
              <a:gd name="connsiteX2" fmla="*/ 5054600 w 5061719"/>
              <a:gd name="connsiteY2" fmla="*/ 4991100 h 4991100"/>
              <a:gd name="connsiteX3" fmla="*/ 5060950 w 5061719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1719" h="4991100">
                <a:moveTo>
                  <a:pt x="506095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65183" y="1663700"/>
                  <a:pt x="506095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B4DF3ADD-6FDF-4287-BE75-1F26133510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142240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9" name="Szöveg helye 12">
            <a:extLst>
              <a:ext uri="{FF2B5EF4-FFF2-40B4-BE49-F238E27FC236}">
                <a16:creationId xmlns:a16="http://schemas.microsoft.com/office/drawing/2014/main" id="{04B9E5DA-CB5D-456E-B62C-EFE438BDDF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2181225"/>
            <a:ext cx="7251700" cy="3573532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r>
              <a:rPr lang="hu-HU" dirty="0"/>
              <a:t> </a:t>
            </a:r>
            <a:r>
              <a:rPr lang="hu-HU" dirty="0" err="1"/>
              <a:t>ullamco</a:t>
            </a:r>
            <a:r>
              <a:rPr lang="hu-HU" dirty="0"/>
              <a:t> </a:t>
            </a:r>
            <a:r>
              <a:rPr lang="hu-HU" dirty="0" err="1"/>
              <a:t>laboris</a:t>
            </a:r>
            <a:r>
              <a:rPr lang="hu-HU" dirty="0"/>
              <a:t> </a:t>
            </a:r>
            <a:r>
              <a:rPr lang="hu-HU" dirty="0" err="1"/>
              <a:t>nisi</a:t>
            </a:r>
            <a:r>
              <a:rPr lang="hu-HU" dirty="0"/>
              <a:t> </a:t>
            </a:r>
            <a:r>
              <a:rPr lang="hu-HU" dirty="0" err="1"/>
              <a:t>ut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r>
              <a:rPr lang="hu-HU" dirty="0"/>
              <a:t> in </a:t>
            </a:r>
            <a:r>
              <a:rPr lang="hu-HU" dirty="0" err="1"/>
              <a:t>reprehenderit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vadis</a:t>
            </a:r>
          </a:p>
          <a:p>
            <a:pPr lvl="0"/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r>
              <a:rPr lang="hu-HU" dirty="0"/>
              <a:t> </a:t>
            </a:r>
            <a:r>
              <a:rPr lang="hu-HU" dirty="0" err="1"/>
              <a:t>lipsum</a:t>
            </a:r>
            <a:r>
              <a:rPr lang="hu-HU" dirty="0"/>
              <a:t> </a:t>
            </a:r>
            <a:r>
              <a:rPr lang="hu-HU" dirty="0" err="1"/>
              <a:t>dot</a:t>
            </a:r>
            <a:r>
              <a:rPr lang="hu-HU" dirty="0"/>
              <a:t> com </a:t>
            </a:r>
            <a:r>
              <a:rPr lang="hu-HU" dirty="0" err="1"/>
              <a:t>alea</a:t>
            </a:r>
            <a:r>
              <a:rPr lang="hu-HU" dirty="0"/>
              <a:t> iacta est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600648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Kép helye 8">
            <a:extLst>
              <a:ext uri="{FF2B5EF4-FFF2-40B4-BE49-F238E27FC236}">
                <a16:creationId xmlns:a16="http://schemas.microsoft.com/office/drawing/2014/main" id="{64AECD40-1F6A-4895-96B9-9617F9A6224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54600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4600" h="4991100">
                <a:moveTo>
                  <a:pt x="504190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46133" y="1663700"/>
                  <a:pt x="50419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 dirty="0"/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7" name="Szöveg helye 5">
            <a:extLst>
              <a:ext uri="{FF2B5EF4-FFF2-40B4-BE49-F238E27FC236}">
                <a16:creationId xmlns:a16="http://schemas.microsoft.com/office/drawing/2014/main" id="{82D971BD-C3C4-4995-BD56-CEB2F413D6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0" name="Szöveg helye 12">
            <a:extLst>
              <a:ext uri="{FF2B5EF4-FFF2-40B4-BE49-F238E27FC236}">
                <a16:creationId xmlns:a16="http://schemas.microsoft.com/office/drawing/2014/main" id="{EEDCD49B-3204-41A3-87AB-EF12DA578F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1" name="Szöveg helye 12">
            <a:extLst>
              <a:ext uri="{FF2B5EF4-FFF2-40B4-BE49-F238E27FC236}">
                <a16:creationId xmlns:a16="http://schemas.microsoft.com/office/drawing/2014/main" id="{4E40FD4D-36AE-46C6-A1F0-165AB51A85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81489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33759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9" name="Szöveg helye 5">
            <a:extLst>
              <a:ext uri="{FF2B5EF4-FFF2-40B4-BE49-F238E27FC236}">
                <a16:creationId xmlns:a16="http://schemas.microsoft.com/office/drawing/2014/main" id="{116059E4-91CC-40C0-9451-CAC78D66F62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725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2" name="Szöveg helye 12">
            <a:extLst>
              <a:ext uri="{FF2B5EF4-FFF2-40B4-BE49-F238E27FC236}">
                <a16:creationId xmlns:a16="http://schemas.microsoft.com/office/drawing/2014/main" id="{CC47AE77-08CE-4944-BD39-4EBD1FCDDA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3725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70DDD31F-C66F-4D3D-8146-2FD3ABF9DE3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93717" y="3005013"/>
            <a:ext cx="3593412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4" name="Szöveg helye 12">
            <a:extLst>
              <a:ext uri="{FF2B5EF4-FFF2-40B4-BE49-F238E27FC236}">
                <a16:creationId xmlns:a16="http://schemas.microsoft.com/office/drawing/2014/main" id="{718FD71C-BF1C-4A1D-B50A-741B190B17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82378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5" name="Kép helye 8">
            <a:extLst>
              <a:ext uri="{FF2B5EF4-FFF2-40B4-BE49-F238E27FC236}">
                <a16:creationId xmlns:a16="http://schemas.microsoft.com/office/drawing/2014/main" id="{F283BCC4-CB81-46F8-9928-CCA3B6DE082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83549" y="-590550"/>
            <a:ext cx="4130675" cy="3933825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41900 w 5041914"/>
              <a:gd name="connsiteY0" fmla="*/ 0 h 4048125"/>
              <a:gd name="connsiteX1" fmla="*/ 0 w 5041914"/>
              <a:gd name="connsiteY1" fmla="*/ 0 h 4048125"/>
              <a:gd name="connsiteX2" fmla="*/ 4111625 w 5041914"/>
              <a:gd name="connsiteY2" fmla="*/ 4048125 h 4048125"/>
              <a:gd name="connsiteX3" fmla="*/ 5041900 w 5041914"/>
              <a:gd name="connsiteY3" fmla="*/ 0 h 4048125"/>
              <a:gd name="connsiteX0" fmla="*/ 4108450 w 4111625"/>
              <a:gd name="connsiteY0" fmla="*/ 114300 h 4048125"/>
              <a:gd name="connsiteX1" fmla="*/ 0 w 4111625"/>
              <a:gd name="connsiteY1" fmla="*/ 0 h 4048125"/>
              <a:gd name="connsiteX2" fmla="*/ 4111625 w 4111625"/>
              <a:gd name="connsiteY2" fmla="*/ 4048125 h 4048125"/>
              <a:gd name="connsiteX3" fmla="*/ 4108450 w 4111625"/>
              <a:gd name="connsiteY3" fmla="*/ 114300 h 4048125"/>
              <a:gd name="connsiteX0" fmla="*/ 4127500 w 4130675"/>
              <a:gd name="connsiteY0" fmla="*/ 0 h 3933825"/>
              <a:gd name="connsiteX1" fmla="*/ 0 w 4130675"/>
              <a:gd name="connsiteY1" fmla="*/ 9525 h 3933825"/>
              <a:gd name="connsiteX2" fmla="*/ 4130675 w 4130675"/>
              <a:gd name="connsiteY2" fmla="*/ 3933825 h 3933825"/>
              <a:gd name="connsiteX3" fmla="*/ 4127500 w 4130675"/>
              <a:gd name="connsiteY3" fmla="*/ 0 h 393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0675" h="3933825">
                <a:moveTo>
                  <a:pt x="4127500" y="0"/>
                </a:moveTo>
                <a:lnTo>
                  <a:pt x="0" y="9525"/>
                </a:lnTo>
                <a:lnTo>
                  <a:pt x="4130675" y="3933825"/>
                </a:lnTo>
                <a:cubicBezTo>
                  <a:pt x="4126442" y="2270125"/>
                  <a:pt x="4131733" y="1663700"/>
                  <a:pt x="41275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4513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Kép helye 8">
            <a:extLst>
              <a:ext uri="{FF2B5EF4-FFF2-40B4-BE49-F238E27FC236}">
                <a16:creationId xmlns:a16="http://schemas.microsoft.com/office/drawing/2014/main" id="{64AECD40-1F6A-4895-96B9-9617F9A6224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61719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60950 w 5061719"/>
              <a:gd name="connsiteY0" fmla="*/ 0 h 4991100"/>
              <a:gd name="connsiteX1" fmla="*/ 0 w 5061719"/>
              <a:gd name="connsiteY1" fmla="*/ 0 h 4991100"/>
              <a:gd name="connsiteX2" fmla="*/ 5054600 w 5061719"/>
              <a:gd name="connsiteY2" fmla="*/ 4991100 h 4991100"/>
              <a:gd name="connsiteX3" fmla="*/ 5060950 w 5061719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1719" h="4991100">
                <a:moveTo>
                  <a:pt x="506095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65183" y="1663700"/>
                  <a:pt x="506095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 dirty="0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B4DF3ADD-6FDF-4287-BE75-1F26133510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142240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44546A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C00000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9" name="Szöveg helye 12">
            <a:extLst>
              <a:ext uri="{FF2B5EF4-FFF2-40B4-BE49-F238E27FC236}">
                <a16:creationId xmlns:a16="http://schemas.microsoft.com/office/drawing/2014/main" id="{04B9E5DA-CB5D-456E-B62C-EFE438BDDF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2181225"/>
            <a:ext cx="7251700" cy="3573532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r>
              <a:rPr lang="hu-HU" dirty="0"/>
              <a:t> </a:t>
            </a:r>
            <a:r>
              <a:rPr lang="hu-HU" dirty="0" err="1"/>
              <a:t>ullamco</a:t>
            </a:r>
            <a:r>
              <a:rPr lang="hu-HU" dirty="0"/>
              <a:t> </a:t>
            </a:r>
            <a:r>
              <a:rPr lang="hu-HU" dirty="0" err="1"/>
              <a:t>laboris</a:t>
            </a:r>
            <a:r>
              <a:rPr lang="hu-HU" dirty="0"/>
              <a:t> </a:t>
            </a:r>
            <a:r>
              <a:rPr lang="hu-HU" dirty="0" err="1"/>
              <a:t>nisi</a:t>
            </a:r>
            <a:r>
              <a:rPr lang="hu-HU" dirty="0"/>
              <a:t> </a:t>
            </a:r>
            <a:r>
              <a:rPr lang="hu-HU" dirty="0" err="1"/>
              <a:t>ut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r>
              <a:rPr lang="hu-HU" dirty="0"/>
              <a:t> in </a:t>
            </a:r>
            <a:r>
              <a:rPr lang="hu-HU" dirty="0" err="1"/>
              <a:t>reprehenderit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vadis</a:t>
            </a:r>
          </a:p>
          <a:p>
            <a:pPr lvl="0"/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r>
              <a:rPr lang="hu-HU" dirty="0"/>
              <a:t> </a:t>
            </a:r>
            <a:r>
              <a:rPr lang="hu-HU" dirty="0" err="1"/>
              <a:t>lipsum</a:t>
            </a:r>
            <a:r>
              <a:rPr lang="hu-HU" dirty="0"/>
              <a:t> </a:t>
            </a:r>
            <a:r>
              <a:rPr lang="hu-HU" dirty="0" err="1"/>
              <a:t>dot</a:t>
            </a:r>
            <a:r>
              <a:rPr lang="hu-HU" dirty="0"/>
              <a:t> com </a:t>
            </a:r>
            <a:r>
              <a:rPr lang="hu-HU" dirty="0" err="1"/>
              <a:t>alea</a:t>
            </a:r>
            <a:r>
              <a:rPr lang="hu-HU" dirty="0"/>
              <a:t> iacta est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81904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zöveg helye 5">
            <a:extLst>
              <a:ext uri="{FF2B5EF4-FFF2-40B4-BE49-F238E27FC236}">
                <a16:creationId xmlns:a16="http://schemas.microsoft.com/office/drawing/2014/main" id="{82D971BD-C3C4-4995-BD56-CEB2F413D6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44546A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0" name="Szöveg helye 12">
            <a:extLst>
              <a:ext uri="{FF2B5EF4-FFF2-40B4-BE49-F238E27FC236}">
                <a16:creationId xmlns:a16="http://schemas.microsoft.com/office/drawing/2014/main" id="{EEDCD49B-3204-41A3-87AB-EF12DA578F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1" name="Szöveg helye 12">
            <a:extLst>
              <a:ext uri="{FF2B5EF4-FFF2-40B4-BE49-F238E27FC236}">
                <a16:creationId xmlns:a16="http://schemas.microsoft.com/office/drawing/2014/main" id="{4E40FD4D-36AE-46C6-A1F0-165AB51A85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81489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9" name="Nyíl: ötszög 8">
            <a:extLst>
              <a:ext uri="{FF2B5EF4-FFF2-40B4-BE49-F238E27FC236}">
                <a16:creationId xmlns:a16="http://schemas.microsoft.com/office/drawing/2014/main" id="{C1B9F41B-BB1F-4FC3-8F6F-5D0AD0498B5F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2" name="Kép helye 8">
            <a:extLst>
              <a:ext uri="{FF2B5EF4-FFF2-40B4-BE49-F238E27FC236}">
                <a16:creationId xmlns:a16="http://schemas.microsoft.com/office/drawing/2014/main" id="{BC5D8DE4-AE87-48E6-87B7-3D1F2E79DC6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61719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60950 w 5061719"/>
              <a:gd name="connsiteY0" fmla="*/ 0 h 4991100"/>
              <a:gd name="connsiteX1" fmla="*/ 0 w 5061719"/>
              <a:gd name="connsiteY1" fmla="*/ 0 h 4991100"/>
              <a:gd name="connsiteX2" fmla="*/ 5054600 w 5061719"/>
              <a:gd name="connsiteY2" fmla="*/ 4991100 h 4991100"/>
              <a:gd name="connsiteX3" fmla="*/ 5060950 w 5061719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1719" h="4991100">
                <a:moveTo>
                  <a:pt x="506095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65183" y="1663700"/>
                  <a:pt x="506095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 dirty="0"/>
          </a:p>
        </p:txBody>
      </p:sp>
      <p:sp>
        <p:nvSpPr>
          <p:cNvPr id="13" name="Szöveg helye 5">
            <a:extLst>
              <a:ext uri="{FF2B5EF4-FFF2-40B4-BE49-F238E27FC236}">
                <a16:creationId xmlns:a16="http://schemas.microsoft.com/office/drawing/2014/main" id="{D5341E61-5266-40A7-9D30-6DD94F8EBC6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C00000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</p:spTree>
    <p:extLst>
      <p:ext uri="{BB962C8B-B14F-4D97-AF65-F5344CB8AC3E}">
        <p14:creationId xmlns:p14="http://schemas.microsoft.com/office/powerpoint/2010/main" val="2989652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zöveg helye 5">
            <a:extLst>
              <a:ext uri="{FF2B5EF4-FFF2-40B4-BE49-F238E27FC236}">
                <a16:creationId xmlns:a16="http://schemas.microsoft.com/office/drawing/2014/main" id="{116059E4-91CC-40C0-9451-CAC78D66F62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725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44546A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2" name="Szöveg helye 12">
            <a:extLst>
              <a:ext uri="{FF2B5EF4-FFF2-40B4-BE49-F238E27FC236}">
                <a16:creationId xmlns:a16="http://schemas.microsoft.com/office/drawing/2014/main" id="{CC47AE77-08CE-4944-BD39-4EBD1FCDDA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3725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70DDD31F-C66F-4D3D-8146-2FD3ABF9DE3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93717" y="3005013"/>
            <a:ext cx="3593412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4" name="Szöveg helye 12">
            <a:extLst>
              <a:ext uri="{FF2B5EF4-FFF2-40B4-BE49-F238E27FC236}">
                <a16:creationId xmlns:a16="http://schemas.microsoft.com/office/drawing/2014/main" id="{718FD71C-BF1C-4A1D-B50A-741B190B17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82378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0" name="Nyíl: ötszög 9">
            <a:extLst>
              <a:ext uri="{FF2B5EF4-FFF2-40B4-BE49-F238E27FC236}">
                <a16:creationId xmlns:a16="http://schemas.microsoft.com/office/drawing/2014/main" id="{219A4694-682F-4D8F-A86D-71597977340E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6" name="Szöveg helye 5">
            <a:extLst>
              <a:ext uri="{FF2B5EF4-FFF2-40B4-BE49-F238E27FC236}">
                <a16:creationId xmlns:a16="http://schemas.microsoft.com/office/drawing/2014/main" id="{4096030C-DB71-42E9-BC22-6FBE3E132FB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C00000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15" name="Kép helye 8">
            <a:extLst>
              <a:ext uri="{FF2B5EF4-FFF2-40B4-BE49-F238E27FC236}">
                <a16:creationId xmlns:a16="http://schemas.microsoft.com/office/drawing/2014/main" id="{F283BCC4-CB81-46F8-9928-CCA3B6DE082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83549" y="-590550"/>
            <a:ext cx="4130675" cy="3933825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41900 w 5041914"/>
              <a:gd name="connsiteY0" fmla="*/ 0 h 4048125"/>
              <a:gd name="connsiteX1" fmla="*/ 0 w 5041914"/>
              <a:gd name="connsiteY1" fmla="*/ 0 h 4048125"/>
              <a:gd name="connsiteX2" fmla="*/ 4111625 w 5041914"/>
              <a:gd name="connsiteY2" fmla="*/ 4048125 h 4048125"/>
              <a:gd name="connsiteX3" fmla="*/ 5041900 w 5041914"/>
              <a:gd name="connsiteY3" fmla="*/ 0 h 4048125"/>
              <a:gd name="connsiteX0" fmla="*/ 4108450 w 4111625"/>
              <a:gd name="connsiteY0" fmla="*/ 114300 h 4048125"/>
              <a:gd name="connsiteX1" fmla="*/ 0 w 4111625"/>
              <a:gd name="connsiteY1" fmla="*/ 0 h 4048125"/>
              <a:gd name="connsiteX2" fmla="*/ 4111625 w 4111625"/>
              <a:gd name="connsiteY2" fmla="*/ 4048125 h 4048125"/>
              <a:gd name="connsiteX3" fmla="*/ 4108450 w 4111625"/>
              <a:gd name="connsiteY3" fmla="*/ 114300 h 4048125"/>
              <a:gd name="connsiteX0" fmla="*/ 4127500 w 4130675"/>
              <a:gd name="connsiteY0" fmla="*/ 0 h 3933825"/>
              <a:gd name="connsiteX1" fmla="*/ 0 w 4130675"/>
              <a:gd name="connsiteY1" fmla="*/ 9525 h 3933825"/>
              <a:gd name="connsiteX2" fmla="*/ 4130675 w 4130675"/>
              <a:gd name="connsiteY2" fmla="*/ 3933825 h 3933825"/>
              <a:gd name="connsiteX3" fmla="*/ 4127500 w 4130675"/>
              <a:gd name="connsiteY3" fmla="*/ 0 h 393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0675" h="3933825">
                <a:moveTo>
                  <a:pt x="4127500" y="0"/>
                </a:moveTo>
                <a:lnTo>
                  <a:pt x="0" y="9525"/>
                </a:lnTo>
                <a:lnTo>
                  <a:pt x="4130675" y="3933825"/>
                </a:lnTo>
                <a:cubicBezTo>
                  <a:pt x="4126442" y="2270125"/>
                  <a:pt x="4131733" y="1663700"/>
                  <a:pt x="41275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79240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rgbClr val="44546A"/>
              </a:solidFill>
            </a:endParaRPr>
          </a:p>
        </p:txBody>
      </p:sp>
      <p:sp>
        <p:nvSpPr>
          <p:cNvPr id="5" name="Kép helye 8">
            <a:extLst>
              <a:ext uri="{FF2B5EF4-FFF2-40B4-BE49-F238E27FC236}">
                <a16:creationId xmlns:a16="http://schemas.microsoft.com/office/drawing/2014/main" id="{64AECD40-1F6A-4895-96B9-9617F9A6224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61719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60950 w 5061719"/>
              <a:gd name="connsiteY0" fmla="*/ 0 h 4991100"/>
              <a:gd name="connsiteX1" fmla="*/ 0 w 5061719"/>
              <a:gd name="connsiteY1" fmla="*/ 0 h 4991100"/>
              <a:gd name="connsiteX2" fmla="*/ 5054600 w 5061719"/>
              <a:gd name="connsiteY2" fmla="*/ 4991100 h 4991100"/>
              <a:gd name="connsiteX3" fmla="*/ 5060950 w 5061719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1719" h="4991100">
                <a:moveTo>
                  <a:pt x="506095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65183" y="1663700"/>
                  <a:pt x="506095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B4DF3ADD-6FDF-4287-BE75-1F26133510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142240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9" name="Szöveg helye 12">
            <a:extLst>
              <a:ext uri="{FF2B5EF4-FFF2-40B4-BE49-F238E27FC236}">
                <a16:creationId xmlns:a16="http://schemas.microsoft.com/office/drawing/2014/main" id="{04B9E5DA-CB5D-456E-B62C-EFE438BDDF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2181225"/>
            <a:ext cx="7251700" cy="3573532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r>
              <a:rPr lang="hu-HU" dirty="0"/>
              <a:t> </a:t>
            </a:r>
            <a:r>
              <a:rPr lang="hu-HU" dirty="0" err="1"/>
              <a:t>ullamco</a:t>
            </a:r>
            <a:r>
              <a:rPr lang="hu-HU" dirty="0"/>
              <a:t> </a:t>
            </a:r>
            <a:r>
              <a:rPr lang="hu-HU" dirty="0" err="1"/>
              <a:t>laboris</a:t>
            </a:r>
            <a:r>
              <a:rPr lang="hu-HU" dirty="0"/>
              <a:t> </a:t>
            </a:r>
            <a:r>
              <a:rPr lang="hu-HU" dirty="0" err="1"/>
              <a:t>nisi</a:t>
            </a:r>
            <a:r>
              <a:rPr lang="hu-HU" dirty="0"/>
              <a:t> </a:t>
            </a:r>
            <a:r>
              <a:rPr lang="hu-HU" dirty="0" err="1"/>
              <a:t>ut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r>
              <a:rPr lang="hu-HU" dirty="0"/>
              <a:t> in </a:t>
            </a:r>
            <a:r>
              <a:rPr lang="hu-HU" dirty="0" err="1"/>
              <a:t>reprehenderit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vadis</a:t>
            </a:r>
          </a:p>
          <a:p>
            <a:pPr lvl="0"/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r>
              <a:rPr lang="hu-HU" dirty="0"/>
              <a:t> </a:t>
            </a:r>
            <a:r>
              <a:rPr lang="hu-HU" dirty="0" err="1"/>
              <a:t>lipsum</a:t>
            </a:r>
            <a:r>
              <a:rPr lang="hu-HU" dirty="0"/>
              <a:t> </a:t>
            </a:r>
            <a:r>
              <a:rPr lang="hu-HU" dirty="0" err="1"/>
              <a:t>dot</a:t>
            </a:r>
            <a:r>
              <a:rPr lang="hu-HU" dirty="0"/>
              <a:t> com </a:t>
            </a:r>
            <a:r>
              <a:rPr lang="hu-HU" dirty="0" err="1"/>
              <a:t>alea</a:t>
            </a:r>
            <a:r>
              <a:rPr lang="hu-HU" dirty="0"/>
              <a:t> iacta est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276942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Kép helye 8">
            <a:extLst>
              <a:ext uri="{FF2B5EF4-FFF2-40B4-BE49-F238E27FC236}">
                <a16:creationId xmlns:a16="http://schemas.microsoft.com/office/drawing/2014/main" id="{64AECD40-1F6A-4895-96B9-9617F9A6224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54600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4600" h="4991100">
                <a:moveTo>
                  <a:pt x="504190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46133" y="1663700"/>
                  <a:pt x="50419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 dirty="0"/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7" name="Szöveg helye 5">
            <a:extLst>
              <a:ext uri="{FF2B5EF4-FFF2-40B4-BE49-F238E27FC236}">
                <a16:creationId xmlns:a16="http://schemas.microsoft.com/office/drawing/2014/main" id="{82D971BD-C3C4-4995-BD56-CEB2F413D6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0" name="Szöveg helye 12">
            <a:extLst>
              <a:ext uri="{FF2B5EF4-FFF2-40B4-BE49-F238E27FC236}">
                <a16:creationId xmlns:a16="http://schemas.microsoft.com/office/drawing/2014/main" id="{EEDCD49B-3204-41A3-87AB-EF12DA578F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1" name="Szöveg helye 12">
            <a:extLst>
              <a:ext uri="{FF2B5EF4-FFF2-40B4-BE49-F238E27FC236}">
                <a16:creationId xmlns:a16="http://schemas.microsoft.com/office/drawing/2014/main" id="{4E40FD4D-36AE-46C6-A1F0-165AB51A85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81489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09349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dia_cím két sorb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Kép helye 23">
            <a:extLst>
              <a:ext uri="{FF2B5EF4-FFF2-40B4-BE49-F238E27FC236}">
                <a16:creationId xmlns:a16="http://schemas.microsoft.com/office/drawing/2014/main" id="{EB86D9C0-7968-44DC-AE8B-E08A4E11DA7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9051" y="-19050"/>
            <a:ext cx="8274048" cy="6899275"/>
          </a:xfrm>
          <a:custGeom>
            <a:avLst/>
            <a:gdLst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103047 w 6643547"/>
              <a:gd name="connsiteY0" fmla="*/ 3429000 h 6858000"/>
              <a:gd name="connsiteX1" fmla="*/ 166547 w 6643547"/>
              <a:gd name="connsiteY1" fmla="*/ 0 h 6858000"/>
              <a:gd name="connsiteX2" fmla="*/ 3373297 w 6643547"/>
              <a:gd name="connsiteY2" fmla="*/ 0 h 6858000"/>
              <a:gd name="connsiteX3" fmla="*/ 6643547 w 6643547"/>
              <a:gd name="connsiteY3" fmla="*/ 3429000 h 6858000"/>
              <a:gd name="connsiteX4" fmla="*/ 3373297 w 6643547"/>
              <a:gd name="connsiteY4" fmla="*/ 6858000 h 6858000"/>
              <a:gd name="connsiteX5" fmla="*/ 103047 w 6643547"/>
              <a:gd name="connsiteY5" fmla="*/ 3429000 h 6858000"/>
              <a:gd name="connsiteX0" fmla="*/ 0 w 6540500"/>
              <a:gd name="connsiteY0" fmla="*/ 3429000 h 6858000"/>
              <a:gd name="connsiteX1" fmla="*/ 63500 w 6540500"/>
              <a:gd name="connsiteY1" fmla="*/ 0 h 6858000"/>
              <a:gd name="connsiteX2" fmla="*/ 3270250 w 6540500"/>
              <a:gd name="connsiteY2" fmla="*/ 0 h 6858000"/>
              <a:gd name="connsiteX3" fmla="*/ 6540500 w 6540500"/>
              <a:gd name="connsiteY3" fmla="*/ 3429000 h 6858000"/>
              <a:gd name="connsiteX4" fmla="*/ 3270250 w 6540500"/>
              <a:gd name="connsiteY4" fmla="*/ 6858000 h 6858000"/>
              <a:gd name="connsiteX5" fmla="*/ 0 w 6540500"/>
              <a:gd name="connsiteY5" fmla="*/ 3429000 h 6858000"/>
              <a:gd name="connsiteX0" fmla="*/ 11 w 6540511"/>
              <a:gd name="connsiteY0" fmla="*/ 3429000 h 6858000"/>
              <a:gd name="connsiteX1" fmla="*/ 63511 w 6540511"/>
              <a:gd name="connsiteY1" fmla="*/ 0 h 6858000"/>
              <a:gd name="connsiteX2" fmla="*/ 3270261 w 6540511"/>
              <a:gd name="connsiteY2" fmla="*/ 0 h 6858000"/>
              <a:gd name="connsiteX3" fmla="*/ 6540511 w 6540511"/>
              <a:gd name="connsiteY3" fmla="*/ 3429000 h 6858000"/>
              <a:gd name="connsiteX4" fmla="*/ 3270261 w 6540511"/>
              <a:gd name="connsiteY4" fmla="*/ 6858000 h 6858000"/>
              <a:gd name="connsiteX5" fmla="*/ 11 w 6540511"/>
              <a:gd name="connsiteY5" fmla="*/ 3429000 h 6858000"/>
              <a:gd name="connsiteX0" fmla="*/ 26 w 6540526"/>
              <a:gd name="connsiteY0" fmla="*/ 3429000 h 6858000"/>
              <a:gd name="connsiteX1" fmla="*/ 5469 w 6540526"/>
              <a:gd name="connsiteY1" fmla="*/ 0 h 6858000"/>
              <a:gd name="connsiteX2" fmla="*/ 3270276 w 6540526"/>
              <a:gd name="connsiteY2" fmla="*/ 0 h 6858000"/>
              <a:gd name="connsiteX3" fmla="*/ 6540526 w 6540526"/>
              <a:gd name="connsiteY3" fmla="*/ 3429000 h 6858000"/>
              <a:gd name="connsiteX4" fmla="*/ 3270276 w 6540526"/>
              <a:gd name="connsiteY4" fmla="*/ 6858000 h 6858000"/>
              <a:gd name="connsiteX5" fmla="*/ 26 w 6540526"/>
              <a:gd name="connsiteY5" fmla="*/ 3429000 h 6858000"/>
              <a:gd name="connsiteX0" fmla="*/ 89 w 6540589"/>
              <a:gd name="connsiteY0" fmla="*/ 3429000 h 6858000"/>
              <a:gd name="connsiteX1" fmla="*/ 5532 w 6540589"/>
              <a:gd name="connsiteY1" fmla="*/ 0 h 6858000"/>
              <a:gd name="connsiteX2" fmla="*/ 3270339 w 6540589"/>
              <a:gd name="connsiteY2" fmla="*/ 0 h 6858000"/>
              <a:gd name="connsiteX3" fmla="*/ 6540589 w 6540589"/>
              <a:gd name="connsiteY3" fmla="*/ 3429000 h 6858000"/>
              <a:gd name="connsiteX4" fmla="*/ 3270339 w 6540589"/>
              <a:gd name="connsiteY4" fmla="*/ 6858000 h 6858000"/>
              <a:gd name="connsiteX5" fmla="*/ 89 w 6540589"/>
              <a:gd name="connsiteY5" fmla="*/ 3429000 h 6858000"/>
              <a:gd name="connsiteX0" fmla="*/ 182 w 6540682"/>
              <a:gd name="connsiteY0" fmla="*/ 3429000 h 6858000"/>
              <a:gd name="connsiteX1" fmla="*/ 5625 w 6540682"/>
              <a:gd name="connsiteY1" fmla="*/ 0 h 6858000"/>
              <a:gd name="connsiteX2" fmla="*/ 3270432 w 6540682"/>
              <a:gd name="connsiteY2" fmla="*/ 0 h 6858000"/>
              <a:gd name="connsiteX3" fmla="*/ 6540682 w 6540682"/>
              <a:gd name="connsiteY3" fmla="*/ 3429000 h 6858000"/>
              <a:gd name="connsiteX4" fmla="*/ 3270432 w 6540682"/>
              <a:gd name="connsiteY4" fmla="*/ 6858000 h 6858000"/>
              <a:gd name="connsiteX5" fmla="*/ 182 w 6540682"/>
              <a:gd name="connsiteY5" fmla="*/ 3429000 h 6858000"/>
              <a:gd name="connsiteX0" fmla="*/ 182 w 6540682"/>
              <a:gd name="connsiteY0" fmla="*/ 3429000 h 6858000"/>
              <a:gd name="connsiteX1" fmla="*/ 5625 w 6540682"/>
              <a:gd name="connsiteY1" fmla="*/ 0 h 6858000"/>
              <a:gd name="connsiteX2" fmla="*/ 3270432 w 6540682"/>
              <a:gd name="connsiteY2" fmla="*/ 0 h 6858000"/>
              <a:gd name="connsiteX3" fmla="*/ 6540682 w 6540682"/>
              <a:gd name="connsiteY3" fmla="*/ 3429000 h 6858000"/>
              <a:gd name="connsiteX4" fmla="*/ 3270432 w 6540682"/>
              <a:gd name="connsiteY4" fmla="*/ 6858000 h 6858000"/>
              <a:gd name="connsiteX5" fmla="*/ 182 w 6540682"/>
              <a:gd name="connsiteY5" fmla="*/ 3429000 h 6858000"/>
              <a:gd name="connsiteX0" fmla="*/ 5717 w 6546217"/>
              <a:gd name="connsiteY0" fmla="*/ 3429000 h 6858000"/>
              <a:gd name="connsiteX1" fmla="*/ 11160 w 6546217"/>
              <a:gd name="connsiteY1" fmla="*/ 0 h 6858000"/>
              <a:gd name="connsiteX2" fmla="*/ 3275967 w 6546217"/>
              <a:gd name="connsiteY2" fmla="*/ 0 h 6858000"/>
              <a:gd name="connsiteX3" fmla="*/ 6546217 w 6546217"/>
              <a:gd name="connsiteY3" fmla="*/ 3429000 h 6858000"/>
              <a:gd name="connsiteX4" fmla="*/ 3275967 w 6546217"/>
              <a:gd name="connsiteY4" fmla="*/ 6858000 h 6858000"/>
              <a:gd name="connsiteX5" fmla="*/ 5717 w 6546217"/>
              <a:gd name="connsiteY5" fmla="*/ 3429000 h 6858000"/>
              <a:gd name="connsiteX0" fmla="*/ 5717 w 6546217"/>
              <a:gd name="connsiteY0" fmla="*/ 3429000 h 7032026"/>
              <a:gd name="connsiteX1" fmla="*/ 11160 w 6546217"/>
              <a:gd name="connsiteY1" fmla="*/ 0 h 7032026"/>
              <a:gd name="connsiteX2" fmla="*/ 3275967 w 6546217"/>
              <a:gd name="connsiteY2" fmla="*/ 0 h 7032026"/>
              <a:gd name="connsiteX3" fmla="*/ 6546217 w 6546217"/>
              <a:gd name="connsiteY3" fmla="*/ 3429000 h 7032026"/>
              <a:gd name="connsiteX4" fmla="*/ 3275967 w 6546217"/>
              <a:gd name="connsiteY4" fmla="*/ 6858000 h 7032026"/>
              <a:gd name="connsiteX5" fmla="*/ 5720 w 6546217"/>
              <a:gd name="connsiteY5" fmla="*/ 6851650 h 7032026"/>
              <a:gd name="connsiteX6" fmla="*/ 5717 w 6546217"/>
              <a:gd name="connsiteY6" fmla="*/ 3429000 h 7032026"/>
              <a:gd name="connsiteX0" fmla="*/ 5717 w 6546217"/>
              <a:gd name="connsiteY0" fmla="*/ 3429000 h 6858000"/>
              <a:gd name="connsiteX1" fmla="*/ 11160 w 6546217"/>
              <a:gd name="connsiteY1" fmla="*/ 0 h 6858000"/>
              <a:gd name="connsiteX2" fmla="*/ 3275967 w 6546217"/>
              <a:gd name="connsiteY2" fmla="*/ 0 h 6858000"/>
              <a:gd name="connsiteX3" fmla="*/ 6546217 w 6546217"/>
              <a:gd name="connsiteY3" fmla="*/ 3429000 h 6858000"/>
              <a:gd name="connsiteX4" fmla="*/ 3275967 w 6546217"/>
              <a:gd name="connsiteY4" fmla="*/ 6858000 h 6858000"/>
              <a:gd name="connsiteX5" fmla="*/ 5720 w 6546217"/>
              <a:gd name="connsiteY5" fmla="*/ 6851650 h 6858000"/>
              <a:gd name="connsiteX6" fmla="*/ 5717 w 6546217"/>
              <a:gd name="connsiteY6" fmla="*/ 3429000 h 6858000"/>
              <a:gd name="connsiteX0" fmla="*/ 5717 w 6546217"/>
              <a:gd name="connsiteY0" fmla="*/ 3429000 h 6866851"/>
              <a:gd name="connsiteX1" fmla="*/ 11160 w 6546217"/>
              <a:gd name="connsiteY1" fmla="*/ 0 h 6866851"/>
              <a:gd name="connsiteX2" fmla="*/ 3275967 w 6546217"/>
              <a:gd name="connsiteY2" fmla="*/ 0 h 6866851"/>
              <a:gd name="connsiteX3" fmla="*/ 6546217 w 6546217"/>
              <a:gd name="connsiteY3" fmla="*/ 3429000 h 6866851"/>
              <a:gd name="connsiteX4" fmla="*/ 3275967 w 6546217"/>
              <a:gd name="connsiteY4" fmla="*/ 6858000 h 6866851"/>
              <a:gd name="connsiteX5" fmla="*/ 5720 w 6546217"/>
              <a:gd name="connsiteY5" fmla="*/ 6851650 h 6866851"/>
              <a:gd name="connsiteX6" fmla="*/ 5717 w 6546217"/>
              <a:gd name="connsiteY6" fmla="*/ 3429000 h 6866851"/>
              <a:gd name="connsiteX0" fmla="*/ 5717 w 6546217"/>
              <a:gd name="connsiteY0" fmla="*/ 3429000 h 6866851"/>
              <a:gd name="connsiteX1" fmla="*/ 11160 w 6546217"/>
              <a:gd name="connsiteY1" fmla="*/ 0 h 6866851"/>
              <a:gd name="connsiteX2" fmla="*/ 3275967 w 6546217"/>
              <a:gd name="connsiteY2" fmla="*/ 0 h 6866851"/>
              <a:gd name="connsiteX3" fmla="*/ 6546217 w 6546217"/>
              <a:gd name="connsiteY3" fmla="*/ 3429000 h 6866851"/>
              <a:gd name="connsiteX4" fmla="*/ 3275967 w 6546217"/>
              <a:gd name="connsiteY4" fmla="*/ 6858000 h 6866851"/>
              <a:gd name="connsiteX5" fmla="*/ 5720 w 6546217"/>
              <a:gd name="connsiteY5" fmla="*/ 6851650 h 6866851"/>
              <a:gd name="connsiteX6" fmla="*/ 5717 w 6546217"/>
              <a:gd name="connsiteY6" fmla="*/ 3429000 h 6866851"/>
              <a:gd name="connsiteX0" fmla="*/ 5717 w 6546217"/>
              <a:gd name="connsiteY0" fmla="*/ 3429000 h 6863434"/>
              <a:gd name="connsiteX1" fmla="*/ 11160 w 6546217"/>
              <a:gd name="connsiteY1" fmla="*/ 0 h 6863434"/>
              <a:gd name="connsiteX2" fmla="*/ 3275967 w 6546217"/>
              <a:gd name="connsiteY2" fmla="*/ 0 h 6863434"/>
              <a:gd name="connsiteX3" fmla="*/ 6546217 w 6546217"/>
              <a:gd name="connsiteY3" fmla="*/ 3429000 h 6863434"/>
              <a:gd name="connsiteX4" fmla="*/ 3275967 w 6546217"/>
              <a:gd name="connsiteY4" fmla="*/ 6858000 h 6863434"/>
              <a:gd name="connsiteX5" fmla="*/ 5720 w 6546217"/>
              <a:gd name="connsiteY5" fmla="*/ 6851650 h 6863434"/>
              <a:gd name="connsiteX6" fmla="*/ 5717 w 6546217"/>
              <a:gd name="connsiteY6" fmla="*/ 3429000 h 6863434"/>
              <a:gd name="connsiteX0" fmla="*/ 1737811 w 8278311"/>
              <a:gd name="connsiteY0" fmla="*/ 3429000 h 6863434"/>
              <a:gd name="connsiteX1" fmla="*/ 179 w 8278311"/>
              <a:gd name="connsiteY1" fmla="*/ 9525 h 6863434"/>
              <a:gd name="connsiteX2" fmla="*/ 5008061 w 8278311"/>
              <a:gd name="connsiteY2" fmla="*/ 0 h 6863434"/>
              <a:gd name="connsiteX3" fmla="*/ 8278311 w 8278311"/>
              <a:gd name="connsiteY3" fmla="*/ 3429000 h 6863434"/>
              <a:gd name="connsiteX4" fmla="*/ 5008061 w 8278311"/>
              <a:gd name="connsiteY4" fmla="*/ 6858000 h 6863434"/>
              <a:gd name="connsiteX5" fmla="*/ 1737814 w 8278311"/>
              <a:gd name="connsiteY5" fmla="*/ 6851650 h 6863434"/>
              <a:gd name="connsiteX6" fmla="*/ 1737811 w 8278311"/>
              <a:gd name="connsiteY6" fmla="*/ 3429000 h 6863434"/>
              <a:gd name="connsiteX0" fmla="*/ 37461 w 8282936"/>
              <a:gd name="connsiteY0" fmla="*/ 3609975 h 6863434"/>
              <a:gd name="connsiteX1" fmla="*/ 4804 w 8282936"/>
              <a:gd name="connsiteY1" fmla="*/ 9525 h 6863434"/>
              <a:gd name="connsiteX2" fmla="*/ 5012686 w 8282936"/>
              <a:gd name="connsiteY2" fmla="*/ 0 h 6863434"/>
              <a:gd name="connsiteX3" fmla="*/ 8282936 w 8282936"/>
              <a:gd name="connsiteY3" fmla="*/ 3429000 h 6863434"/>
              <a:gd name="connsiteX4" fmla="*/ 5012686 w 8282936"/>
              <a:gd name="connsiteY4" fmla="*/ 6858000 h 6863434"/>
              <a:gd name="connsiteX5" fmla="*/ 1742439 w 8282936"/>
              <a:gd name="connsiteY5" fmla="*/ 6851650 h 6863434"/>
              <a:gd name="connsiteX6" fmla="*/ 37461 w 8282936"/>
              <a:gd name="connsiteY6" fmla="*/ 3609975 h 6863434"/>
              <a:gd name="connsiteX0" fmla="*/ 37461 w 8282936"/>
              <a:gd name="connsiteY0" fmla="*/ 3609975 h 6866731"/>
              <a:gd name="connsiteX1" fmla="*/ 4804 w 8282936"/>
              <a:gd name="connsiteY1" fmla="*/ 9525 h 6866731"/>
              <a:gd name="connsiteX2" fmla="*/ 5012686 w 8282936"/>
              <a:gd name="connsiteY2" fmla="*/ 0 h 6866731"/>
              <a:gd name="connsiteX3" fmla="*/ 8282936 w 8282936"/>
              <a:gd name="connsiteY3" fmla="*/ 3429000 h 6866731"/>
              <a:gd name="connsiteX4" fmla="*/ 5012686 w 8282936"/>
              <a:gd name="connsiteY4" fmla="*/ 6858000 h 6866731"/>
              <a:gd name="connsiteX5" fmla="*/ 27939 w 8282936"/>
              <a:gd name="connsiteY5" fmla="*/ 6861175 h 6866731"/>
              <a:gd name="connsiteX6" fmla="*/ 37461 w 8282936"/>
              <a:gd name="connsiteY6" fmla="*/ 3609975 h 6866731"/>
              <a:gd name="connsiteX0" fmla="*/ 20343 w 8265818"/>
              <a:gd name="connsiteY0" fmla="*/ 3619500 h 6876256"/>
              <a:gd name="connsiteX1" fmla="*/ 6736 w 8265818"/>
              <a:gd name="connsiteY1" fmla="*/ 0 h 6876256"/>
              <a:gd name="connsiteX2" fmla="*/ 4995568 w 8265818"/>
              <a:gd name="connsiteY2" fmla="*/ 9525 h 6876256"/>
              <a:gd name="connsiteX3" fmla="*/ 8265818 w 8265818"/>
              <a:gd name="connsiteY3" fmla="*/ 3438525 h 6876256"/>
              <a:gd name="connsiteX4" fmla="*/ 4995568 w 8265818"/>
              <a:gd name="connsiteY4" fmla="*/ 6867525 h 6876256"/>
              <a:gd name="connsiteX5" fmla="*/ 10821 w 8265818"/>
              <a:gd name="connsiteY5" fmla="*/ 6870700 h 6876256"/>
              <a:gd name="connsiteX6" fmla="*/ 20343 w 8265818"/>
              <a:gd name="connsiteY6" fmla="*/ 3619500 h 6876256"/>
              <a:gd name="connsiteX0" fmla="*/ 13607 w 8259082"/>
              <a:gd name="connsiteY0" fmla="*/ 3619500 h 6876256"/>
              <a:gd name="connsiteX1" fmla="*/ 0 w 8259082"/>
              <a:gd name="connsiteY1" fmla="*/ 0 h 6876256"/>
              <a:gd name="connsiteX2" fmla="*/ 4988832 w 8259082"/>
              <a:gd name="connsiteY2" fmla="*/ 9525 h 6876256"/>
              <a:gd name="connsiteX3" fmla="*/ 8259082 w 8259082"/>
              <a:gd name="connsiteY3" fmla="*/ 3438525 h 6876256"/>
              <a:gd name="connsiteX4" fmla="*/ 4988832 w 8259082"/>
              <a:gd name="connsiteY4" fmla="*/ 6867525 h 6876256"/>
              <a:gd name="connsiteX5" fmla="*/ 4085 w 8259082"/>
              <a:gd name="connsiteY5" fmla="*/ 6870700 h 6876256"/>
              <a:gd name="connsiteX6" fmla="*/ 13607 w 8259082"/>
              <a:gd name="connsiteY6" fmla="*/ 3619500 h 6876256"/>
              <a:gd name="connsiteX0" fmla="*/ 13607 w 8259082"/>
              <a:gd name="connsiteY0" fmla="*/ 3619500 h 6876256"/>
              <a:gd name="connsiteX1" fmla="*/ 0 w 8259082"/>
              <a:gd name="connsiteY1" fmla="*/ 0 h 6876256"/>
              <a:gd name="connsiteX2" fmla="*/ 4988832 w 8259082"/>
              <a:gd name="connsiteY2" fmla="*/ 9525 h 6876256"/>
              <a:gd name="connsiteX3" fmla="*/ 8259082 w 8259082"/>
              <a:gd name="connsiteY3" fmla="*/ 3438525 h 6876256"/>
              <a:gd name="connsiteX4" fmla="*/ 4988832 w 8259082"/>
              <a:gd name="connsiteY4" fmla="*/ 6867525 h 6876256"/>
              <a:gd name="connsiteX5" fmla="*/ 4085 w 8259082"/>
              <a:gd name="connsiteY5" fmla="*/ 6870700 h 6876256"/>
              <a:gd name="connsiteX6" fmla="*/ 13607 w 8259082"/>
              <a:gd name="connsiteY6" fmla="*/ 3619500 h 6876256"/>
              <a:gd name="connsiteX0" fmla="*/ 16553 w 8262028"/>
              <a:gd name="connsiteY0" fmla="*/ 3619500 h 6876256"/>
              <a:gd name="connsiteX1" fmla="*/ 2946 w 8262028"/>
              <a:gd name="connsiteY1" fmla="*/ 0 h 6876256"/>
              <a:gd name="connsiteX2" fmla="*/ 4991778 w 8262028"/>
              <a:gd name="connsiteY2" fmla="*/ 9525 h 6876256"/>
              <a:gd name="connsiteX3" fmla="*/ 8262028 w 8262028"/>
              <a:gd name="connsiteY3" fmla="*/ 3438525 h 6876256"/>
              <a:gd name="connsiteX4" fmla="*/ 4991778 w 8262028"/>
              <a:gd name="connsiteY4" fmla="*/ 6867525 h 6876256"/>
              <a:gd name="connsiteX5" fmla="*/ 7031 w 8262028"/>
              <a:gd name="connsiteY5" fmla="*/ 6870700 h 6876256"/>
              <a:gd name="connsiteX6" fmla="*/ 16553 w 8262028"/>
              <a:gd name="connsiteY6" fmla="*/ 3619500 h 6876256"/>
              <a:gd name="connsiteX0" fmla="*/ 173 w 8274223"/>
              <a:gd name="connsiteY0" fmla="*/ 3609975 h 6876256"/>
              <a:gd name="connsiteX1" fmla="*/ 15141 w 8274223"/>
              <a:gd name="connsiteY1" fmla="*/ 0 h 6876256"/>
              <a:gd name="connsiteX2" fmla="*/ 5003973 w 8274223"/>
              <a:gd name="connsiteY2" fmla="*/ 9525 h 6876256"/>
              <a:gd name="connsiteX3" fmla="*/ 8274223 w 8274223"/>
              <a:gd name="connsiteY3" fmla="*/ 3438525 h 6876256"/>
              <a:gd name="connsiteX4" fmla="*/ 5003973 w 8274223"/>
              <a:gd name="connsiteY4" fmla="*/ 6867525 h 6876256"/>
              <a:gd name="connsiteX5" fmla="*/ 19226 w 8274223"/>
              <a:gd name="connsiteY5" fmla="*/ 6870700 h 6876256"/>
              <a:gd name="connsiteX6" fmla="*/ 173 w 8274223"/>
              <a:gd name="connsiteY6" fmla="*/ 3609975 h 6876256"/>
              <a:gd name="connsiteX0" fmla="*/ 173 w 8274223"/>
              <a:gd name="connsiteY0" fmla="*/ 3609975 h 6876256"/>
              <a:gd name="connsiteX1" fmla="*/ 15141 w 8274223"/>
              <a:gd name="connsiteY1" fmla="*/ 0 h 6876256"/>
              <a:gd name="connsiteX2" fmla="*/ 5003973 w 8274223"/>
              <a:gd name="connsiteY2" fmla="*/ 9525 h 6876256"/>
              <a:gd name="connsiteX3" fmla="*/ 8274223 w 8274223"/>
              <a:gd name="connsiteY3" fmla="*/ 3438525 h 6876256"/>
              <a:gd name="connsiteX4" fmla="*/ 5003973 w 8274223"/>
              <a:gd name="connsiteY4" fmla="*/ 6867525 h 6876256"/>
              <a:gd name="connsiteX5" fmla="*/ 176 w 8274223"/>
              <a:gd name="connsiteY5" fmla="*/ 6870700 h 6876256"/>
              <a:gd name="connsiteX6" fmla="*/ 173 w 8274223"/>
              <a:gd name="connsiteY6" fmla="*/ 3609975 h 6876256"/>
              <a:gd name="connsiteX0" fmla="*/ 173 w 8274223"/>
              <a:gd name="connsiteY0" fmla="*/ 3609975 h 6886575"/>
              <a:gd name="connsiteX1" fmla="*/ 15141 w 8274223"/>
              <a:gd name="connsiteY1" fmla="*/ 0 h 6886575"/>
              <a:gd name="connsiteX2" fmla="*/ 5003973 w 8274223"/>
              <a:gd name="connsiteY2" fmla="*/ 9525 h 6886575"/>
              <a:gd name="connsiteX3" fmla="*/ 8274223 w 8274223"/>
              <a:gd name="connsiteY3" fmla="*/ 3438525 h 6886575"/>
              <a:gd name="connsiteX4" fmla="*/ 5003973 w 8274223"/>
              <a:gd name="connsiteY4" fmla="*/ 6886575 h 6886575"/>
              <a:gd name="connsiteX5" fmla="*/ 176 w 8274223"/>
              <a:gd name="connsiteY5" fmla="*/ 6870700 h 6886575"/>
              <a:gd name="connsiteX6" fmla="*/ 173 w 8274223"/>
              <a:gd name="connsiteY6" fmla="*/ 3609975 h 6886575"/>
              <a:gd name="connsiteX0" fmla="*/ 173 w 8274223"/>
              <a:gd name="connsiteY0" fmla="*/ 3609975 h 6886575"/>
              <a:gd name="connsiteX1" fmla="*/ 15141 w 8274223"/>
              <a:gd name="connsiteY1" fmla="*/ 0 h 6886575"/>
              <a:gd name="connsiteX2" fmla="*/ 5003973 w 8274223"/>
              <a:gd name="connsiteY2" fmla="*/ 9525 h 6886575"/>
              <a:gd name="connsiteX3" fmla="*/ 8274223 w 8274223"/>
              <a:gd name="connsiteY3" fmla="*/ 3438525 h 6886575"/>
              <a:gd name="connsiteX4" fmla="*/ 5003973 w 8274223"/>
              <a:gd name="connsiteY4" fmla="*/ 6886575 h 6886575"/>
              <a:gd name="connsiteX5" fmla="*/ 176 w 8274223"/>
              <a:gd name="connsiteY5" fmla="*/ 6880225 h 6886575"/>
              <a:gd name="connsiteX6" fmla="*/ 173 w 8274223"/>
              <a:gd name="connsiteY6" fmla="*/ 3609975 h 6886575"/>
              <a:gd name="connsiteX0" fmla="*/ 173 w 8274223"/>
              <a:gd name="connsiteY0" fmla="*/ 3609975 h 6908800"/>
              <a:gd name="connsiteX1" fmla="*/ 15141 w 8274223"/>
              <a:gd name="connsiteY1" fmla="*/ 0 h 6908800"/>
              <a:gd name="connsiteX2" fmla="*/ 5003973 w 8274223"/>
              <a:gd name="connsiteY2" fmla="*/ 9525 h 6908800"/>
              <a:gd name="connsiteX3" fmla="*/ 8274223 w 8274223"/>
              <a:gd name="connsiteY3" fmla="*/ 3438525 h 6908800"/>
              <a:gd name="connsiteX4" fmla="*/ 5003973 w 8274223"/>
              <a:gd name="connsiteY4" fmla="*/ 6886575 h 6908800"/>
              <a:gd name="connsiteX5" fmla="*/ 176 w 8274223"/>
              <a:gd name="connsiteY5" fmla="*/ 6908800 h 6908800"/>
              <a:gd name="connsiteX6" fmla="*/ 173 w 8274223"/>
              <a:gd name="connsiteY6" fmla="*/ 3609975 h 6908800"/>
              <a:gd name="connsiteX0" fmla="*/ 173 w 8274223"/>
              <a:gd name="connsiteY0" fmla="*/ 3609975 h 6908800"/>
              <a:gd name="connsiteX1" fmla="*/ 15141 w 8274223"/>
              <a:gd name="connsiteY1" fmla="*/ 0 h 6908800"/>
              <a:gd name="connsiteX2" fmla="*/ 5003973 w 8274223"/>
              <a:gd name="connsiteY2" fmla="*/ 9525 h 6908800"/>
              <a:gd name="connsiteX3" fmla="*/ 8274223 w 8274223"/>
              <a:gd name="connsiteY3" fmla="*/ 3438525 h 6908800"/>
              <a:gd name="connsiteX4" fmla="*/ 5003973 w 8274223"/>
              <a:gd name="connsiteY4" fmla="*/ 6886575 h 6908800"/>
              <a:gd name="connsiteX5" fmla="*/ 176 w 8274223"/>
              <a:gd name="connsiteY5" fmla="*/ 6908800 h 6908800"/>
              <a:gd name="connsiteX6" fmla="*/ 173 w 8274223"/>
              <a:gd name="connsiteY6" fmla="*/ 3609975 h 6908800"/>
              <a:gd name="connsiteX0" fmla="*/ 173 w 8274223"/>
              <a:gd name="connsiteY0" fmla="*/ 3609975 h 6915150"/>
              <a:gd name="connsiteX1" fmla="*/ 15141 w 8274223"/>
              <a:gd name="connsiteY1" fmla="*/ 0 h 6915150"/>
              <a:gd name="connsiteX2" fmla="*/ 5003973 w 8274223"/>
              <a:gd name="connsiteY2" fmla="*/ 9525 h 6915150"/>
              <a:gd name="connsiteX3" fmla="*/ 8274223 w 8274223"/>
              <a:gd name="connsiteY3" fmla="*/ 3438525 h 6915150"/>
              <a:gd name="connsiteX4" fmla="*/ 5003973 w 8274223"/>
              <a:gd name="connsiteY4" fmla="*/ 6915150 h 6915150"/>
              <a:gd name="connsiteX5" fmla="*/ 176 w 8274223"/>
              <a:gd name="connsiteY5" fmla="*/ 6908800 h 6915150"/>
              <a:gd name="connsiteX6" fmla="*/ 173 w 8274223"/>
              <a:gd name="connsiteY6" fmla="*/ 3609975 h 6915150"/>
              <a:gd name="connsiteX0" fmla="*/ 173 w 8274223"/>
              <a:gd name="connsiteY0" fmla="*/ 3609975 h 6915150"/>
              <a:gd name="connsiteX1" fmla="*/ 15141 w 8274223"/>
              <a:gd name="connsiteY1" fmla="*/ 0 h 6915150"/>
              <a:gd name="connsiteX2" fmla="*/ 5003973 w 8274223"/>
              <a:gd name="connsiteY2" fmla="*/ 0 h 6915150"/>
              <a:gd name="connsiteX3" fmla="*/ 8274223 w 8274223"/>
              <a:gd name="connsiteY3" fmla="*/ 3438525 h 6915150"/>
              <a:gd name="connsiteX4" fmla="*/ 5003973 w 8274223"/>
              <a:gd name="connsiteY4" fmla="*/ 6915150 h 6915150"/>
              <a:gd name="connsiteX5" fmla="*/ 176 w 8274223"/>
              <a:gd name="connsiteY5" fmla="*/ 6908800 h 6915150"/>
              <a:gd name="connsiteX6" fmla="*/ 173 w 8274223"/>
              <a:gd name="connsiteY6" fmla="*/ 3609975 h 6915150"/>
              <a:gd name="connsiteX0" fmla="*/ 16553 w 8290603"/>
              <a:gd name="connsiteY0" fmla="*/ 3609975 h 6915150"/>
              <a:gd name="connsiteX1" fmla="*/ 2946 w 8290603"/>
              <a:gd name="connsiteY1" fmla="*/ 0 h 6915150"/>
              <a:gd name="connsiteX2" fmla="*/ 5020353 w 8290603"/>
              <a:gd name="connsiteY2" fmla="*/ 0 h 6915150"/>
              <a:gd name="connsiteX3" fmla="*/ 8290603 w 8290603"/>
              <a:gd name="connsiteY3" fmla="*/ 3438525 h 6915150"/>
              <a:gd name="connsiteX4" fmla="*/ 5020353 w 8290603"/>
              <a:gd name="connsiteY4" fmla="*/ 6915150 h 6915150"/>
              <a:gd name="connsiteX5" fmla="*/ 16556 w 8290603"/>
              <a:gd name="connsiteY5" fmla="*/ 6908800 h 6915150"/>
              <a:gd name="connsiteX6" fmla="*/ 16553 w 8290603"/>
              <a:gd name="connsiteY6" fmla="*/ 3609975 h 6915150"/>
              <a:gd name="connsiteX0" fmla="*/ 16553 w 8290603"/>
              <a:gd name="connsiteY0" fmla="*/ 3609975 h 6915150"/>
              <a:gd name="connsiteX1" fmla="*/ 2946 w 8290603"/>
              <a:gd name="connsiteY1" fmla="*/ 0 h 6915150"/>
              <a:gd name="connsiteX2" fmla="*/ 5020353 w 8290603"/>
              <a:gd name="connsiteY2" fmla="*/ 0 h 6915150"/>
              <a:gd name="connsiteX3" fmla="*/ 8290603 w 8290603"/>
              <a:gd name="connsiteY3" fmla="*/ 3438525 h 6915150"/>
              <a:gd name="connsiteX4" fmla="*/ 5020353 w 8290603"/>
              <a:gd name="connsiteY4" fmla="*/ 6915150 h 6915150"/>
              <a:gd name="connsiteX5" fmla="*/ 7031 w 8290603"/>
              <a:gd name="connsiteY5" fmla="*/ 6908800 h 6915150"/>
              <a:gd name="connsiteX6" fmla="*/ 16553 w 8290603"/>
              <a:gd name="connsiteY6" fmla="*/ 3609975 h 6915150"/>
              <a:gd name="connsiteX0" fmla="*/ 9523 w 8283573"/>
              <a:gd name="connsiteY0" fmla="*/ 3609975 h 6915150"/>
              <a:gd name="connsiteX1" fmla="*/ 24491 w 8283573"/>
              <a:gd name="connsiteY1" fmla="*/ 9525 h 6915150"/>
              <a:gd name="connsiteX2" fmla="*/ 5013323 w 8283573"/>
              <a:gd name="connsiteY2" fmla="*/ 0 h 6915150"/>
              <a:gd name="connsiteX3" fmla="*/ 8283573 w 8283573"/>
              <a:gd name="connsiteY3" fmla="*/ 3438525 h 6915150"/>
              <a:gd name="connsiteX4" fmla="*/ 5013323 w 8283573"/>
              <a:gd name="connsiteY4" fmla="*/ 6915150 h 6915150"/>
              <a:gd name="connsiteX5" fmla="*/ 1 w 8283573"/>
              <a:gd name="connsiteY5" fmla="*/ 6908800 h 6915150"/>
              <a:gd name="connsiteX6" fmla="*/ 9523 w 8283573"/>
              <a:gd name="connsiteY6" fmla="*/ 3609975 h 6915150"/>
              <a:gd name="connsiteX0" fmla="*/ 174 w 8274224"/>
              <a:gd name="connsiteY0" fmla="*/ 3609975 h 6915150"/>
              <a:gd name="connsiteX1" fmla="*/ 15142 w 8274224"/>
              <a:gd name="connsiteY1" fmla="*/ 9525 h 6915150"/>
              <a:gd name="connsiteX2" fmla="*/ 5003974 w 8274224"/>
              <a:gd name="connsiteY2" fmla="*/ 0 h 6915150"/>
              <a:gd name="connsiteX3" fmla="*/ 8274224 w 8274224"/>
              <a:gd name="connsiteY3" fmla="*/ 3438525 h 6915150"/>
              <a:gd name="connsiteX4" fmla="*/ 5003974 w 8274224"/>
              <a:gd name="connsiteY4" fmla="*/ 6915150 h 6915150"/>
              <a:gd name="connsiteX5" fmla="*/ 177 w 8274224"/>
              <a:gd name="connsiteY5" fmla="*/ 6899275 h 6915150"/>
              <a:gd name="connsiteX6" fmla="*/ 174 w 8274224"/>
              <a:gd name="connsiteY6" fmla="*/ 3609975 h 6915150"/>
              <a:gd name="connsiteX0" fmla="*/ 9523 w 8274048"/>
              <a:gd name="connsiteY0" fmla="*/ 3609975 h 6915150"/>
              <a:gd name="connsiteX1" fmla="*/ 14966 w 8274048"/>
              <a:gd name="connsiteY1" fmla="*/ 9525 h 6915150"/>
              <a:gd name="connsiteX2" fmla="*/ 5003798 w 8274048"/>
              <a:gd name="connsiteY2" fmla="*/ 0 h 6915150"/>
              <a:gd name="connsiteX3" fmla="*/ 8274048 w 8274048"/>
              <a:gd name="connsiteY3" fmla="*/ 3438525 h 6915150"/>
              <a:gd name="connsiteX4" fmla="*/ 5003798 w 8274048"/>
              <a:gd name="connsiteY4" fmla="*/ 6915150 h 6915150"/>
              <a:gd name="connsiteX5" fmla="*/ 1 w 8274048"/>
              <a:gd name="connsiteY5" fmla="*/ 6899275 h 6915150"/>
              <a:gd name="connsiteX6" fmla="*/ 9523 w 8274048"/>
              <a:gd name="connsiteY6" fmla="*/ 3609975 h 6915150"/>
              <a:gd name="connsiteX0" fmla="*/ 9523 w 8274048"/>
              <a:gd name="connsiteY0" fmla="*/ 3609975 h 6905625"/>
              <a:gd name="connsiteX1" fmla="*/ 14966 w 8274048"/>
              <a:gd name="connsiteY1" fmla="*/ 9525 h 6905625"/>
              <a:gd name="connsiteX2" fmla="*/ 5003798 w 8274048"/>
              <a:gd name="connsiteY2" fmla="*/ 0 h 6905625"/>
              <a:gd name="connsiteX3" fmla="*/ 8274048 w 8274048"/>
              <a:gd name="connsiteY3" fmla="*/ 3438525 h 6905625"/>
              <a:gd name="connsiteX4" fmla="*/ 4994273 w 8274048"/>
              <a:gd name="connsiteY4" fmla="*/ 6905625 h 6905625"/>
              <a:gd name="connsiteX5" fmla="*/ 1 w 8274048"/>
              <a:gd name="connsiteY5" fmla="*/ 6899275 h 6905625"/>
              <a:gd name="connsiteX6" fmla="*/ 9523 w 8274048"/>
              <a:gd name="connsiteY6" fmla="*/ 3609975 h 6905625"/>
              <a:gd name="connsiteX0" fmla="*/ 9523 w 8274048"/>
              <a:gd name="connsiteY0" fmla="*/ 3609975 h 6899275"/>
              <a:gd name="connsiteX1" fmla="*/ 14966 w 8274048"/>
              <a:gd name="connsiteY1" fmla="*/ 9525 h 6899275"/>
              <a:gd name="connsiteX2" fmla="*/ 5003798 w 8274048"/>
              <a:gd name="connsiteY2" fmla="*/ 0 h 6899275"/>
              <a:gd name="connsiteX3" fmla="*/ 8274048 w 8274048"/>
              <a:gd name="connsiteY3" fmla="*/ 3438525 h 6899275"/>
              <a:gd name="connsiteX4" fmla="*/ 4984748 w 8274048"/>
              <a:gd name="connsiteY4" fmla="*/ 6896100 h 6899275"/>
              <a:gd name="connsiteX5" fmla="*/ 1 w 8274048"/>
              <a:gd name="connsiteY5" fmla="*/ 6899275 h 6899275"/>
              <a:gd name="connsiteX6" fmla="*/ 9523 w 8274048"/>
              <a:gd name="connsiteY6" fmla="*/ 3609975 h 689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74048" h="6899275">
                <a:moveTo>
                  <a:pt x="9523" y="3609975"/>
                </a:moveTo>
                <a:cubicBezTo>
                  <a:pt x="8314" y="2633890"/>
                  <a:pt x="3930" y="1000125"/>
                  <a:pt x="14966" y="9525"/>
                </a:cubicBezTo>
                <a:lnTo>
                  <a:pt x="5003798" y="0"/>
                </a:lnTo>
                <a:lnTo>
                  <a:pt x="8274048" y="3438525"/>
                </a:lnTo>
                <a:lnTo>
                  <a:pt x="4984748" y="6896100"/>
                </a:lnTo>
                <a:lnTo>
                  <a:pt x="1" y="6899275"/>
                </a:lnTo>
                <a:cubicBezTo>
                  <a:pt x="0" y="5758392"/>
                  <a:pt x="9524" y="4750858"/>
                  <a:pt x="9523" y="3609975"/>
                </a:cubicBez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lang="hu-HU"/>
            </a:lvl1pPr>
          </a:lstStyle>
          <a:p>
            <a:r>
              <a:rPr lang="hu-HU"/>
              <a:t>Kép beszúrásához kattintson az ikonra</a:t>
            </a:r>
            <a:endParaRPr lang="hu-HU" dirty="0"/>
          </a:p>
        </p:txBody>
      </p:sp>
      <p:sp>
        <p:nvSpPr>
          <p:cNvPr id="7" name="Szöveg helye 4">
            <a:extLst>
              <a:ext uri="{FF2B5EF4-FFF2-40B4-BE49-F238E27FC236}">
                <a16:creationId xmlns:a16="http://schemas.microsoft.com/office/drawing/2014/main" id="{67971675-9EA2-4C90-8800-18817A11BE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04091" y="4398248"/>
            <a:ext cx="4329103" cy="1046001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2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hu-HU" dirty="0"/>
              <a:t>PREZENTÁCIÓ CÍME KÉT SORBAN</a:t>
            </a:r>
          </a:p>
        </p:txBody>
      </p:sp>
      <p:sp>
        <p:nvSpPr>
          <p:cNvPr id="9" name="Szöveg helye 2">
            <a:extLst>
              <a:ext uri="{FF2B5EF4-FFF2-40B4-BE49-F238E27FC236}">
                <a16:creationId xmlns:a16="http://schemas.microsoft.com/office/drawing/2014/main" id="{A3AA9651-A95C-4CF9-AEC9-761547B8D1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35888" y="5610480"/>
            <a:ext cx="3897312" cy="814388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rgbClr val="6E6E6E"/>
                </a:solidFill>
                <a:latin typeface="+mj-lt"/>
              </a:defRPr>
            </a:lvl1pPr>
          </a:lstStyle>
          <a:p>
            <a:pPr lvl="0"/>
            <a:r>
              <a:rPr lang="hu-HU" dirty="0"/>
              <a:t>Opcionálisan beilleszthető alcím</a:t>
            </a:r>
          </a:p>
          <a:p>
            <a:pPr lvl="0"/>
            <a:r>
              <a:rPr lang="hu-HU" dirty="0"/>
              <a:t>vagy kiegészítő gondolat</a:t>
            </a:r>
          </a:p>
        </p:txBody>
      </p:sp>
    </p:spTree>
    <p:extLst>
      <p:ext uri="{BB962C8B-B14F-4D97-AF65-F5344CB8AC3E}">
        <p14:creationId xmlns:p14="http://schemas.microsoft.com/office/powerpoint/2010/main" val="9202011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9" name="Szöveg helye 5">
            <a:extLst>
              <a:ext uri="{FF2B5EF4-FFF2-40B4-BE49-F238E27FC236}">
                <a16:creationId xmlns:a16="http://schemas.microsoft.com/office/drawing/2014/main" id="{116059E4-91CC-40C0-9451-CAC78D66F62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725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2" name="Szöveg helye 12">
            <a:extLst>
              <a:ext uri="{FF2B5EF4-FFF2-40B4-BE49-F238E27FC236}">
                <a16:creationId xmlns:a16="http://schemas.microsoft.com/office/drawing/2014/main" id="{CC47AE77-08CE-4944-BD39-4EBD1FCDDA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3725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70DDD31F-C66F-4D3D-8146-2FD3ABF9DE3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93717" y="3005013"/>
            <a:ext cx="3593412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4" name="Szöveg helye 12">
            <a:extLst>
              <a:ext uri="{FF2B5EF4-FFF2-40B4-BE49-F238E27FC236}">
                <a16:creationId xmlns:a16="http://schemas.microsoft.com/office/drawing/2014/main" id="{718FD71C-BF1C-4A1D-B50A-741B190B17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82378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5" name="Kép helye 8">
            <a:extLst>
              <a:ext uri="{FF2B5EF4-FFF2-40B4-BE49-F238E27FC236}">
                <a16:creationId xmlns:a16="http://schemas.microsoft.com/office/drawing/2014/main" id="{F283BCC4-CB81-46F8-9928-CCA3B6DE082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83549" y="-590550"/>
            <a:ext cx="4130675" cy="3933825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41900 w 5041914"/>
              <a:gd name="connsiteY0" fmla="*/ 0 h 4048125"/>
              <a:gd name="connsiteX1" fmla="*/ 0 w 5041914"/>
              <a:gd name="connsiteY1" fmla="*/ 0 h 4048125"/>
              <a:gd name="connsiteX2" fmla="*/ 4111625 w 5041914"/>
              <a:gd name="connsiteY2" fmla="*/ 4048125 h 4048125"/>
              <a:gd name="connsiteX3" fmla="*/ 5041900 w 5041914"/>
              <a:gd name="connsiteY3" fmla="*/ 0 h 4048125"/>
              <a:gd name="connsiteX0" fmla="*/ 4108450 w 4111625"/>
              <a:gd name="connsiteY0" fmla="*/ 114300 h 4048125"/>
              <a:gd name="connsiteX1" fmla="*/ 0 w 4111625"/>
              <a:gd name="connsiteY1" fmla="*/ 0 h 4048125"/>
              <a:gd name="connsiteX2" fmla="*/ 4111625 w 4111625"/>
              <a:gd name="connsiteY2" fmla="*/ 4048125 h 4048125"/>
              <a:gd name="connsiteX3" fmla="*/ 4108450 w 4111625"/>
              <a:gd name="connsiteY3" fmla="*/ 114300 h 4048125"/>
              <a:gd name="connsiteX0" fmla="*/ 4127500 w 4130675"/>
              <a:gd name="connsiteY0" fmla="*/ 0 h 3933825"/>
              <a:gd name="connsiteX1" fmla="*/ 0 w 4130675"/>
              <a:gd name="connsiteY1" fmla="*/ 9525 h 3933825"/>
              <a:gd name="connsiteX2" fmla="*/ 4130675 w 4130675"/>
              <a:gd name="connsiteY2" fmla="*/ 3933825 h 3933825"/>
              <a:gd name="connsiteX3" fmla="*/ 4127500 w 4130675"/>
              <a:gd name="connsiteY3" fmla="*/ 0 h 393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0675" h="3933825">
                <a:moveTo>
                  <a:pt x="4127500" y="0"/>
                </a:moveTo>
                <a:lnTo>
                  <a:pt x="0" y="9525"/>
                </a:lnTo>
                <a:lnTo>
                  <a:pt x="4130675" y="3933825"/>
                </a:lnTo>
                <a:cubicBezTo>
                  <a:pt x="4126442" y="2270125"/>
                  <a:pt x="4131733" y="1663700"/>
                  <a:pt x="41275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785263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old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>
            <a:extLst>
              <a:ext uri="{FF2B5EF4-FFF2-40B4-BE49-F238E27FC236}">
                <a16:creationId xmlns:a16="http://schemas.microsoft.com/office/drawing/2014/main" id="{CC597A44-AB0F-452F-9D73-9C25E023295C}"/>
              </a:ext>
            </a:extLst>
          </p:cNvPr>
          <p:cNvSpPr/>
          <p:nvPr userDrawn="1"/>
        </p:nvSpPr>
        <p:spPr>
          <a:xfrm rot="2700000">
            <a:off x="-3805533" y="6592427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Szöveg helye 5">
            <a:extLst>
              <a:ext uri="{FF2B5EF4-FFF2-40B4-BE49-F238E27FC236}">
                <a16:creationId xmlns:a16="http://schemas.microsoft.com/office/drawing/2014/main" id="{D6F17AC4-BD94-492C-9112-BCA7D47D4EC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880992"/>
            <a:ext cx="5648330" cy="9313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8" name="Szöveg helye 12">
            <a:extLst>
              <a:ext uri="{FF2B5EF4-FFF2-40B4-BE49-F238E27FC236}">
                <a16:creationId xmlns:a16="http://schemas.microsoft.com/office/drawing/2014/main" id="{8A071793-A596-4E30-8328-2C20947060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2181225"/>
            <a:ext cx="5854700" cy="3445764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0" name="Diagram helye 9">
            <a:extLst>
              <a:ext uri="{FF2B5EF4-FFF2-40B4-BE49-F238E27FC236}">
                <a16:creationId xmlns:a16="http://schemas.microsoft.com/office/drawing/2014/main" id="{9E434848-6CC0-440E-B6D9-58D83285B6CB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7183438" y="1655763"/>
            <a:ext cx="4414837" cy="3971925"/>
          </a:xfrm>
          <a:prstGeom prst="rect">
            <a:avLst/>
          </a:prstGeom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917930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old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zöveg helye 5">
            <a:extLst>
              <a:ext uri="{FF2B5EF4-FFF2-40B4-BE49-F238E27FC236}">
                <a16:creationId xmlns:a16="http://schemas.microsoft.com/office/drawing/2014/main" id="{D6F17AC4-BD94-492C-9112-BCA7D47D4EC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898" y="880992"/>
            <a:ext cx="8490809" cy="4864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0" name="Diagram helye 9">
            <a:extLst>
              <a:ext uri="{FF2B5EF4-FFF2-40B4-BE49-F238E27FC236}">
                <a16:creationId xmlns:a16="http://schemas.microsoft.com/office/drawing/2014/main" id="{9E434848-6CC0-440E-B6D9-58D83285B6CB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889987" y="2215978"/>
            <a:ext cx="10412026" cy="3411710"/>
          </a:xfrm>
          <a:prstGeom prst="rect">
            <a:avLst/>
          </a:prstGeom>
        </p:spPr>
        <p:txBody>
          <a:bodyPr/>
          <a:lstStyle/>
          <a:p>
            <a:endParaRPr lang="hu-HU" dirty="0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3FC99DB0-9229-4101-853B-26A0AE07EDE8}"/>
              </a:ext>
            </a:extLst>
          </p:cNvPr>
          <p:cNvSpPr/>
          <p:nvPr userDrawn="1"/>
        </p:nvSpPr>
        <p:spPr>
          <a:xfrm rot="2700000">
            <a:off x="6617051" y="-9024563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26193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oldal mint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B8BE62F7-396C-413B-A013-A77AFBF40257}"/>
              </a:ext>
            </a:extLst>
          </p:cNvPr>
          <p:cNvSpPr/>
          <p:nvPr userDrawn="1"/>
        </p:nvSpPr>
        <p:spPr>
          <a:xfrm rot="2700000">
            <a:off x="7071014" y="-8455336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Szöveg helye 5">
            <a:extLst>
              <a:ext uri="{FF2B5EF4-FFF2-40B4-BE49-F238E27FC236}">
                <a16:creationId xmlns:a16="http://schemas.microsoft.com/office/drawing/2014/main" id="{2A72C2FD-1654-4D55-ADED-D60D7FE442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10298" y="1922446"/>
            <a:ext cx="3975102" cy="4864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5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OLDAL CÍME</a:t>
            </a:r>
          </a:p>
        </p:txBody>
      </p:sp>
      <p:sp>
        <p:nvSpPr>
          <p:cNvPr id="6" name="Kép helye 5">
            <a:extLst>
              <a:ext uri="{FF2B5EF4-FFF2-40B4-BE49-F238E27FC236}">
                <a16:creationId xmlns:a16="http://schemas.microsoft.com/office/drawing/2014/main" id="{9F0935C5-2E1E-482D-A654-BB0D33CEEDE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5476875" cy="6858000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7" name="Szöveg helye 5">
            <a:extLst>
              <a:ext uri="{FF2B5EF4-FFF2-40B4-BE49-F238E27FC236}">
                <a16:creationId xmlns:a16="http://schemas.microsoft.com/office/drawing/2014/main" id="{95EDB912-C82A-44C7-812C-1E798E32FF7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10298" y="2569970"/>
            <a:ext cx="3975102" cy="4864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44546A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Alcím</a:t>
            </a:r>
          </a:p>
        </p:txBody>
      </p:sp>
      <p:sp>
        <p:nvSpPr>
          <p:cNvPr id="9" name="Szöveg helye 8">
            <a:extLst>
              <a:ext uri="{FF2B5EF4-FFF2-40B4-BE49-F238E27FC236}">
                <a16:creationId xmlns:a16="http://schemas.microsoft.com/office/drawing/2014/main" id="{0ECC2AA4-9394-478A-AE1A-A45497A4BC8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0300" y="3190875"/>
            <a:ext cx="5391150" cy="29622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6E6E6E"/>
                </a:solidFill>
                <a:latin typeface="+mj-lt"/>
              </a:defRPr>
            </a:lvl1pPr>
          </a:lstStyle>
          <a:p>
            <a:pPr lvl="0"/>
            <a:r>
              <a:rPr lang="hu-HU" dirty="0"/>
              <a:t>Szöveg beírása</a:t>
            </a:r>
          </a:p>
        </p:txBody>
      </p:sp>
    </p:spTree>
    <p:extLst>
      <p:ext uri="{BB962C8B-B14F-4D97-AF65-F5344CB8AC3E}">
        <p14:creationId xmlns:p14="http://schemas.microsoft.com/office/powerpoint/2010/main" val="40093279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loldal mint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 helye 5">
            <a:extLst>
              <a:ext uri="{FF2B5EF4-FFF2-40B4-BE49-F238E27FC236}">
                <a16:creationId xmlns:a16="http://schemas.microsoft.com/office/drawing/2014/main" id="{2A72C2FD-1654-4D55-ADED-D60D7FE442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10298" y="1922446"/>
            <a:ext cx="3975102" cy="4864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5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OLDAL CÍME</a:t>
            </a:r>
          </a:p>
        </p:txBody>
      </p:sp>
      <p:sp>
        <p:nvSpPr>
          <p:cNvPr id="6" name="Kép helye 5">
            <a:extLst>
              <a:ext uri="{FF2B5EF4-FFF2-40B4-BE49-F238E27FC236}">
                <a16:creationId xmlns:a16="http://schemas.microsoft.com/office/drawing/2014/main" id="{9F0935C5-2E1E-482D-A654-BB0D33CEEDE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5476875" cy="6858000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7" name="Szöveg helye 5">
            <a:extLst>
              <a:ext uri="{FF2B5EF4-FFF2-40B4-BE49-F238E27FC236}">
                <a16:creationId xmlns:a16="http://schemas.microsoft.com/office/drawing/2014/main" id="{95EDB912-C82A-44C7-812C-1E798E32FF7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10298" y="2569970"/>
            <a:ext cx="3975102" cy="4864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44546A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Alcím</a:t>
            </a:r>
          </a:p>
        </p:txBody>
      </p:sp>
      <p:sp>
        <p:nvSpPr>
          <p:cNvPr id="9" name="Szöveg helye 8">
            <a:extLst>
              <a:ext uri="{FF2B5EF4-FFF2-40B4-BE49-F238E27FC236}">
                <a16:creationId xmlns:a16="http://schemas.microsoft.com/office/drawing/2014/main" id="{0ECC2AA4-9394-478A-AE1A-A45497A4BC8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0300" y="3190875"/>
            <a:ext cx="5391150" cy="29622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6E6E6E"/>
                </a:solidFill>
                <a:latin typeface="+mj-lt"/>
              </a:defRPr>
            </a:lvl1pPr>
          </a:lstStyle>
          <a:p>
            <a:pPr lvl="0"/>
            <a:r>
              <a:rPr lang="hu-HU" dirty="0"/>
              <a:t>Szöveg beírása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7E4C3D86-6395-4203-8A79-7CE12E677323}"/>
              </a:ext>
            </a:extLst>
          </p:cNvPr>
          <p:cNvSpPr/>
          <p:nvPr userDrawn="1"/>
        </p:nvSpPr>
        <p:spPr>
          <a:xfrm rot="2700000">
            <a:off x="11579151" y="-3947394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74808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áró old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25808256-F714-40B6-9A93-251DD45D3831}"/>
              </a:ext>
            </a:extLst>
          </p:cNvPr>
          <p:cNvSpPr/>
          <p:nvPr userDrawn="1"/>
        </p:nvSpPr>
        <p:spPr>
          <a:xfrm rot="2700000">
            <a:off x="-5318982" y="-2599138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4" name="Kép 3" descr="A képen rajz látható&#10;&#10;Automatikusan generált leírás">
            <a:extLst>
              <a:ext uri="{FF2B5EF4-FFF2-40B4-BE49-F238E27FC236}">
                <a16:creationId xmlns:a16="http://schemas.microsoft.com/office/drawing/2014/main" id="{813798E9-B5A6-45A7-B925-E24598C08D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418" y="1733823"/>
            <a:ext cx="3013648" cy="1695177"/>
          </a:xfrm>
          <a:prstGeom prst="rect">
            <a:avLst/>
          </a:prstGeom>
        </p:spPr>
      </p:pic>
      <p:sp>
        <p:nvSpPr>
          <p:cNvPr id="6" name="Szöveg helye 4">
            <a:extLst>
              <a:ext uri="{FF2B5EF4-FFF2-40B4-BE49-F238E27FC236}">
                <a16:creationId xmlns:a16="http://schemas.microsoft.com/office/drawing/2014/main" id="{342EAF87-7665-4614-8E39-0BFCCE874F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72583" y="3429000"/>
            <a:ext cx="4329103" cy="175054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300" b="1">
                <a:solidFill>
                  <a:srgbClr val="6E6E6E"/>
                </a:solidFill>
              </a:defRPr>
            </a:lvl1pPr>
          </a:lstStyle>
          <a:p>
            <a:pPr lvl="0"/>
            <a:r>
              <a:rPr lang="hu-HU" dirty="0"/>
              <a:t>KÖSZÖNJÜK</a:t>
            </a:r>
          </a:p>
          <a:p>
            <a:pPr lvl="0"/>
            <a:r>
              <a:rPr lang="hu-HU" dirty="0"/>
              <a:t>A FIGYELMET!</a:t>
            </a:r>
          </a:p>
        </p:txBody>
      </p:sp>
    </p:spTree>
    <p:extLst>
      <p:ext uri="{BB962C8B-B14F-4D97-AF65-F5344CB8AC3E}">
        <p14:creationId xmlns:p14="http://schemas.microsoft.com/office/powerpoint/2010/main" val="4069388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ím és tartalom" type="obj" preserve="1">
  <p:cSld name="Cím és tartalom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174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78B52FFA-120C-4144-8D34-99E10DB92E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34125"/>
            <a:ext cx="6242998" cy="3348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hu-HU"/>
              <a:t>Lecke címe</a:t>
            </a:r>
          </a:p>
        </p:txBody>
      </p:sp>
    </p:spTree>
    <p:extLst>
      <p:ext uri="{BB962C8B-B14F-4D97-AF65-F5344CB8AC3E}">
        <p14:creationId xmlns:p14="http://schemas.microsoft.com/office/powerpoint/2010/main" val="4052546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endParaRPr lang="hu-HU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0"/>
          </p:nvPr>
        </p:nvSpPr>
        <p:spPr/>
        <p:txBody>
          <a:bodyPr>
            <a:normAutofit/>
          </a:bodyPr>
          <a:lstStyle/>
          <a:p>
            <a:r>
              <a:rPr lang="hu-HU"/>
              <a:t>Mobile Software Development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9F71C9-278E-471F-A52B-879E4728A843}" type="slidenum">
              <a:rPr lang="hu-HU" smtClean="0"/>
              <a:pPr/>
              <a:t>‹#›</a:t>
            </a:fld>
            <a:endParaRPr lang="hu-HU" dirty="0"/>
          </a:p>
        </p:txBody>
      </p:sp>
      <p:sp>
        <p:nvSpPr>
          <p:cNvPr id="8" name="Tartalom helye 7"/>
          <p:cNvSpPr>
            <a:spLocks noGrp="1"/>
          </p:cNvSpPr>
          <p:nvPr>
            <p:ph sz="quarter" idx="12"/>
          </p:nvPr>
        </p:nvSpPr>
        <p:spPr>
          <a:xfrm>
            <a:off x="609600" y="1051200"/>
            <a:ext cx="10972800" cy="5158800"/>
          </a:xfrm>
        </p:spPr>
        <p:txBody>
          <a:bodyPr/>
          <a:lstStyle>
            <a:lvl1pPr>
              <a:lnSpc>
                <a:spcPct val="100000"/>
              </a:lnSpc>
              <a:spcBef>
                <a:spcPts val="1200"/>
              </a:spcBef>
              <a:defRPr/>
            </a:lvl1pPr>
            <a:lvl2pPr marL="685800" indent="-216000">
              <a:spcBef>
                <a:spcPts val="400"/>
              </a:spcBef>
              <a:buFont typeface="Bariol Regular" panose="02000506040000020003" pitchFamily="2" charset="0"/>
              <a:buChar char="&gt;"/>
              <a:defRPr/>
            </a:lvl2pPr>
            <a:lvl3pPr marL="1180800" indent="-216000">
              <a:spcBef>
                <a:spcPts val="400"/>
              </a:spcBef>
              <a:buFont typeface="Bariol Regular" panose="02000506040000020003" pitchFamily="2" charset="0"/>
              <a:buChar char="–"/>
              <a:defRPr/>
            </a:lvl3pPr>
            <a:lvl4pPr marL="1566000" indent="-158400">
              <a:spcBef>
                <a:spcPts val="350"/>
              </a:spcBef>
              <a:defRPr/>
            </a:lvl4pPr>
            <a:lvl5pPr marL="2023200" indent="-158400">
              <a:spcBef>
                <a:spcPts val="350"/>
              </a:spcBef>
              <a:defRPr/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481700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ím és tartalom" type="obj" preserve="1">
  <p:cSld name="Cím és tartalom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174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78B52FFA-120C-4144-8D34-99E10DB92E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34125"/>
            <a:ext cx="6242998" cy="3348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hu-HU"/>
              <a:t>Lecke címe</a:t>
            </a:r>
          </a:p>
        </p:txBody>
      </p:sp>
    </p:spTree>
    <p:extLst>
      <p:ext uri="{BB962C8B-B14F-4D97-AF65-F5344CB8AC3E}">
        <p14:creationId xmlns:p14="http://schemas.microsoft.com/office/powerpoint/2010/main" val="2202210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ólunk di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 helye 4">
            <a:extLst>
              <a:ext uri="{FF2B5EF4-FFF2-40B4-BE49-F238E27FC236}">
                <a16:creationId xmlns:a16="http://schemas.microsoft.com/office/drawing/2014/main" id="{DC2DDAD2-3171-48A3-958B-25575129D03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58000" y="3644900"/>
            <a:ext cx="4622800" cy="2489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rgbClr val="6E6E6E"/>
                </a:solidFill>
                <a:latin typeface="+mj-lt"/>
              </a:defRPr>
            </a:lvl1pPr>
          </a:lstStyle>
          <a:p>
            <a:pPr lvl="0"/>
            <a:r>
              <a:rPr lang="hu-HU" dirty="0"/>
              <a:t>Szöveg</a:t>
            </a:r>
          </a:p>
        </p:txBody>
      </p:sp>
      <p:sp>
        <p:nvSpPr>
          <p:cNvPr id="7" name="Szöveg helye 6">
            <a:extLst>
              <a:ext uri="{FF2B5EF4-FFF2-40B4-BE49-F238E27FC236}">
                <a16:creationId xmlns:a16="http://schemas.microsoft.com/office/drawing/2014/main" id="{4DD4B25B-41EE-4148-BEFA-6B5021454F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58000" y="2730500"/>
            <a:ext cx="3302000" cy="698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500" b="1">
                <a:solidFill>
                  <a:srgbClr val="C00000"/>
                </a:solidFill>
                <a:latin typeface="+mn-lt"/>
              </a:defRPr>
            </a:lvl1pPr>
          </a:lstStyle>
          <a:p>
            <a:pPr lvl="0"/>
            <a:r>
              <a:rPr lang="hu-HU" dirty="0"/>
              <a:t>RÓLUNK</a:t>
            </a:r>
          </a:p>
        </p:txBody>
      </p:sp>
      <p:sp>
        <p:nvSpPr>
          <p:cNvPr id="9" name="Kép helye 8">
            <a:extLst>
              <a:ext uri="{FF2B5EF4-FFF2-40B4-BE49-F238E27FC236}">
                <a16:creationId xmlns:a16="http://schemas.microsoft.com/office/drawing/2014/main" id="{2D21F309-1440-4C74-BB2E-4AF3E95AEFF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15192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Átvezető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EC12B25D-A002-438D-9B32-87D56A0A317F}"/>
              </a:ext>
            </a:extLst>
          </p:cNvPr>
          <p:cNvSpPr/>
          <p:nvPr userDrawn="1"/>
        </p:nvSpPr>
        <p:spPr>
          <a:xfrm rot="2700000">
            <a:off x="-1688363" y="-1071001"/>
            <a:ext cx="9000000" cy="90000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/>
              <a:t> </a:t>
            </a:r>
          </a:p>
        </p:txBody>
      </p:sp>
      <p:sp>
        <p:nvSpPr>
          <p:cNvPr id="4" name="Szöveg helye 6">
            <a:extLst>
              <a:ext uri="{FF2B5EF4-FFF2-40B4-BE49-F238E27FC236}">
                <a16:creationId xmlns:a16="http://schemas.microsoft.com/office/drawing/2014/main" id="{F50E1308-DCCA-4BDE-B791-9280F6BCA97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25600" y="3149600"/>
            <a:ext cx="4337201" cy="698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500" b="1">
                <a:solidFill>
                  <a:srgbClr val="C00000"/>
                </a:solidFill>
                <a:latin typeface="+mn-lt"/>
              </a:defRPr>
            </a:lvl1pPr>
          </a:lstStyle>
          <a:p>
            <a:pPr lvl="0"/>
            <a:r>
              <a:rPr lang="hu-HU" dirty="0"/>
              <a:t>ÁTVEZETŐ SLIDE</a:t>
            </a:r>
          </a:p>
        </p:txBody>
      </p:sp>
    </p:spTree>
    <p:extLst>
      <p:ext uri="{BB962C8B-B14F-4D97-AF65-F5344CB8AC3E}">
        <p14:creationId xmlns:p14="http://schemas.microsoft.com/office/powerpoint/2010/main" val="2627518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Átvezető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7F0CEAC4-D225-4E7C-828C-AA0A39D1EC19}"/>
              </a:ext>
            </a:extLst>
          </p:cNvPr>
          <p:cNvSpPr/>
          <p:nvPr userDrawn="1"/>
        </p:nvSpPr>
        <p:spPr>
          <a:xfrm rot="2700000">
            <a:off x="-2160000" y="2856850"/>
            <a:ext cx="4320000" cy="43200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/>
              <a:t> 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E4043430-7810-4758-97B8-A8A936D6DC30}"/>
              </a:ext>
            </a:extLst>
          </p:cNvPr>
          <p:cNvSpPr/>
          <p:nvPr userDrawn="1"/>
        </p:nvSpPr>
        <p:spPr>
          <a:xfrm rot="2700000">
            <a:off x="10031999" y="-197850"/>
            <a:ext cx="4320000" cy="43200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/>
              <a:t> </a:t>
            </a:r>
          </a:p>
        </p:txBody>
      </p:sp>
      <p:sp>
        <p:nvSpPr>
          <p:cNvPr id="5" name="Szöveg helye 6">
            <a:extLst>
              <a:ext uri="{FF2B5EF4-FFF2-40B4-BE49-F238E27FC236}">
                <a16:creationId xmlns:a16="http://schemas.microsoft.com/office/drawing/2014/main" id="{B6E32965-A4C0-430F-B6A8-05795699A1A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27399" y="3149600"/>
            <a:ext cx="4337201" cy="698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500" b="1">
                <a:solidFill>
                  <a:srgbClr val="C00000"/>
                </a:solidFill>
                <a:latin typeface="+mn-lt"/>
              </a:defRPr>
            </a:lvl1pPr>
          </a:lstStyle>
          <a:p>
            <a:pPr lvl="0"/>
            <a:r>
              <a:rPr lang="hu-HU" dirty="0"/>
              <a:t>ÁTVEZETŐ SLIDE</a:t>
            </a:r>
          </a:p>
        </p:txBody>
      </p:sp>
    </p:spTree>
    <p:extLst>
      <p:ext uri="{BB962C8B-B14F-4D97-AF65-F5344CB8AC3E}">
        <p14:creationId xmlns:p14="http://schemas.microsoft.com/office/powerpoint/2010/main" val="2838023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 helye 5">
            <a:extLst>
              <a:ext uri="{FF2B5EF4-FFF2-40B4-BE49-F238E27FC236}">
                <a16:creationId xmlns:a16="http://schemas.microsoft.com/office/drawing/2014/main" id="{1823D83F-A19F-485C-A47D-0BF9F9E927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142240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A95AC76E-4DA7-4898-8983-C77AC2D0A7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50900" y="2181225"/>
            <a:ext cx="7251700" cy="3573532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r>
              <a:rPr lang="hu-HU" dirty="0"/>
              <a:t> </a:t>
            </a:r>
            <a:r>
              <a:rPr lang="hu-HU" dirty="0" err="1"/>
              <a:t>ullamco</a:t>
            </a:r>
            <a:r>
              <a:rPr lang="hu-HU" dirty="0"/>
              <a:t> </a:t>
            </a:r>
            <a:r>
              <a:rPr lang="hu-HU" dirty="0" err="1"/>
              <a:t>laboris</a:t>
            </a:r>
            <a:r>
              <a:rPr lang="hu-HU" dirty="0"/>
              <a:t> </a:t>
            </a:r>
            <a:r>
              <a:rPr lang="hu-HU" dirty="0" err="1"/>
              <a:t>nisi</a:t>
            </a:r>
            <a:r>
              <a:rPr lang="hu-HU" dirty="0"/>
              <a:t> </a:t>
            </a:r>
            <a:r>
              <a:rPr lang="hu-HU" dirty="0" err="1"/>
              <a:t>ut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r>
              <a:rPr lang="hu-HU" dirty="0"/>
              <a:t> in </a:t>
            </a:r>
            <a:r>
              <a:rPr lang="hu-HU" dirty="0" err="1"/>
              <a:t>reprehenderit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vadis</a:t>
            </a:r>
          </a:p>
          <a:p>
            <a:pPr lvl="0"/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r>
              <a:rPr lang="hu-HU" dirty="0"/>
              <a:t> </a:t>
            </a:r>
            <a:r>
              <a:rPr lang="hu-HU" dirty="0" err="1"/>
              <a:t>lipsum</a:t>
            </a:r>
            <a:r>
              <a:rPr lang="hu-HU" dirty="0"/>
              <a:t> </a:t>
            </a:r>
            <a:r>
              <a:rPr lang="hu-HU" dirty="0" err="1"/>
              <a:t>dot</a:t>
            </a:r>
            <a:r>
              <a:rPr lang="hu-HU" dirty="0"/>
              <a:t> com </a:t>
            </a:r>
            <a:r>
              <a:rPr lang="hu-HU" dirty="0" err="1"/>
              <a:t>alea</a:t>
            </a:r>
            <a:r>
              <a:rPr lang="hu-HU" dirty="0"/>
              <a:t> iacta est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06841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 helye 5">
            <a:extLst>
              <a:ext uri="{FF2B5EF4-FFF2-40B4-BE49-F238E27FC236}">
                <a16:creationId xmlns:a16="http://schemas.microsoft.com/office/drawing/2014/main" id="{1823D83F-A19F-485C-A47D-0BF9F9E927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142240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9" name="Kép helye 8">
            <a:extLst>
              <a:ext uri="{FF2B5EF4-FFF2-40B4-BE49-F238E27FC236}">
                <a16:creationId xmlns:a16="http://schemas.microsoft.com/office/drawing/2014/main" id="{4B4E1B49-6268-425C-87FD-80E5D02912A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61719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60950 w 5061719"/>
              <a:gd name="connsiteY0" fmla="*/ 0 h 4991100"/>
              <a:gd name="connsiteX1" fmla="*/ 0 w 5061719"/>
              <a:gd name="connsiteY1" fmla="*/ 0 h 4991100"/>
              <a:gd name="connsiteX2" fmla="*/ 5054600 w 5061719"/>
              <a:gd name="connsiteY2" fmla="*/ 4991100 h 4991100"/>
              <a:gd name="connsiteX3" fmla="*/ 5060950 w 5061719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1719" h="4991100">
                <a:moveTo>
                  <a:pt x="506095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65183" y="1663700"/>
                  <a:pt x="506095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A95AC76E-4DA7-4898-8983-C77AC2D0A7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50900" y="2181225"/>
            <a:ext cx="7251700" cy="3573532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r>
              <a:rPr lang="hu-HU" dirty="0"/>
              <a:t> </a:t>
            </a:r>
            <a:r>
              <a:rPr lang="hu-HU" dirty="0" err="1"/>
              <a:t>ullamco</a:t>
            </a:r>
            <a:r>
              <a:rPr lang="hu-HU" dirty="0"/>
              <a:t> </a:t>
            </a:r>
            <a:r>
              <a:rPr lang="hu-HU" dirty="0" err="1"/>
              <a:t>laboris</a:t>
            </a:r>
            <a:r>
              <a:rPr lang="hu-HU" dirty="0"/>
              <a:t> </a:t>
            </a:r>
            <a:r>
              <a:rPr lang="hu-HU" dirty="0" err="1"/>
              <a:t>nisi</a:t>
            </a:r>
            <a:r>
              <a:rPr lang="hu-HU" dirty="0"/>
              <a:t> </a:t>
            </a:r>
            <a:r>
              <a:rPr lang="hu-HU" dirty="0" err="1"/>
              <a:t>ut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r>
              <a:rPr lang="hu-HU" dirty="0"/>
              <a:t> in </a:t>
            </a:r>
            <a:r>
              <a:rPr lang="hu-HU" dirty="0" err="1"/>
              <a:t>reprehenderit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vadis</a:t>
            </a:r>
          </a:p>
          <a:p>
            <a:pPr lvl="0"/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r>
              <a:rPr lang="hu-HU" dirty="0"/>
              <a:t> </a:t>
            </a:r>
            <a:r>
              <a:rPr lang="hu-HU" dirty="0" err="1"/>
              <a:t>lipsum</a:t>
            </a:r>
            <a:r>
              <a:rPr lang="hu-HU" dirty="0"/>
              <a:t> </a:t>
            </a:r>
            <a:r>
              <a:rPr lang="hu-HU" dirty="0" err="1"/>
              <a:t>dot</a:t>
            </a:r>
            <a:r>
              <a:rPr lang="hu-HU" dirty="0"/>
              <a:t> com </a:t>
            </a:r>
            <a:r>
              <a:rPr lang="hu-HU" dirty="0" err="1"/>
              <a:t>alea</a:t>
            </a:r>
            <a:r>
              <a:rPr lang="hu-HU" dirty="0"/>
              <a:t> iacta est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76668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.png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25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AA3DFB3D-26A2-48E2-9218-4F491E257AE6}"/>
              </a:ext>
            </a:extLst>
          </p:cNvPr>
          <p:cNvSpPr/>
          <p:nvPr userDrawn="1"/>
        </p:nvSpPr>
        <p:spPr>
          <a:xfrm rot="2700000">
            <a:off x="11779959" y="6445959"/>
            <a:ext cx="824080" cy="82408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" name="Kép 8" descr="A képen szöveg látható&#10;&#10;Automatikusan generált leírás">
            <a:extLst>
              <a:ext uri="{FF2B5EF4-FFF2-40B4-BE49-F238E27FC236}">
                <a16:creationId xmlns:a16="http://schemas.microsoft.com/office/drawing/2014/main" id="{E66F834C-EBFF-4378-863F-03DCD25E939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286" y="-196361"/>
            <a:ext cx="2667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50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6" r:id="rId3"/>
    <p:sldLayoutId id="2147483687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églalap 13">
            <a:extLst>
              <a:ext uri="{FF2B5EF4-FFF2-40B4-BE49-F238E27FC236}">
                <a16:creationId xmlns:a16="http://schemas.microsoft.com/office/drawing/2014/main" id="{B10F2415-7F17-4AFA-8791-23C9B5557329}"/>
              </a:ext>
            </a:extLst>
          </p:cNvPr>
          <p:cNvSpPr/>
          <p:nvPr userDrawn="1"/>
        </p:nvSpPr>
        <p:spPr>
          <a:xfrm rot="2700000">
            <a:off x="4912015" y="879646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5" name="Kép 14" descr="A képen rajz látható&#10;&#10;Automatikusan generált leírás">
            <a:extLst>
              <a:ext uri="{FF2B5EF4-FFF2-40B4-BE49-F238E27FC236}">
                <a16:creationId xmlns:a16="http://schemas.microsoft.com/office/drawing/2014/main" id="{485F0A3A-069D-43B2-A21F-0B37CF18F73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539" y="6199215"/>
            <a:ext cx="1159039" cy="6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99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472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A képen rajz látható&#10;&#10;Automatikusan generált leírás">
            <a:extLst>
              <a:ext uri="{FF2B5EF4-FFF2-40B4-BE49-F238E27FC236}">
                <a16:creationId xmlns:a16="http://schemas.microsoft.com/office/drawing/2014/main" id="{60A6FD37-560E-4E28-A6E9-C8C16CF224D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539" y="6199215"/>
            <a:ext cx="1159039" cy="6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613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8" r:id="rId2"/>
    <p:sldLayoutId id="2147483661" r:id="rId3"/>
    <p:sldLayoutId id="214748368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A képen rajz látható&#10;&#10;Automatikusan generált leírás">
            <a:extLst>
              <a:ext uri="{FF2B5EF4-FFF2-40B4-BE49-F238E27FC236}">
                <a16:creationId xmlns:a16="http://schemas.microsoft.com/office/drawing/2014/main" id="{F36DEF86-558E-4014-95C1-45D875C56E2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539" y="6199215"/>
            <a:ext cx="1159039" cy="6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926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A képen rajz látható&#10;&#10;Automatikusan generált leírás">
            <a:extLst>
              <a:ext uri="{FF2B5EF4-FFF2-40B4-BE49-F238E27FC236}">
                <a16:creationId xmlns:a16="http://schemas.microsoft.com/office/drawing/2014/main" id="{B290AE8E-15B1-4CEB-AA20-03B61B5F1A0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539" y="6199215"/>
            <a:ext cx="1159039" cy="6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088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7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A képen rajz látható&#10;&#10;Automatikusan generált leírás">
            <a:extLst>
              <a:ext uri="{FF2B5EF4-FFF2-40B4-BE49-F238E27FC236}">
                <a16:creationId xmlns:a16="http://schemas.microsoft.com/office/drawing/2014/main" id="{4DEC865D-B524-4433-B038-19A58D789CE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539" y="6199215"/>
            <a:ext cx="1159039" cy="6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655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4483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125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8" name="Google Shape;95;p3">
            <a:extLst>
              <a:ext uri="{FF2B5EF4-FFF2-40B4-BE49-F238E27FC236}">
                <a16:creationId xmlns:a16="http://schemas.microsoft.com/office/drawing/2014/main" id="{0130CC2A-847C-4199-A58D-B33ACB79B6F6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7512762" y="6140645"/>
            <a:ext cx="532636" cy="528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6;p3">
            <a:extLst>
              <a:ext uri="{FF2B5EF4-FFF2-40B4-BE49-F238E27FC236}">
                <a16:creationId xmlns:a16="http://schemas.microsoft.com/office/drawing/2014/main" id="{134A0EAC-AB1F-446D-B6D4-ADA5CEE686B3}"/>
              </a:ext>
            </a:extLst>
          </p:cNvPr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10808191" y="5951624"/>
            <a:ext cx="1292221" cy="90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97;p3">
            <a:extLst>
              <a:ext uri="{FF2B5EF4-FFF2-40B4-BE49-F238E27FC236}">
                <a16:creationId xmlns:a16="http://schemas.microsoft.com/office/drawing/2014/main" id="{A6439135-5B8C-456A-987A-98B3BB2589AA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8476962" y="6161391"/>
            <a:ext cx="1899700" cy="52833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1399AB18-B6CA-48F5-8841-F02FAE7CCC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34125"/>
            <a:ext cx="6242998" cy="3348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hu-HU"/>
              <a:t>Lecke címe</a:t>
            </a:r>
          </a:p>
        </p:txBody>
      </p:sp>
    </p:spTree>
    <p:extLst>
      <p:ext uri="{BB962C8B-B14F-4D97-AF65-F5344CB8AC3E}">
        <p14:creationId xmlns:p14="http://schemas.microsoft.com/office/powerpoint/2010/main" val="393118681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art.dev/guides/language/language-tour" TargetMode="Externa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799" y="4571206"/>
            <a:ext cx="7446626" cy="527050"/>
          </a:xfrm>
        </p:spPr>
        <p:txBody>
          <a:bodyPr/>
          <a:lstStyle/>
          <a:p>
            <a:pPr algn="l"/>
            <a:r>
              <a:rPr lang="en-US" dirty="0"/>
              <a:t>Flutter </a:t>
            </a:r>
            <a:r>
              <a:rPr lang="en-US" dirty="0" err="1"/>
              <a:t>alapú</a:t>
            </a:r>
            <a:r>
              <a:rPr lang="en-US" dirty="0"/>
              <a:t> </a:t>
            </a:r>
            <a:r>
              <a:rPr lang="en-US" dirty="0" err="1"/>
              <a:t>szoftverfejlesztés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143B76E-9D5C-46A5-948F-665C95120F67}"/>
              </a:ext>
            </a:extLst>
          </p:cNvPr>
          <p:cNvSpPr txBox="1">
            <a:spLocks/>
          </p:cNvSpPr>
          <p:nvPr/>
        </p:nvSpPr>
        <p:spPr>
          <a:xfrm>
            <a:off x="558800" y="5203286"/>
            <a:ext cx="5733845" cy="814388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rgbClr val="6E6E6E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2022 ősz</a:t>
            </a:r>
            <a:endParaRPr lang="en-US" dirty="0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DD9A5D49-4D24-4408-963B-93FCA8E277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8800" y="6017674"/>
            <a:ext cx="3897312" cy="814388"/>
          </a:xfrm>
        </p:spPr>
        <p:txBody>
          <a:bodyPr/>
          <a:lstStyle/>
          <a:p>
            <a:pPr algn="l"/>
            <a:r>
              <a:rPr lang="en-GB" sz="1600" dirty="0"/>
              <a:t>Pásztor Dániel</a:t>
            </a:r>
          </a:p>
          <a:p>
            <a:pPr algn="l"/>
            <a:r>
              <a:rPr lang="en-GB" sz="1600" dirty="0"/>
              <a:t>pasztor.daniel@aut.bme.hu</a:t>
            </a: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A132E097-8E72-4A17-9847-AC7AD6F8DDB8}"/>
              </a:ext>
            </a:extLst>
          </p:cNvPr>
          <p:cNvSpPr txBox="1">
            <a:spLocks/>
          </p:cNvSpPr>
          <p:nvPr/>
        </p:nvSpPr>
        <p:spPr>
          <a:xfrm>
            <a:off x="558800" y="4571206"/>
            <a:ext cx="4495800" cy="527050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200" b="1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505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800" y="576801"/>
            <a:ext cx="7122160" cy="527050"/>
          </a:xfrm>
        </p:spPr>
        <p:txBody>
          <a:bodyPr/>
          <a:lstStyle/>
          <a:p>
            <a:pPr algn="l"/>
            <a:r>
              <a:rPr lang="en-US" dirty="0" err="1"/>
              <a:t>Miért</a:t>
            </a:r>
            <a:r>
              <a:rPr lang="en-US" dirty="0"/>
              <a:t> a Dart? – </a:t>
            </a:r>
            <a:r>
              <a:rPr lang="en-US" dirty="0" err="1"/>
              <a:t>Saját</a:t>
            </a:r>
            <a:r>
              <a:rPr lang="en-US" dirty="0"/>
              <a:t> </a:t>
            </a:r>
            <a:r>
              <a:rPr lang="en-US" dirty="0" err="1"/>
              <a:t>vélemény</a:t>
            </a:r>
            <a:endParaRPr lang="en-US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707923" y="1274261"/>
            <a:ext cx="7804846" cy="515060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7500"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Google ecosystem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Dart </a:t>
            </a:r>
            <a:r>
              <a:rPr lang="en-GB" sz="2800" dirty="0" err="1"/>
              <a:t>nincs</a:t>
            </a:r>
            <a:r>
              <a:rPr lang="en-GB" sz="2800" dirty="0"/>
              <a:t> </a:t>
            </a:r>
            <a:r>
              <a:rPr lang="en-GB" sz="2800" dirty="0" err="1"/>
              <a:t>használatban</a:t>
            </a:r>
            <a:endParaRPr lang="en-GB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/>
              <a:t>Nyelv</a:t>
            </a:r>
            <a:r>
              <a:rPr lang="en-GB" sz="2800" dirty="0"/>
              <a:t> </a:t>
            </a:r>
            <a:r>
              <a:rPr lang="en-GB" sz="2800" dirty="0" err="1"/>
              <a:t>kisajátítása</a:t>
            </a:r>
            <a:endParaRPr lang="en-GB" sz="28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1600" dirty="0"/>
              <a:t>„</a:t>
            </a:r>
            <a:r>
              <a:rPr lang="en-GB" sz="1600" dirty="0"/>
              <a:t>For example, when we adopted Dart, the language didn’t have an ahead-of-time toolchain for producing native binaries, </a:t>
            </a:r>
            <a:r>
              <a:rPr lang="hu-HU" sz="1600" dirty="0"/>
              <a:t>…</a:t>
            </a:r>
            <a:r>
              <a:rPr lang="en-GB" sz="1600" dirty="0"/>
              <a:t>, but now the language does because the Dart team built it for Flutter.</a:t>
            </a:r>
            <a:r>
              <a:rPr lang="hu-HU" sz="1600" dirty="0"/>
              <a:t>”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1600" dirty="0"/>
              <a:t>„</a:t>
            </a:r>
            <a:r>
              <a:rPr lang="en-GB" sz="1600" dirty="0"/>
              <a:t>Similarly, the Dart VM has previously been optimized for throughput but the team is now optimizing the VM for latency, which is more important for Flutter’s workload.</a:t>
            </a:r>
            <a:r>
              <a:rPr lang="hu-HU" sz="1600" dirty="0"/>
              <a:t>”</a:t>
            </a:r>
            <a:endParaRPr lang="en-GB" sz="16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700" dirty="0" err="1"/>
              <a:t>Új</a:t>
            </a:r>
            <a:r>
              <a:rPr lang="en-GB" sz="2700" dirty="0"/>
              <a:t> </a:t>
            </a:r>
            <a:r>
              <a:rPr lang="en-GB" sz="2700" dirty="0" err="1"/>
              <a:t>nyelvi</a:t>
            </a:r>
            <a:r>
              <a:rPr lang="en-GB" sz="2700" dirty="0"/>
              <a:t> </a:t>
            </a:r>
            <a:r>
              <a:rPr lang="en-GB" sz="2700" dirty="0" err="1"/>
              <a:t>funkciók</a:t>
            </a:r>
            <a:r>
              <a:rPr lang="en-GB" sz="2700" dirty="0"/>
              <a:t> </a:t>
            </a:r>
            <a:r>
              <a:rPr lang="en-GB" sz="2700" dirty="0" err="1"/>
              <a:t>kifejezetten</a:t>
            </a:r>
            <a:r>
              <a:rPr lang="en-GB" sz="2700" dirty="0"/>
              <a:t> Flutter </a:t>
            </a:r>
            <a:r>
              <a:rPr lang="en-GB" sz="2700" dirty="0" err="1"/>
              <a:t>részére</a:t>
            </a:r>
            <a:endParaRPr lang="en-GB" sz="2800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13CC631D-2FC0-43D8-A01C-C1569ABB5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2081" y="1622298"/>
            <a:ext cx="6584731" cy="139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513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81041-7668-45ED-B7E6-BE1D2998B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GB" sz="4200" b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Dart – programozási nyelv</a:t>
            </a:r>
            <a:endParaRPr lang="hu-HU" sz="4200" b="1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C1C0B-2284-407D-A224-372F8F2F0F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indent="-457200">
              <a:spcBef>
                <a:spcPts val="0"/>
              </a:spcBef>
              <a:buSzPct val="80000"/>
            </a:pPr>
            <a:r>
              <a:rPr lang="en-GB"/>
              <a:t>Modern</a:t>
            </a:r>
          </a:p>
          <a:p>
            <a:pPr lvl="1" indent="-457200">
              <a:spcBef>
                <a:spcPts val="0"/>
              </a:spcBef>
              <a:buSzPct val="80000"/>
            </a:pPr>
            <a:r>
              <a:rPr lang="en-GB"/>
              <a:t>Hasonlít más nyelvekre is (C#, Kotlin, TypeScript, Java)</a:t>
            </a:r>
          </a:p>
          <a:p>
            <a:pPr indent="-457200">
              <a:spcBef>
                <a:spcPts val="0"/>
              </a:spcBef>
              <a:buSzPct val="80000"/>
            </a:pPr>
            <a:r>
              <a:rPr lang="en-GB"/>
              <a:t>Objektum orientált</a:t>
            </a:r>
          </a:p>
          <a:p>
            <a:pPr indent="-457200">
              <a:spcBef>
                <a:spcPts val="0"/>
              </a:spcBef>
              <a:buSzPct val="80000"/>
            </a:pPr>
            <a:r>
              <a:rPr lang="en-GB"/>
              <a:t>Osztály alapú</a:t>
            </a:r>
          </a:p>
          <a:p>
            <a:pPr indent="-457200">
              <a:spcBef>
                <a:spcPts val="0"/>
              </a:spcBef>
              <a:buSzPct val="80000"/>
            </a:pPr>
            <a:r>
              <a:rPr lang="en-GB"/>
              <a:t>Típusos nyelv</a:t>
            </a:r>
          </a:p>
          <a:p>
            <a:pPr lvl="1" indent="-457200">
              <a:spcBef>
                <a:spcPts val="0"/>
              </a:spcBef>
              <a:buSzPct val="80000"/>
            </a:pPr>
            <a:r>
              <a:rPr lang="en-GB" i="1"/>
              <a:t>Null-safety</a:t>
            </a:r>
            <a:r>
              <a:rPr lang="en-GB"/>
              <a:t>: </a:t>
            </a:r>
            <a:r>
              <a:rPr lang="en-GB" b="1"/>
              <a:t>null</a:t>
            </a:r>
            <a:r>
              <a:rPr lang="en-GB"/>
              <a:t> érték külön kezelve</a:t>
            </a:r>
          </a:p>
          <a:p>
            <a:pPr indent="-457200">
              <a:spcBef>
                <a:spcPts val="0"/>
              </a:spcBef>
              <a:buSzPct val="80000"/>
            </a:pPr>
            <a:r>
              <a:rPr lang="en-GB"/>
              <a:t>Automatikus memóriakezelés</a:t>
            </a:r>
          </a:p>
          <a:p>
            <a:pPr indent="-457200">
              <a:spcBef>
                <a:spcPts val="0"/>
              </a:spcBef>
              <a:buSzPct val="80000"/>
            </a:pPr>
            <a:endParaRPr lang="en-GB"/>
          </a:p>
          <a:p>
            <a:pPr indent="-457200">
              <a:spcBef>
                <a:spcPts val="0"/>
              </a:spcBef>
              <a:buSzPct val="80000"/>
            </a:pPr>
            <a:endParaRPr lang="en-GB"/>
          </a:p>
          <a:p>
            <a:pPr marL="0" indent="0">
              <a:spcBef>
                <a:spcPts val="0"/>
              </a:spcBef>
              <a:buSzPct val="80000"/>
              <a:buNone/>
            </a:pPr>
            <a:endParaRPr lang="en-GB"/>
          </a:p>
          <a:p>
            <a:pPr indent="-457200">
              <a:spcBef>
                <a:spcPts val="0"/>
              </a:spcBef>
              <a:buSzPct val="80000"/>
            </a:pPr>
            <a:r>
              <a:rPr lang="en-GB"/>
              <a:t>Language tour: </a:t>
            </a:r>
            <a:r>
              <a:rPr lang="en-GB" sz="1600">
                <a:hlinkClick r:id="rId3"/>
              </a:rPr>
              <a:t>https://dart.dev/guides/language/language-tour</a:t>
            </a:r>
            <a:endParaRPr lang="en-GB" sz="1600" dirty="0"/>
          </a:p>
          <a:p>
            <a:pPr indent="-457200">
              <a:spcBef>
                <a:spcPts val="0"/>
              </a:spcBef>
            </a:pPr>
            <a:endParaRPr lang="en-GB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F000C9F-8664-4DFA-85E6-5512AD41F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6152" y="4520685"/>
            <a:ext cx="3918858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void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main() {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print(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B0509020102050004" pitchFamily="49" charset="0"/>
              </a:rPr>
              <a:t>'Hello, World!'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);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}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71852462"/>
      </p:ext>
    </p:extLst>
  </p:cSld>
  <p:clrMapOvr>
    <a:masterClrMapping/>
  </p:clrMapOvr>
  <p:transition spd="slow" advTm="4323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5CF4C-5C54-4AD3-947F-9182A6EE4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n-GB" sz="4200" b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Dart - Alap típusok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81DB1D-2D53-48A9-824B-9314BB3E80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Alap (beépített) típusok / osztályok:</a:t>
            </a:r>
          </a:p>
          <a:p>
            <a:pPr lvl="1"/>
            <a:r>
              <a:rPr lang="en-GB" b="1"/>
              <a:t>String</a:t>
            </a:r>
            <a:endParaRPr lang="en-GB"/>
          </a:p>
          <a:p>
            <a:pPr lvl="1"/>
            <a:r>
              <a:rPr lang="en-GB"/>
              <a:t>Számok: </a:t>
            </a:r>
            <a:r>
              <a:rPr lang="en-GB" b="1"/>
              <a:t>int</a:t>
            </a:r>
            <a:r>
              <a:rPr lang="en-GB"/>
              <a:t>,</a:t>
            </a:r>
            <a:r>
              <a:rPr lang="en-GB" b="1"/>
              <a:t> double</a:t>
            </a:r>
            <a:r>
              <a:rPr lang="en-GB"/>
              <a:t>, ezek közös ősosztálya a </a:t>
            </a:r>
            <a:r>
              <a:rPr lang="en-GB" b="1"/>
              <a:t>num</a:t>
            </a:r>
            <a:endParaRPr lang="en-GB"/>
          </a:p>
          <a:p>
            <a:pPr lvl="1"/>
            <a:r>
              <a:rPr lang="en-GB"/>
              <a:t>Gyűjtemények: List, Set, Map</a:t>
            </a:r>
          </a:p>
          <a:p>
            <a:pPr lvl="1"/>
            <a:r>
              <a:rPr lang="en-GB"/>
              <a:t>Igaz-hamis (</a:t>
            </a:r>
            <a:r>
              <a:rPr lang="en-GB" b="1"/>
              <a:t>bool</a:t>
            </a:r>
            <a:r>
              <a:rPr lang="en-GB"/>
              <a:t>)</a:t>
            </a:r>
          </a:p>
          <a:p>
            <a:pPr lvl="1"/>
            <a:r>
              <a:rPr lang="en-GB" b="1"/>
              <a:t>Never</a:t>
            </a:r>
            <a:r>
              <a:rPr lang="en-GB"/>
              <a:t>: Függvény nem tér vissza normálisan</a:t>
            </a:r>
            <a:endParaRPr lang="en-GB" b="1"/>
          </a:p>
          <a:p>
            <a:r>
              <a:rPr lang="en-GB"/>
              <a:t>Változók deklarálásánál </a:t>
            </a:r>
            <a:r>
              <a:rPr lang="en-GB" b="1"/>
              <a:t>var</a:t>
            </a:r>
            <a:r>
              <a:rPr lang="en-GB"/>
              <a:t> kulcsszó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ACEE939-D893-48E7-82C6-89C068691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9508" y="4966607"/>
            <a:ext cx="3596951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/>
              </a:rPr>
              <a:t>void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B0509020102050004"/>
              </a:rPr>
              <a:t>main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() {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  </a:t>
            </a:r>
            <a:r>
              <a:rPr lang="en-US" altLang="en-US" sz="1800">
                <a:latin typeface="JetBrains Mono" panose="020B0509020102050004"/>
              </a:rPr>
              <a:t>var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/>
              </a:rPr>
              <a:t> </a:t>
            </a:r>
            <a:r>
              <a:rPr lang="en-US" altLang="en-US" sz="1800">
                <a:latin typeface="JetBrains Mono" panose="020B0509020102050004"/>
              </a:rPr>
              <a:t>hello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/>
              </a:rPr>
              <a:t>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=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B0509020102050004"/>
              </a:rPr>
              <a:t>'Hello World!'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  print(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/>
              </a:rPr>
              <a:t>hello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);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}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1186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5CF4C-5C54-4AD3-947F-9182A6EE4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n-GB" sz="4200" b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Dart - Nullable típus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81DB1D-2D53-48A9-824B-9314BB3E80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 típus után lévő </a:t>
            </a:r>
            <a:r>
              <a:rPr lang="en-GB" b="1"/>
              <a:t>?</a:t>
            </a:r>
            <a:r>
              <a:rPr lang="en-GB"/>
              <a:t> jelöli, hogy </a:t>
            </a:r>
            <a:r>
              <a:rPr lang="en-GB" i="1"/>
              <a:t>Nullable</a:t>
            </a:r>
            <a:endParaRPr lang="en-GB"/>
          </a:p>
          <a:p>
            <a:pPr lvl="1"/>
            <a:r>
              <a:rPr lang="en-GB"/>
              <a:t>Csak ekkor tartalmazhatja a változó a </a:t>
            </a:r>
            <a:r>
              <a:rPr lang="en-GB" b="1"/>
              <a:t>null</a:t>
            </a:r>
            <a:r>
              <a:rPr lang="en-GB"/>
              <a:t> értéket</a:t>
            </a:r>
          </a:p>
          <a:p>
            <a:r>
              <a:rPr lang="en-GB"/>
              <a:t>Hibák elkerülése miatt Nullable változón művelet meghívása nem lehetséges, a fordító ellenőrzi</a:t>
            </a:r>
          </a:p>
          <a:p>
            <a:r>
              <a:rPr lang="en-GB"/>
              <a:t>Főbb operátorok:</a:t>
            </a:r>
          </a:p>
          <a:p>
            <a:pPr lvl="1"/>
            <a:r>
              <a:rPr lang="en-GB" b="1"/>
              <a:t>?.</a:t>
            </a:r>
            <a:r>
              <a:rPr lang="en-GB"/>
              <a:t> - Null-safe metódus hívás</a:t>
            </a:r>
          </a:p>
          <a:p>
            <a:pPr lvl="1"/>
            <a:r>
              <a:rPr lang="en-GB" b="1"/>
              <a:t>!</a:t>
            </a:r>
            <a:r>
              <a:rPr lang="en-GB"/>
              <a:t> - Nullable változó kasztolása nem Nullable-re</a:t>
            </a:r>
          </a:p>
          <a:p>
            <a:pPr lvl="1"/>
            <a:r>
              <a:rPr lang="en-GB" b="1"/>
              <a:t>?? </a:t>
            </a:r>
            <a:r>
              <a:rPr lang="en-GB"/>
              <a:t>- Ha a bal oldal null, a jobb oldali értéket </a:t>
            </a:r>
            <a:br>
              <a:rPr lang="en-GB"/>
            </a:br>
            <a:r>
              <a:rPr lang="en-GB"/>
              <a:t>fogja visszaadni</a:t>
            </a:r>
            <a:endParaRPr lang="en-GB" b="1"/>
          </a:p>
        </p:txBody>
      </p:sp>
    </p:spTree>
    <p:extLst>
      <p:ext uri="{BB962C8B-B14F-4D97-AF65-F5344CB8AC3E}">
        <p14:creationId xmlns:p14="http://schemas.microsoft.com/office/powerpoint/2010/main" val="20866910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5CF4C-5C54-4AD3-947F-9182A6EE4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n-GB" sz="4200" b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Dart - Nullable operátor példák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C00E249-DFC4-4A52-83D9-A5B28909E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2267" y="1895773"/>
            <a:ext cx="3596951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/>
              </a:rPr>
              <a:t>void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B0509020102050004"/>
              </a:rPr>
              <a:t>main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() {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/>
              </a:rPr>
              <a:t>String? hello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= </a:t>
            </a:r>
            <a:r>
              <a:rPr lang="en-US" altLang="en-US" sz="1800">
                <a:solidFill>
                  <a:srgbClr val="3A5393"/>
                </a:solidFill>
                <a:latin typeface="JetBrains Mono" panose="020B0509020102050004"/>
              </a:rPr>
              <a:t>null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  print(</a:t>
            </a: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/>
              </a:rPr>
              <a:t>hello?.length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);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}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6B08112-F45D-437C-B8C8-57DD461A9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2264" y="3301187"/>
            <a:ext cx="3596951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/>
              </a:rPr>
              <a:t>void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B0509020102050004"/>
              </a:rPr>
              <a:t>main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() {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/>
              </a:rPr>
              <a:t>String? hello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= </a:t>
            </a:r>
            <a:r>
              <a:rPr lang="en-US" altLang="en-US" sz="1800">
                <a:solidFill>
                  <a:srgbClr val="3A5393"/>
                </a:solidFill>
                <a:latin typeface="JetBrains Mono" panose="020B0509020102050004"/>
              </a:rPr>
              <a:t>null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>
                <a:solidFill>
                  <a:srgbClr val="080808"/>
                </a:solidFill>
                <a:latin typeface="JetBrains Mono" panose="020B0509020102050004"/>
              </a:rPr>
              <a:t>  hello =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B0509020102050004"/>
              </a:rPr>
              <a:t>'Hello World!'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  print(</a:t>
            </a: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/>
              </a:rPr>
              <a:t>hello!.length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);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}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EF563069-27E5-40F4-A7AC-489429879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2264" y="4982891"/>
            <a:ext cx="3596951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/>
              </a:rPr>
              <a:t>void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B0509020102050004"/>
              </a:rPr>
              <a:t>main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() {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/>
              </a:rPr>
              <a:t>String? hello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=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3A5393"/>
                </a:solidFill>
                <a:effectLst/>
                <a:latin typeface="JetBrains Mono" panose="020B0509020102050004"/>
              </a:rPr>
              <a:t>null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  print(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/>
              </a:rPr>
              <a:t>hello ??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B0509020102050004"/>
              </a:rPr>
              <a:t> 'Null value!'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);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}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7010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5CF4C-5C54-4AD3-947F-9182A6EE4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hu-HU" sz="4200" b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Late</a:t>
            </a:r>
            <a:r>
              <a:rPr lang="en-GB" sz="4200" b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4200" b="1" err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változók</a:t>
            </a:r>
            <a:endParaRPr lang="en-GB" sz="4200" b="1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81DB1D-2D53-48A9-824B-9314BB3E80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Ha nem adunk értéket, egy változó alapértelmezetten a </a:t>
            </a:r>
            <a:r>
              <a:rPr lang="hu-HU" i="1"/>
              <a:t>null</a:t>
            </a:r>
            <a:r>
              <a:rPr lang="hu-HU"/>
              <a:t> értéket kapja</a:t>
            </a:r>
          </a:p>
          <a:p>
            <a:r>
              <a:rPr lang="hu-HU"/>
              <a:t>Nem nullable változó nem lehet inicializálatlan!</a:t>
            </a:r>
            <a:endParaRPr lang="en-GB"/>
          </a:p>
          <a:p>
            <a:r>
              <a:rPr lang="hu-HU"/>
              <a:t>Megoldás: </a:t>
            </a:r>
            <a:r>
              <a:rPr lang="hu-HU" b="1"/>
              <a:t>late</a:t>
            </a:r>
            <a:r>
              <a:rPr lang="hu-HU"/>
              <a:t> változó</a:t>
            </a:r>
          </a:p>
          <a:p>
            <a:pPr lvl="1"/>
            <a:r>
              <a:rPr lang="hu-HU"/>
              <a:t>Ha nincs értékadás: lehet nem nullable, a fordító nem ad hibát</a:t>
            </a:r>
          </a:p>
          <a:p>
            <a:pPr lvl="1"/>
            <a:r>
              <a:rPr lang="hu-HU"/>
              <a:t>Ha van értékadás: Az értékadás csak közvetlenül </a:t>
            </a:r>
            <a:br>
              <a:rPr lang="en-GB"/>
            </a:br>
            <a:r>
              <a:rPr lang="hu-HU"/>
              <a:t>az első kiolvasás előtt fut le</a:t>
            </a:r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44271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5CF4C-5C54-4AD3-947F-9182A6EE4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hu-HU" sz="4200" b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Dinamikus típus</a:t>
            </a:r>
            <a:endParaRPr lang="en-GB" sz="4200" b="1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81DB1D-2D53-48A9-824B-9314BB3E80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Speciális típus: </a:t>
            </a:r>
            <a:r>
              <a:rPr lang="hu-HU" b="1" dirty="0"/>
              <a:t>dynamic</a:t>
            </a:r>
            <a:endParaRPr lang="hu-HU" dirty="0"/>
          </a:p>
          <a:p>
            <a:r>
              <a:rPr lang="hu-HU" dirty="0"/>
              <a:t>Kikapcsolja a fordító típusellenőrzését az adott változóra</a:t>
            </a:r>
          </a:p>
          <a:p>
            <a:r>
              <a:rPr lang="hu-HU" dirty="0"/>
              <a:t>Tetszőleges művelet meghívható rajta, ha nem lehetséges, </a:t>
            </a:r>
            <a:r>
              <a:rPr lang="hu-HU" b="1" dirty="0"/>
              <a:t>futás idejű hiba</a:t>
            </a:r>
            <a:endParaRPr lang="hu-HU" dirty="0"/>
          </a:p>
          <a:p>
            <a:r>
              <a:rPr lang="hu-HU" dirty="0"/>
              <a:t>Tetszőleges típusú értéket tárolhatunk benne</a:t>
            </a:r>
          </a:p>
          <a:p>
            <a:endParaRPr lang="en-GB" i="1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66C6554-265F-4F3B-829C-35B1C9954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832" y="4380358"/>
            <a:ext cx="4626303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dirty="0">
                <a:solidFill>
                  <a:srgbClr val="0033B3"/>
                </a:solidFill>
                <a:latin typeface="JetBrains Mono"/>
              </a:rPr>
              <a:t>void </a:t>
            </a:r>
            <a:r>
              <a:rPr lang="en-US" altLang="en-US" sz="1800" dirty="0">
                <a:solidFill>
                  <a:srgbClr val="00627A"/>
                </a:solidFill>
                <a:latin typeface="JetBrains Mono"/>
              </a:rPr>
              <a:t>main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() {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</a:t>
            </a:r>
            <a:r>
              <a:rPr lang="en-US" altLang="en-US" sz="1800" dirty="0">
                <a:solidFill>
                  <a:srgbClr val="0033B3"/>
                </a:solidFill>
                <a:latin typeface="JetBrains Mono"/>
              </a:rPr>
              <a:t>dynamic </a:t>
            </a:r>
            <a:r>
              <a:rPr lang="en-US" altLang="en-US" sz="1800" dirty="0">
                <a:latin typeface="JetBrains Mono"/>
              </a:rPr>
              <a:t>test 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altLang="en-US" sz="1800" dirty="0">
                <a:solidFill>
                  <a:srgbClr val="0033B3"/>
                </a:solidFill>
                <a:latin typeface="JetBrains Mono"/>
              </a:rPr>
              <a:t>null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</a:t>
            </a:r>
            <a:r>
              <a:rPr lang="en-US" altLang="en-US" sz="1800" dirty="0">
                <a:latin typeface="JetBrains Mono"/>
              </a:rPr>
              <a:t>test 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altLang="en-US" sz="1800" dirty="0">
                <a:solidFill>
                  <a:srgbClr val="067D17"/>
                </a:solidFill>
                <a:latin typeface="JetBrains Mono" panose="020B0509020102050004"/>
              </a:rPr>
              <a:t>'Hello World! '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</a:t>
            </a:r>
            <a:r>
              <a:rPr lang="en-US" altLang="en-US" sz="1800" dirty="0">
                <a:latin typeface="JetBrains Mono"/>
              </a:rPr>
              <a:t>test 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altLang="en-US" sz="1800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print(</a:t>
            </a:r>
            <a:r>
              <a:rPr lang="en-US" altLang="en-US" sz="1800" dirty="0" err="1">
                <a:latin typeface="JetBrains Mono"/>
              </a:rPr>
              <a:t>test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en-US" sz="1800" dirty="0" err="1">
                <a:latin typeface="JetBrains Mono"/>
              </a:rPr>
              <a:t>length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); </a:t>
            </a:r>
            <a:r>
              <a:rPr lang="en-US" altLang="en-US" sz="1800" i="1" dirty="0">
                <a:solidFill>
                  <a:srgbClr val="8C8C8C"/>
                </a:solidFill>
                <a:latin typeface="JetBrains Mono"/>
              </a:rPr>
              <a:t>//!FUTÁS IDEJŰ HIBA!</a:t>
            </a:r>
            <a:br>
              <a:rPr lang="en-US" altLang="en-US" sz="1800" i="1" dirty="0">
                <a:solidFill>
                  <a:srgbClr val="8C8C8C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}</a:t>
            </a:r>
            <a:endParaRPr lang="en-US" altLang="en-US" sz="4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7940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5CF4C-5C54-4AD3-947F-9182A6EE4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hu-HU" sz="4200" b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Gyűjtemények létrehozása</a:t>
            </a:r>
            <a:endParaRPr lang="en-GB" sz="4200" b="1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81DB1D-2D53-48A9-824B-9314BB3E80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/>
              <a:t>Általában kulcsszavakkal:</a:t>
            </a:r>
          </a:p>
          <a:p>
            <a:pPr lvl="1"/>
            <a:r>
              <a:rPr lang="hu-HU"/>
              <a:t>Lista: </a:t>
            </a:r>
            <a:r>
              <a:rPr lang="hu-HU" b="1"/>
              <a:t>[]</a:t>
            </a:r>
            <a:endParaRPr lang="hu-HU"/>
          </a:p>
          <a:p>
            <a:pPr lvl="1"/>
            <a:r>
              <a:rPr lang="hu-HU"/>
              <a:t>Map és halmaz: </a:t>
            </a:r>
            <a:r>
              <a:rPr lang="hu-HU" b="1"/>
              <a:t>{}</a:t>
            </a:r>
            <a:endParaRPr lang="hu-HU"/>
          </a:p>
          <a:p>
            <a:pPr lvl="1"/>
            <a:r>
              <a:rPr lang="hu-HU"/>
              <a:t>A típusát a fordító automatikusan választja, de </a:t>
            </a:r>
            <a:r>
              <a:rPr lang="hu-HU" b="1"/>
              <a:t>&lt;...&gt; </a:t>
            </a:r>
            <a:r>
              <a:rPr lang="hu-HU"/>
              <a:t>között meg is adható</a:t>
            </a:r>
          </a:p>
          <a:p>
            <a:r>
              <a:rPr lang="hu-HU"/>
              <a:t>Lehet </a:t>
            </a:r>
            <a:r>
              <a:rPr lang="hu-HU" i="1"/>
              <a:t>unmodifiable()</a:t>
            </a:r>
            <a:r>
              <a:rPr lang="hu-HU"/>
              <a:t> is, ekkor nem módosítható a gyűjtemény</a:t>
            </a:r>
          </a:p>
          <a:p>
            <a:endParaRPr lang="hu-HU" i="1"/>
          </a:p>
          <a:p>
            <a:endParaRPr lang="en-GB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3047BFF-569C-4FA4-8BC9-41F5EA4BD9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1686" y="4193227"/>
            <a:ext cx="4626303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myList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[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print(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myList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myMap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{</a:t>
            </a:r>
            <a:r>
              <a:rPr lang="hu-HU" altLang="en-US" sz="1800" dirty="0">
                <a:solidFill>
                  <a:srgbClr val="080808"/>
                </a:solidFill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altLang="en-US" sz="1800" dirty="0">
                <a:solidFill>
                  <a:srgbClr val="067D17"/>
                </a:solidFill>
                <a:latin typeface="JetBrains Mono"/>
              </a:rPr>
              <a:t>'Hello'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lang="hu-HU" altLang="en-US" sz="1800" dirty="0">
                <a:solidFill>
                  <a:srgbClr val="080808"/>
                </a:solidFill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'World'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print(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myMap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print(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myMap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mySet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{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};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1291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81041-7668-45ED-B7E6-BE1D2998B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GB" sz="4200" b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Feltételes elem hozzáadás</a:t>
            </a:r>
            <a:endParaRPr lang="hu-HU" sz="4200" b="1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C1C0B-2284-407D-A224-372F8F2F0F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indent="-457200">
              <a:lnSpc>
                <a:spcPct val="100000"/>
              </a:lnSpc>
              <a:spcBef>
                <a:spcPts val="0"/>
              </a:spcBef>
              <a:buSzPct val="80000"/>
            </a:pPr>
            <a:r>
              <a:rPr lang="en-GB" b="1"/>
              <a:t>if-else if-else</a:t>
            </a:r>
            <a:r>
              <a:rPr lang="en-GB"/>
              <a:t> struktúra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ct val="80000"/>
            </a:pPr>
            <a:r>
              <a:rPr lang="en-GB"/>
              <a:t>Egyes feltételek után </a:t>
            </a:r>
            <a:r>
              <a:rPr lang="en-GB" b="1"/>
              <a:t>pontosan</a:t>
            </a:r>
            <a:r>
              <a:rPr lang="en-GB"/>
              <a:t> </a:t>
            </a:r>
            <a:r>
              <a:rPr lang="en-GB" b="1"/>
              <a:t>egy</a:t>
            </a:r>
            <a:r>
              <a:rPr lang="en-GB"/>
              <a:t> elem állhat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  <a:buSzPct val="80000"/>
            </a:pPr>
            <a:r>
              <a:rPr lang="en-GB"/>
              <a:t>Ha több kell, meg lehet oldani, lásd később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ct val="80000"/>
            </a:pPr>
            <a:r>
              <a:rPr lang="en-GB"/>
              <a:t>Vessző </a:t>
            </a:r>
            <a:r>
              <a:rPr lang="en-GB" b="1"/>
              <a:t>csak</a:t>
            </a:r>
            <a:r>
              <a:rPr lang="en-GB"/>
              <a:t> az utolsó feltétel-elem pár után szerepel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  <a:buSzPct val="80000"/>
            </a:pPr>
            <a:r>
              <a:rPr lang="en-GB"/>
              <a:t>Ez zárja le a struktúrát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  <a:buSzPct val="80000"/>
            </a:pPr>
            <a:endParaRPr lang="en-GB"/>
          </a:p>
          <a:p>
            <a:pPr indent="-457200">
              <a:lnSpc>
                <a:spcPct val="100000"/>
              </a:lnSpc>
              <a:spcBef>
                <a:spcPts val="0"/>
              </a:spcBef>
              <a:buSzPct val="80000"/>
            </a:pPr>
            <a:endParaRPr lang="en-GB"/>
          </a:p>
          <a:p>
            <a:pPr indent="-457200">
              <a:spcBef>
                <a:spcPts val="0"/>
              </a:spcBef>
            </a:pPr>
            <a:endParaRPr lang="en-GB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14036B5-C2E4-461E-AFC3-0580E1C8F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100" y="3968422"/>
            <a:ext cx="1912703" cy="20313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views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[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isSuccess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'Siker'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else if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isLoading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'Töltés'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'Gomb'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];</a:t>
            </a:r>
            <a:endParaRPr kumimoji="0" lang="hu-HU" alt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5AB9BCB-2CB5-40B6-BBEF-540D16E56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0896" y="3968422"/>
            <a:ext cx="1351652" cy="120032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views = [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'Siker'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'Gomb'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];</a:t>
            </a:r>
            <a:endParaRPr kumimoji="0" lang="hu-HU" alt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598AB27-62DE-41DB-982B-91F8E7616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4416" y="3968422"/>
            <a:ext cx="1351652" cy="120032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views = [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'Töltés'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'Gomb'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];</a:t>
            </a:r>
            <a:endParaRPr kumimoji="0" lang="hu-HU" alt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4A90368-3ACC-4F55-BF89-B67CEF406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7936" y="3968422"/>
            <a:ext cx="1351652" cy="92333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views = [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'Gomb'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];</a:t>
            </a:r>
            <a:endParaRPr kumimoji="0" lang="hu-HU" alt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F59001A-8317-4CF2-BBBA-FFA9C4BC0B26}"/>
              </a:ext>
            </a:extLst>
          </p:cNvPr>
          <p:cNvCxnSpPr>
            <a:stCxn id="6" idx="3"/>
          </p:cNvCxnSpPr>
          <p:nvPr/>
        </p:nvCxnSpPr>
        <p:spPr>
          <a:xfrm flipV="1">
            <a:off x="3093803" y="4568586"/>
            <a:ext cx="527093" cy="415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4CE12B1-F658-482E-A76B-B54CEFD23A92}"/>
              </a:ext>
            </a:extLst>
          </p:cNvPr>
          <p:cNvCxnSpPr>
            <a:endCxn id="8" idx="1"/>
          </p:cNvCxnSpPr>
          <p:nvPr/>
        </p:nvCxnSpPr>
        <p:spPr>
          <a:xfrm flipV="1">
            <a:off x="3093803" y="4568587"/>
            <a:ext cx="2400613" cy="943213"/>
          </a:xfrm>
          <a:prstGeom prst="bentConnector3">
            <a:avLst>
              <a:gd name="adj1" fmla="val 870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8880280-776D-402F-B6F1-5BEF36689B03}"/>
              </a:ext>
            </a:extLst>
          </p:cNvPr>
          <p:cNvCxnSpPr>
            <a:endCxn id="9" idx="1"/>
          </p:cNvCxnSpPr>
          <p:nvPr/>
        </p:nvCxnSpPr>
        <p:spPr>
          <a:xfrm flipV="1">
            <a:off x="3093803" y="4430087"/>
            <a:ext cx="4274133" cy="1338828"/>
          </a:xfrm>
          <a:prstGeom prst="bentConnector3">
            <a:avLst>
              <a:gd name="adj1" fmla="val 936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676932484"/>
      </p:ext>
    </p:extLst>
  </p:cSld>
  <p:clrMapOvr>
    <a:masterClrMapping/>
  </p:clrMapOvr>
  <p:transition spd="slow" advTm="4323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81041-7668-45ED-B7E6-BE1D2998B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GB" sz="4200" b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Ciklikus elem hozzáadás</a:t>
            </a:r>
            <a:endParaRPr lang="hu-HU" sz="4200" b="1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C1C0B-2284-407D-A224-372F8F2F0F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indent="-457200">
              <a:lnSpc>
                <a:spcPct val="100000"/>
              </a:lnSpc>
              <a:spcBef>
                <a:spcPts val="0"/>
              </a:spcBef>
              <a:buSzPct val="80000"/>
            </a:pPr>
            <a:r>
              <a:rPr lang="en-GB" b="1"/>
              <a:t>for</a:t>
            </a:r>
            <a:r>
              <a:rPr lang="en-GB"/>
              <a:t> ciklus gyűjteményen belül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  <a:buSzPct val="80000"/>
            </a:pPr>
            <a:r>
              <a:rPr lang="en-GB"/>
              <a:t>klasszikus </a:t>
            </a:r>
            <a:r>
              <a:rPr lang="en-GB" b="1"/>
              <a:t>for </a:t>
            </a:r>
            <a:r>
              <a:rPr lang="en-GB"/>
              <a:t>és </a:t>
            </a:r>
            <a:r>
              <a:rPr lang="en-GB" b="1"/>
              <a:t>for-in </a:t>
            </a:r>
            <a:r>
              <a:rPr lang="en-GB"/>
              <a:t>ciklus is működik, de </a:t>
            </a:r>
            <a:r>
              <a:rPr lang="en-GB" b="1"/>
              <a:t>while</a:t>
            </a:r>
            <a:r>
              <a:rPr lang="en-GB"/>
              <a:t> ciklus </a:t>
            </a:r>
            <a:r>
              <a:rPr lang="en-GB" b="1"/>
              <a:t>nem</a:t>
            </a:r>
            <a:r>
              <a:rPr lang="en-GB"/>
              <a:t>!</a:t>
            </a:r>
            <a:endParaRPr lang="en-GB" b="1"/>
          </a:p>
          <a:p>
            <a:pPr indent="-457200">
              <a:lnSpc>
                <a:spcPct val="100000"/>
              </a:lnSpc>
              <a:spcBef>
                <a:spcPts val="0"/>
              </a:spcBef>
              <a:buSzPct val="80000"/>
            </a:pPr>
            <a:r>
              <a:rPr lang="en-GB"/>
              <a:t>Minden ciklus pontosan egy új elemet állít elő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  <a:buSzPct val="80000"/>
            </a:pPr>
            <a:r>
              <a:rPr lang="en-GB" b="1"/>
              <a:t>break, continue</a:t>
            </a:r>
            <a:r>
              <a:rPr lang="en-GB"/>
              <a:t> nem értelmezett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ct val="80000"/>
            </a:pPr>
            <a:endParaRPr lang="en-GB"/>
          </a:p>
          <a:p>
            <a:pPr indent="-457200">
              <a:spcBef>
                <a:spcPts val="0"/>
              </a:spcBef>
            </a:pPr>
            <a:endParaRPr lang="en-GB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01F139C-619B-4D7F-A2CE-1B1BF708A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950944"/>
            <a:ext cx="4105611" cy="147732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views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[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'Országok listája:'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countries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getCountryNames())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'Ország: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$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countries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];</a:t>
            </a:r>
            <a:endParaRPr kumimoji="0" lang="hu-HU" alt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CD28C6B-D1D7-4B58-B0CE-44E062DEC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8100" y="3812445"/>
            <a:ext cx="2513830" cy="1754326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views = [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'Országok listája:'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'Ország: Anglia'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'Ország: Magyarország'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'Ország: Németország'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];</a:t>
            </a:r>
            <a:endParaRPr kumimoji="0" lang="hu-HU" alt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31F0875-E118-46B3-BB35-56FA25233D6E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4943811" y="4689608"/>
            <a:ext cx="14442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574166173"/>
      </p:ext>
    </p:extLst>
  </p:cSld>
  <p:clrMapOvr>
    <a:masterClrMapping/>
  </p:clrMapOvr>
  <p:transition spd="slow" advTm="4323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800" y="576801"/>
            <a:ext cx="4495800" cy="527050"/>
          </a:xfrm>
        </p:spPr>
        <p:txBody>
          <a:bodyPr/>
          <a:lstStyle/>
          <a:p>
            <a:pPr algn="l"/>
            <a:r>
              <a:rPr lang="en-US" dirty="0" err="1"/>
              <a:t>Bevezetés</a:t>
            </a:r>
            <a:r>
              <a:rPr lang="en-US" dirty="0"/>
              <a:t> - </a:t>
            </a:r>
            <a:r>
              <a:rPr lang="en-US" dirty="0" err="1"/>
              <a:t>képzés</a:t>
            </a:r>
            <a:endParaRPr lang="en-US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FBF5A66-6C3D-4602-99F6-5B93FD6778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707923" y="1274261"/>
            <a:ext cx="6748862" cy="515060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0000" lnSpcReduction="10000"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12</a:t>
            </a:r>
            <a:r>
              <a:rPr lang="en-GB" sz="2800" dirty="0">
                <a:latin typeface="+mn-lt"/>
              </a:rPr>
              <a:t> </a:t>
            </a:r>
            <a:r>
              <a:rPr lang="en-GB" sz="2800" dirty="0" err="1">
                <a:latin typeface="+mn-lt"/>
              </a:rPr>
              <a:t>db</a:t>
            </a:r>
            <a:r>
              <a:rPr lang="en-GB" sz="2800" dirty="0">
                <a:latin typeface="+mn-lt"/>
              </a:rPr>
              <a:t> 90 </a:t>
            </a:r>
            <a:r>
              <a:rPr lang="en-GB" sz="2800" dirty="0" err="1">
                <a:latin typeface="+mn-lt"/>
              </a:rPr>
              <a:t>perces</a:t>
            </a:r>
            <a:r>
              <a:rPr lang="en-GB" sz="2800" dirty="0">
                <a:latin typeface="+mn-lt"/>
              </a:rPr>
              <a:t> </a:t>
            </a:r>
            <a:r>
              <a:rPr lang="en-GB" sz="2800" dirty="0" err="1">
                <a:latin typeface="+mn-lt"/>
              </a:rPr>
              <a:t>előadás</a:t>
            </a:r>
            <a:endParaRPr lang="en-GB" sz="2800" dirty="0">
              <a:latin typeface="+mn-lt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/>
              <a:t>Hétfő</a:t>
            </a:r>
            <a:r>
              <a:rPr lang="en-GB" sz="2800" dirty="0"/>
              <a:t> 12:15 – 13:45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Teams</a:t>
            </a:r>
            <a:r>
              <a:rPr lang="en-GB" sz="2800"/>
              <a:t>, GitHub, Moodle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>
                <a:latin typeface="+mn-lt"/>
              </a:rPr>
              <a:t>Pásztor </a:t>
            </a:r>
            <a:r>
              <a:rPr lang="en-GB" sz="2800" dirty="0">
                <a:latin typeface="+mn-lt"/>
              </a:rPr>
              <a:t>Dániel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pasztor.daniel@aut.bme.hu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Vogel </a:t>
            </a:r>
            <a:r>
              <a:rPr lang="en-GB" sz="2800" dirty="0" err="1"/>
              <a:t>Csongor</a:t>
            </a:r>
            <a:endParaRPr lang="en-GB" sz="28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vogel.csongor@simonyi.bme</a:t>
            </a:r>
            <a:r>
              <a:rPr lang="en-GB" sz="2800"/>
              <a:t>.hu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/>
              <a:t>Juhos István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/>
              <a:t>stewemetal@gmail.com</a:t>
            </a:r>
          </a:p>
        </p:txBody>
      </p:sp>
    </p:spTree>
    <p:extLst>
      <p:ext uri="{BB962C8B-B14F-4D97-AF65-F5344CB8AC3E}">
        <p14:creationId xmlns:p14="http://schemas.microsoft.com/office/powerpoint/2010/main" val="3064947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81041-7668-45ED-B7E6-BE1D2998B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GB" sz="4200" b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Gyűjtemény kibontás</a:t>
            </a:r>
            <a:endParaRPr lang="hu-HU" sz="4200" b="1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C1C0B-2284-407D-A224-372F8F2F0F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indent="-457200">
              <a:lnSpc>
                <a:spcPct val="100000"/>
              </a:lnSpc>
              <a:spcBef>
                <a:spcPts val="0"/>
              </a:spcBef>
              <a:buSzPct val="80000"/>
            </a:pPr>
            <a:r>
              <a:rPr lang="en-GB"/>
              <a:t>Egy gyűjteményt szeretnénk "kicsomagolni", másik gyűjteménybe beszúrni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ct val="80000"/>
            </a:pPr>
            <a:r>
              <a:rPr lang="en-GB" b="1"/>
              <a:t>...</a:t>
            </a:r>
            <a:r>
              <a:rPr lang="en-GB"/>
              <a:t> operátor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  <a:buSzPct val="80000"/>
            </a:pPr>
            <a:r>
              <a:rPr lang="en-GB" b="1"/>
              <a:t>...?</a:t>
            </a:r>
            <a:r>
              <a:rPr lang="en-GB"/>
              <a:t> operátor, ha a kicsomagolandó gyűjtemény lehet null is</a:t>
            </a:r>
            <a:endParaRPr lang="en-GB" b="1"/>
          </a:p>
          <a:p>
            <a:pPr lvl="1" indent="-457200">
              <a:lnSpc>
                <a:spcPct val="100000"/>
              </a:lnSpc>
              <a:spcBef>
                <a:spcPts val="0"/>
              </a:spcBef>
              <a:buSzPct val="80000"/>
            </a:pPr>
            <a:endParaRPr lang="en-GB"/>
          </a:p>
          <a:p>
            <a:pPr indent="-457200">
              <a:lnSpc>
                <a:spcPct val="100000"/>
              </a:lnSpc>
              <a:spcBef>
                <a:spcPts val="0"/>
              </a:spcBef>
              <a:buSzPct val="80000"/>
            </a:pPr>
            <a:endParaRPr lang="en-GB"/>
          </a:p>
          <a:p>
            <a:pPr indent="-457200">
              <a:spcBef>
                <a:spcPts val="0"/>
              </a:spcBef>
            </a:pPr>
            <a:endParaRPr lang="en-GB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0BFDF96-DFDF-49BA-B731-11D15E05D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800" y="3691423"/>
            <a:ext cx="3831498" cy="2308324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[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];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twoList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[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];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print(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twoList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kumimoji="0" lang="hu-HU" altLang="hu-HU" sz="1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//[[1, 2, 3], [1, 2, 3]]</a:t>
            </a:r>
            <a:br>
              <a:rPr kumimoji="0" lang="hu-HU" altLang="hu-HU" sz="1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br>
              <a:rPr kumimoji="0" lang="hu-HU" altLang="hu-HU" sz="1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hu-HU" altLang="hu-HU" sz="1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combinedList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[...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...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];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print(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combinedList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kumimoji="0" lang="hu-HU" altLang="hu-HU" sz="1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//[1, 2, 3, 1, 2, 3]</a:t>
            </a:r>
            <a:br>
              <a:rPr kumimoji="0" lang="hu-HU" altLang="hu-HU" sz="1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hu-HU" alt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4880531"/>
      </p:ext>
    </p:extLst>
  </p:cSld>
  <p:clrMapOvr>
    <a:masterClrMapping/>
  </p:clrMapOvr>
  <p:transition spd="slow" advTm="4323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81041-7668-45ED-B7E6-BE1D2998B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GB" sz="4200" b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Műveletek kombinálása</a:t>
            </a:r>
            <a:endParaRPr lang="hu-HU" sz="4200" b="1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C1C0B-2284-407D-A224-372F8F2F0F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indent="-457200">
              <a:lnSpc>
                <a:spcPct val="100000"/>
              </a:lnSpc>
              <a:spcBef>
                <a:spcPts val="0"/>
              </a:spcBef>
              <a:buSzPct val="80000"/>
            </a:pPr>
            <a:r>
              <a:rPr lang="en-GB"/>
              <a:t>Ezeket a műveleteket lehet kombinálni is!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  <a:buSzPct val="80000"/>
            </a:pPr>
            <a:r>
              <a:rPr lang="en-GB"/>
              <a:t>Például több elemet akarok feltételesen hozzáadni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  <a:buSzPct val="80000"/>
            </a:pPr>
            <a:endParaRPr lang="en-GB"/>
          </a:p>
          <a:p>
            <a:pPr indent="-457200">
              <a:lnSpc>
                <a:spcPct val="100000"/>
              </a:lnSpc>
              <a:spcBef>
                <a:spcPts val="0"/>
              </a:spcBef>
              <a:buSzPct val="80000"/>
            </a:pPr>
            <a:endParaRPr lang="en-GB"/>
          </a:p>
          <a:p>
            <a:pPr indent="-457200">
              <a:spcBef>
                <a:spcPts val="0"/>
              </a:spcBef>
            </a:pPr>
            <a:endParaRPr lang="en-GB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0BFDF96-DFDF-49BA-B731-11D15E05D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00" y="2897023"/>
            <a:ext cx="1782860" cy="20313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views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[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(isLoading) ...[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"Töltő ikon"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"Töltés"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],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"Gomb"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];</a:t>
            </a:r>
            <a:endParaRPr kumimoji="0" lang="hu-HU" altLang="hu-HU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5875298"/>
      </p:ext>
    </p:extLst>
  </p:cSld>
  <p:clrMapOvr>
    <a:masterClrMapping/>
  </p:clrMapOvr>
  <p:transition spd="slow" advTm="4323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110F0-0EB2-4423-ACC4-2EC3CB46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hu-HU" sz="4200" b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Függvények deklarációja</a:t>
            </a:r>
            <a:endParaRPr lang="en-GB" sz="4200" b="1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14C7C-D0EF-4526-81CD-3691CC77FA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Függvények deklarálásának általános mintája:</a:t>
            </a:r>
          </a:p>
          <a:p>
            <a:endParaRPr lang="hu-HU" dirty="0"/>
          </a:p>
          <a:p>
            <a:r>
              <a:rPr lang="hu-HU" dirty="0"/>
              <a:t>Ezekből kötelező:</a:t>
            </a:r>
          </a:p>
          <a:p>
            <a:pPr lvl="1"/>
            <a:r>
              <a:rPr lang="hu-HU" dirty="0"/>
              <a:t>Név</a:t>
            </a:r>
          </a:p>
          <a:p>
            <a:pPr lvl="1"/>
            <a:r>
              <a:rPr lang="hu-HU" dirty="0"/>
              <a:t>Paraméterek</a:t>
            </a:r>
          </a:p>
          <a:p>
            <a:pPr lvl="1"/>
            <a:r>
              <a:rPr lang="hu-HU" dirty="0"/>
              <a:t>Kód (kivéve </a:t>
            </a:r>
            <a:r>
              <a:rPr lang="hu-HU"/>
              <a:t>absztrakt osztályoknál)</a:t>
            </a:r>
            <a:endParaRPr lang="hu-HU" dirty="0"/>
          </a:p>
          <a:p>
            <a:r>
              <a:rPr lang="hu-HU" dirty="0"/>
              <a:t>Név: Tetszőleges </a:t>
            </a:r>
            <a:r>
              <a:rPr lang="hu-HU"/>
              <a:t>betűvel kezdődő </a:t>
            </a:r>
            <a:r>
              <a:rPr lang="hu-HU" dirty="0"/>
              <a:t>szó</a:t>
            </a:r>
          </a:p>
          <a:p>
            <a:endParaRPr lang="hu-H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EB8298-D76B-4BC4-AF97-B7021B3643D4}"/>
              </a:ext>
            </a:extLst>
          </p:cNvPr>
          <p:cNvSpPr txBox="1"/>
          <p:nvPr/>
        </p:nvSpPr>
        <p:spPr>
          <a:xfrm>
            <a:off x="1091953" y="2556769"/>
            <a:ext cx="9348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latin typeface="Consolas" panose="020B0609020204030204" pitchFamily="49" charset="0"/>
              </a:rPr>
              <a:t>&lt;Típus&gt; &lt;Név&gt; &lt;Generikus jel&gt; &lt;Paraméterek&gt; &lt;Módosító jel&gt; &lt;Kód&gt;</a:t>
            </a:r>
            <a:endParaRPr lang="en-GB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0494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5CF4C-5C54-4AD3-947F-9182A6EE4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hu-HU" sz="4200" b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Függvény paraméterek </a:t>
            </a:r>
            <a:endParaRPr lang="en-GB" sz="4200" b="1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81DB1D-2D53-48A9-824B-9314BB3E80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Függvénynév </a:t>
            </a:r>
            <a:r>
              <a:rPr lang="hu-HU" dirty="0"/>
              <a:t>után zárójelben deklarálva</a:t>
            </a:r>
          </a:p>
          <a:p>
            <a:r>
              <a:rPr lang="hu-HU" dirty="0"/>
              <a:t>Hasonlóan a változókhoz: &lt;típus&gt; &lt;név&gt;</a:t>
            </a:r>
          </a:p>
          <a:p>
            <a:r>
              <a:rPr lang="hu-HU" dirty="0"/>
              <a:t>Két fő kategória alapján különböztetjük meg a paramétereket:</a:t>
            </a:r>
          </a:p>
          <a:p>
            <a:pPr lvl="1"/>
            <a:r>
              <a:rPr lang="hu-HU" dirty="0"/>
              <a:t>Opcionális/Kötelező paraméterek: Meg kell-e adni az adott paramétert a hívásnál</a:t>
            </a:r>
          </a:p>
          <a:p>
            <a:pPr lvl="1"/>
            <a:r>
              <a:rPr lang="hu-HU" dirty="0"/>
              <a:t>Pozícionális/Nevesített paraméter: Számít-e, hogy hol helyezkedik el a paraméter a hívásban, vagy névvel jelöljük.</a:t>
            </a:r>
            <a:endParaRPr lang="en-GB" dirty="0"/>
          </a:p>
          <a:p>
            <a:r>
              <a:rPr lang="hu-HU" dirty="0"/>
              <a:t>Lehet alapértelmezett értékük, ezt </a:t>
            </a:r>
            <a:r>
              <a:rPr lang="hu-HU" b="1" dirty="0"/>
              <a:t>=</a:t>
            </a:r>
            <a:r>
              <a:rPr lang="hu-HU" dirty="0"/>
              <a:t> jelöljük a név után</a:t>
            </a: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48363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5CF4C-5C54-4AD3-947F-9182A6EE4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hu-HU" sz="4200" b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Függvény paraméterek </a:t>
            </a:r>
            <a:endParaRPr lang="en-GB" sz="4200" b="1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81DB1D-2D53-48A9-824B-9314BB3E80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Mindig kötelező pozícionális paraméterekkel kezdjük a deklarációt (nincsen külön szintaktika)</a:t>
            </a:r>
          </a:p>
          <a:p>
            <a:r>
              <a:rPr lang="hu-HU" dirty="0"/>
              <a:t>Utána következhet:</a:t>
            </a:r>
          </a:p>
          <a:p>
            <a:pPr lvl="1"/>
            <a:r>
              <a:rPr lang="hu-HU" dirty="0"/>
              <a:t>Opcionális pozícionális paraméterek </a:t>
            </a:r>
            <a:r>
              <a:rPr lang="hu-HU" b="1" dirty="0"/>
              <a:t>szögletes zárójel [] </a:t>
            </a:r>
            <a:r>
              <a:rPr lang="hu-HU" dirty="0"/>
              <a:t>között, VAGY</a:t>
            </a:r>
          </a:p>
          <a:p>
            <a:pPr lvl="1"/>
            <a:r>
              <a:rPr lang="hu-HU" dirty="0"/>
              <a:t>Nevesített paraméterek </a:t>
            </a:r>
            <a:r>
              <a:rPr lang="hu-HU" b="1" dirty="0"/>
              <a:t>kapcsos zárójel {}</a:t>
            </a:r>
            <a:r>
              <a:rPr lang="hu-HU" dirty="0"/>
              <a:t> között</a:t>
            </a:r>
          </a:p>
          <a:p>
            <a:pPr lvl="2"/>
            <a:r>
              <a:rPr lang="hu-HU" dirty="0"/>
              <a:t>Alapértelmezetten opcionális, ha kötelező, akkor kell a </a:t>
            </a:r>
            <a:r>
              <a:rPr lang="hu-HU" b="1" dirty="0"/>
              <a:t>required</a:t>
            </a:r>
            <a:r>
              <a:rPr lang="hu-HU" dirty="0"/>
              <a:t> kulcsszó a paraméter elé</a:t>
            </a:r>
          </a:p>
          <a:p>
            <a:r>
              <a:rPr lang="hu-HU" dirty="0"/>
              <a:t>Nem nullable opci</a:t>
            </a:r>
            <a:r>
              <a:rPr lang="en-GB" dirty="0"/>
              <a:t>o</a:t>
            </a:r>
            <a:r>
              <a:rPr lang="hu-HU" dirty="0"/>
              <a:t>nális paraméternek </a:t>
            </a:r>
            <a:r>
              <a:rPr lang="hu-HU" b="1" dirty="0"/>
              <a:t>kötelező</a:t>
            </a:r>
            <a:r>
              <a:rPr lang="hu-HU" dirty="0"/>
              <a:t> alapértelmezett értéket adnunk</a:t>
            </a:r>
          </a:p>
          <a:p>
            <a:endParaRPr lang="hu-HU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20615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5CF4C-5C54-4AD3-947F-9182A6EE4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hu-HU" sz="4200" b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Példa függvény paraméterekre</a:t>
            </a:r>
            <a:endParaRPr lang="en-GB" sz="4200" b="1" dirty="0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81DB1D-2D53-48A9-824B-9314BB3E80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hu-HU" i="1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DC1B8ED-966C-47F9-99C1-8ED9AD912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594" y="1825625"/>
            <a:ext cx="6700512" cy="39703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/>
              </a:rPr>
              <a:t>void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B0509020102050004"/>
              </a:rPr>
              <a:t>greetUser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/>
              </a:rPr>
              <a:t>String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name, [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/>
              </a:rPr>
              <a:t>String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greet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B0509020102050004"/>
              </a:rPr>
              <a:t>'Hello'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])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  print(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B0509020102050004"/>
              </a:rPr>
              <a:t>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$greet $name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B0509020102050004"/>
              </a:rPr>
              <a:t>!'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/>
              </a:rPr>
              <a:t>void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B0509020102050004"/>
              </a:rPr>
              <a:t>greetUserNamed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({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/>
              </a:rPr>
              <a:t>required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/>
              </a:rPr>
              <a:t>String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name,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/>
              </a:rPr>
              <a:t>String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greet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B0509020102050004"/>
              </a:rPr>
              <a:t>'Hello'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})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greetUser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(name, greet);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/>
              </a:rPr>
              <a:t>void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B0509020102050004"/>
              </a:rPr>
              <a:t>main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()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greetUser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B0509020102050004"/>
              </a:rPr>
              <a:t>'Dani'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greetUser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B0509020102050004"/>
              </a:rPr>
              <a:t>'Dani'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B0509020102050004"/>
              </a:rPr>
              <a:t>'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B0509020102050004"/>
              </a:rPr>
              <a:t>Szia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B0509020102050004"/>
              </a:rPr>
              <a:t>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greetUserNamed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(greet: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B0509020102050004"/>
              </a:rPr>
              <a:t>'Hi'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, name: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B0509020102050004"/>
              </a:rPr>
              <a:t>'Dani'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}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188942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5CF4C-5C54-4AD3-947F-9182A6EE4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hu-HU" sz="4200" b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Függvények mint paraméterek</a:t>
            </a:r>
            <a:endParaRPr lang="en-GB" sz="4200" b="1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81DB1D-2D53-48A9-824B-9314BB3E80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Dartban a függvények ugyanúgy objektumokat alkotnak, mint tetszőleges változó</a:t>
            </a:r>
          </a:p>
          <a:p>
            <a:r>
              <a:rPr lang="hu-HU" b="1" dirty="0"/>
              <a:t>Paraméterként</a:t>
            </a:r>
            <a:r>
              <a:rPr lang="hu-HU" dirty="0"/>
              <a:t> is átadhatóak, ennek formátuma: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ACD317-8993-44F9-9350-D0BAF60F098A}"/>
              </a:ext>
            </a:extLst>
          </p:cNvPr>
          <p:cNvSpPr txBox="1"/>
          <p:nvPr/>
        </p:nvSpPr>
        <p:spPr>
          <a:xfrm>
            <a:off x="1571347" y="3346882"/>
            <a:ext cx="9348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latin typeface="Consolas" panose="020B0609020204030204" pitchFamily="49" charset="0"/>
              </a:rPr>
              <a:t>&lt;Típus&gt; Function &lt;Paraméterek&gt; &lt;Módosító jel</a:t>
            </a:r>
            <a:r>
              <a:rPr lang="hu-HU" sz="2000">
                <a:latin typeface="Consolas" panose="020B0609020204030204" pitchFamily="49" charset="0"/>
              </a:rPr>
              <a:t>&gt; &lt;</a:t>
            </a:r>
            <a:r>
              <a:rPr lang="en-GB" sz="2000">
                <a:latin typeface="Consolas" panose="020B0609020204030204" pitchFamily="49" charset="0"/>
              </a:rPr>
              <a:t>Név</a:t>
            </a:r>
            <a:r>
              <a:rPr lang="hu-HU" sz="2000">
                <a:latin typeface="Consolas" panose="020B0609020204030204" pitchFamily="49" charset="0"/>
              </a:rPr>
              <a:t>&gt;</a:t>
            </a:r>
            <a:endParaRPr lang="en-GB" sz="2000" dirty="0">
              <a:latin typeface="Consolas" panose="020B0609020204030204" pitchFamily="49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8B46D6B-E394-46F3-B7B9-4FB65B737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616" y="3857707"/>
            <a:ext cx="6181621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executeOnFirst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list,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Function(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block)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block(list[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executeOnFirst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([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], print);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1044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5CF4C-5C54-4AD3-947F-9182A6EE4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hu-HU" sz="4200" b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Név nélküli függvények</a:t>
            </a:r>
            <a:endParaRPr lang="en-GB" sz="4200" b="1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81DB1D-2D53-48A9-824B-9314BB3E80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hu-HU"/>
              <a:t>Nem szükséges névvel ellátott függvényt létrehozni</a:t>
            </a:r>
          </a:p>
          <a:p>
            <a:r>
              <a:rPr lang="hu-HU"/>
              <a:t>Hasznos például függvény paraméteres függvények meghívásánál</a:t>
            </a:r>
          </a:p>
          <a:p>
            <a:r>
              <a:rPr lang="hu-HU"/>
              <a:t>Ennek a formátuma:</a:t>
            </a:r>
          </a:p>
          <a:p>
            <a:endParaRPr lang="hu-HU"/>
          </a:p>
          <a:p>
            <a:endParaRPr lang="hu-HU"/>
          </a:p>
          <a:p>
            <a:endParaRPr lang="hu-HU"/>
          </a:p>
          <a:p>
            <a:endParaRPr lang="en-GB"/>
          </a:p>
          <a:p>
            <a:r>
              <a:rPr lang="en-GB"/>
              <a:t>Lambda függvények egy utasítás esetén</a:t>
            </a:r>
            <a:endParaRPr lang="hu-H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905EAB-DF31-40EB-B86D-E892309E7517}"/>
              </a:ext>
            </a:extLst>
          </p:cNvPr>
          <p:cNvSpPr txBox="1"/>
          <p:nvPr/>
        </p:nvSpPr>
        <p:spPr>
          <a:xfrm>
            <a:off x="1571347" y="3346882"/>
            <a:ext cx="9348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latin typeface="Consolas" panose="020B0609020204030204" pitchFamily="49" charset="0"/>
              </a:rPr>
              <a:t>&lt;Paraméterek&gt; &lt;Módosító jel&gt; &lt;Kód&gt;</a:t>
            </a:r>
            <a:endParaRPr lang="en-GB" sz="2000" dirty="0">
              <a:latin typeface="Consolas" panose="020B0609020204030204" pitchFamily="49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CF8D2BEF-A2C4-408C-B0BE-78E281597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860" y="3746992"/>
            <a:ext cx="4078218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executeOnFirst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([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], (value) {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print(value);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});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9029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5CF4C-5C54-4AD3-947F-9182A6EE4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GB" sz="4200" b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.. </a:t>
            </a:r>
            <a:r>
              <a:rPr lang="en-GB" sz="4200" b="1" err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operátor</a:t>
            </a:r>
            <a:endParaRPr lang="en-GB" sz="4200" b="1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81DB1D-2D53-48A9-824B-9314BB3E80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/>
              <a:t>.</a:t>
            </a:r>
            <a:r>
              <a:rPr lang="en-GB"/>
              <a:t> </a:t>
            </a:r>
            <a:r>
              <a:rPr lang="en-GB" err="1"/>
              <a:t>operátor</a:t>
            </a:r>
            <a:r>
              <a:rPr lang="en-GB"/>
              <a:t>: </a:t>
            </a:r>
            <a:r>
              <a:rPr lang="en-GB" err="1"/>
              <a:t>objektumon</a:t>
            </a:r>
            <a:r>
              <a:rPr lang="en-GB"/>
              <a:t> </a:t>
            </a:r>
            <a:r>
              <a:rPr lang="en-GB" err="1"/>
              <a:t>művelet</a:t>
            </a:r>
            <a:r>
              <a:rPr lang="en-GB"/>
              <a:t> </a:t>
            </a:r>
            <a:r>
              <a:rPr lang="en-GB" err="1"/>
              <a:t>meghívása</a:t>
            </a:r>
            <a:endParaRPr lang="en-GB"/>
          </a:p>
          <a:p>
            <a:r>
              <a:rPr lang="en-GB"/>
              <a:t>Van, </a:t>
            </a:r>
            <a:r>
              <a:rPr lang="en-GB" err="1"/>
              <a:t>hogy</a:t>
            </a:r>
            <a:r>
              <a:rPr lang="en-GB"/>
              <a:t> </a:t>
            </a:r>
            <a:r>
              <a:rPr lang="en-GB" err="1"/>
              <a:t>ugyanazon</a:t>
            </a:r>
            <a:r>
              <a:rPr lang="en-GB"/>
              <a:t> </a:t>
            </a:r>
            <a:r>
              <a:rPr lang="en-GB" err="1"/>
              <a:t>az</a:t>
            </a:r>
            <a:r>
              <a:rPr lang="en-GB"/>
              <a:t> </a:t>
            </a:r>
            <a:r>
              <a:rPr lang="en-GB" err="1"/>
              <a:t>objektumon</a:t>
            </a:r>
            <a:r>
              <a:rPr lang="en-GB"/>
              <a:t> </a:t>
            </a:r>
            <a:r>
              <a:rPr lang="en-GB" err="1"/>
              <a:t>több</a:t>
            </a:r>
            <a:r>
              <a:rPr lang="en-GB"/>
              <a:t> </a:t>
            </a:r>
            <a:r>
              <a:rPr lang="en-GB" err="1"/>
              <a:t>műveletet</a:t>
            </a:r>
            <a:r>
              <a:rPr lang="en-GB"/>
              <a:t> </a:t>
            </a:r>
            <a:r>
              <a:rPr lang="en-GB" err="1"/>
              <a:t>akarok</a:t>
            </a:r>
            <a:r>
              <a:rPr lang="en-GB"/>
              <a:t> </a:t>
            </a:r>
            <a:r>
              <a:rPr lang="en-GB" err="1"/>
              <a:t>végrehajtani</a:t>
            </a:r>
            <a:endParaRPr lang="en-GB"/>
          </a:p>
          <a:p>
            <a:endParaRPr lang="en-GB"/>
          </a:p>
          <a:p>
            <a:endParaRPr lang="en-GB"/>
          </a:p>
          <a:p>
            <a:r>
              <a:rPr lang="en-GB" b="1"/>
              <a:t>.. </a:t>
            </a:r>
            <a:r>
              <a:rPr lang="en-GB" err="1"/>
              <a:t>operátor</a:t>
            </a:r>
            <a:r>
              <a:rPr lang="en-GB"/>
              <a:t>: </a:t>
            </a:r>
            <a:r>
              <a:rPr lang="en-GB" err="1"/>
              <a:t>meghívja</a:t>
            </a:r>
            <a:r>
              <a:rPr lang="en-GB"/>
              <a:t> a </a:t>
            </a:r>
            <a:r>
              <a:rPr lang="en-GB" err="1"/>
              <a:t>műveletet</a:t>
            </a:r>
            <a:r>
              <a:rPr lang="en-GB"/>
              <a:t>, </a:t>
            </a:r>
            <a:r>
              <a:rPr lang="en-GB" err="1"/>
              <a:t>és</a:t>
            </a:r>
            <a:r>
              <a:rPr lang="en-GB"/>
              <a:t> </a:t>
            </a:r>
            <a:r>
              <a:rPr lang="en-GB" err="1"/>
              <a:t>az</a:t>
            </a:r>
            <a:r>
              <a:rPr lang="en-GB"/>
              <a:t> </a:t>
            </a:r>
            <a:r>
              <a:rPr lang="en-GB" b="1" err="1"/>
              <a:t>objektummal</a:t>
            </a:r>
            <a:r>
              <a:rPr lang="en-GB" b="1"/>
              <a:t> </a:t>
            </a:r>
            <a:r>
              <a:rPr lang="en-GB" b="1" err="1"/>
              <a:t>tér</a:t>
            </a:r>
            <a:r>
              <a:rPr lang="en-GB" b="1"/>
              <a:t> </a:t>
            </a:r>
            <a:r>
              <a:rPr lang="en-GB" b="1" err="1"/>
              <a:t>vissza</a:t>
            </a:r>
            <a:endParaRPr lang="en-GB"/>
          </a:p>
          <a:p>
            <a:r>
              <a:rPr lang="en-GB" err="1"/>
              <a:t>Függvények</a:t>
            </a:r>
            <a:r>
              <a:rPr lang="en-GB"/>
              <a:t> </a:t>
            </a:r>
            <a:r>
              <a:rPr lang="en-GB" b="1" err="1"/>
              <a:t>láncolása</a:t>
            </a:r>
            <a:r>
              <a:rPr lang="en-GB"/>
              <a:t> (function chaining)</a:t>
            </a:r>
            <a:endParaRPr lang="hu-HU"/>
          </a:p>
          <a:p>
            <a:endParaRPr lang="hu-HU" i="1"/>
          </a:p>
          <a:p>
            <a:endParaRPr lang="en-GB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C824161-91F4-4082-B34D-F310BD05A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656" y="3258188"/>
            <a:ext cx="6050087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.addAll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secondList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.retainWhere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((element) =&gt; </a:t>
            </a: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element.</a:t>
            </a: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isOdd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.sort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endParaRPr kumimoji="0" lang="en-US" altLang="en-US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9336110-21B8-48BD-96AA-5E41F407D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656" y="5096194"/>
            <a:ext cx="6050087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..</a:t>
            </a: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addAll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secondList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..</a:t>
            </a: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retainWhere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((element) =&gt; </a:t>
            </a: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element.</a:t>
            </a: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isOdd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..sort();</a:t>
            </a:r>
            <a:endParaRPr kumimoji="0" lang="en-US" altLang="en-US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709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5CF4C-5C54-4AD3-947F-9182A6EE4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GB" sz="4200" b="1" err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Hibák</a:t>
            </a:r>
            <a:r>
              <a:rPr lang="en-GB" sz="4200" b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4200" b="1" err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elkapása</a:t>
            </a:r>
            <a:endParaRPr lang="en-GB" sz="4200" b="1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0A08611-956A-453B-B332-D36DB3051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382343"/>
          </a:xfrm>
        </p:spPr>
        <p:txBody>
          <a:bodyPr>
            <a:normAutofit/>
          </a:bodyPr>
          <a:lstStyle/>
          <a:p>
            <a:r>
              <a:rPr lang="en-GB" sz="2400" b="1" dirty="0"/>
              <a:t>try</a:t>
            </a:r>
            <a:r>
              <a:rPr lang="en-GB" sz="2400" dirty="0"/>
              <a:t> </a:t>
            </a:r>
            <a:r>
              <a:rPr lang="en-GB" sz="2400" dirty="0" err="1"/>
              <a:t>blokk</a:t>
            </a:r>
            <a:r>
              <a:rPr lang="en-GB" sz="2400" dirty="0"/>
              <a:t>: </a:t>
            </a:r>
            <a:r>
              <a:rPr lang="en-GB" sz="2400" dirty="0" err="1"/>
              <a:t>Olyan</a:t>
            </a:r>
            <a:r>
              <a:rPr lang="en-GB" sz="2400" dirty="0"/>
              <a:t> </a:t>
            </a:r>
            <a:r>
              <a:rPr lang="en-GB" sz="2400" dirty="0" err="1"/>
              <a:t>kódblokk</a:t>
            </a:r>
            <a:r>
              <a:rPr lang="en-GB" sz="2400" dirty="0"/>
              <a:t>, </a:t>
            </a:r>
            <a:r>
              <a:rPr lang="en-GB" sz="2400" dirty="0" err="1"/>
              <a:t>ahol</a:t>
            </a:r>
            <a:r>
              <a:rPr lang="en-GB" sz="2400" dirty="0"/>
              <a:t> </a:t>
            </a:r>
            <a:r>
              <a:rPr lang="en-GB" sz="2400" dirty="0" err="1"/>
              <a:t>hiba</a:t>
            </a:r>
            <a:r>
              <a:rPr lang="en-GB" sz="2400" dirty="0"/>
              <a:t> </a:t>
            </a:r>
            <a:r>
              <a:rPr lang="en-GB" sz="2400" dirty="0" err="1"/>
              <a:t>keletkezhet</a:t>
            </a:r>
            <a:endParaRPr lang="en-GB" sz="2400" dirty="0"/>
          </a:p>
          <a:p>
            <a:r>
              <a:rPr lang="en-GB" sz="2400" dirty="0" err="1"/>
              <a:t>Elkapás</a:t>
            </a:r>
            <a:r>
              <a:rPr lang="en-GB" sz="2400" dirty="0"/>
              <a:t>: A </a:t>
            </a:r>
            <a:r>
              <a:rPr lang="en-GB" sz="2400" i="1" dirty="0"/>
              <a:t>try</a:t>
            </a:r>
            <a:r>
              <a:rPr lang="en-GB" sz="2400" dirty="0"/>
              <a:t> </a:t>
            </a:r>
            <a:r>
              <a:rPr lang="en-GB" sz="2400" dirty="0" err="1"/>
              <a:t>blokkban</a:t>
            </a:r>
            <a:r>
              <a:rPr lang="en-GB" sz="2400" dirty="0"/>
              <a:t> </a:t>
            </a:r>
            <a:r>
              <a:rPr lang="en-GB" sz="2400" dirty="0" err="1"/>
              <a:t>keletkező</a:t>
            </a:r>
            <a:r>
              <a:rPr lang="en-GB" sz="2400" dirty="0"/>
              <a:t> </a:t>
            </a:r>
            <a:r>
              <a:rPr lang="en-GB" sz="2400" dirty="0" err="1"/>
              <a:t>hibák</a:t>
            </a:r>
            <a:r>
              <a:rPr lang="en-GB" sz="2400" dirty="0"/>
              <a:t> </a:t>
            </a:r>
            <a:r>
              <a:rPr lang="en-GB" sz="2400" dirty="0" err="1"/>
              <a:t>kezelésére</a:t>
            </a:r>
            <a:r>
              <a:rPr lang="en-GB" sz="2400" dirty="0"/>
              <a:t> </a:t>
            </a:r>
            <a:r>
              <a:rPr lang="en-GB" sz="2400" dirty="0" err="1"/>
              <a:t>szolgáló</a:t>
            </a:r>
            <a:r>
              <a:rPr lang="en-GB" sz="2400" dirty="0"/>
              <a:t> </a:t>
            </a:r>
            <a:r>
              <a:rPr lang="en-GB" sz="2400" dirty="0" err="1"/>
              <a:t>blokk</a:t>
            </a:r>
            <a:endParaRPr lang="en-GB" sz="2400" dirty="0"/>
          </a:p>
          <a:p>
            <a:pPr lvl="1"/>
            <a:r>
              <a:rPr lang="en-GB" b="1" dirty="0"/>
              <a:t>on </a:t>
            </a:r>
            <a:r>
              <a:rPr lang="en-GB" dirty="0"/>
              <a:t>&lt;</a:t>
            </a:r>
            <a:r>
              <a:rPr lang="en-GB" dirty="0" err="1"/>
              <a:t>típus</a:t>
            </a:r>
            <a:r>
              <a:rPr lang="en-GB" dirty="0"/>
              <a:t>&gt; : A </a:t>
            </a:r>
            <a:r>
              <a:rPr lang="en-GB" dirty="0" err="1"/>
              <a:t>hiba</a:t>
            </a:r>
            <a:r>
              <a:rPr lang="en-GB" dirty="0"/>
              <a:t> </a:t>
            </a:r>
            <a:r>
              <a:rPr lang="en-GB" dirty="0" err="1"/>
              <a:t>típusára</a:t>
            </a:r>
            <a:r>
              <a:rPr lang="en-GB" dirty="0"/>
              <a:t> </a:t>
            </a:r>
            <a:r>
              <a:rPr lang="en-GB" dirty="0" err="1"/>
              <a:t>lehet</a:t>
            </a:r>
            <a:r>
              <a:rPr lang="en-GB" dirty="0"/>
              <a:t> </a:t>
            </a:r>
            <a:r>
              <a:rPr lang="en-GB" dirty="0" err="1"/>
              <a:t>szűrni</a:t>
            </a:r>
            <a:r>
              <a:rPr lang="en-GB" dirty="0"/>
              <a:t>, </a:t>
            </a:r>
            <a:r>
              <a:rPr lang="en-GB" dirty="0" err="1"/>
              <a:t>milyen</a:t>
            </a:r>
            <a:r>
              <a:rPr lang="en-GB" dirty="0"/>
              <a:t> </a:t>
            </a:r>
            <a:r>
              <a:rPr lang="en-GB" dirty="0" err="1"/>
              <a:t>hibákat</a:t>
            </a:r>
            <a:r>
              <a:rPr lang="en-GB" dirty="0"/>
              <a:t> </a:t>
            </a:r>
            <a:r>
              <a:rPr lang="en-GB" dirty="0" err="1"/>
              <a:t>kezeljen</a:t>
            </a:r>
            <a:r>
              <a:rPr lang="en-GB" dirty="0"/>
              <a:t> a </a:t>
            </a:r>
            <a:r>
              <a:rPr lang="en-GB" dirty="0" err="1"/>
              <a:t>kódblokk</a:t>
            </a:r>
            <a:endParaRPr lang="en-GB" dirty="0"/>
          </a:p>
          <a:p>
            <a:pPr lvl="1"/>
            <a:r>
              <a:rPr lang="en-GB" b="1" dirty="0"/>
              <a:t>catch (e)</a:t>
            </a:r>
            <a:r>
              <a:rPr lang="en-GB" dirty="0"/>
              <a:t>/</a:t>
            </a:r>
            <a:r>
              <a:rPr lang="en-GB" b="1" dirty="0"/>
              <a:t>catch (e, s)</a:t>
            </a:r>
            <a:r>
              <a:rPr lang="en-GB" dirty="0"/>
              <a:t>: Az </a:t>
            </a:r>
            <a:r>
              <a:rPr lang="en-GB" i="1" dirty="0"/>
              <a:t>e</a:t>
            </a:r>
            <a:r>
              <a:rPr lang="en-GB" dirty="0"/>
              <a:t> </a:t>
            </a:r>
            <a:r>
              <a:rPr lang="en-GB" dirty="0" err="1"/>
              <a:t>változóba</a:t>
            </a:r>
            <a:r>
              <a:rPr lang="en-GB" dirty="0"/>
              <a:t> </a:t>
            </a:r>
            <a:r>
              <a:rPr lang="en-GB" dirty="0" err="1"/>
              <a:t>elérhetővé</a:t>
            </a:r>
            <a:r>
              <a:rPr lang="en-GB" dirty="0"/>
              <a:t> </a:t>
            </a:r>
            <a:r>
              <a:rPr lang="en-GB" dirty="0" err="1"/>
              <a:t>válik</a:t>
            </a:r>
            <a:r>
              <a:rPr lang="en-GB" dirty="0"/>
              <a:t> a </a:t>
            </a:r>
            <a:r>
              <a:rPr lang="en-GB" dirty="0" err="1"/>
              <a:t>hiba</a:t>
            </a:r>
            <a:r>
              <a:rPr lang="en-GB" dirty="0"/>
              <a:t>, </a:t>
            </a:r>
            <a:r>
              <a:rPr lang="en-GB" dirty="0" err="1"/>
              <a:t>illetve</a:t>
            </a:r>
            <a:r>
              <a:rPr lang="en-GB" dirty="0"/>
              <a:t> </a:t>
            </a:r>
            <a:r>
              <a:rPr lang="en-GB" dirty="0" err="1"/>
              <a:t>opcionálisan</a:t>
            </a:r>
            <a:r>
              <a:rPr lang="en-GB" dirty="0"/>
              <a:t> </a:t>
            </a:r>
            <a:r>
              <a:rPr lang="en-GB" dirty="0" err="1"/>
              <a:t>az</a:t>
            </a:r>
            <a:r>
              <a:rPr lang="en-GB" dirty="0"/>
              <a:t> </a:t>
            </a:r>
            <a:r>
              <a:rPr lang="en-GB" i="1" dirty="0"/>
              <a:t>s</a:t>
            </a:r>
            <a:r>
              <a:rPr lang="en-GB" dirty="0"/>
              <a:t> </a:t>
            </a:r>
            <a:r>
              <a:rPr lang="en-GB" dirty="0" err="1"/>
              <a:t>változóba</a:t>
            </a:r>
            <a:r>
              <a:rPr lang="en-GB" dirty="0"/>
              <a:t> </a:t>
            </a:r>
            <a:r>
              <a:rPr lang="en-GB" dirty="0" err="1"/>
              <a:t>az</a:t>
            </a:r>
            <a:r>
              <a:rPr lang="en-GB" dirty="0"/>
              <a:t> </a:t>
            </a:r>
            <a:r>
              <a:rPr lang="en-GB" dirty="0" err="1"/>
              <a:t>aktuálsi</a:t>
            </a:r>
            <a:r>
              <a:rPr lang="en-GB" dirty="0"/>
              <a:t> </a:t>
            </a:r>
            <a:r>
              <a:rPr lang="en-GB" i="1" dirty="0"/>
              <a:t>stack trace</a:t>
            </a:r>
            <a:r>
              <a:rPr lang="en-GB" dirty="0"/>
              <a:t> (</a:t>
            </a:r>
            <a:r>
              <a:rPr lang="en-GB" dirty="0" err="1"/>
              <a:t>hol</a:t>
            </a:r>
            <a:r>
              <a:rPr lang="en-GB" dirty="0"/>
              <a:t> </a:t>
            </a:r>
            <a:r>
              <a:rPr lang="en-GB" dirty="0" err="1"/>
              <a:t>történt</a:t>
            </a:r>
            <a:r>
              <a:rPr lang="en-GB" dirty="0"/>
              <a:t> a </a:t>
            </a:r>
            <a:r>
              <a:rPr lang="en-GB" dirty="0" err="1"/>
              <a:t>hiba</a:t>
            </a:r>
            <a:r>
              <a:rPr lang="en-GB" dirty="0"/>
              <a:t>)</a:t>
            </a:r>
          </a:p>
          <a:p>
            <a:pPr lvl="1"/>
            <a:r>
              <a:rPr lang="en-GB" dirty="0" err="1"/>
              <a:t>Ezek</a:t>
            </a:r>
            <a:r>
              <a:rPr lang="en-GB" dirty="0"/>
              <a:t> </a:t>
            </a:r>
            <a:r>
              <a:rPr lang="en-GB" dirty="0" err="1"/>
              <a:t>közül</a:t>
            </a:r>
            <a:r>
              <a:rPr lang="en-GB" dirty="0"/>
              <a:t> </a:t>
            </a:r>
            <a:r>
              <a:rPr lang="en-GB" dirty="0" err="1"/>
              <a:t>legalább</a:t>
            </a:r>
            <a:r>
              <a:rPr lang="en-GB" dirty="0"/>
              <a:t> </a:t>
            </a:r>
            <a:r>
              <a:rPr lang="en-GB" dirty="0" err="1"/>
              <a:t>az</a:t>
            </a:r>
            <a:r>
              <a:rPr lang="en-GB" dirty="0"/>
              <a:t> </a:t>
            </a:r>
            <a:r>
              <a:rPr lang="en-GB" dirty="0" err="1"/>
              <a:t>egyiknek</a:t>
            </a:r>
            <a:r>
              <a:rPr lang="en-GB" dirty="0"/>
              <a:t> </a:t>
            </a:r>
            <a:r>
              <a:rPr lang="en-GB" dirty="0" err="1"/>
              <a:t>szerepelnie</a:t>
            </a:r>
            <a:r>
              <a:rPr lang="en-GB" dirty="0"/>
              <a:t> </a:t>
            </a:r>
            <a:r>
              <a:rPr lang="en-GB" dirty="0" err="1"/>
              <a:t>kell</a:t>
            </a:r>
            <a:r>
              <a:rPr lang="en-GB" dirty="0"/>
              <a:t>, a </a:t>
            </a:r>
            <a:r>
              <a:rPr lang="en-GB" dirty="0" err="1"/>
              <a:t>sorrend</a:t>
            </a:r>
            <a:r>
              <a:rPr lang="en-GB" dirty="0"/>
              <a:t> </a:t>
            </a:r>
            <a:r>
              <a:rPr lang="en-GB" dirty="0" err="1"/>
              <a:t>kötött</a:t>
            </a:r>
            <a:endParaRPr lang="en-GB" dirty="0"/>
          </a:p>
          <a:p>
            <a:r>
              <a:rPr lang="en-GB" sz="2400" dirty="0" err="1"/>
              <a:t>Lezárás</a:t>
            </a:r>
            <a:r>
              <a:rPr lang="en-GB" sz="2400" dirty="0"/>
              <a:t>: </a:t>
            </a:r>
            <a:r>
              <a:rPr lang="en-GB" sz="2400" b="1" dirty="0"/>
              <a:t>finally</a:t>
            </a:r>
            <a:r>
              <a:rPr lang="en-GB" sz="2400" dirty="0"/>
              <a:t> </a:t>
            </a:r>
            <a:r>
              <a:rPr lang="en-GB" sz="2400" dirty="0" err="1"/>
              <a:t>blokk</a:t>
            </a:r>
            <a:endParaRPr lang="en-GB" sz="2400" dirty="0"/>
          </a:p>
          <a:p>
            <a:pPr lvl="1"/>
            <a:r>
              <a:rPr lang="en-GB" b="1" dirty="0"/>
              <a:t>Minden</a:t>
            </a:r>
            <a:r>
              <a:rPr lang="en-GB" dirty="0"/>
              <a:t> </a:t>
            </a:r>
            <a:r>
              <a:rPr lang="en-GB" dirty="0" err="1"/>
              <a:t>esetben</a:t>
            </a:r>
            <a:r>
              <a:rPr lang="en-GB" dirty="0"/>
              <a:t> </a:t>
            </a:r>
            <a:r>
              <a:rPr lang="en-GB" dirty="0" err="1"/>
              <a:t>lefut</a:t>
            </a:r>
            <a:r>
              <a:rPr lang="en-GB" dirty="0"/>
              <a:t> a </a:t>
            </a:r>
            <a:r>
              <a:rPr lang="en-GB" dirty="0" err="1"/>
              <a:t>tartalma</a:t>
            </a:r>
            <a:endParaRPr lang="en-GB" dirty="0"/>
          </a:p>
          <a:p>
            <a:pPr lvl="1"/>
            <a:r>
              <a:rPr lang="en-GB" dirty="0" err="1"/>
              <a:t>Alkalmas</a:t>
            </a:r>
            <a:r>
              <a:rPr lang="en-GB" dirty="0"/>
              <a:t> </a:t>
            </a:r>
            <a:r>
              <a:rPr lang="en-GB" dirty="0" err="1"/>
              <a:t>erőforrások</a:t>
            </a:r>
            <a:r>
              <a:rPr lang="en-GB" dirty="0"/>
              <a:t> </a:t>
            </a:r>
            <a:r>
              <a:rPr lang="en-GB" dirty="0" err="1"/>
              <a:t>lezárására</a:t>
            </a:r>
            <a:endParaRPr lang="en-GB" dirty="0"/>
          </a:p>
          <a:p>
            <a:r>
              <a:rPr lang="en-GB" sz="2400" dirty="0" err="1"/>
              <a:t>Elkapás</a:t>
            </a:r>
            <a:r>
              <a:rPr lang="en-GB" sz="2400" dirty="0"/>
              <a:t> </a:t>
            </a:r>
            <a:r>
              <a:rPr lang="en-GB" sz="2400" dirty="0" err="1"/>
              <a:t>és</a:t>
            </a:r>
            <a:r>
              <a:rPr lang="en-GB" sz="2400" dirty="0"/>
              <a:t> </a:t>
            </a:r>
            <a:r>
              <a:rPr lang="en-GB" sz="2400" dirty="0" err="1"/>
              <a:t>lezárás</a:t>
            </a:r>
            <a:r>
              <a:rPr lang="en-GB" sz="2400" dirty="0"/>
              <a:t> </a:t>
            </a:r>
            <a:r>
              <a:rPr lang="en-GB" sz="2400" dirty="0" err="1"/>
              <a:t>közül</a:t>
            </a:r>
            <a:r>
              <a:rPr lang="en-GB" sz="2400" dirty="0"/>
              <a:t> </a:t>
            </a:r>
            <a:r>
              <a:rPr lang="en-GB" sz="2400" dirty="0" err="1"/>
              <a:t>legalább</a:t>
            </a:r>
            <a:r>
              <a:rPr lang="en-GB" sz="2400" dirty="0"/>
              <a:t> </a:t>
            </a:r>
            <a:r>
              <a:rPr lang="en-GB" sz="2400" dirty="0" err="1"/>
              <a:t>az</a:t>
            </a:r>
            <a:r>
              <a:rPr lang="en-GB" sz="2400" dirty="0"/>
              <a:t> </a:t>
            </a:r>
            <a:r>
              <a:rPr lang="en-GB" sz="2400" dirty="0" err="1"/>
              <a:t>egyik</a:t>
            </a:r>
            <a:r>
              <a:rPr lang="en-GB" sz="2400" dirty="0"/>
              <a:t> </a:t>
            </a:r>
            <a:r>
              <a:rPr lang="en-GB" sz="2400" dirty="0" err="1"/>
              <a:t>kötelező</a:t>
            </a:r>
            <a:endParaRPr lang="en-GB" sz="2400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ACCFB94-9856-4CC0-957A-CE819834E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8BA62FA-D577-4331-A448-C620AF420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8576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800" y="576801"/>
            <a:ext cx="7122160" cy="527050"/>
          </a:xfrm>
        </p:spPr>
        <p:txBody>
          <a:bodyPr/>
          <a:lstStyle/>
          <a:p>
            <a:pPr algn="l"/>
            <a:r>
              <a:rPr lang="hu-HU" dirty="0"/>
              <a:t>Alkalmazást futtató platformok</a:t>
            </a:r>
            <a:endParaRPr lang="en-US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FBF5A66-6C3D-4602-99F6-5B93FD6778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707923" y="1274261"/>
            <a:ext cx="5616185" cy="515060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0000" lnSpcReduction="10000"/>
          </a:bodyPr>
          <a:lstStyle/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+mn-lt"/>
              </a:rPr>
              <a:t>Mobil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Android</a:t>
            </a:r>
          </a:p>
          <a:p>
            <a:pPr marL="971550" lvl="1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iOS</a:t>
            </a:r>
            <a:endParaRPr lang="en-GB" sz="2800" dirty="0">
              <a:latin typeface="+mn-lt"/>
            </a:endParaRP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Desktop</a:t>
            </a:r>
          </a:p>
          <a:p>
            <a:pPr marL="971550" lvl="1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Windows</a:t>
            </a:r>
          </a:p>
          <a:p>
            <a:pPr marL="971550" lvl="1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macOS</a:t>
            </a:r>
          </a:p>
          <a:p>
            <a:pPr marL="971550" lvl="1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Linux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+mn-lt"/>
              </a:rPr>
              <a:t>Web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/>
              <a:t>Beágyazott</a:t>
            </a:r>
            <a:r>
              <a:rPr lang="en-GB" sz="2800" dirty="0"/>
              <a:t> </a:t>
            </a:r>
            <a:r>
              <a:rPr lang="en-GB" sz="2800" dirty="0" err="1"/>
              <a:t>rendszerek</a:t>
            </a:r>
            <a:endParaRPr lang="en-GB" sz="2800" dirty="0">
              <a:latin typeface="+mn-lt"/>
            </a:endParaRPr>
          </a:p>
        </p:txBody>
      </p:sp>
      <p:graphicFrame>
        <p:nvGraphicFramePr>
          <p:cNvPr id="8" name="Táblázat 7">
            <a:extLst>
              <a:ext uri="{FF2B5EF4-FFF2-40B4-BE49-F238E27FC236}">
                <a16:creationId xmlns:a16="http://schemas.microsoft.com/office/drawing/2014/main" id="{9617F842-E685-4794-96E3-E51D5086DC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546981"/>
              </p:ext>
            </p:extLst>
          </p:nvPr>
        </p:nvGraphicFramePr>
        <p:xfrm>
          <a:off x="7117855" y="3642803"/>
          <a:ext cx="4036444" cy="1112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018222">
                  <a:extLst>
                    <a:ext uri="{9D8B030D-6E8A-4147-A177-3AD203B41FA5}">
                      <a16:colId xmlns:a16="http://schemas.microsoft.com/office/drawing/2014/main" val="2079304610"/>
                    </a:ext>
                  </a:extLst>
                </a:gridCol>
                <a:gridCol w="2018222">
                  <a:extLst>
                    <a:ext uri="{9D8B030D-6E8A-4147-A177-3AD203B41FA5}">
                      <a16:colId xmlns:a16="http://schemas.microsoft.com/office/drawing/2014/main" val="1801774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0"/>
                        <a:t>Desktop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24%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94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Mobil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30%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754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Multi-platform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46%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399092"/>
                  </a:ext>
                </a:extLst>
              </a:tr>
            </a:tbl>
          </a:graphicData>
        </a:graphic>
      </p:graphicFrame>
      <p:pic>
        <p:nvPicPr>
          <p:cNvPr id="7" name="Kép 6">
            <a:extLst>
              <a:ext uri="{FF2B5EF4-FFF2-40B4-BE49-F238E27FC236}">
                <a16:creationId xmlns:a16="http://schemas.microsoft.com/office/drawing/2014/main" id="{80AF8F3D-1939-421C-BA6C-2575DC6AB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3473" y="1648193"/>
            <a:ext cx="5466028" cy="188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5788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5CF4C-5C54-4AD3-947F-9182A6EE4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GB" sz="4200" b="1" err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Példa</a:t>
            </a:r>
            <a:r>
              <a:rPr lang="en-GB" sz="4200" b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4200" b="1" err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hibakezelésre</a:t>
            </a:r>
            <a:endParaRPr lang="en-GB" sz="4200" b="1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0A08611-956A-453B-B332-D36DB30516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err="1"/>
              <a:t>Feladat</a:t>
            </a:r>
            <a:r>
              <a:rPr lang="en-GB"/>
              <a:t>: </a:t>
            </a:r>
            <a:r>
              <a:rPr lang="en-GB" err="1"/>
              <a:t>Fiktív</a:t>
            </a:r>
            <a:r>
              <a:rPr lang="en-GB"/>
              <a:t> </a:t>
            </a:r>
            <a:r>
              <a:rPr lang="en-GB" err="1"/>
              <a:t>adatbázis</a:t>
            </a:r>
            <a:r>
              <a:rPr lang="en-GB"/>
              <a:t> </a:t>
            </a:r>
            <a:r>
              <a:rPr lang="en-GB" err="1"/>
              <a:t>kapcsolat</a:t>
            </a:r>
            <a:r>
              <a:rPr lang="en-GB"/>
              <a:t> </a:t>
            </a:r>
            <a:r>
              <a:rPr lang="en-GB" err="1"/>
              <a:t>nyitása</a:t>
            </a:r>
            <a:r>
              <a:rPr lang="en-GB"/>
              <a:t>, </a:t>
            </a:r>
            <a:r>
              <a:rPr lang="en-GB" err="1"/>
              <a:t>felhasználó</a:t>
            </a:r>
            <a:r>
              <a:rPr lang="en-GB"/>
              <a:t> </a:t>
            </a:r>
            <a:r>
              <a:rPr lang="en-GB" err="1"/>
              <a:t>beolvasása</a:t>
            </a:r>
            <a:endParaRPr lang="en-GB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ACCFB94-9856-4CC0-957A-CE819834E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41E22FA-A919-426E-BA9B-3706F4160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3301" y="2467433"/>
            <a:ext cx="6410870" cy="3139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User? </a:t>
            </a: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loadUser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int </a:t>
            </a: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userId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DatabaseConnection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?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connection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try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connection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openConnection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connection</a:t>
            </a: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readUser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userId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}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on </a:t>
            </a: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ConnectionException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{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showError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</a:t>
            </a: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Nincs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kapcsolat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az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adatbázishoz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!'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}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finally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connection</a:t>
            </a: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?.</a:t>
            </a: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close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}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8BA62FA-D577-4331-A448-C620AF420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248101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81041-7668-45ED-B7E6-BE1D2998B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GB" sz="4200" b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Láthatóság, static</a:t>
            </a:r>
            <a:endParaRPr lang="hu-HU" sz="4200" b="1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C1C0B-2284-407D-A224-372F8F2F0F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indent="-457200">
              <a:lnSpc>
                <a:spcPct val="150000"/>
              </a:lnSpc>
              <a:spcBef>
                <a:spcPts val="0"/>
              </a:spcBef>
              <a:buSzPct val="80000"/>
            </a:pPr>
            <a:r>
              <a:rPr lang="en-GB" b="1"/>
              <a:t>Láthatóság:</a:t>
            </a:r>
            <a:r>
              <a:rPr lang="en-GB"/>
              <a:t> Az osztály mely részei láthatóak különböző helyekről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ct val="80000"/>
            </a:pPr>
            <a:r>
              <a:rPr lang="en-GB"/>
              <a:t>Dartban két szint: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  <a:buSzPct val="80000"/>
            </a:pPr>
            <a:r>
              <a:rPr lang="en-GB" b="1"/>
              <a:t>Public</a:t>
            </a:r>
            <a:r>
              <a:rPr lang="en-GB"/>
              <a:t>: Publikus, bárhonnan látható, ez az alapértelmezett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  <a:buSzPct val="80000"/>
            </a:pPr>
            <a:r>
              <a:rPr lang="en-GB" b="1"/>
              <a:t>(Library) private:</a:t>
            </a:r>
            <a:r>
              <a:rPr lang="en-GB"/>
              <a:t> Csak az adott könyvtár látja, kívülről nem látható</a:t>
            </a:r>
          </a:p>
          <a:p>
            <a:pPr lvl="2" indent="-457200">
              <a:lnSpc>
                <a:spcPct val="100000"/>
              </a:lnSpc>
              <a:spcBef>
                <a:spcPts val="0"/>
              </a:spcBef>
              <a:buSzPct val="80000"/>
            </a:pPr>
            <a:r>
              <a:rPr lang="en-GB"/>
              <a:t>Gyakorlatban az adott fájlra vonatkozik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ct val="80000"/>
            </a:pPr>
            <a:r>
              <a:rPr lang="en-GB"/>
              <a:t>Ha egy osztály, mező, művelet vagy konstruktor neve </a:t>
            </a:r>
            <a:r>
              <a:rPr lang="en-GB" b="1"/>
              <a:t>_</a:t>
            </a:r>
            <a:r>
              <a:rPr lang="en-GB"/>
              <a:t>-vel kezdődik, library </a:t>
            </a:r>
            <a:r>
              <a:rPr lang="en-GB" b="1"/>
              <a:t>private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ct val="80000"/>
            </a:pPr>
            <a:r>
              <a:rPr lang="en-GB"/>
              <a:t>Statikus függvények, változók </a:t>
            </a:r>
            <a:r>
              <a:rPr lang="en-GB" b="1"/>
              <a:t>static</a:t>
            </a:r>
            <a:r>
              <a:rPr lang="en-GB"/>
              <a:t> kulcsszóval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ct val="80000"/>
            </a:pPr>
            <a:endParaRPr lang="en-GB"/>
          </a:p>
          <a:p>
            <a:pPr lvl="1" indent="-457200">
              <a:lnSpc>
                <a:spcPct val="100000"/>
              </a:lnSpc>
              <a:spcBef>
                <a:spcPts val="0"/>
              </a:spcBef>
              <a:buSzPct val="80000"/>
            </a:pPr>
            <a:endParaRPr lang="en-GB"/>
          </a:p>
          <a:p>
            <a:pPr indent="-457200">
              <a:lnSpc>
                <a:spcPct val="100000"/>
              </a:lnSpc>
              <a:spcBef>
                <a:spcPts val="0"/>
              </a:spcBef>
              <a:buSzPct val="80000"/>
            </a:pPr>
            <a:endParaRPr lang="en-GB"/>
          </a:p>
          <a:p>
            <a:pPr marL="0" indent="0">
              <a:lnSpc>
                <a:spcPct val="100000"/>
              </a:lnSpc>
              <a:spcBef>
                <a:spcPts val="0"/>
              </a:spcBef>
              <a:buSzPct val="80000"/>
              <a:buNone/>
            </a:pPr>
            <a:endParaRPr lang="en-GB" b="1"/>
          </a:p>
        </p:txBody>
      </p:sp>
    </p:spTree>
    <p:extLst>
      <p:ext uri="{BB962C8B-B14F-4D97-AF65-F5344CB8AC3E}">
        <p14:creationId xmlns:p14="http://schemas.microsoft.com/office/powerpoint/2010/main" val="30813548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81041-7668-45ED-B7E6-BE1D2998B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hu-HU" sz="4200" b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Konstruktorok</a:t>
            </a:r>
            <a:r>
              <a:rPr lang="en-GB" sz="4200" b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 deklarálása</a:t>
            </a:r>
            <a:endParaRPr lang="hu-HU" sz="4200" b="1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C1C0B-2284-407D-A224-372F8F2F0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25345"/>
            <a:ext cx="10515600" cy="4174122"/>
          </a:xfrm>
        </p:spPr>
        <p:txBody>
          <a:bodyPr>
            <a:normAutofit/>
          </a:bodyPr>
          <a:lstStyle/>
          <a:p>
            <a:pPr indent="-457200">
              <a:lnSpc>
                <a:spcPct val="100000"/>
              </a:lnSpc>
              <a:spcBef>
                <a:spcPts val="0"/>
              </a:spcBef>
              <a:buSzPct val="80000"/>
            </a:pPr>
            <a:r>
              <a:rPr lang="hu-HU"/>
              <a:t>Fő felelőssége: Az adott osztályból egy objektum elérhetővé tétele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ct val="80000"/>
            </a:pPr>
            <a:r>
              <a:rPr lang="en-GB"/>
              <a:t>Egy </a:t>
            </a:r>
            <a:r>
              <a:rPr lang="en-GB" err="1"/>
              <a:t>konstruktor</a:t>
            </a:r>
            <a:r>
              <a:rPr lang="en-GB"/>
              <a:t> </a:t>
            </a:r>
            <a:r>
              <a:rPr lang="en-GB" err="1"/>
              <a:t>lehet</a:t>
            </a:r>
            <a:r>
              <a:rPr lang="en-GB"/>
              <a:t>: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  <a:buSzPct val="80000"/>
            </a:pPr>
            <a:r>
              <a:rPr lang="en-GB" b="1" err="1"/>
              <a:t>Alapértelmezett</a:t>
            </a:r>
            <a:r>
              <a:rPr lang="en-GB"/>
              <a:t>: Az </a:t>
            </a:r>
            <a:r>
              <a:rPr lang="en-GB" err="1"/>
              <a:t>osztály</a:t>
            </a:r>
            <a:r>
              <a:rPr lang="en-GB"/>
              <a:t> </a:t>
            </a:r>
            <a:r>
              <a:rPr lang="en-GB" err="1"/>
              <a:t>nevével</a:t>
            </a:r>
            <a:r>
              <a:rPr lang="en-GB"/>
              <a:t> </a:t>
            </a:r>
            <a:r>
              <a:rPr lang="en-GB" err="1"/>
              <a:t>azonosítjuk</a:t>
            </a:r>
            <a:endParaRPr lang="en-GB"/>
          </a:p>
          <a:p>
            <a:pPr lvl="1" indent="-457200">
              <a:lnSpc>
                <a:spcPct val="100000"/>
              </a:lnSpc>
              <a:spcBef>
                <a:spcPts val="0"/>
              </a:spcBef>
              <a:buSzPct val="80000"/>
            </a:pPr>
            <a:r>
              <a:rPr lang="en-GB" b="1" err="1"/>
              <a:t>Nevesített</a:t>
            </a:r>
            <a:r>
              <a:rPr lang="en-GB" b="1"/>
              <a:t>:</a:t>
            </a:r>
            <a:r>
              <a:rPr lang="en-GB"/>
              <a:t> Az </a:t>
            </a:r>
            <a:r>
              <a:rPr lang="en-GB" err="1"/>
              <a:t>osztály</a:t>
            </a:r>
            <a:r>
              <a:rPr lang="en-GB"/>
              <a:t> </a:t>
            </a:r>
            <a:r>
              <a:rPr lang="en-GB" err="1"/>
              <a:t>nevével</a:t>
            </a:r>
            <a:r>
              <a:rPr lang="en-GB"/>
              <a:t> </a:t>
            </a:r>
            <a:r>
              <a:rPr lang="en-GB" err="1"/>
              <a:t>és</a:t>
            </a:r>
            <a:r>
              <a:rPr lang="en-GB"/>
              <a:t> </a:t>
            </a:r>
            <a:r>
              <a:rPr lang="en-GB" err="1"/>
              <a:t>egy</a:t>
            </a:r>
            <a:r>
              <a:rPr lang="en-GB"/>
              <a:t> </a:t>
            </a:r>
            <a:r>
              <a:rPr lang="en-GB" err="1"/>
              <a:t>saját</a:t>
            </a:r>
            <a:r>
              <a:rPr lang="en-GB"/>
              <a:t> </a:t>
            </a:r>
            <a:r>
              <a:rPr lang="en-GB" err="1"/>
              <a:t>névvel</a:t>
            </a:r>
            <a:r>
              <a:rPr lang="en-GB"/>
              <a:t> azonosítjuk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ct val="80000"/>
            </a:pPr>
            <a:r>
              <a:rPr lang="en-GB"/>
              <a:t>Az objektum létrehozását: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  <a:buSzPct val="80000"/>
            </a:pPr>
            <a:r>
              <a:rPr lang="en-GB"/>
              <a:t>Normál konstruktor: a konstruktor végzi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  <a:buSzPct val="80000"/>
            </a:pPr>
            <a:r>
              <a:rPr lang="en-GB" b="1"/>
              <a:t>factory</a:t>
            </a:r>
            <a:r>
              <a:rPr lang="en-GB"/>
              <a:t> konstruktor: a konstruktor kódblokk része</a:t>
            </a:r>
            <a:endParaRPr lang="en-GB" b="1"/>
          </a:p>
          <a:p>
            <a:pPr marL="0" indent="0">
              <a:lnSpc>
                <a:spcPct val="100000"/>
              </a:lnSpc>
              <a:spcBef>
                <a:spcPts val="0"/>
              </a:spcBef>
              <a:buSzPct val="80000"/>
              <a:buNone/>
            </a:pPr>
            <a:endParaRPr lang="en-GB" b="1"/>
          </a:p>
        </p:txBody>
      </p:sp>
    </p:spTree>
    <p:extLst>
      <p:ext uri="{BB962C8B-B14F-4D97-AF65-F5344CB8AC3E}">
        <p14:creationId xmlns:p14="http://schemas.microsoft.com/office/powerpoint/2010/main" val="7561676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81041-7668-45ED-B7E6-BE1D2998B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hu-HU" sz="4200" b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Konstrukto</a:t>
            </a:r>
            <a:r>
              <a:rPr lang="en-GB" sz="4200" b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r - inicializáció</a:t>
            </a:r>
            <a:endParaRPr lang="hu-HU" sz="4200" b="1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C1C0B-2284-407D-A224-372F8F2F0F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indent="-457200">
              <a:lnSpc>
                <a:spcPct val="150000"/>
              </a:lnSpc>
              <a:spcBef>
                <a:spcPts val="0"/>
              </a:spcBef>
              <a:buSzPct val="80000"/>
            </a:pPr>
            <a:r>
              <a:rPr lang="en-GB"/>
              <a:t>A </a:t>
            </a:r>
            <a:r>
              <a:rPr lang="en-GB" err="1"/>
              <a:t>konstruktor</a:t>
            </a:r>
            <a:r>
              <a:rPr lang="en-GB"/>
              <a:t> </a:t>
            </a:r>
            <a:r>
              <a:rPr lang="en-GB" err="1"/>
              <a:t>kódblokk</a:t>
            </a:r>
            <a:r>
              <a:rPr lang="en-GB"/>
              <a:t> </a:t>
            </a:r>
            <a:r>
              <a:rPr lang="en-GB" err="1"/>
              <a:t>rendes</a:t>
            </a:r>
            <a:r>
              <a:rPr lang="en-GB"/>
              <a:t> </a:t>
            </a:r>
            <a:r>
              <a:rPr lang="en-GB" err="1"/>
              <a:t>kód</a:t>
            </a:r>
            <a:r>
              <a:rPr lang="en-GB"/>
              <a:t>, </a:t>
            </a:r>
            <a:r>
              <a:rPr lang="en-GB" err="1"/>
              <a:t>eléri</a:t>
            </a:r>
            <a:r>
              <a:rPr lang="en-GB"/>
              <a:t> a </a:t>
            </a:r>
            <a:r>
              <a:rPr lang="en-GB" err="1"/>
              <a:t>változókat</a:t>
            </a:r>
            <a:endParaRPr lang="en-GB"/>
          </a:p>
          <a:p>
            <a:pPr indent="-457200">
              <a:lnSpc>
                <a:spcPct val="100000"/>
              </a:lnSpc>
              <a:spcBef>
                <a:spcPts val="0"/>
              </a:spcBef>
              <a:buSzPct val="80000"/>
            </a:pPr>
            <a:r>
              <a:rPr lang="en-GB" err="1"/>
              <a:t>Probléma</a:t>
            </a:r>
            <a:r>
              <a:rPr lang="en-GB"/>
              <a:t> </a:t>
            </a:r>
            <a:r>
              <a:rPr lang="en-GB" err="1"/>
              <a:t>az</a:t>
            </a:r>
            <a:r>
              <a:rPr lang="en-GB"/>
              <a:t> </a:t>
            </a:r>
            <a:r>
              <a:rPr lang="en-GB" b="1" err="1"/>
              <a:t>inicializálandó</a:t>
            </a:r>
            <a:r>
              <a:rPr lang="en-GB" b="1"/>
              <a:t> </a:t>
            </a:r>
            <a:r>
              <a:rPr lang="en-GB" b="1" err="1"/>
              <a:t>változók</a:t>
            </a:r>
            <a:r>
              <a:rPr lang="en-GB"/>
              <a:t> </a:t>
            </a:r>
            <a:r>
              <a:rPr lang="en-GB" err="1"/>
              <a:t>kezelése</a:t>
            </a:r>
            <a:endParaRPr lang="en-GB"/>
          </a:p>
          <a:p>
            <a:pPr indent="-457200">
              <a:lnSpc>
                <a:spcPct val="100000"/>
              </a:lnSpc>
              <a:spcBef>
                <a:spcPts val="0"/>
              </a:spcBef>
              <a:buSzPct val="80000"/>
            </a:pPr>
            <a:r>
              <a:rPr lang="en-GB" err="1"/>
              <a:t>Megoldás</a:t>
            </a:r>
            <a:r>
              <a:rPr lang="en-GB"/>
              <a:t>: </a:t>
            </a:r>
            <a:r>
              <a:rPr lang="en-GB" b="1" err="1"/>
              <a:t>inicializációs</a:t>
            </a:r>
            <a:r>
              <a:rPr lang="en-GB" b="1"/>
              <a:t> lista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ct val="80000"/>
            </a:pPr>
            <a:r>
              <a:rPr lang="en-GB"/>
              <a:t>Konstruktor </a:t>
            </a:r>
            <a:r>
              <a:rPr lang="en-GB" err="1"/>
              <a:t>után</a:t>
            </a:r>
            <a:r>
              <a:rPr lang="en-GB"/>
              <a:t> a </a:t>
            </a:r>
            <a:r>
              <a:rPr lang="en-GB" b="1"/>
              <a:t>:</a:t>
            </a:r>
            <a:r>
              <a:rPr lang="en-GB"/>
              <a:t> </a:t>
            </a:r>
            <a:r>
              <a:rPr lang="en-GB" err="1"/>
              <a:t>jel</a:t>
            </a:r>
            <a:r>
              <a:rPr lang="en-GB"/>
              <a:t> </a:t>
            </a:r>
            <a:r>
              <a:rPr lang="en-GB" err="1"/>
              <a:t>után</a:t>
            </a:r>
            <a:r>
              <a:rPr lang="en-GB"/>
              <a:t>, </a:t>
            </a:r>
            <a:r>
              <a:rPr lang="en-GB" err="1"/>
              <a:t>kódblokk</a:t>
            </a:r>
            <a:r>
              <a:rPr lang="en-GB"/>
              <a:t> </a:t>
            </a:r>
            <a:r>
              <a:rPr lang="en-GB" err="1"/>
              <a:t>előtt</a:t>
            </a:r>
            <a:r>
              <a:rPr lang="en-GB"/>
              <a:t>, </a:t>
            </a:r>
            <a:r>
              <a:rPr lang="en-GB" err="1"/>
              <a:t>vesszővel</a:t>
            </a:r>
            <a:r>
              <a:rPr lang="en-GB"/>
              <a:t> elválasztva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ct val="80000"/>
            </a:pPr>
            <a:r>
              <a:rPr lang="en-GB"/>
              <a:t>Osztály változóinak inicializálása: konstruktor paramétereinél </a:t>
            </a:r>
            <a:r>
              <a:rPr lang="en-GB" b="1"/>
              <a:t>this</a:t>
            </a:r>
            <a:r>
              <a:rPr lang="en-GB"/>
              <a:t> kulcsszó használata</a:t>
            </a:r>
          </a:p>
        </p:txBody>
      </p:sp>
    </p:spTree>
    <p:extLst>
      <p:ext uri="{BB962C8B-B14F-4D97-AF65-F5344CB8AC3E}">
        <p14:creationId xmlns:p14="http://schemas.microsoft.com/office/powerpoint/2010/main" val="42905641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81041-7668-45ED-B7E6-BE1D2998B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GB" sz="4200" b="1" err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Inicializáció</a:t>
            </a:r>
            <a:r>
              <a:rPr lang="en-GB" sz="4200" b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 példa</a:t>
            </a:r>
            <a:endParaRPr lang="hu-HU" sz="4200" b="1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A2AD1DA-EF29-4F4D-B4D3-37E9B1EBC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615" y="1690688"/>
            <a:ext cx="5984339" cy="369331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Person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final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int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age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final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?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Person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age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Person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2196F3"/>
                </a:solidFill>
                <a:effectLst/>
                <a:latin typeface="JetBrains Mono"/>
              </a:rPr>
              <a:t>onlyAge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({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required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int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age}) :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(age,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null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person1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2196F3"/>
                </a:solidFill>
                <a:effectLst/>
                <a:latin typeface="JetBrains Mono"/>
              </a:rPr>
              <a:t>Person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18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'András'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person2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2196F3"/>
                </a:solidFill>
                <a:effectLst/>
                <a:latin typeface="JetBrains Mono"/>
              </a:rPr>
              <a:t>Person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2196F3"/>
                </a:solidFill>
                <a:effectLst/>
                <a:latin typeface="JetBrains Mono"/>
              </a:rPr>
              <a:t>onlyAge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(age :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20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hu-HU" altLang="hu-HU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320108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81041-7668-45ED-B7E6-BE1D2998B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GB" sz="4200" b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Konstans konstruktor</a:t>
            </a:r>
            <a:endParaRPr lang="hu-HU" sz="4200" b="1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C1C0B-2284-407D-A224-372F8F2F0F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indent="-457200">
              <a:lnSpc>
                <a:spcPct val="100000"/>
              </a:lnSpc>
              <a:spcBef>
                <a:spcPts val="0"/>
              </a:spcBef>
              <a:buSzPct val="80000"/>
            </a:pPr>
            <a:r>
              <a:rPr lang="en-GB" b="1"/>
              <a:t>const</a:t>
            </a:r>
            <a:r>
              <a:rPr lang="en-GB"/>
              <a:t> kulcsszó a konstruktor előtt: Konstans konstruktor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ct val="80000"/>
            </a:pPr>
            <a:r>
              <a:rPr lang="en-GB"/>
              <a:t>Objektum létrehozásakor a </a:t>
            </a:r>
            <a:r>
              <a:rPr lang="en-GB" b="1"/>
              <a:t>const</a:t>
            </a:r>
            <a:r>
              <a:rPr lang="en-GB"/>
              <a:t> kulcsszó használata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ct val="80000"/>
            </a:pPr>
            <a:r>
              <a:rPr lang="en-GB"/>
              <a:t>Szigorú megkötések: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  <a:buSzPct val="80000"/>
            </a:pPr>
            <a:r>
              <a:rPr lang="en-GB"/>
              <a:t>Az osztály minden mezeje </a:t>
            </a:r>
            <a:r>
              <a:rPr lang="en-GB" b="1"/>
              <a:t>final</a:t>
            </a:r>
            <a:r>
              <a:rPr lang="en-GB"/>
              <a:t>, létrehozáskor inicializálódnak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  <a:buSzPct val="80000"/>
            </a:pPr>
            <a:r>
              <a:rPr lang="en-GB"/>
              <a:t>A konstruktor nem tartalmazhat kódblokk részt</a:t>
            </a:r>
          </a:p>
          <a:p>
            <a:pPr lvl="2" indent="-457200">
              <a:lnSpc>
                <a:spcPct val="100000"/>
              </a:lnSpc>
              <a:spcBef>
                <a:spcPts val="0"/>
              </a:spcBef>
              <a:buSzPct val="80000"/>
            </a:pPr>
            <a:r>
              <a:rPr lang="en-GB"/>
              <a:t>Az objektum "fordítási időben" jön létre, ekkor nincs értelme kódblokk futtatásának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ct val="80000"/>
            </a:pPr>
            <a:r>
              <a:rPr lang="en-GB"/>
              <a:t>Konstans konstruktor meghívása: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  <a:buSzPct val="80000"/>
            </a:pPr>
            <a:r>
              <a:rPr lang="en-GB" b="1"/>
              <a:t>const</a:t>
            </a:r>
            <a:r>
              <a:rPr lang="en-GB"/>
              <a:t> kulcsszó a konstruktor hívás előtt, vagy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  <a:buSzPct val="80000"/>
            </a:pPr>
            <a:r>
              <a:rPr lang="en-GB" b="1"/>
              <a:t>konstans kontextus</a:t>
            </a:r>
            <a:r>
              <a:rPr lang="en-GB"/>
              <a:t> (pl. </a:t>
            </a:r>
            <a:r>
              <a:rPr lang="en-GB" b="1"/>
              <a:t>const</a:t>
            </a:r>
            <a:r>
              <a:rPr lang="en-GB"/>
              <a:t> gyűjtemény létrehozása)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  <a:buSzPct val="80000"/>
            </a:pPr>
            <a:r>
              <a:rPr lang="en-GB"/>
              <a:t>Konstruktor paraméterek csak </a:t>
            </a:r>
            <a:r>
              <a:rPr lang="en-GB" b="1"/>
              <a:t>konstansok</a:t>
            </a:r>
            <a:r>
              <a:rPr lang="en-GB"/>
              <a:t> (különben fordítási hiba)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SzPct val="80000"/>
              <a:buNone/>
            </a:pPr>
            <a:endParaRPr lang="en-GB"/>
          </a:p>
          <a:p>
            <a:pPr lvl="1" indent="-457200">
              <a:lnSpc>
                <a:spcPct val="100000"/>
              </a:lnSpc>
              <a:spcBef>
                <a:spcPts val="0"/>
              </a:spcBef>
              <a:buSzPct val="80000"/>
            </a:pPr>
            <a:endParaRPr lang="en-GB" b="1"/>
          </a:p>
          <a:p>
            <a:pPr indent="-457200">
              <a:lnSpc>
                <a:spcPct val="100000"/>
              </a:lnSpc>
              <a:spcBef>
                <a:spcPts val="0"/>
              </a:spcBef>
              <a:buSzPct val="80000"/>
            </a:pPr>
            <a:endParaRPr lang="en-GB"/>
          </a:p>
          <a:p>
            <a:pPr indent="-457200">
              <a:lnSpc>
                <a:spcPct val="100000"/>
              </a:lnSpc>
              <a:spcBef>
                <a:spcPts val="0"/>
              </a:spcBef>
              <a:buSzPct val="80000"/>
            </a:pPr>
            <a:endParaRPr lang="en-GB"/>
          </a:p>
          <a:p>
            <a:pPr indent="-457200">
              <a:lnSpc>
                <a:spcPct val="100000"/>
              </a:lnSpc>
              <a:spcBef>
                <a:spcPts val="0"/>
              </a:spcBef>
              <a:buSzPct val="80000"/>
            </a:pPr>
            <a:endParaRPr lang="hu-HU" noProof="1"/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SzPct val="80000"/>
              <a:buNone/>
            </a:pPr>
            <a:endParaRPr lang="hu-HU"/>
          </a:p>
          <a:p>
            <a:pPr marL="0" indent="0">
              <a:lnSpc>
                <a:spcPct val="100000"/>
              </a:lnSpc>
              <a:spcBef>
                <a:spcPts val="0"/>
              </a:spcBef>
              <a:buSzPct val="80000"/>
              <a:buNone/>
            </a:pPr>
            <a:endParaRPr lang="hu-HU" b="1"/>
          </a:p>
        </p:txBody>
      </p:sp>
    </p:spTree>
    <p:extLst>
      <p:ext uri="{BB962C8B-B14F-4D97-AF65-F5344CB8AC3E}">
        <p14:creationId xmlns:p14="http://schemas.microsoft.com/office/powerpoint/2010/main" val="30747759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81041-7668-45ED-B7E6-BE1D2998B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GB" sz="4200" b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Leszármazás</a:t>
            </a:r>
            <a:endParaRPr lang="hu-HU" sz="4200" b="1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C1C0B-2284-407D-A224-372F8F2F0F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indent="-457200">
              <a:lnSpc>
                <a:spcPct val="100000"/>
              </a:lnSpc>
              <a:spcBef>
                <a:spcPts val="0"/>
              </a:spcBef>
              <a:buSzPct val="80000"/>
            </a:pPr>
            <a:r>
              <a:rPr lang="en-GB"/>
              <a:t>Egy osztálynak csak egy ősosztálya lehet (</a:t>
            </a:r>
            <a:r>
              <a:rPr lang="en-GB" b="1"/>
              <a:t>extends</a:t>
            </a:r>
            <a:r>
              <a:rPr lang="en-GB"/>
              <a:t>)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ct val="80000"/>
            </a:pPr>
            <a:r>
              <a:rPr lang="en-GB"/>
              <a:t>Minden osztály implicit definiál egy interfészt is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  <a:buSzPct val="80000"/>
            </a:pPr>
            <a:r>
              <a:rPr lang="en-GB"/>
              <a:t>Publikus mezők + metódusok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ct val="80000"/>
            </a:pPr>
            <a:r>
              <a:rPr lang="en-GB"/>
              <a:t>Tetszőleges számú osztály implementálható (</a:t>
            </a:r>
            <a:r>
              <a:rPr lang="en-GB" b="1"/>
              <a:t>implements</a:t>
            </a:r>
            <a:r>
              <a:rPr lang="en-GB"/>
              <a:t>)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ct val="80000"/>
            </a:pPr>
            <a:r>
              <a:rPr lang="en-GB"/>
              <a:t>Mixin: Egy osztály "bekeverése" egy másikba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  <a:buSzPct val="80000"/>
            </a:pPr>
            <a:r>
              <a:rPr lang="en-GB" sz="2800"/>
              <a:t>"Ős" osztály: Amit bemásolunk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  <a:buSzPct val="80000"/>
            </a:pPr>
            <a:r>
              <a:rPr lang="en-GB" sz="2800"/>
              <a:t>"Leszármazott" osztály: Ahova másolunk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ct val="80000"/>
            </a:pPr>
            <a:r>
              <a:rPr lang="en-GB" b="1"/>
              <a:t>with</a:t>
            </a:r>
            <a:r>
              <a:rPr lang="en-GB"/>
              <a:t> kulcsszó használata a </a:t>
            </a:r>
            <a:br>
              <a:rPr lang="en-GB"/>
            </a:br>
            <a:r>
              <a:rPr lang="en-GB"/>
              <a:t>"leszármazott" osztály deklarációnál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ct val="80000"/>
            </a:pPr>
            <a:endParaRPr lang="en-GB"/>
          </a:p>
          <a:p>
            <a:pPr lvl="1" indent="-457200">
              <a:lnSpc>
                <a:spcPct val="100000"/>
              </a:lnSpc>
              <a:spcBef>
                <a:spcPts val="0"/>
              </a:spcBef>
              <a:buSzPct val="80000"/>
            </a:pPr>
            <a:endParaRPr lang="en-GB" b="1"/>
          </a:p>
          <a:p>
            <a:pPr indent="-457200">
              <a:lnSpc>
                <a:spcPct val="100000"/>
              </a:lnSpc>
              <a:spcBef>
                <a:spcPts val="0"/>
              </a:spcBef>
              <a:buSzPct val="80000"/>
            </a:pPr>
            <a:endParaRPr lang="en-GB"/>
          </a:p>
          <a:p>
            <a:pPr indent="-457200">
              <a:lnSpc>
                <a:spcPct val="100000"/>
              </a:lnSpc>
              <a:spcBef>
                <a:spcPts val="0"/>
              </a:spcBef>
              <a:buSzPct val="80000"/>
            </a:pPr>
            <a:endParaRPr lang="en-GB"/>
          </a:p>
          <a:p>
            <a:pPr indent="-457200">
              <a:lnSpc>
                <a:spcPct val="100000"/>
              </a:lnSpc>
              <a:spcBef>
                <a:spcPts val="0"/>
              </a:spcBef>
              <a:buSzPct val="80000"/>
            </a:pPr>
            <a:endParaRPr lang="hu-HU" noProof="1"/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SzPct val="80000"/>
              <a:buNone/>
            </a:pPr>
            <a:endParaRPr lang="hu-HU"/>
          </a:p>
          <a:p>
            <a:pPr marL="0" indent="0">
              <a:lnSpc>
                <a:spcPct val="100000"/>
              </a:lnSpc>
              <a:spcBef>
                <a:spcPts val="0"/>
              </a:spcBef>
              <a:buSzPct val="80000"/>
              <a:buNone/>
            </a:pPr>
            <a:endParaRPr lang="hu-HU" b="1"/>
          </a:p>
        </p:txBody>
      </p:sp>
    </p:spTree>
    <p:extLst>
      <p:ext uri="{BB962C8B-B14F-4D97-AF65-F5344CB8AC3E}">
        <p14:creationId xmlns:p14="http://schemas.microsoft.com/office/powerpoint/2010/main" val="5749096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81041-7668-45ED-B7E6-BE1D2998B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GB" sz="4200" b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Mixin példa</a:t>
            </a:r>
            <a:endParaRPr lang="hu-HU" sz="4200" b="1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71964F5-C22C-4FE6-85DA-8C09F1581A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447BC58-4A26-43CA-8802-EF694ADA2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386" y="1376911"/>
            <a:ext cx="4573688" cy="535531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Rectangle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draw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print(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'Téglalap rajzolása!'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}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mixin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Clickable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onClick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print(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'Click!'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}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Button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extends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Rectangle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with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Clickable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@override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onClick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super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.onClick(); </a:t>
            </a:r>
            <a:r>
              <a:rPr kumimoji="0" lang="hu-HU" altLang="hu-HU" sz="1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//Nem hiba</a:t>
            </a:r>
            <a:br>
              <a:rPr kumimoji="0" lang="hu-HU" altLang="hu-HU" sz="1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hu-HU" altLang="hu-HU" sz="1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print(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'Gomb click!'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}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hu-HU" altLang="hu-HU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77BEDEE-7D08-4A0A-AE52-BAB286F43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454" y="1989649"/>
            <a:ext cx="3914854" cy="2308324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(){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button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2196F3"/>
                </a:solidFill>
                <a:effectLst/>
                <a:latin typeface="JetBrains Mono"/>
              </a:rPr>
              <a:t>Button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Clickable clickable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button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Rectangle rectangle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button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clickable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.onClick(); </a:t>
            </a:r>
            <a:r>
              <a:rPr kumimoji="0" lang="hu-HU" altLang="hu-HU" sz="1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</a:t>
            </a:r>
            <a:r>
              <a:rPr kumimoji="0" lang="en-GB" altLang="hu-HU" sz="1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Click! </a:t>
            </a:r>
            <a:r>
              <a:rPr kumimoji="0" lang="hu-HU" altLang="hu-HU" sz="1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Gomb click</a:t>
            </a:r>
            <a:br>
              <a:rPr kumimoji="0" lang="hu-HU" altLang="hu-HU" sz="1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hu-HU" altLang="hu-HU" sz="1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rectangle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.draw(); </a:t>
            </a:r>
            <a:r>
              <a:rPr kumimoji="0" lang="hu-HU" altLang="hu-HU" sz="1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//Téglalap rajzolása!</a:t>
            </a:r>
            <a:br>
              <a:rPr kumimoji="0" lang="hu-HU" altLang="hu-HU" sz="1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hu-HU" alt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2927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81041-7668-45ED-B7E6-BE1D2998B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GB" sz="4200" b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Mixin osztály</a:t>
            </a:r>
            <a:endParaRPr lang="hu-HU" sz="4200" b="1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50723ED-B054-4E34-9A8A-EE71507DA3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/>
              <a:t>Mixin</a:t>
            </a:r>
            <a:r>
              <a:rPr lang="en-GB"/>
              <a:t> mechanikája hasonlít a leszármazáshoz</a:t>
            </a:r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r>
              <a:rPr lang="en-GB"/>
              <a:t>De mixin osztály "őse" </a:t>
            </a:r>
            <a:r>
              <a:rPr lang="en-GB" b="1"/>
              <a:t>dinamikus</a:t>
            </a:r>
            <a:r>
              <a:rPr lang="en-GB"/>
              <a:t>, a leszármazott osztály határozza meg</a:t>
            </a:r>
          </a:p>
          <a:p>
            <a:r>
              <a:rPr lang="en-GB"/>
              <a:t>Több osztály keverése ezt a struktúrát folytatja</a:t>
            </a:r>
            <a:endParaRPr lang="hu-HU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254CF03-E771-41C9-A034-2A94E9C9EEE1}"/>
              </a:ext>
            </a:extLst>
          </p:cNvPr>
          <p:cNvSpPr/>
          <p:nvPr/>
        </p:nvSpPr>
        <p:spPr>
          <a:xfrm>
            <a:off x="4879910" y="2409208"/>
            <a:ext cx="2432180" cy="533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>
                <a:latin typeface="JetBrains Mono"/>
              </a:rPr>
              <a:t>Rectangle</a:t>
            </a:r>
            <a:endParaRPr lang="hu-HU" sz="2400">
              <a:latin typeface="JetBrains Mono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086B04E-D6DD-454E-8531-2D1010879927}"/>
              </a:ext>
            </a:extLst>
          </p:cNvPr>
          <p:cNvSpPr/>
          <p:nvPr/>
        </p:nvSpPr>
        <p:spPr>
          <a:xfrm>
            <a:off x="4879910" y="3171211"/>
            <a:ext cx="2432180" cy="533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>
                <a:latin typeface="JetBrains Mono"/>
              </a:rPr>
              <a:t>Clickable</a:t>
            </a:r>
            <a:endParaRPr lang="hu-HU" sz="2400">
              <a:latin typeface="JetBrains Mono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2F842E2-0EA6-4BC8-AC63-C196A5A7BFE4}"/>
              </a:ext>
            </a:extLst>
          </p:cNvPr>
          <p:cNvCxnSpPr>
            <a:stCxn id="8" idx="0"/>
            <a:endCxn id="3" idx="2"/>
          </p:cNvCxnSpPr>
          <p:nvPr/>
        </p:nvCxnSpPr>
        <p:spPr>
          <a:xfrm flipV="1">
            <a:off x="6096000" y="2942252"/>
            <a:ext cx="0" cy="228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7F1F8A7-3C87-45AF-BB9A-A1641B342FFD}"/>
              </a:ext>
            </a:extLst>
          </p:cNvPr>
          <p:cNvSpPr/>
          <p:nvPr/>
        </p:nvSpPr>
        <p:spPr>
          <a:xfrm>
            <a:off x="4879910" y="3933214"/>
            <a:ext cx="2432180" cy="533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>
                <a:latin typeface="JetBrains Mono"/>
              </a:rPr>
              <a:t>Button</a:t>
            </a:r>
            <a:endParaRPr lang="hu-HU" sz="2400">
              <a:latin typeface="JetBrains Mono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D418749-D497-41D3-B646-190BDA0DEAEF}"/>
              </a:ext>
            </a:extLst>
          </p:cNvPr>
          <p:cNvCxnSpPr>
            <a:stCxn id="11" idx="0"/>
            <a:endCxn id="8" idx="2"/>
          </p:cNvCxnSpPr>
          <p:nvPr/>
        </p:nvCxnSpPr>
        <p:spPr>
          <a:xfrm flipV="1">
            <a:off x="6096000" y="3704255"/>
            <a:ext cx="0" cy="228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0186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3" grpId="0" animBg="1"/>
      <p:bldP spid="8" grpId="0" animBg="1"/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81041-7668-45ED-B7E6-BE1D2998B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GB" sz="4200" b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Mixin osztály</a:t>
            </a:r>
            <a:endParaRPr lang="hu-HU" sz="4200" b="1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50723ED-B054-4E34-9A8A-EE71507DA3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 bekevert osztály ősosztálya csak </a:t>
            </a:r>
            <a:r>
              <a:rPr lang="en-GB" i="1"/>
              <a:t>Object</a:t>
            </a:r>
            <a:r>
              <a:rPr lang="en-GB"/>
              <a:t> lehet</a:t>
            </a:r>
          </a:p>
          <a:p>
            <a:pPr lvl="1"/>
            <a:r>
              <a:rPr lang="en-GB"/>
              <a:t>Normális osztály</a:t>
            </a:r>
          </a:p>
          <a:p>
            <a:pPr lvl="1"/>
            <a:r>
              <a:rPr lang="en-GB"/>
              <a:t>Absztrakt osztály</a:t>
            </a:r>
          </a:p>
          <a:p>
            <a:pPr lvl="1"/>
            <a:r>
              <a:rPr lang="en-GB" b="1"/>
              <a:t>Mixin</a:t>
            </a:r>
            <a:r>
              <a:rPr lang="en-GB"/>
              <a:t> osztály: ekkor csak mixin módon lehet használni</a:t>
            </a:r>
            <a:endParaRPr lang="en-GB" b="1"/>
          </a:p>
          <a:p>
            <a:r>
              <a:rPr lang="en-GB" b="1"/>
              <a:t>Mixin </a:t>
            </a:r>
            <a:r>
              <a:rPr lang="en-GB"/>
              <a:t>osztály nem származhat le más osztályból</a:t>
            </a:r>
          </a:p>
          <a:p>
            <a:r>
              <a:rPr lang="en-GB"/>
              <a:t>De </a:t>
            </a:r>
            <a:r>
              <a:rPr lang="en-GB" b="1"/>
              <a:t>korlátozható</a:t>
            </a:r>
            <a:r>
              <a:rPr lang="en-GB"/>
              <a:t>, hogy mely osztályok használhatják fel!</a:t>
            </a:r>
          </a:p>
          <a:p>
            <a:pPr lvl="1"/>
            <a:r>
              <a:rPr lang="en-GB"/>
              <a:t>Ekkor elérhetjük a korlátozott függvény metódusait!</a:t>
            </a:r>
          </a:p>
          <a:p>
            <a:r>
              <a:rPr lang="en-GB"/>
              <a:t>Deklaráció után </a:t>
            </a:r>
            <a:r>
              <a:rPr lang="en-GB" b="1"/>
              <a:t>on</a:t>
            </a:r>
            <a:r>
              <a:rPr lang="en-GB"/>
              <a:t> kulcsszó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229413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800" y="576801"/>
            <a:ext cx="7122160" cy="527050"/>
          </a:xfrm>
        </p:spPr>
        <p:txBody>
          <a:bodyPr/>
          <a:lstStyle/>
          <a:p>
            <a:pPr algn="l"/>
            <a:r>
              <a:rPr lang="hu-HU" dirty="0"/>
              <a:t>Alkalmazást futtató platformok</a:t>
            </a:r>
            <a:endParaRPr lang="en-US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707923" y="1274261"/>
            <a:ext cx="6813754" cy="515060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75000" lnSpcReduction="20000"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/>
              <a:t>Natív</a:t>
            </a:r>
            <a:endParaRPr lang="en-GB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latin typeface="+mn-lt"/>
              </a:rPr>
              <a:t>Reszponzív</a:t>
            </a:r>
            <a:r>
              <a:rPr lang="en-GB" sz="2800" dirty="0">
                <a:latin typeface="+mn-lt"/>
              </a:rPr>
              <a:t> </a:t>
            </a:r>
            <a:r>
              <a:rPr lang="en-GB" sz="2800" dirty="0" err="1">
                <a:latin typeface="+mn-lt"/>
              </a:rPr>
              <a:t>weboldal</a:t>
            </a:r>
            <a:endParaRPr lang="en-GB" sz="2800" dirty="0">
              <a:latin typeface="+mn-lt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Progressive Web App (PWA)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latin typeface="+mn-lt"/>
              </a:rPr>
              <a:t>Telepített</a:t>
            </a:r>
            <a:r>
              <a:rPr lang="en-GB" sz="2800" dirty="0">
                <a:latin typeface="+mn-lt"/>
              </a:rPr>
              <a:t> </a:t>
            </a:r>
            <a:r>
              <a:rPr lang="en-GB" sz="2800" dirty="0" err="1">
                <a:latin typeface="+mn-lt"/>
              </a:rPr>
              <a:t>böngésző</a:t>
            </a:r>
            <a:r>
              <a:rPr lang="en-GB" sz="2800" dirty="0">
                <a:latin typeface="+mn-lt"/>
              </a:rPr>
              <a:t> </a:t>
            </a:r>
            <a:r>
              <a:rPr lang="en-GB" sz="2800" dirty="0" err="1">
                <a:latin typeface="+mn-lt"/>
              </a:rPr>
              <a:t>futtatja</a:t>
            </a:r>
            <a:endParaRPr lang="en-GB" sz="2800" dirty="0">
              <a:latin typeface="+mn-lt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Offline </a:t>
            </a:r>
            <a:r>
              <a:rPr lang="en-GB" sz="2800" dirty="0" err="1"/>
              <a:t>támogatás</a:t>
            </a:r>
            <a:endParaRPr lang="en-GB" sz="28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+mn-lt"/>
              </a:rPr>
              <a:t>Push notification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/>
              <a:t>Hibrid</a:t>
            </a:r>
            <a:endParaRPr lang="en-GB" sz="28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latin typeface="+mn-lt"/>
              </a:rPr>
              <a:t>Weboldal</a:t>
            </a:r>
            <a:r>
              <a:rPr lang="en-GB" sz="2800" dirty="0">
                <a:latin typeface="+mn-lt"/>
              </a:rPr>
              <a:t> </a:t>
            </a:r>
            <a:r>
              <a:rPr lang="en-GB" sz="2800" dirty="0" err="1">
                <a:latin typeface="+mn-lt"/>
              </a:rPr>
              <a:t>rendes</a:t>
            </a:r>
            <a:r>
              <a:rPr lang="en-GB" sz="2800" dirty="0">
                <a:latin typeface="+mn-lt"/>
              </a:rPr>
              <a:t> </a:t>
            </a:r>
            <a:r>
              <a:rPr lang="en-GB" sz="2800" dirty="0" err="1">
                <a:latin typeface="+mn-lt"/>
              </a:rPr>
              <a:t>alkalmazásba</a:t>
            </a:r>
            <a:r>
              <a:rPr lang="en-GB" sz="2800" dirty="0">
                <a:latin typeface="+mn-lt"/>
              </a:rPr>
              <a:t> </a:t>
            </a:r>
            <a:r>
              <a:rPr lang="en-GB" sz="2800" dirty="0" err="1">
                <a:latin typeface="+mn-lt"/>
              </a:rPr>
              <a:t>csomagolva</a:t>
            </a:r>
            <a:endParaRPr lang="en-GB" sz="2800" dirty="0">
              <a:latin typeface="+mn-lt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/>
              <a:t>Eléri</a:t>
            </a:r>
            <a:r>
              <a:rPr lang="en-GB" sz="2800" dirty="0"/>
              <a:t> a platform </a:t>
            </a:r>
            <a:r>
              <a:rPr lang="en-GB" sz="2800" dirty="0" err="1"/>
              <a:t>erőforrásait</a:t>
            </a:r>
            <a:endParaRPr lang="en-GB" sz="28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+mn-lt"/>
              </a:rPr>
              <a:t>Electron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Cross-platform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+mn-lt"/>
              </a:rPr>
              <a:t>React Native, </a:t>
            </a:r>
            <a:r>
              <a:rPr lang="en-GB" sz="2800" dirty="0" err="1">
                <a:latin typeface="+mn-lt"/>
              </a:rPr>
              <a:t>NativeScript</a:t>
            </a:r>
            <a:r>
              <a:rPr lang="en-GB" sz="2800" dirty="0">
                <a:latin typeface="+mn-lt"/>
              </a:rPr>
              <a:t>, Xamarin Native</a:t>
            </a:r>
          </a:p>
        </p:txBody>
      </p:sp>
      <p:pic>
        <p:nvPicPr>
          <p:cNvPr id="6" name="Kép 5" descr="A képen képernyőkép látható&#10;&#10;Automatikusan generált leírás">
            <a:extLst>
              <a:ext uri="{FF2B5EF4-FFF2-40B4-BE49-F238E27FC236}">
                <a16:creationId xmlns:a16="http://schemas.microsoft.com/office/drawing/2014/main" id="{828C7EDB-03D2-4151-8C8B-297F3A8A66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185" y="1756505"/>
            <a:ext cx="2130585" cy="426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35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81041-7668-45ED-B7E6-BE1D2998B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GB" sz="4200" b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Kiegészítő metódusok</a:t>
            </a:r>
            <a:endParaRPr lang="hu-HU" sz="4200" b="1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50723ED-B054-4E34-9A8A-EE71507DA3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Egy osztály tartalmazza a hozzá tartozó metódusokat</a:t>
            </a:r>
          </a:p>
          <a:p>
            <a:r>
              <a:rPr lang="en-GB"/>
              <a:t>Hiányozhat olyan funkció, ami nekünk hasznos lenne</a:t>
            </a:r>
          </a:p>
          <a:p>
            <a:pPr lvl="1"/>
            <a:r>
              <a:rPr lang="en-GB"/>
              <a:t>Például listában található számok összegzése</a:t>
            </a:r>
          </a:p>
          <a:p>
            <a:r>
              <a:rPr lang="en-GB"/>
              <a:t>Megoldás: </a:t>
            </a:r>
            <a:r>
              <a:rPr lang="en-GB" b="1"/>
              <a:t>Kiegészítő metódusok</a:t>
            </a:r>
            <a:endParaRPr lang="en-GB"/>
          </a:p>
          <a:p>
            <a:pPr lvl="1"/>
            <a:r>
              <a:rPr lang="en-GB"/>
              <a:t>Osztályon kívül deklaráljuk, de úgy tudjuk használni, mintha hozzá tartozna</a:t>
            </a:r>
          </a:p>
          <a:p>
            <a:pPr lvl="1"/>
            <a:r>
              <a:rPr lang="en-GB"/>
              <a:t>Fontos: A fordítónak </a:t>
            </a:r>
            <a:r>
              <a:rPr lang="en-GB" b="1"/>
              <a:t>fordítási időben</a:t>
            </a:r>
            <a:r>
              <a:rPr lang="en-GB"/>
              <a:t> ismernie kell a típust</a:t>
            </a:r>
          </a:p>
          <a:p>
            <a:pPr lvl="2"/>
            <a:r>
              <a:rPr lang="en-GB"/>
              <a:t>Nem az osztályt egészíti ki, csak nekünk segít a fordító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52366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81041-7668-45ED-B7E6-BE1D2998B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GB" sz="4200" b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Példa</a:t>
            </a:r>
            <a:endParaRPr lang="hu-HU" sz="4200" b="1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50723ED-B054-4E34-9A8A-EE71507DA3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Feladat: Rendezhető elemű listák minimumát megkeresni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DEEB8-0FC6-40AA-9A40-0BA5FC628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826" y="3372740"/>
            <a:ext cx="9555821" cy="2308324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extension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MinimumElement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extends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Comparable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on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&gt;{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getMinimum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=&gt; reduce((value, element) =&gt; value.compareTo(element) &lt;=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? value : element);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test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[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7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];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print(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test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.getMinimum());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hu-HU" alt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E49AC3-2C60-400A-8DE6-10659DC295CB}"/>
              </a:ext>
            </a:extLst>
          </p:cNvPr>
          <p:cNvSpPr txBox="1"/>
          <p:nvPr/>
        </p:nvSpPr>
        <p:spPr>
          <a:xfrm>
            <a:off x="5760736" y="2776752"/>
            <a:ext cx="5212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>
                <a:latin typeface="Calibri" panose="020F0502020204030204" pitchFamily="34" charset="0"/>
                <a:cs typeface="Calibri" panose="020F0502020204030204" pitchFamily="34" charset="0"/>
              </a:rPr>
              <a:t>Generikus paraméter szűkítése</a:t>
            </a:r>
            <a:endParaRPr lang="hu-HU" sz="2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5E495AD9-E64B-4E87-AC81-C06C9734131A}"/>
              </a:ext>
            </a:extLst>
          </p:cNvPr>
          <p:cNvCxnSpPr>
            <a:cxnSpLocks/>
            <a:stCxn id="9" idx="1"/>
          </p:cNvCxnSpPr>
          <p:nvPr/>
        </p:nvCxnSpPr>
        <p:spPr>
          <a:xfrm rot="10800000" flipV="1">
            <a:off x="4428932" y="3038361"/>
            <a:ext cx="1331805" cy="445067"/>
          </a:xfrm>
          <a:prstGeom prst="curvedConnector3">
            <a:avLst>
              <a:gd name="adj1" fmla="val 990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78988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800" y="576801"/>
            <a:ext cx="7122160" cy="527050"/>
          </a:xfrm>
        </p:spPr>
        <p:txBody>
          <a:bodyPr/>
          <a:lstStyle/>
          <a:p>
            <a:pPr algn="l"/>
            <a:r>
              <a:rPr lang="en-US" dirty="0"/>
              <a:t>Flutter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707923" y="1274261"/>
            <a:ext cx="6813754" cy="515060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7500"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Google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+mn-lt"/>
              </a:rPr>
              <a:t>2015: preview, 2018: </a:t>
            </a:r>
            <a:r>
              <a:rPr lang="en-GB" sz="2800" dirty="0" err="1">
                <a:latin typeface="+mn-lt"/>
              </a:rPr>
              <a:t>verzió</a:t>
            </a:r>
            <a:r>
              <a:rPr lang="en-GB" sz="2800" dirty="0">
                <a:latin typeface="+mn-lt"/>
              </a:rPr>
              <a:t> 1.0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/>
              <a:t>Android</a:t>
            </a:r>
            <a:r>
              <a:rPr lang="en-GB" sz="2800" dirty="0"/>
              <a:t>, iOS</a:t>
            </a:r>
            <a:r>
              <a:rPr lang="en-GB" sz="2800"/>
              <a:t>, Web, Windows, macOS</a:t>
            </a:r>
            <a:r>
              <a:rPr lang="en-GB" sz="2800" dirty="0"/>
              <a:t>, Linux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+mn-lt"/>
              </a:rPr>
              <a:t>Package Manager: Pub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/>
              <a:t>Hibrid-natív</a:t>
            </a:r>
            <a:r>
              <a:rPr lang="en-GB" sz="2800" dirty="0"/>
              <a:t> </a:t>
            </a:r>
            <a:r>
              <a:rPr lang="en-GB" sz="2800" dirty="0" err="1"/>
              <a:t>alkalmazások</a:t>
            </a:r>
            <a:endParaRPr lang="en-GB" sz="2800" dirty="0">
              <a:latin typeface="+mn-lt"/>
            </a:endParaRP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8DDD1D43-4A7E-4482-8CA1-7D8B57242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142" y="1588854"/>
            <a:ext cx="4750858" cy="233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981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BDC74AE-0144-4F43-AE70-B28DEBD5F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C0EDFFFA-FB6B-47EE-ABD9-C9E401EAB0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69" y="920299"/>
            <a:ext cx="6764115" cy="554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340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8DDD1D43-4A7E-4482-8CA1-7D8B57242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405" y="1618350"/>
            <a:ext cx="4750858" cy="2337402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800" y="576801"/>
            <a:ext cx="7122160" cy="527050"/>
          </a:xfrm>
        </p:spPr>
        <p:txBody>
          <a:bodyPr/>
          <a:lstStyle/>
          <a:p>
            <a:pPr algn="l"/>
            <a:r>
              <a:rPr lang="en-US" dirty="0"/>
              <a:t>Flutter </a:t>
            </a:r>
            <a:r>
              <a:rPr lang="en-US" dirty="0" err="1"/>
              <a:t>fordítási</a:t>
            </a:r>
            <a:r>
              <a:rPr lang="en-US" dirty="0"/>
              <a:t> </a:t>
            </a:r>
            <a:r>
              <a:rPr lang="en-US" dirty="0" err="1"/>
              <a:t>módok</a:t>
            </a:r>
            <a:endParaRPr lang="en-US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707923" y="1274261"/>
            <a:ext cx="6813754" cy="515060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75000" lnSpcReduction="20000"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i="1" dirty="0"/>
              <a:t>debug</a:t>
            </a:r>
            <a:endParaRPr lang="en-GB" sz="28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Dart VM </a:t>
            </a:r>
            <a:r>
              <a:rPr lang="en-GB" sz="2800" dirty="0" err="1"/>
              <a:t>mellékelve</a:t>
            </a:r>
            <a:r>
              <a:rPr lang="en-GB" sz="2800" dirty="0"/>
              <a:t> </a:t>
            </a:r>
            <a:r>
              <a:rPr lang="en-GB" sz="2800" dirty="0" err="1"/>
              <a:t>alkalmazásban</a:t>
            </a:r>
            <a:endParaRPr lang="en-GB" sz="28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Dart </a:t>
            </a:r>
            <a:r>
              <a:rPr lang="en-GB" sz="2800" dirty="0" err="1"/>
              <a:t>forráskód</a:t>
            </a:r>
            <a:r>
              <a:rPr lang="en-GB" sz="2800" dirty="0"/>
              <a:t> </a:t>
            </a:r>
            <a:r>
              <a:rPr lang="en-GB" sz="2800" dirty="0" err="1"/>
              <a:t>becsomagolva</a:t>
            </a:r>
            <a:endParaRPr lang="en-GB" sz="28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Hot Reload </a:t>
            </a:r>
            <a:r>
              <a:rPr lang="en-GB" sz="2800" dirty="0" err="1"/>
              <a:t>támogatása</a:t>
            </a:r>
            <a:endParaRPr lang="en-GB" sz="28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/>
              <a:t>Közepes</a:t>
            </a:r>
            <a:r>
              <a:rPr lang="en-GB" sz="2800" dirty="0"/>
              <a:t> </a:t>
            </a:r>
            <a:r>
              <a:rPr lang="en-GB" sz="2800" dirty="0" err="1"/>
              <a:t>teljesítmény</a:t>
            </a:r>
            <a:endParaRPr lang="en-GB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i="1" dirty="0"/>
              <a:t>release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Dart </a:t>
            </a:r>
            <a:r>
              <a:rPr lang="en-GB" sz="2800" dirty="0" err="1"/>
              <a:t>környezet</a:t>
            </a:r>
            <a:r>
              <a:rPr lang="en-GB" sz="2800" dirty="0"/>
              <a:t>, </a:t>
            </a:r>
            <a:r>
              <a:rPr lang="en-GB" sz="2800" dirty="0" err="1"/>
              <a:t>forráskód</a:t>
            </a:r>
            <a:r>
              <a:rPr lang="en-GB" sz="2800" dirty="0"/>
              <a:t> </a:t>
            </a:r>
            <a:r>
              <a:rPr lang="en-GB" sz="2800" dirty="0" err="1"/>
              <a:t>natív</a:t>
            </a:r>
            <a:endParaRPr lang="en-GB" sz="28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Hot Reload </a:t>
            </a:r>
            <a:r>
              <a:rPr lang="en-GB" sz="2800" dirty="0" err="1"/>
              <a:t>nem</a:t>
            </a:r>
            <a:r>
              <a:rPr lang="en-GB" sz="2800" dirty="0"/>
              <a:t> </a:t>
            </a:r>
            <a:r>
              <a:rPr lang="en-GB" sz="2800" dirty="0" err="1"/>
              <a:t>lehetséges</a:t>
            </a:r>
            <a:endParaRPr lang="en-GB" sz="28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/>
              <a:t>Emulátoron</a:t>
            </a:r>
            <a:r>
              <a:rPr lang="en-GB" sz="2800" dirty="0"/>
              <a:t> </a:t>
            </a:r>
            <a:r>
              <a:rPr lang="en-GB" sz="2800" dirty="0" err="1"/>
              <a:t>nem</a:t>
            </a:r>
            <a:r>
              <a:rPr lang="en-GB" sz="2800" dirty="0"/>
              <a:t> </a:t>
            </a:r>
            <a:r>
              <a:rPr lang="en-GB" sz="2800" dirty="0" err="1"/>
              <a:t>fut</a:t>
            </a:r>
            <a:endParaRPr lang="en-GB" sz="28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/>
              <a:t>Gyors</a:t>
            </a:r>
            <a:endParaRPr lang="en-GB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i="1" dirty="0"/>
              <a:t>profile</a:t>
            </a:r>
            <a:endParaRPr lang="en-GB" sz="28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/>
              <a:t>Bizonyos</a:t>
            </a:r>
            <a:r>
              <a:rPr lang="en-GB" sz="2800" dirty="0"/>
              <a:t> debug </a:t>
            </a:r>
            <a:r>
              <a:rPr lang="en-GB" sz="2800" dirty="0" err="1"/>
              <a:t>funkciók</a:t>
            </a:r>
            <a:r>
              <a:rPr lang="en-GB" sz="2800" dirty="0"/>
              <a:t> </a:t>
            </a:r>
            <a:r>
              <a:rPr lang="en-GB" sz="2800" dirty="0" err="1"/>
              <a:t>bekapcsolása</a:t>
            </a:r>
            <a:r>
              <a:rPr lang="en-GB" sz="2800" dirty="0"/>
              <a:t> </a:t>
            </a:r>
            <a:r>
              <a:rPr lang="en-GB" sz="2800" dirty="0" err="1"/>
              <a:t>méréshez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806458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800" y="576801"/>
            <a:ext cx="7122160" cy="527050"/>
          </a:xfrm>
        </p:spPr>
        <p:txBody>
          <a:bodyPr/>
          <a:lstStyle/>
          <a:p>
            <a:pPr algn="l"/>
            <a:r>
              <a:rPr lang="en-GB" dirty="0"/>
              <a:t>Dart</a:t>
            </a:r>
            <a:endParaRPr lang="en-US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707923" y="1274261"/>
            <a:ext cx="6813754" cy="515060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7500"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Google </a:t>
            </a:r>
            <a:r>
              <a:rPr lang="en-GB" sz="2800" dirty="0" err="1"/>
              <a:t>kezdeményezés</a:t>
            </a:r>
            <a:endParaRPr lang="en-GB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+mn-lt"/>
              </a:rPr>
              <a:t>2011: preview, 2013: 1.0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/>
              <a:t>Webre</a:t>
            </a:r>
            <a:r>
              <a:rPr lang="en-GB" sz="2800" dirty="0"/>
              <a:t> </a:t>
            </a:r>
            <a:r>
              <a:rPr lang="en-GB" sz="2800" dirty="0" err="1"/>
              <a:t>szánták</a:t>
            </a:r>
            <a:r>
              <a:rPr lang="en-GB" sz="2800" dirty="0"/>
              <a:t>, </a:t>
            </a:r>
            <a:r>
              <a:rPr lang="en-GB" sz="2800" dirty="0" err="1"/>
              <a:t>Javascript</a:t>
            </a:r>
            <a:r>
              <a:rPr lang="en-GB" sz="2800" dirty="0"/>
              <a:t> </a:t>
            </a:r>
            <a:r>
              <a:rPr lang="en-GB" sz="2800" dirty="0" err="1"/>
              <a:t>leváltása</a:t>
            </a:r>
            <a:endParaRPr lang="en-GB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latin typeface="+mn-lt"/>
              </a:rPr>
              <a:t>Eredeti</a:t>
            </a:r>
            <a:r>
              <a:rPr lang="en-GB" sz="2800" dirty="0">
                <a:latin typeface="+mn-lt"/>
              </a:rPr>
              <a:t> </a:t>
            </a:r>
            <a:r>
              <a:rPr lang="en-GB" sz="2800" dirty="0" err="1">
                <a:latin typeface="+mn-lt"/>
              </a:rPr>
              <a:t>cél</a:t>
            </a:r>
            <a:r>
              <a:rPr lang="en-GB" sz="2800" dirty="0">
                <a:latin typeface="+mn-lt"/>
              </a:rPr>
              <a:t>: Dart VM </a:t>
            </a:r>
            <a:r>
              <a:rPr lang="en-GB" sz="2800" dirty="0" err="1">
                <a:latin typeface="+mn-lt"/>
              </a:rPr>
              <a:t>böngészőkbe</a:t>
            </a:r>
            <a:endParaRPr lang="en-GB" sz="2800" dirty="0">
              <a:latin typeface="+mn-lt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latin typeface="+mn-lt"/>
              </a:rPr>
              <a:t>Később</a:t>
            </a:r>
            <a:r>
              <a:rPr lang="en-GB" sz="2800" dirty="0">
                <a:latin typeface="+mn-lt"/>
              </a:rPr>
              <a:t>: </a:t>
            </a:r>
            <a:r>
              <a:rPr lang="en-GB" sz="2800" dirty="0" err="1">
                <a:latin typeface="+mn-lt"/>
              </a:rPr>
              <a:t>Javascriptre</a:t>
            </a:r>
            <a:r>
              <a:rPr lang="en-GB" sz="2800" dirty="0">
                <a:latin typeface="+mn-lt"/>
              </a:rPr>
              <a:t> </a:t>
            </a:r>
            <a:r>
              <a:rPr lang="en-GB" sz="2800" dirty="0" err="1">
                <a:latin typeface="+mn-lt"/>
              </a:rPr>
              <a:t>fordítás</a:t>
            </a:r>
            <a:endParaRPr lang="en-GB" sz="2800" dirty="0">
              <a:latin typeface="+mn-lt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/>
              <a:t>AngularDart</a:t>
            </a:r>
            <a:endParaRPr lang="en-GB" sz="2800" dirty="0">
              <a:latin typeface="+mn-lt"/>
            </a:endParaRPr>
          </a:p>
        </p:txBody>
      </p:sp>
      <p:pic>
        <p:nvPicPr>
          <p:cNvPr id="3" name="Kép 2" descr="A képen asztal látható&#10;&#10;Automatikusan generált leírás">
            <a:extLst>
              <a:ext uri="{FF2B5EF4-FFF2-40B4-BE49-F238E27FC236}">
                <a16:creationId xmlns:a16="http://schemas.microsoft.com/office/drawing/2014/main" id="{1CBA6A51-EAF6-4BD8-9AB5-0BE961D070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855" y="2020827"/>
            <a:ext cx="3251128" cy="101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098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800" y="576801"/>
            <a:ext cx="7122160" cy="527050"/>
          </a:xfrm>
        </p:spPr>
        <p:txBody>
          <a:bodyPr/>
          <a:lstStyle/>
          <a:p>
            <a:pPr algn="l"/>
            <a:r>
              <a:rPr lang="en-US" dirty="0" err="1"/>
              <a:t>Miért</a:t>
            </a:r>
            <a:r>
              <a:rPr lang="en-US" dirty="0"/>
              <a:t> a Dart? – Flutter </a:t>
            </a:r>
            <a:r>
              <a:rPr lang="en-US" dirty="0" err="1"/>
              <a:t>csapat</a:t>
            </a:r>
            <a:endParaRPr lang="en-US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707923" y="1274261"/>
            <a:ext cx="6813754" cy="515060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7500"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/>
              <a:t>Több</a:t>
            </a:r>
            <a:r>
              <a:rPr lang="en-GB" sz="2800" dirty="0"/>
              <a:t> </a:t>
            </a:r>
            <a:r>
              <a:rPr lang="en-GB" sz="2800" dirty="0" err="1"/>
              <a:t>nyelvet</a:t>
            </a:r>
            <a:r>
              <a:rPr lang="en-GB" sz="2800" dirty="0"/>
              <a:t> </a:t>
            </a:r>
            <a:r>
              <a:rPr lang="en-GB" sz="2800" dirty="0" err="1"/>
              <a:t>megvizsgáltak</a:t>
            </a:r>
            <a:endParaRPr lang="en-GB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Dart </a:t>
            </a:r>
            <a:r>
              <a:rPr lang="en-GB" sz="2800" dirty="0" err="1"/>
              <a:t>jól</a:t>
            </a:r>
            <a:r>
              <a:rPr lang="en-GB" sz="2800" dirty="0"/>
              <a:t> </a:t>
            </a:r>
            <a:r>
              <a:rPr lang="en-GB" sz="2800" dirty="0" err="1"/>
              <a:t>szerepelt</a:t>
            </a:r>
            <a:r>
              <a:rPr lang="en-GB" sz="2800" dirty="0"/>
              <a:t> </a:t>
            </a:r>
            <a:r>
              <a:rPr lang="en-GB" sz="2800" dirty="0" err="1"/>
              <a:t>minden</a:t>
            </a:r>
            <a:r>
              <a:rPr lang="en-GB" sz="2800" dirty="0"/>
              <a:t> </a:t>
            </a:r>
            <a:r>
              <a:rPr lang="en-GB" sz="2800" dirty="0" err="1"/>
              <a:t>szempontnál</a:t>
            </a:r>
            <a:r>
              <a:rPr lang="en-GB" sz="2800" dirty="0"/>
              <a:t>: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/>
              <a:t>Fejlesztői</a:t>
            </a:r>
            <a:r>
              <a:rPr lang="en-GB" sz="2800" dirty="0"/>
              <a:t> </a:t>
            </a:r>
            <a:r>
              <a:rPr lang="en-GB" sz="2800" dirty="0" err="1"/>
              <a:t>produktivitás</a:t>
            </a:r>
            <a:endParaRPr lang="en-GB" sz="28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/>
              <a:t>Objektum</a:t>
            </a:r>
            <a:r>
              <a:rPr lang="en-GB" sz="2800" dirty="0"/>
              <a:t> </a:t>
            </a:r>
            <a:r>
              <a:rPr lang="en-GB" sz="2800" dirty="0" err="1"/>
              <a:t>orientált</a:t>
            </a:r>
            <a:endParaRPr lang="en-GB" sz="28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/>
              <a:t>Kiszámítható</a:t>
            </a:r>
            <a:r>
              <a:rPr lang="en-GB" sz="2800" dirty="0"/>
              <a:t>, </a:t>
            </a:r>
            <a:r>
              <a:rPr lang="en-GB" sz="2800" dirty="0" err="1"/>
              <a:t>magas</a:t>
            </a:r>
            <a:r>
              <a:rPr lang="en-GB" sz="2800" dirty="0"/>
              <a:t> </a:t>
            </a:r>
            <a:r>
              <a:rPr lang="en-GB" sz="2800" dirty="0" err="1"/>
              <a:t>teljesítmény</a:t>
            </a:r>
            <a:endParaRPr lang="en-GB" sz="28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/>
              <a:t>Gyors</a:t>
            </a:r>
            <a:r>
              <a:rPr lang="en-GB" sz="2800" dirty="0"/>
              <a:t> </a:t>
            </a:r>
            <a:r>
              <a:rPr lang="en-GB" sz="2800" dirty="0" err="1"/>
              <a:t>memóriafoglalás</a:t>
            </a:r>
            <a:endParaRPr lang="en-GB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Just in Time: Hot Reload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Ahead of Time: </a:t>
            </a:r>
            <a:r>
              <a:rPr lang="en-GB" sz="2800" dirty="0" err="1"/>
              <a:t>Gyors</a:t>
            </a:r>
            <a:r>
              <a:rPr lang="en-GB" sz="2800" dirty="0"/>
              <a:t> </a:t>
            </a:r>
            <a:r>
              <a:rPr lang="en-GB" sz="2800" dirty="0" err="1"/>
              <a:t>futás</a:t>
            </a:r>
            <a:endParaRPr lang="en-GB" sz="2800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8DDD1D43-4A7E-4482-8CA1-7D8B57242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506" y="1641948"/>
            <a:ext cx="4750858" cy="233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82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"/>
</p:tagLst>
</file>

<file path=ppt/theme/theme1.xml><?xml version="1.0" encoding="utf-8"?>
<a:theme xmlns:a="http://schemas.openxmlformats.org/drawingml/2006/main" name="Címdiá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1. egyéni séma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b">
        <a:normAutofit fontScale="97500"/>
      </a:bodyPr>
      <a:lstStyle>
        <a:defPPr algn="r">
          <a:defRPr sz="4300" b="1" dirty="0">
            <a:solidFill>
              <a:srgbClr val="C00000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9C2323BD-DD2A-48BF-AF82-4B990B4AC78F}"/>
    </a:ext>
  </a:extLst>
</a:theme>
</file>

<file path=ppt/theme/theme10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ólunk di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95A63544-5F0A-46A1-BDC9-1D2827C76A7D}"/>
    </a:ext>
  </a:extLst>
</a:theme>
</file>

<file path=ppt/theme/theme3.xml><?xml version="1.0" encoding="utf-8"?>
<a:theme xmlns:a="http://schemas.openxmlformats.org/drawingml/2006/main" name="Átvezető slide-o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B1671239-7C69-4D27-AE68-7650955ABDB4}"/>
    </a:ext>
  </a:extLst>
</a:theme>
</file>

<file path=ppt/theme/theme4.xml><?xml version="1.0" encoding="utf-8"?>
<a:theme xmlns:a="http://schemas.openxmlformats.org/drawingml/2006/main" name="Felsorolásos diá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5DB45E66-2950-473E-B2E6-0D278FB22C57}"/>
    </a:ext>
  </a:extLst>
</a:theme>
</file>

<file path=ppt/theme/theme5.xml><?xml version="1.0" encoding="utf-8"?>
<a:theme xmlns:a="http://schemas.openxmlformats.org/drawingml/2006/main" name="Felsorolásos diák szekció címsorr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8353171C-B9C6-48C9-8E7D-A478FFC95994}"/>
    </a:ext>
  </a:extLst>
</a:theme>
</file>

<file path=ppt/theme/theme6.xml><?xml version="1.0" encoding="utf-8"?>
<a:theme xmlns:a="http://schemas.openxmlformats.org/drawingml/2006/main" name="Diagram oldalak">
  <a:themeElements>
    <a:clrScheme name="AutSoft_presentation_color_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D0A27"/>
      </a:accent1>
      <a:accent2>
        <a:srgbClr val="1D1D1B"/>
      </a:accent2>
      <a:accent3>
        <a:srgbClr val="34414E"/>
      </a:accent3>
      <a:accent4>
        <a:srgbClr val="C00000"/>
      </a:accent4>
      <a:accent5>
        <a:srgbClr val="6E6E6E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59978233-9C22-488C-98E3-E483547A0282}"/>
    </a:ext>
  </a:extLst>
</a:theme>
</file>

<file path=ppt/theme/theme7.xml><?xml version="1.0" encoding="utf-8"?>
<a:theme xmlns:a="http://schemas.openxmlformats.org/drawingml/2006/main" name="Aloldal mintá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9B19FFC6-1FCA-4F8E-88E6-8492F182DEBC}"/>
    </a:ext>
  </a:extLst>
</a:theme>
</file>

<file path=ppt/theme/theme8.xml><?xml version="1.0" encoding="utf-8"?>
<a:theme xmlns:a="http://schemas.openxmlformats.org/drawingml/2006/main" name="Záró old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83EAC15C-9544-41E6-A227-E9CE2C739C1E}"/>
    </a:ext>
  </a:extLst>
</a:theme>
</file>

<file path=ppt/theme/theme9.xml><?xml version="1.0" encoding="utf-8"?>
<a:theme xmlns:a="http://schemas.openxmlformats.org/drawingml/2006/main" name="1_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ME_Webuni_PPT_Sablon - Copy.pptx" id="{FD421C47-BA3E-41EE-8816-56688A4A5EFC}" vid="{41D6AC1A-0843-4592-89F0-7A3B064C00F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F0ECD861B6C24D9DE6C610410A9680" ma:contentTypeVersion="11" ma:contentTypeDescription="Create a new document." ma:contentTypeScope="" ma:versionID="c1e6361be1704c346fd95d433b8f96cc">
  <xsd:schema xmlns:xsd="http://www.w3.org/2001/XMLSchema" xmlns:xs="http://www.w3.org/2001/XMLSchema" xmlns:p="http://schemas.microsoft.com/office/2006/metadata/properties" xmlns:ns1="http://schemas.microsoft.com/sharepoint/v3" xmlns:ns2="8f2d48a8-3d15-4a9a-bc6b-e84b4fa59525" xmlns:ns3="843bd4ae-105e-484a-97ba-9cfb3101a146" targetNamespace="http://schemas.microsoft.com/office/2006/metadata/properties" ma:root="true" ma:fieldsID="b37878c8533b0244faa46792825990a5" ns1:_="" ns2:_="" ns3:_="">
    <xsd:import namespace="http://schemas.microsoft.com/sharepoint/v3"/>
    <xsd:import namespace="8f2d48a8-3d15-4a9a-bc6b-e84b4fa59525"/>
    <xsd:import namespace="843bd4ae-105e-484a-97ba-9cfb3101a1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1:PublishingStartDate" minOccurs="0"/>
                <xsd:element ref="ns1:PublishingExpirationDate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2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13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2d48a8-3d15-4a9a-bc6b-e84b4fa595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3bd4ae-105e-484a-97ba-9cfb3101a146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_dlc_DocId" ma:index="2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2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2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43bd4ae-105e-484a-97ba-9cfb3101a146">
      <UserInfo>
        <DisplayName>COO Members</DisplayName>
        <AccountId>173</AccountId>
        <AccountType/>
      </UserInfo>
    </SharedWithUsers>
    <PublishingExpirationDate xmlns="http://schemas.microsoft.com/sharepoint/v3" xsi:nil="true"/>
    <PublishingStartDate xmlns="http://schemas.microsoft.com/sharepoint/v3" xsi:nil="true"/>
    <_dlc_DocId xmlns="843bd4ae-105e-484a-97ba-9cfb3101a146">ASDOC-2102554853-32878</_dlc_DocId>
    <_dlc_DocIdUrl xmlns="843bd4ae-105e-484a-97ba-9cfb3101a146">
      <Url>https://autsoft.sharepoint.com/_layouts/15/DocIdRedir.aspx?ID=ASDOC-2102554853-32878</Url>
      <Description>ASDOC-2102554853-32878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5E17CC5E-31FE-4495-9412-9CA01119BB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f2d48a8-3d15-4a9a-bc6b-e84b4fa59525"/>
    <ds:schemaRef ds:uri="843bd4ae-105e-484a-97ba-9cfb3101a14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8FF91B1-8754-4CD5-9632-EF0FFADF1D25}">
  <ds:schemaRefs>
    <ds:schemaRef ds:uri="3b382b5e-089d-4a4c-b0b2-43ff698eeff2"/>
    <ds:schemaRef ds:uri="http://www.w3.org/XML/1998/namespace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30445f70-e018-45db-813a-17a9f0ad85cf"/>
    <ds:schemaRef ds:uri="http://schemas.microsoft.com/office/2006/metadata/properties"/>
    <ds:schemaRef ds:uri="http://purl.org/dc/dcmitype/"/>
    <ds:schemaRef ds:uri="843bd4ae-105e-484a-97ba-9cfb3101a146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32659024-6793-4229-A8F7-FFA3A70DC1AD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8D554448-F89C-4C8D-AEBC-43921BA3BA45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lecture_1</Template>
  <TotalTime>986</TotalTime>
  <Words>2551</Words>
  <Application>Microsoft Office PowerPoint</Application>
  <PresentationFormat>Widescreen</PresentationFormat>
  <Paragraphs>323</Paragraphs>
  <Slides>41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41</vt:i4>
      </vt:variant>
    </vt:vector>
  </HeadingPairs>
  <TitlesOfParts>
    <vt:vector size="57" baseType="lpstr">
      <vt:lpstr>Arial</vt:lpstr>
      <vt:lpstr>Bariol Regular</vt:lpstr>
      <vt:lpstr>Calibri</vt:lpstr>
      <vt:lpstr>Calibri Light</vt:lpstr>
      <vt:lpstr>Consolas</vt:lpstr>
      <vt:lpstr>JetBrains Mono</vt:lpstr>
      <vt:lpstr>Wingdings</vt:lpstr>
      <vt:lpstr>Címdiák</vt:lpstr>
      <vt:lpstr>Rólunk dia</vt:lpstr>
      <vt:lpstr>Átvezető slide-ok</vt:lpstr>
      <vt:lpstr>Felsorolásos diák</vt:lpstr>
      <vt:lpstr>Felsorolásos diák szekció címsorral</vt:lpstr>
      <vt:lpstr>Diagram oldalak</vt:lpstr>
      <vt:lpstr>Aloldal minták</vt:lpstr>
      <vt:lpstr>Záró oldal</vt:lpstr>
      <vt:lpstr>1_Office-téma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Dart – programozási nyelv</vt:lpstr>
      <vt:lpstr>Dart - Alap típusok</vt:lpstr>
      <vt:lpstr>Dart - Nullable típus</vt:lpstr>
      <vt:lpstr>Dart - Nullable operátor példák</vt:lpstr>
      <vt:lpstr>Late változók</vt:lpstr>
      <vt:lpstr>Dinamikus típus</vt:lpstr>
      <vt:lpstr>Gyűjtemények létrehozása</vt:lpstr>
      <vt:lpstr>Feltételes elem hozzáadás</vt:lpstr>
      <vt:lpstr>Ciklikus elem hozzáadás</vt:lpstr>
      <vt:lpstr>Gyűjtemény kibontás</vt:lpstr>
      <vt:lpstr>Műveletek kombinálása</vt:lpstr>
      <vt:lpstr>Függvények deklarációja</vt:lpstr>
      <vt:lpstr>Függvény paraméterek </vt:lpstr>
      <vt:lpstr>Függvény paraméterek </vt:lpstr>
      <vt:lpstr>Példa függvény paraméterekre</vt:lpstr>
      <vt:lpstr>Függvények mint paraméterek</vt:lpstr>
      <vt:lpstr>Név nélküli függvények</vt:lpstr>
      <vt:lpstr>.. operátor</vt:lpstr>
      <vt:lpstr>Hibák elkapása</vt:lpstr>
      <vt:lpstr>Példa hibakezelésre</vt:lpstr>
      <vt:lpstr>Láthatóság, static</vt:lpstr>
      <vt:lpstr>Konstruktorok deklarálása</vt:lpstr>
      <vt:lpstr>Konstruktor - inicializáció</vt:lpstr>
      <vt:lpstr>Inicializáció példa</vt:lpstr>
      <vt:lpstr>Konstans konstruktor</vt:lpstr>
      <vt:lpstr>Leszármazás</vt:lpstr>
      <vt:lpstr>Mixin példa</vt:lpstr>
      <vt:lpstr>Mixin osztály</vt:lpstr>
      <vt:lpstr>Mixin osztály</vt:lpstr>
      <vt:lpstr>Kiegészítő metódusok</vt:lpstr>
      <vt:lpstr>Példa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Dániel Pásztor</dc:creator>
  <cp:lastModifiedBy>Dániel Pásztor</cp:lastModifiedBy>
  <cp:revision>29</cp:revision>
  <dcterms:created xsi:type="dcterms:W3CDTF">2020-09-07T00:46:43Z</dcterms:created>
  <dcterms:modified xsi:type="dcterms:W3CDTF">2022-09-05T09:04:58Z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0x01010021F0ECD861B6C24D9DE6C610410A9680</vt:lpwstr>
  </property>
  <property fmtid="{D5CDD505-2E9C-101B-9397-08002B2CF9AE}" pid="3" name="_dlc_DocIdItemGuid">
    <vt:lpwstr>db9f96f0-4fa2-4be9-82bc-1e0dcaeaa719</vt:lpwstr>
  </property>
</Properties>
</file>