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20"/>
  </p:notesMasterIdLst>
  <p:handoutMasterIdLst>
    <p:handoutMasterId r:id="rId21"/>
  </p:handoutMasterIdLst>
  <p:sldIdLst>
    <p:sldId id="329" r:id="rId5"/>
    <p:sldId id="330" r:id="rId6"/>
    <p:sldId id="339" r:id="rId7"/>
    <p:sldId id="341" r:id="rId8"/>
    <p:sldId id="340" r:id="rId9"/>
    <p:sldId id="342" r:id="rId10"/>
    <p:sldId id="343" r:id="rId11"/>
    <p:sldId id="347" r:id="rId12"/>
    <p:sldId id="346" r:id="rId13"/>
    <p:sldId id="349" r:id="rId14"/>
    <p:sldId id="348" r:id="rId15"/>
    <p:sldId id="345" r:id="rId16"/>
    <p:sldId id="344" r:id="rId17"/>
    <p:sldId id="350" r:id="rId18"/>
    <p:sldId id="35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7" autoAdjust="0"/>
    <p:restoredTop sz="85316" autoAdjust="0"/>
  </p:normalViewPr>
  <p:slideViewPr>
    <p:cSldViewPr snapToGrid="0">
      <p:cViewPr>
        <p:scale>
          <a:sx n="75" d="100"/>
          <a:sy n="75" d="100"/>
        </p:scale>
        <p:origin x="950"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5/2/2025</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5/2/2025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291789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samkemboi201@gmail.com" TargetMode="External"/><Relationship Id="rId2" Type="http://schemas.openxmlformats.org/officeDocument/2006/relationships/hyperlink" Target="mailto:calistusmwonga@gmail.com" TargetMode="External"/><Relationship Id="rId1" Type="http://schemas.openxmlformats.org/officeDocument/2006/relationships/slideLayout" Target="../slideLayouts/slideLayout2.xml"/><Relationship Id="rId6" Type="http://schemas.openxmlformats.org/officeDocument/2006/relationships/hyperlink" Target="mailto:kelvinmutua787@gmail.com" TargetMode="External"/><Relationship Id="rId5" Type="http://schemas.openxmlformats.org/officeDocument/2006/relationships/hyperlink" Target="mailto:anngachuhipg1@gmail.com" TargetMode="External"/><Relationship Id="rId4" Type="http://schemas.openxmlformats.org/officeDocument/2006/relationships/hyperlink" Target="mailto:bkanyenje@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159981" y="542100"/>
            <a:ext cx="12032019" cy="1519235"/>
          </a:xfrm>
        </p:spPr>
        <p:txBody>
          <a:bodyPr/>
          <a:lstStyle/>
          <a:p>
            <a:r>
              <a:rPr lang="en-US" sz="5400" b="1" i="0" dirty="0">
                <a:solidFill>
                  <a:srgbClr val="DCD1AE"/>
                </a:solidFill>
                <a:effectLst/>
                <a:latin typeface="Helvetica Neue"/>
              </a:rPr>
              <a:t>MICROSOFT MOVIE STUDIO INSIGHT</a:t>
            </a:r>
            <a:endParaRPr lang="en-US" sz="7200" dirty="0">
              <a:solidFill>
                <a:srgbClr val="DCD1AE"/>
              </a:solidFill>
            </a:endParaRPr>
          </a:p>
        </p:txBody>
      </p:sp>
      <p:pic>
        <p:nvPicPr>
          <p:cNvPr id="8" name="Picture 7">
            <a:extLst>
              <a:ext uri="{FF2B5EF4-FFF2-40B4-BE49-F238E27FC236}">
                <a16:creationId xmlns:a16="http://schemas.microsoft.com/office/drawing/2014/main" id="{AC04276F-3BDA-A5D7-F28F-307230AA74C3}"/>
              </a:ext>
            </a:extLst>
          </p:cNvPr>
          <p:cNvPicPr>
            <a:picLocks noChangeAspect="1"/>
          </p:cNvPicPr>
          <p:nvPr/>
        </p:nvPicPr>
        <p:blipFill>
          <a:blip r:embed="rId3"/>
          <a:stretch>
            <a:fillRect/>
          </a:stretch>
        </p:blipFill>
        <p:spPr>
          <a:xfrm>
            <a:off x="11307896" y="144478"/>
            <a:ext cx="592043" cy="592043"/>
          </a:xfrm>
          <a:prstGeom prst="rect">
            <a:avLst/>
          </a:prstGeom>
        </p:spPr>
      </p:pic>
      <p:pic>
        <p:nvPicPr>
          <p:cNvPr id="10" name="Picture 9">
            <a:extLst>
              <a:ext uri="{FF2B5EF4-FFF2-40B4-BE49-F238E27FC236}">
                <a16:creationId xmlns:a16="http://schemas.microsoft.com/office/drawing/2014/main" id="{23C06898-4D45-120F-8A9F-806641706695}"/>
              </a:ext>
            </a:extLst>
          </p:cNvPr>
          <p:cNvPicPr>
            <a:picLocks noChangeAspect="1"/>
          </p:cNvPicPr>
          <p:nvPr/>
        </p:nvPicPr>
        <p:blipFill>
          <a:blip r:embed="rId4"/>
          <a:stretch>
            <a:fillRect/>
          </a:stretch>
        </p:blipFill>
        <p:spPr>
          <a:xfrm>
            <a:off x="159981" y="1948526"/>
            <a:ext cx="3889504" cy="4706176"/>
          </a:xfrm>
          <a:prstGeom prst="rect">
            <a:avLst/>
          </a:prstGeom>
        </p:spPr>
      </p:pic>
      <p:sp>
        <p:nvSpPr>
          <p:cNvPr id="11" name="Subtitle 2">
            <a:extLst>
              <a:ext uri="{FF2B5EF4-FFF2-40B4-BE49-F238E27FC236}">
                <a16:creationId xmlns:a16="http://schemas.microsoft.com/office/drawing/2014/main" id="{04624677-773F-0A37-0293-F9745D71515E}"/>
              </a:ext>
            </a:extLst>
          </p:cNvPr>
          <p:cNvSpPr txBox="1">
            <a:spLocks/>
          </p:cNvSpPr>
          <p:nvPr/>
        </p:nvSpPr>
        <p:spPr>
          <a:xfrm>
            <a:off x="4911403" y="2556754"/>
            <a:ext cx="3123010" cy="3264461"/>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ctr">
              <a:buNone/>
            </a:pPr>
            <a:r>
              <a:rPr lang="fi-FI" sz="3000" b="1" dirty="0"/>
              <a:t>Members:</a:t>
            </a:r>
          </a:p>
          <a:p>
            <a:pPr algn="l">
              <a:buFont typeface="Arial" panose="020B0604020202020204" pitchFamily="34" charset="0"/>
              <a:buChar char="•"/>
            </a:pPr>
            <a:r>
              <a:rPr lang="en-US" sz="2800" b="1" i="0" dirty="0">
                <a:effectLst/>
                <a:latin typeface="-apple-system"/>
              </a:rPr>
              <a:t>Calistus Mwonga</a:t>
            </a:r>
            <a:endParaRPr lang="en-US" sz="2800" dirty="0">
              <a:latin typeface="-apple-system"/>
            </a:endParaRPr>
          </a:p>
          <a:p>
            <a:pPr algn="l">
              <a:buFont typeface="Arial" panose="020B0604020202020204" pitchFamily="34" charset="0"/>
              <a:buChar char="•"/>
            </a:pPr>
            <a:r>
              <a:rPr lang="en-US" sz="2800" b="1" i="0" dirty="0">
                <a:effectLst/>
                <a:latin typeface="-apple-system"/>
              </a:rPr>
              <a:t>Samwel Kipkemboi</a:t>
            </a:r>
            <a:endParaRPr lang="en-US" sz="2800" b="0" i="0" dirty="0">
              <a:effectLst/>
              <a:latin typeface="-apple-system"/>
            </a:endParaRPr>
          </a:p>
          <a:p>
            <a:pPr algn="l">
              <a:buFont typeface="Arial" panose="020B0604020202020204" pitchFamily="34" charset="0"/>
              <a:buChar char="•"/>
            </a:pPr>
            <a:r>
              <a:rPr lang="en-US" sz="2800" b="1" i="0" dirty="0">
                <a:effectLst/>
                <a:latin typeface="-apple-system"/>
              </a:rPr>
              <a:t>Brian Kanyenje</a:t>
            </a:r>
            <a:endParaRPr lang="en-US" sz="2800" b="0" i="0" dirty="0">
              <a:effectLst/>
              <a:latin typeface="-apple-system"/>
            </a:endParaRPr>
          </a:p>
          <a:p>
            <a:pPr algn="l">
              <a:buFont typeface="Arial" panose="020B0604020202020204" pitchFamily="34" charset="0"/>
              <a:buChar char="•"/>
            </a:pPr>
            <a:r>
              <a:rPr lang="en-US" sz="2800" b="1" i="0" dirty="0">
                <a:effectLst/>
                <a:latin typeface="-apple-system"/>
              </a:rPr>
              <a:t>Hannah Nyambura</a:t>
            </a:r>
            <a:endParaRPr lang="en-US" sz="2800" b="0" i="0" dirty="0">
              <a:effectLst/>
              <a:latin typeface="-apple-system"/>
            </a:endParaRPr>
          </a:p>
          <a:p>
            <a:pPr algn="l">
              <a:buFont typeface="Arial" panose="020B0604020202020204" pitchFamily="34" charset="0"/>
              <a:buChar char="•"/>
            </a:pPr>
            <a:r>
              <a:rPr lang="en-US" sz="2800" b="1" i="0" dirty="0">
                <a:effectLst/>
                <a:latin typeface="-apple-system"/>
              </a:rPr>
              <a:t>Kelvin Mutua</a:t>
            </a:r>
            <a:br>
              <a:rPr lang="fi-FI" sz="2600" dirty="0"/>
            </a:br>
            <a:endParaRPr lang="fi-FI" sz="2600" dirty="0"/>
          </a:p>
        </p:txBody>
      </p:sp>
      <p:sp>
        <p:nvSpPr>
          <p:cNvPr id="15" name="TextBox 14">
            <a:extLst>
              <a:ext uri="{FF2B5EF4-FFF2-40B4-BE49-F238E27FC236}">
                <a16:creationId xmlns:a16="http://schemas.microsoft.com/office/drawing/2014/main" id="{2DF3C1BE-E97B-ADEE-8379-4F09D7D85EA0}"/>
              </a:ext>
            </a:extLst>
          </p:cNvPr>
          <p:cNvSpPr txBox="1"/>
          <p:nvPr/>
        </p:nvSpPr>
        <p:spPr>
          <a:xfrm>
            <a:off x="5200932" y="5636549"/>
            <a:ext cx="2381393" cy="369332"/>
          </a:xfrm>
          <a:prstGeom prst="rect">
            <a:avLst/>
          </a:prstGeom>
          <a:noFill/>
        </p:spPr>
        <p:txBody>
          <a:bodyPr wrap="square">
            <a:spAutoFit/>
          </a:bodyPr>
          <a:lstStyle/>
          <a:p>
            <a:r>
              <a:rPr lang="en-US" sz="1800" b="1" dirty="0">
                <a:solidFill>
                  <a:schemeClr val="bg1"/>
                </a:solidFill>
              </a:rPr>
              <a:t>DATE: 02/05/2025</a:t>
            </a:r>
            <a:endParaRPr lang="en-US" b="1" dirty="0">
              <a:solidFill>
                <a:schemeClr val="bg1"/>
              </a:solidFill>
            </a:endParaRPr>
          </a:p>
        </p:txBody>
      </p:sp>
    </p:spTree>
    <p:extLst>
      <p:ext uri="{BB962C8B-B14F-4D97-AF65-F5344CB8AC3E}">
        <p14:creationId xmlns:p14="http://schemas.microsoft.com/office/powerpoint/2010/main" val="149956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DA4C8-3A82-8C98-40A6-C29922CA9299}"/>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0C1D698-2ED4-029C-AE51-AA231B70FCBE}"/>
              </a:ext>
            </a:extLst>
          </p:cNvPr>
          <p:cNvSpPr txBox="1">
            <a:spLocks/>
          </p:cNvSpPr>
          <p:nvPr/>
        </p:nvSpPr>
        <p:spPr>
          <a:xfrm>
            <a:off x="708504" y="5971985"/>
            <a:ext cx="9725816" cy="70104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b="1" dirty="0">
                <a:solidFill>
                  <a:schemeClr val="bg1">
                    <a:lumMod val="95000"/>
                  </a:schemeClr>
                </a:solidFill>
                <a:latin typeface="Times New Roman" panose="02020603050405020304" pitchFamily="18" charset="0"/>
                <a:cs typeface="Times New Roman" panose="02020603050405020304" pitchFamily="18" charset="0"/>
              </a:rPr>
              <a:t>Insights: </a:t>
            </a:r>
            <a:r>
              <a:rPr lang="en-US" sz="1800" dirty="0">
                <a:solidFill>
                  <a:schemeClr val="bg1">
                    <a:lumMod val="95000"/>
                  </a:schemeClr>
                </a:solidFill>
                <a:latin typeface="Times New Roman" panose="02020603050405020304" pitchFamily="18" charset="0"/>
                <a:cs typeface="Times New Roman" panose="02020603050405020304" pitchFamily="18" charset="0"/>
              </a:rPr>
              <a:t>The chart shows the names of the top </a:t>
            </a:r>
            <a:r>
              <a:rPr lang="en-US" dirty="0">
                <a:solidFill>
                  <a:schemeClr val="bg1">
                    <a:lumMod val="95000"/>
                  </a:schemeClr>
                </a:solidFill>
                <a:latin typeface="Times New Roman" panose="02020603050405020304" pitchFamily="18" charset="0"/>
                <a:cs typeface="Times New Roman" panose="02020603050405020304" pitchFamily="18" charset="0"/>
              </a:rPr>
              <a:t>actors</a:t>
            </a:r>
            <a:r>
              <a:rPr lang="en-US" sz="1800" dirty="0">
                <a:solidFill>
                  <a:schemeClr val="bg1">
                    <a:lumMod val="95000"/>
                  </a:schemeClr>
                </a:solidFill>
                <a:latin typeface="Times New Roman" panose="02020603050405020304" pitchFamily="18" charset="0"/>
                <a:cs typeface="Times New Roman" panose="02020603050405020304" pitchFamily="18" charset="0"/>
              </a:rPr>
              <a:t> linked to the highest performing movies</a:t>
            </a:r>
          </a:p>
          <a:p>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552D15F7-310F-E06E-4C7D-3B21D12AD4F7}"/>
              </a:ext>
            </a:extLst>
          </p:cNvPr>
          <p:cNvSpPr txBox="1">
            <a:spLocks/>
          </p:cNvSpPr>
          <p:nvPr/>
        </p:nvSpPr>
        <p:spPr>
          <a:xfrm>
            <a:off x="565821" y="0"/>
            <a:ext cx="11626179" cy="47540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b="1" dirty="0">
                <a:solidFill>
                  <a:srgbClr val="DCD1AE"/>
                </a:solidFill>
                <a:latin typeface="Helvetica Neue"/>
              </a:rPr>
              <a:t>Top actors l</a:t>
            </a:r>
            <a:r>
              <a:rPr lang="en-US" sz="3200" b="1" i="0" dirty="0">
                <a:solidFill>
                  <a:srgbClr val="DCD1AE"/>
                </a:solidFill>
                <a:effectLst/>
                <a:latin typeface="Helvetica Neue"/>
              </a:rPr>
              <a:t>inked to the highest performing movies</a:t>
            </a:r>
            <a:endParaRPr lang="en-US" sz="3200" b="1" dirty="0">
              <a:solidFill>
                <a:srgbClr val="DCD1AE"/>
              </a:solidFill>
            </a:endParaRPr>
          </a:p>
        </p:txBody>
      </p:sp>
      <p:pic>
        <p:nvPicPr>
          <p:cNvPr id="10" name="Picture 9">
            <a:extLst>
              <a:ext uri="{FF2B5EF4-FFF2-40B4-BE49-F238E27FC236}">
                <a16:creationId xmlns:a16="http://schemas.microsoft.com/office/drawing/2014/main" id="{EE93A556-224C-8F20-43EA-53243842F73B}"/>
              </a:ext>
            </a:extLst>
          </p:cNvPr>
          <p:cNvPicPr>
            <a:picLocks noChangeAspect="1"/>
          </p:cNvPicPr>
          <p:nvPr/>
        </p:nvPicPr>
        <p:blipFill>
          <a:blip r:embed="rId2"/>
          <a:stretch>
            <a:fillRect/>
          </a:stretch>
        </p:blipFill>
        <p:spPr>
          <a:xfrm>
            <a:off x="193040" y="711176"/>
            <a:ext cx="11795345" cy="5181624"/>
          </a:xfrm>
          <a:prstGeom prst="rect">
            <a:avLst/>
          </a:prstGeom>
        </p:spPr>
      </p:pic>
      <p:pic>
        <p:nvPicPr>
          <p:cNvPr id="4" name="Picture 3">
            <a:extLst>
              <a:ext uri="{FF2B5EF4-FFF2-40B4-BE49-F238E27FC236}">
                <a16:creationId xmlns:a16="http://schemas.microsoft.com/office/drawing/2014/main" id="{0FB5F4AF-7FB0-CB6B-83A5-4FA0AB83E195}"/>
              </a:ext>
            </a:extLst>
          </p:cNvPr>
          <p:cNvPicPr>
            <a:picLocks noChangeAspect="1"/>
          </p:cNvPicPr>
          <p:nvPr/>
        </p:nvPicPr>
        <p:blipFill>
          <a:blip r:embed="rId3"/>
          <a:stretch>
            <a:fillRect/>
          </a:stretch>
        </p:blipFill>
        <p:spPr>
          <a:xfrm>
            <a:off x="203615" y="693440"/>
            <a:ext cx="11784770" cy="5199360"/>
          </a:xfrm>
          <a:prstGeom prst="rect">
            <a:avLst/>
          </a:prstGeom>
        </p:spPr>
      </p:pic>
    </p:spTree>
    <p:extLst>
      <p:ext uri="{BB962C8B-B14F-4D97-AF65-F5344CB8AC3E}">
        <p14:creationId xmlns:p14="http://schemas.microsoft.com/office/powerpoint/2010/main" val="327846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B1EA2-0FE6-9E8B-744F-18B9A7DC36A5}"/>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1999A23-BD79-4413-58A2-29400B8C9934}"/>
              </a:ext>
            </a:extLst>
          </p:cNvPr>
          <p:cNvSpPr txBox="1">
            <a:spLocks/>
          </p:cNvSpPr>
          <p:nvPr/>
        </p:nvSpPr>
        <p:spPr>
          <a:xfrm>
            <a:off x="8737600" y="1510660"/>
            <a:ext cx="3382865"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Insights:</a:t>
            </a:r>
          </a:p>
          <a:p>
            <a:pPr marL="0" indent="0">
              <a:buNone/>
            </a:pPr>
            <a:r>
              <a:rPr lang="en-US" sz="2400" dirty="0">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heatmap shows </a:t>
            </a:r>
            <a:r>
              <a:rPr lang="en-US" sz="2400" b="0" i="0" dirty="0">
                <a:effectLst/>
                <a:latin typeface="Times New Roman" panose="02020603050405020304" pitchFamily="18" charset="0"/>
                <a:cs typeface="Times New Roman" panose="02020603050405020304" pitchFamily="18" charset="0"/>
              </a:rPr>
              <a:t> that production budget is significantly associated with worldwide revenue</a:t>
            </a:r>
            <a:endParaRPr lang="en-US" sz="2400" dirty="0">
              <a:latin typeface="Times New Roman" panose="02020603050405020304" pitchFamily="18" charset="0"/>
              <a:cs typeface="Times New Roman" panose="02020603050405020304" pitchFamily="18" charset="0"/>
            </a:endParaRPr>
          </a:p>
          <a:p>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8087CC10-A42B-93AA-F2E2-F8D71F17CB43}"/>
              </a:ext>
            </a:extLst>
          </p:cNvPr>
          <p:cNvSpPr txBox="1">
            <a:spLocks/>
          </p:cNvSpPr>
          <p:nvPr/>
        </p:nvSpPr>
        <p:spPr>
          <a:xfrm>
            <a:off x="149261" y="174838"/>
            <a:ext cx="12124019" cy="64812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600" b="1" dirty="0">
                <a:solidFill>
                  <a:srgbClr val="DCD1AE"/>
                </a:solidFill>
                <a:latin typeface="Helvetica Neue"/>
              </a:rPr>
              <a:t>Relationship between movie production budget and worldwide gross categories</a:t>
            </a:r>
            <a:endParaRPr lang="en-US" sz="2600" b="1" dirty="0"/>
          </a:p>
        </p:txBody>
      </p:sp>
      <p:pic>
        <p:nvPicPr>
          <p:cNvPr id="8" name="Picture 7">
            <a:extLst>
              <a:ext uri="{FF2B5EF4-FFF2-40B4-BE49-F238E27FC236}">
                <a16:creationId xmlns:a16="http://schemas.microsoft.com/office/drawing/2014/main" id="{3E2B88FC-41BF-941F-04DF-22D5D1E6E2D6}"/>
              </a:ext>
            </a:extLst>
          </p:cNvPr>
          <p:cNvPicPr>
            <a:picLocks noChangeAspect="1"/>
          </p:cNvPicPr>
          <p:nvPr/>
        </p:nvPicPr>
        <p:blipFill>
          <a:blip r:embed="rId2"/>
          <a:stretch>
            <a:fillRect/>
          </a:stretch>
        </p:blipFill>
        <p:spPr>
          <a:xfrm>
            <a:off x="222682" y="1024522"/>
            <a:ext cx="8149158" cy="5658640"/>
          </a:xfrm>
          <a:prstGeom prst="rect">
            <a:avLst/>
          </a:prstGeom>
        </p:spPr>
      </p:pic>
    </p:spTree>
    <p:extLst>
      <p:ext uri="{BB962C8B-B14F-4D97-AF65-F5344CB8AC3E}">
        <p14:creationId xmlns:p14="http://schemas.microsoft.com/office/powerpoint/2010/main" val="319847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7C8B8-7C96-E0F2-83D1-EC5C5BF63EB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E7A7199-3D9A-1845-B3E0-E2E6B8C4B44E}"/>
              </a:ext>
            </a:extLst>
          </p:cNvPr>
          <p:cNvSpPr txBox="1">
            <a:spLocks/>
          </p:cNvSpPr>
          <p:nvPr/>
        </p:nvSpPr>
        <p:spPr>
          <a:xfrm>
            <a:off x="396240" y="1859280"/>
            <a:ext cx="11379200" cy="412496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spcAft>
                <a:spcPts val="675"/>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studio should focus on producing films in the genre of Animations, Adventure and Sci-Fi because they have the highest worldwide revenue potential </a:t>
            </a:r>
          </a:p>
          <a:p>
            <a:pPr>
              <a:spcAft>
                <a:spcPts val="675"/>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studio should focus on producing films </a:t>
            </a:r>
            <a:r>
              <a:rPr lang="en-US" sz="2400" b="0" i="0" dirty="0">
                <a:effectLst/>
                <a:latin typeface="Times New Roman" panose="02020603050405020304" pitchFamily="18" charset="0"/>
                <a:cs typeface="Times New Roman" panose="02020603050405020304" pitchFamily="18" charset="0"/>
              </a:rPr>
              <a:t> that have higher viewer satisfaction/rating which are </a:t>
            </a:r>
            <a:r>
              <a:rPr lang="en-US" sz="2400" i="0" dirty="0">
                <a:effectLst/>
                <a:latin typeface="Times New Roman" panose="02020603050405020304" pitchFamily="18" charset="0"/>
                <a:cs typeface="Times New Roman" panose="02020603050405020304" pitchFamily="18" charset="0"/>
              </a:rPr>
              <a:t>Short films, Documentary and Game-Shows</a:t>
            </a:r>
            <a:endParaRPr lang="en-US" sz="2400" dirty="0">
              <a:latin typeface="Times New Roman" panose="02020603050405020304" pitchFamily="18" charset="0"/>
              <a:cs typeface="Times New Roman" panose="02020603050405020304" pitchFamily="18" charset="0"/>
            </a:endParaRPr>
          </a:p>
          <a:p>
            <a:pPr algn="l">
              <a:spcAft>
                <a:spcPts val="675"/>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studio should focus on working with top actors and directors that excel in their respective fields</a:t>
            </a:r>
          </a:p>
          <a:p>
            <a:pPr algn="l">
              <a:spcAft>
                <a:spcPts val="675"/>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studio should consider investing in higher budget movies, as there is statistical evidence to show that higher-budget films are linked to an increased revenue potential. This can maximize financial returns thus ensuring a successful production.</a:t>
            </a:r>
            <a:endParaRPr lang="en-US" sz="2400" dirty="0"/>
          </a:p>
        </p:txBody>
      </p:sp>
      <p:sp>
        <p:nvSpPr>
          <p:cNvPr id="12" name="Title 1">
            <a:extLst>
              <a:ext uri="{FF2B5EF4-FFF2-40B4-BE49-F238E27FC236}">
                <a16:creationId xmlns:a16="http://schemas.microsoft.com/office/drawing/2014/main" id="{042E7FB4-7116-B771-104E-33E7DBC83D5D}"/>
              </a:ext>
            </a:extLst>
          </p:cNvPr>
          <p:cNvSpPr>
            <a:spLocks noGrp="1"/>
          </p:cNvSpPr>
          <p:nvPr>
            <p:ph type="title"/>
          </p:nvPr>
        </p:nvSpPr>
        <p:spPr>
          <a:xfrm>
            <a:off x="661229" y="1251749"/>
            <a:ext cx="11215811" cy="827822"/>
          </a:xfrm>
        </p:spPr>
        <p:txBody>
          <a:bodyPr/>
          <a:lstStyle/>
          <a:p>
            <a:r>
              <a:rPr lang="en-US" sz="6000" b="1" i="0" dirty="0">
                <a:solidFill>
                  <a:srgbClr val="DCD1AE"/>
                </a:solidFill>
                <a:effectLst/>
                <a:latin typeface="Helvetica Neue"/>
              </a:rPr>
              <a:t>BUSINESS</a:t>
            </a:r>
            <a:r>
              <a:rPr lang="en-US" sz="6000" b="1" i="0" dirty="0">
                <a:solidFill>
                  <a:srgbClr val="000000"/>
                </a:solidFill>
                <a:effectLst/>
                <a:latin typeface="Helvetica Neue"/>
              </a:rPr>
              <a:t> </a:t>
            </a:r>
            <a:r>
              <a:rPr lang="en-US" sz="6000" b="1" dirty="0">
                <a:solidFill>
                  <a:srgbClr val="DCD1AE"/>
                </a:solidFill>
                <a:latin typeface="Helvetica Neue"/>
              </a:rPr>
              <a:t>RECOMMENDATION</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318780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00CE8-9677-74E3-919D-C66F8F40227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1461C5C-60C2-0EDA-FCFD-EDC6165B86A2}"/>
              </a:ext>
            </a:extLst>
          </p:cNvPr>
          <p:cNvSpPr txBox="1">
            <a:spLocks/>
          </p:cNvSpPr>
          <p:nvPr/>
        </p:nvSpPr>
        <p:spPr>
          <a:xfrm>
            <a:off x="833120" y="2069410"/>
            <a:ext cx="10058400" cy="320362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spcAft>
                <a:spcPts val="675"/>
              </a:spcAft>
              <a:buNone/>
            </a:pPr>
            <a:r>
              <a:rPr lang="en-US" sz="26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analysis provides valuable insights into movie success factors, helping Microsoft Movie Studio make data-driven decisions on film production</a:t>
            </a:r>
            <a:endParaRPr lang="en-US" sz="2400" dirty="0">
              <a:latin typeface="Times New Roman" panose="02020603050405020304" pitchFamily="18" charset="0"/>
              <a:cs typeface="Times New Roman" panose="02020603050405020304" pitchFamily="18" charset="0"/>
            </a:endParaRPr>
          </a:p>
          <a:p>
            <a:pPr marL="0" indent="0">
              <a:spcAft>
                <a:spcPts val="675"/>
              </a:spcAft>
              <a:buNone/>
            </a:pPr>
            <a:r>
              <a:rPr lang="en-US" sz="2400" b="1" dirty="0">
                <a:solidFill>
                  <a:srgbClr val="DCD1AE"/>
                </a:solidFill>
                <a:latin typeface="Times New Roman" panose="02020603050405020304" pitchFamily="18" charset="0"/>
                <a:cs typeface="Times New Roman" panose="02020603050405020304" pitchFamily="18" charset="0"/>
              </a:rPr>
              <a:t>Future work can include </a:t>
            </a:r>
            <a:r>
              <a:rPr lang="en-US" sz="2400" dirty="0">
                <a:latin typeface="Times New Roman" panose="02020603050405020304" pitchFamily="18" charset="0"/>
                <a:cs typeface="Times New Roman" panose="02020603050405020304" pitchFamily="18" charset="0"/>
              </a:rPr>
              <a:t>creating predictive models which consider these factors (genre, budget, director, and actor ) to estimate box office success. These models can help refine decision-making for movie production ensuring even higher chances of success.</a:t>
            </a:r>
            <a:endParaRPr lang="en-US" sz="2400" b="0" i="0" dirty="0">
              <a:effectLst/>
              <a:latin typeface="Times New Roman" panose="02020603050405020304" pitchFamily="18" charset="0"/>
              <a:cs typeface="Times New Roman" panose="02020603050405020304" pitchFamily="18" charset="0"/>
            </a:endParaRPr>
          </a:p>
          <a:p>
            <a:endParaRPr lang="en-US" dirty="0"/>
          </a:p>
        </p:txBody>
      </p:sp>
      <p:sp>
        <p:nvSpPr>
          <p:cNvPr id="12" name="Title 1">
            <a:extLst>
              <a:ext uri="{FF2B5EF4-FFF2-40B4-BE49-F238E27FC236}">
                <a16:creationId xmlns:a16="http://schemas.microsoft.com/office/drawing/2014/main" id="{373EBDE9-8800-003C-208B-485CA4F44066}"/>
              </a:ext>
            </a:extLst>
          </p:cNvPr>
          <p:cNvSpPr>
            <a:spLocks noGrp="1"/>
          </p:cNvSpPr>
          <p:nvPr>
            <p:ph type="title"/>
          </p:nvPr>
        </p:nvSpPr>
        <p:spPr>
          <a:xfrm>
            <a:off x="905069" y="1390337"/>
            <a:ext cx="10552923" cy="827822"/>
          </a:xfrm>
        </p:spPr>
        <p:txBody>
          <a:bodyPr/>
          <a:lstStyle/>
          <a:p>
            <a:r>
              <a:rPr lang="en-US" sz="6600" b="1" dirty="0">
                <a:solidFill>
                  <a:srgbClr val="DCD1AE"/>
                </a:solidFill>
                <a:latin typeface="Helvetica Neue"/>
              </a:rPr>
              <a:t>CONCLUSION</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394705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4CA1E-05AC-0B96-6BF5-721AC7C607BD}"/>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EDE27F7-6EC5-B9AD-25C3-D7AEDE6AB1BB}"/>
              </a:ext>
            </a:extLst>
          </p:cNvPr>
          <p:cNvSpPr txBox="1">
            <a:spLocks/>
          </p:cNvSpPr>
          <p:nvPr/>
        </p:nvSpPr>
        <p:spPr>
          <a:xfrm>
            <a:off x="711200" y="1899920"/>
            <a:ext cx="10058400" cy="4238303"/>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buNone/>
            </a:pPr>
            <a:r>
              <a:rPr lang="en-US" sz="2600" dirty="0">
                <a:latin typeface="Times New Roman" panose="02020603050405020304" pitchFamily="18" charset="0"/>
                <a:cs typeface="Times New Roman" panose="02020603050405020304" pitchFamily="18" charset="0"/>
              </a:rPr>
              <a:t> </a:t>
            </a:r>
            <a:r>
              <a:rPr lang="en-US" sz="2800" b="0" i="0" dirty="0">
                <a:effectLst/>
                <a:latin typeface="-apple-system"/>
              </a:rPr>
              <a:t>For any additional questions, please contact these members:</a:t>
            </a:r>
          </a:p>
          <a:p>
            <a:pPr algn="l">
              <a:buFont typeface="Arial" panose="020B0604020202020204" pitchFamily="34" charset="0"/>
              <a:buChar char="•"/>
            </a:pPr>
            <a:r>
              <a:rPr lang="en-US" sz="2800" b="1" i="0" dirty="0">
                <a:effectLst/>
                <a:latin typeface="-apple-system"/>
              </a:rPr>
              <a:t>Calistus Mwonga, </a:t>
            </a:r>
            <a:r>
              <a:rPr lang="en-US" sz="2800" b="0" i="0" dirty="0">
                <a:effectLst/>
                <a:latin typeface="-apple-system"/>
              </a:rPr>
              <a:t> </a:t>
            </a:r>
            <a:r>
              <a:rPr lang="en-US" sz="2800" b="0" i="0" u="sng" dirty="0">
                <a:solidFill>
                  <a:srgbClr val="1F2328"/>
                </a:solidFill>
                <a:effectLst/>
                <a:latin typeface="-apple-system"/>
                <a:hlinkClick r:id="rId2"/>
              </a:rPr>
              <a:t>calistusmwonga@gmail.com</a:t>
            </a:r>
            <a:endParaRPr lang="en-US" sz="2800" b="0" i="0" dirty="0">
              <a:solidFill>
                <a:srgbClr val="1F2328"/>
              </a:solidFill>
              <a:effectLst/>
              <a:latin typeface="-apple-system"/>
            </a:endParaRPr>
          </a:p>
          <a:p>
            <a:pPr algn="l">
              <a:buFont typeface="Arial" panose="020B0604020202020204" pitchFamily="34" charset="0"/>
              <a:buChar char="•"/>
            </a:pPr>
            <a:r>
              <a:rPr lang="en-US" sz="2800" b="1" i="0" dirty="0">
                <a:effectLst/>
                <a:latin typeface="-apple-system"/>
              </a:rPr>
              <a:t>Samwel Kipkemboi</a:t>
            </a:r>
            <a:r>
              <a:rPr lang="en-US" sz="2800" b="0" i="0" dirty="0">
                <a:effectLst/>
                <a:latin typeface="-apple-system"/>
              </a:rPr>
              <a:t>, </a:t>
            </a:r>
            <a:r>
              <a:rPr lang="en-US" sz="2800" b="0" i="0" u="sng" dirty="0">
                <a:solidFill>
                  <a:srgbClr val="1F2328"/>
                </a:solidFill>
                <a:effectLst/>
                <a:latin typeface="-apple-system"/>
                <a:hlinkClick r:id="rId3"/>
              </a:rPr>
              <a:t>samkemboi201@gmail.com</a:t>
            </a:r>
            <a:endParaRPr lang="en-US" sz="2800" b="0" i="0" dirty="0">
              <a:solidFill>
                <a:srgbClr val="1F2328"/>
              </a:solidFill>
              <a:effectLst/>
              <a:latin typeface="-apple-system"/>
            </a:endParaRPr>
          </a:p>
          <a:p>
            <a:pPr algn="l">
              <a:buFont typeface="Arial" panose="020B0604020202020204" pitchFamily="34" charset="0"/>
              <a:buChar char="•"/>
            </a:pPr>
            <a:r>
              <a:rPr lang="en-US" sz="2800" b="1" i="0" dirty="0">
                <a:effectLst/>
                <a:latin typeface="-apple-system"/>
              </a:rPr>
              <a:t>Brian Kanyenje</a:t>
            </a:r>
            <a:r>
              <a:rPr lang="en-US" sz="2800" b="0" i="0" dirty="0">
                <a:effectLst/>
                <a:latin typeface="-apple-system"/>
              </a:rPr>
              <a:t>, </a:t>
            </a:r>
            <a:r>
              <a:rPr lang="en-US" sz="2800" b="0" i="0" u="sng" dirty="0">
                <a:solidFill>
                  <a:srgbClr val="1F2328"/>
                </a:solidFill>
                <a:effectLst/>
                <a:latin typeface="-apple-system"/>
                <a:hlinkClick r:id="rId4"/>
              </a:rPr>
              <a:t>bkanyenje@gmail.com</a:t>
            </a:r>
            <a:endParaRPr lang="en-US" sz="2800" b="0" i="0" dirty="0">
              <a:solidFill>
                <a:srgbClr val="1F2328"/>
              </a:solidFill>
              <a:effectLst/>
              <a:latin typeface="-apple-system"/>
            </a:endParaRPr>
          </a:p>
          <a:p>
            <a:pPr algn="l">
              <a:buFont typeface="Arial" panose="020B0604020202020204" pitchFamily="34" charset="0"/>
              <a:buChar char="•"/>
            </a:pPr>
            <a:r>
              <a:rPr lang="en-US" sz="2800" b="1" i="0" dirty="0">
                <a:effectLst/>
                <a:latin typeface="-apple-system"/>
              </a:rPr>
              <a:t>Hannah Nyambura</a:t>
            </a:r>
            <a:r>
              <a:rPr lang="en-US" sz="2800" b="0" i="0" dirty="0">
                <a:effectLst/>
                <a:latin typeface="-apple-system"/>
              </a:rPr>
              <a:t>, </a:t>
            </a:r>
            <a:r>
              <a:rPr lang="en-US" sz="2800" b="0" i="0" u="sng" dirty="0">
                <a:solidFill>
                  <a:srgbClr val="1F2328"/>
                </a:solidFill>
                <a:effectLst/>
                <a:latin typeface="-apple-system"/>
                <a:hlinkClick r:id="rId5"/>
              </a:rPr>
              <a:t>anngachuhipg1@gmail.com</a:t>
            </a:r>
            <a:endParaRPr lang="en-US" sz="2800" b="0" i="0" dirty="0">
              <a:solidFill>
                <a:srgbClr val="1F2328"/>
              </a:solidFill>
              <a:effectLst/>
              <a:latin typeface="-apple-system"/>
            </a:endParaRPr>
          </a:p>
          <a:p>
            <a:pPr algn="l">
              <a:buFont typeface="Arial" panose="020B0604020202020204" pitchFamily="34" charset="0"/>
              <a:buChar char="•"/>
            </a:pPr>
            <a:r>
              <a:rPr lang="en-US" sz="2800" b="1" i="0" dirty="0">
                <a:effectLst/>
                <a:latin typeface="-apple-system"/>
              </a:rPr>
              <a:t>Kelvin Mutua</a:t>
            </a:r>
            <a:r>
              <a:rPr lang="en-US" sz="2800" b="0" i="0" dirty="0">
                <a:effectLst/>
                <a:latin typeface="-apple-system"/>
              </a:rPr>
              <a:t>, </a:t>
            </a:r>
            <a:r>
              <a:rPr lang="en-US" sz="2800" b="0" i="0" u="sng" dirty="0">
                <a:solidFill>
                  <a:srgbClr val="1F2328"/>
                </a:solidFill>
                <a:effectLst/>
                <a:latin typeface="-apple-system"/>
                <a:hlinkClick r:id="rId6"/>
              </a:rPr>
              <a:t>kelvinmutua787@gmail.com</a:t>
            </a:r>
            <a:endParaRPr lang="en-US" sz="2800" b="0" i="0" dirty="0">
              <a:solidFill>
                <a:srgbClr val="1F2328"/>
              </a:solidFill>
              <a:effectLst/>
              <a:latin typeface="-apple-system"/>
            </a:endParaRPr>
          </a:p>
          <a:p>
            <a:endParaRPr lang="en-US" dirty="0"/>
          </a:p>
        </p:txBody>
      </p:sp>
      <p:sp>
        <p:nvSpPr>
          <p:cNvPr id="12" name="Title 1">
            <a:extLst>
              <a:ext uri="{FF2B5EF4-FFF2-40B4-BE49-F238E27FC236}">
                <a16:creationId xmlns:a16="http://schemas.microsoft.com/office/drawing/2014/main" id="{BB41C96D-6838-105C-E0AC-A7124A62D406}"/>
              </a:ext>
            </a:extLst>
          </p:cNvPr>
          <p:cNvSpPr>
            <a:spLocks noGrp="1"/>
          </p:cNvSpPr>
          <p:nvPr>
            <p:ph type="title"/>
          </p:nvPr>
        </p:nvSpPr>
        <p:spPr>
          <a:xfrm>
            <a:off x="819538" y="1211689"/>
            <a:ext cx="10552923" cy="827822"/>
          </a:xfrm>
        </p:spPr>
        <p:txBody>
          <a:bodyPr/>
          <a:lstStyle/>
          <a:p>
            <a:r>
              <a:rPr lang="en-US" sz="6600" b="1" dirty="0">
                <a:solidFill>
                  <a:srgbClr val="DCD1AE"/>
                </a:solidFill>
                <a:latin typeface="Helvetica Neue"/>
              </a:rPr>
              <a:t>CONCLUSION</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76608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B18BD-0437-4629-8057-ECDA8453E628}"/>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54FB4B7-DB76-20D3-3600-9D9B71DFCE3A}"/>
              </a:ext>
            </a:extLst>
          </p:cNvPr>
          <p:cNvSpPr txBox="1">
            <a:spLocks/>
          </p:cNvSpPr>
          <p:nvPr/>
        </p:nvSpPr>
        <p:spPr>
          <a:xfrm>
            <a:off x="355600" y="1957650"/>
            <a:ext cx="10881360" cy="3203629"/>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spcAft>
                <a:spcPts val="675"/>
              </a:spcAft>
              <a:buNone/>
            </a:pPr>
            <a:r>
              <a:rPr lang="en-US" sz="2600" dirty="0">
                <a:latin typeface="Times New Roman" panose="02020603050405020304" pitchFamily="18" charset="0"/>
                <a:cs typeface="Times New Roman" panose="02020603050405020304" pitchFamily="18" charset="0"/>
              </a:rPr>
              <a:t> </a:t>
            </a:r>
            <a:r>
              <a:rPr lang="en-US" sz="13800" b="1" dirty="0">
                <a:solidFill>
                  <a:srgbClr val="DCD1AE"/>
                </a:solidFill>
                <a:latin typeface="Helvetica Neue"/>
              </a:rPr>
              <a:t>THANK YOU</a:t>
            </a:r>
            <a:endParaRPr lang="en-US" dirty="0">
              <a:solidFill>
                <a:srgbClr val="DCD1AE"/>
              </a:solidFill>
            </a:endParaRPr>
          </a:p>
        </p:txBody>
      </p:sp>
    </p:spTree>
    <p:extLst>
      <p:ext uri="{BB962C8B-B14F-4D97-AF65-F5344CB8AC3E}">
        <p14:creationId xmlns:p14="http://schemas.microsoft.com/office/powerpoint/2010/main" val="132819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87FBCA74-358B-15B3-202E-15FF13948C87}"/>
              </a:ext>
            </a:extLst>
          </p:cNvPr>
          <p:cNvSpPr txBox="1">
            <a:spLocks/>
          </p:cNvSpPr>
          <p:nvPr/>
        </p:nvSpPr>
        <p:spPr>
          <a:xfrm>
            <a:off x="782320" y="1940984"/>
            <a:ext cx="10342880" cy="402336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2600" dirty="0">
                <a:latin typeface="Times New Roman" panose="02020603050405020304" pitchFamily="18" charset="0"/>
                <a:cs typeface="Times New Roman" panose="02020603050405020304" pitchFamily="18" charset="0"/>
              </a:rPr>
              <a:t>This project aims to guide a Microsoft Movie Studio making data-driven decisions about which movie films to produce by analyzing key factors that drive box office success. The analysis explores movie genres, viewer rating, director and actor influence and budget impact on revenue. The insights got from these analysis then help provide business recommendations to help the studio make right decision which would lead to the company’s success.</a:t>
            </a:r>
          </a:p>
          <a:p>
            <a:endParaRPr lang="en-US" dirty="0"/>
          </a:p>
        </p:txBody>
      </p:sp>
      <p:sp>
        <p:nvSpPr>
          <p:cNvPr id="12" name="Title 1">
            <a:extLst>
              <a:ext uri="{FF2B5EF4-FFF2-40B4-BE49-F238E27FC236}">
                <a16:creationId xmlns:a16="http://schemas.microsoft.com/office/drawing/2014/main" id="{8320CE8F-273A-B7B3-57DF-3BD75EB12606}"/>
              </a:ext>
            </a:extLst>
          </p:cNvPr>
          <p:cNvSpPr>
            <a:spLocks noGrp="1"/>
          </p:cNvSpPr>
          <p:nvPr>
            <p:ph type="title"/>
          </p:nvPr>
        </p:nvSpPr>
        <p:spPr>
          <a:xfrm>
            <a:off x="956309" y="1324194"/>
            <a:ext cx="5667375" cy="827822"/>
          </a:xfrm>
        </p:spPr>
        <p:txBody>
          <a:bodyPr/>
          <a:lstStyle/>
          <a:p>
            <a:r>
              <a:rPr lang="en-US" sz="6600" b="1" i="0" dirty="0">
                <a:solidFill>
                  <a:srgbClr val="DCD1AE"/>
                </a:solidFill>
                <a:effectLst/>
                <a:latin typeface="Helvetica Neue"/>
              </a:rPr>
              <a:t>OVERVIEW</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266339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4DC04-6F94-4A6E-D55F-4716F03ECC0D}"/>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50DCDFF-7A2E-0197-5DBB-3A95F65004A0}"/>
              </a:ext>
            </a:extLst>
          </p:cNvPr>
          <p:cNvSpPr txBox="1">
            <a:spLocks/>
          </p:cNvSpPr>
          <p:nvPr/>
        </p:nvSpPr>
        <p:spPr>
          <a:xfrm>
            <a:off x="1066800" y="1940984"/>
            <a:ext cx="10058400" cy="4745566"/>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v"/>
            </a:pPr>
            <a:r>
              <a:rPr lang="en-US" sz="2800" dirty="0"/>
              <a:t>Business problem</a:t>
            </a:r>
          </a:p>
          <a:p>
            <a:pPr>
              <a:buFont typeface="Wingdings" panose="05000000000000000000" pitchFamily="2" charset="2"/>
              <a:buChar char="v"/>
            </a:pPr>
            <a:r>
              <a:rPr lang="en-US" sz="2800" dirty="0"/>
              <a:t>Objectives</a:t>
            </a:r>
          </a:p>
          <a:p>
            <a:pPr>
              <a:buFont typeface="Wingdings" panose="05000000000000000000" pitchFamily="2" charset="2"/>
              <a:buChar char="v"/>
            </a:pPr>
            <a:r>
              <a:rPr lang="en-US" sz="2800" dirty="0"/>
              <a:t>Data overview</a:t>
            </a:r>
          </a:p>
          <a:p>
            <a:pPr>
              <a:buFont typeface="Wingdings" panose="05000000000000000000" pitchFamily="2" charset="2"/>
              <a:buChar char="v"/>
            </a:pPr>
            <a:r>
              <a:rPr lang="en-US" sz="2800" dirty="0"/>
              <a:t>Data cleaning and preparation</a:t>
            </a:r>
          </a:p>
          <a:p>
            <a:pPr>
              <a:buFont typeface="Wingdings" panose="05000000000000000000" pitchFamily="2" charset="2"/>
              <a:buChar char="v"/>
            </a:pPr>
            <a:r>
              <a:rPr lang="en-US" sz="2800" dirty="0"/>
              <a:t>Visualizations and Results</a:t>
            </a:r>
          </a:p>
          <a:p>
            <a:pPr>
              <a:buFont typeface="Wingdings" panose="05000000000000000000" pitchFamily="2" charset="2"/>
              <a:buChar char="v"/>
            </a:pPr>
            <a:r>
              <a:rPr lang="en-US" sz="2800" dirty="0"/>
              <a:t>Business recommendations</a:t>
            </a:r>
          </a:p>
          <a:p>
            <a:pPr>
              <a:buFont typeface="Wingdings" panose="05000000000000000000" pitchFamily="2" charset="2"/>
              <a:buChar char="v"/>
            </a:pPr>
            <a:r>
              <a:rPr lang="en-US" sz="2800" dirty="0"/>
              <a:t>Conclusions</a:t>
            </a:r>
          </a:p>
          <a:p>
            <a:pPr>
              <a:buFont typeface="Wingdings" panose="05000000000000000000" pitchFamily="2" charset="2"/>
              <a:buChar char="v"/>
            </a:pPr>
            <a:r>
              <a:rPr lang="en-US" sz="2800" dirty="0"/>
              <a:t>Contacts</a:t>
            </a:r>
          </a:p>
          <a:p>
            <a:endParaRPr lang="en-US" dirty="0"/>
          </a:p>
        </p:txBody>
      </p:sp>
      <p:sp>
        <p:nvSpPr>
          <p:cNvPr id="12" name="Title 1">
            <a:extLst>
              <a:ext uri="{FF2B5EF4-FFF2-40B4-BE49-F238E27FC236}">
                <a16:creationId xmlns:a16="http://schemas.microsoft.com/office/drawing/2014/main" id="{98866617-547D-9A95-B4A1-D17D0D40D340}"/>
              </a:ext>
            </a:extLst>
          </p:cNvPr>
          <p:cNvSpPr>
            <a:spLocks noGrp="1"/>
          </p:cNvSpPr>
          <p:nvPr>
            <p:ph type="title"/>
          </p:nvPr>
        </p:nvSpPr>
        <p:spPr>
          <a:xfrm>
            <a:off x="1228724" y="1334354"/>
            <a:ext cx="5667375" cy="827822"/>
          </a:xfrm>
        </p:spPr>
        <p:txBody>
          <a:bodyPr/>
          <a:lstStyle/>
          <a:p>
            <a:r>
              <a:rPr lang="en-US" sz="6600" b="1" i="0" dirty="0">
                <a:solidFill>
                  <a:srgbClr val="DCD1AE"/>
                </a:solidFill>
                <a:effectLst/>
                <a:latin typeface="Helvetica Neue"/>
              </a:rPr>
              <a:t>O</a:t>
            </a:r>
            <a:r>
              <a:rPr lang="en-US" sz="6600" b="1" dirty="0">
                <a:solidFill>
                  <a:srgbClr val="DCD1AE"/>
                </a:solidFill>
                <a:latin typeface="Helvetica Neue"/>
              </a:rPr>
              <a:t>UTLINE</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263801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B2129-B54C-CFB3-C509-48DF9E694900}"/>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2CBC10D-DF2C-8845-E1AF-D0DC51F7ED76}"/>
              </a:ext>
            </a:extLst>
          </p:cNvPr>
          <p:cNvSpPr txBox="1">
            <a:spLocks/>
          </p:cNvSpPr>
          <p:nvPr/>
        </p:nvSpPr>
        <p:spPr>
          <a:xfrm>
            <a:off x="1066800" y="2079571"/>
            <a:ext cx="10058400"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spcAft>
                <a:spcPts val="675"/>
              </a:spcAft>
              <a:buNone/>
            </a:pPr>
            <a:r>
              <a:rPr lang="en-US" sz="2600" dirty="0">
                <a:latin typeface="Times New Roman" panose="02020603050405020304" pitchFamily="18" charset="0"/>
                <a:cs typeface="Times New Roman" panose="02020603050405020304" pitchFamily="18" charset="0"/>
              </a:rPr>
              <a:t> The company </a:t>
            </a:r>
            <a:r>
              <a:rPr lang="en-US" sz="2600" b="0" i="0" dirty="0">
                <a:effectLst/>
                <a:latin typeface="Times New Roman" panose="02020603050405020304" pitchFamily="18" charset="0"/>
                <a:cs typeface="Times New Roman" panose="02020603050405020304" pitchFamily="18" charset="0"/>
              </a:rPr>
              <a:t>has decided to create a new movie studio, but they don’t know anything about creating movies. Our task was exploring what types of films are currently doing the best at the box office then translate those findings into actionable insights that the company can use to help decide what type of films to create.</a:t>
            </a:r>
          </a:p>
          <a:p>
            <a:endParaRPr lang="en-US" dirty="0"/>
          </a:p>
        </p:txBody>
      </p:sp>
      <p:sp>
        <p:nvSpPr>
          <p:cNvPr id="12" name="Title 1">
            <a:extLst>
              <a:ext uri="{FF2B5EF4-FFF2-40B4-BE49-F238E27FC236}">
                <a16:creationId xmlns:a16="http://schemas.microsoft.com/office/drawing/2014/main" id="{173329F4-EE4F-5D1E-8416-73F4B9D5858D}"/>
              </a:ext>
            </a:extLst>
          </p:cNvPr>
          <p:cNvSpPr>
            <a:spLocks noGrp="1"/>
          </p:cNvSpPr>
          <p:nvPr>
            <p:ph type="title"/>
          </p:nvPr>
        </p:nvSpPr>
        <p:spPr>
          <a:xfrm>
            <a:off x="905069" y="1390337"/>
            <a:ext cx="10552923" cy="827822"/>
          </a:xfrm>
        </p:spPr>
        <p:txBody>
          <a:bodyPr/>
          <a:lstStyle/>
          <a:p>
            <a:r>
              <a:rPr lang="en-US" sz="6600" b="1" i="0" dirty="0">
                <a:solidFill>
                  <a:srgbClr val="DCD1AE"/>
                </a:solidFill>
                <a:effectLst/>
                <a:latin typeface="Helvetica Neue"/>
              </a:rPr>
              <a:t>BUSINESS PROBLEM</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319430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F2777-4BF7-3AD7-4550-F72EB2FCC158}"/>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F6B3325-9C2F-403D-7D64-30EF914B72D3}"/>
              </a:ext>
            </a:extLst>
          </p:cNvPr>
          <p:cNvSpPr txBox="1">
            <a:spLocks/>
          </p:cNvSpPr>
          <p:nvPr/>
        </p:nvSpPr>
        <p:spPr>
          <a:xfrm>
            <a:off x="1066800" y="1940984"/>
            <a:ext cx="10058400" cy="402336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l">
              <a:spcAft>
                <a:spcPts val="675"/>
              </a:spcAf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To determine which movie genres, perform highly in terms of revenue and viewer rating.</a:t>
            </a:r>
          </a:p>
          <a:p>
            <a:pPr algn="l">
              <a:spcAft>
                <a:spcPts val="675"/>
              </a:spcAf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To determine the top talents (directors and actors) that are linked to the highest performing movies.</a:t>
            </a:r>
          </a:p>
          <a:p>
            <a:pPr algn="l">
              <a:spcAft>
                <a:spcPts val="675"/>
              </a:spcAft>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To determine whether movie budget affects the overall performance of a movie.</a:t>
            </a:r>
          </a:p>
          <a:p>
            <a:endParaRPr lang="en-US" dirty="0"/>
          </a:p>
        </p:txBody>
      </p:sp>
      <p:sp>
        <p:nvSpPr>
          <p:cNvPr id="12" name="Title 1">
            <a:extLst>
              <a:ext uri="{FF2B5EF4-FFF2-40B4-BE49-F238E27FC236}">
                <a16:creationId xmlns:a16="http://schemas.microsoft.com/office/drawing/2014/main" id="{E8B94C62-220A-6CAD-80D4-7E152146A85C}"/>
              </a:ext>
            </a:extLst>
          </p:cNvPr>
          <p:cNvSpPr>
            <a:spLocks noGrp="1"/>
          </p:cNvSpPr>
          <p:nvPr>
            <p:ph type="title"/>
          </p:nvPr>
        </p:nvSpPr>
        <p:spPr>
          <a:xfrm>
            <a:off x="1393189" y="1324194"/>
            <a:ext cx="6721541" cy="827822"/>
          </a:xfrm>
        </p:spPr>
        <p:txBody>
          <a:bodyPr/>
          <a:lstStyle/>
          <a:p>
            <a:r>
              <a:rPr lang="en-US" sz="6600" b="1" i="0" dirty="0">
                <a:solidFill>
                  <a:srgbClr val="DCD1AE"/>
                </a:solidFill>
                <a:effectLst/>
                <a:latin typeface="Helvetica Neue"/>
              </a:rPr>
              <a:t>OBJECTIVES</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31669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E3294-EC4A-D106-D887-3365DA993057}"/>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B6BE2B84-1D42-12A5-60C8-50334170ECE3}"/>
              </a:ext>
            </a:extLst>
          </p:cNvPr>
          <p:cNvSpPr txBox="1">
            <a:spLocks/>
          </p:cNvSpPr>
          <p:nvPr/>
        </p:nvSpPr>
        <p:spPr>
          <a:xfrm>
            <a:off x="1066800" y="2079571"/>
            <a:ext cx="10058400"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lgn="l">
              <a:spcAft>
                <a:spcPts val="675"/>
              </a:spcAft>
              <a:buNone/>
            </a:pPr>
            <a:r>
              <a:rPr lang="en-US" sz="2600" dirty="0">
                <a:latin typeface="Times New Roman" panose="02020603050405020304" pitchFamily="18" charset="0"/>
                <a:cs typeface="Times New Roman" panose="02020603050405020304" pitchFamily="18" charset="0"/>
              </a:rPr>
              <a:t> Datasets used are:</a:t>
            </a:r>
          </a:p>
          <a:p>
            <a:pPr marL="0" indent="0" algn="l">
              <a:spcAft>
                <a:spcPts val="675"/>
              </a:spcAft>
              <a:buNone/>
            </a:pPr>
            <a:r>
              <a:rPr lang="en-US" sz="2600" dirty="0">
                <a:latin typeface="Times New Roman" panose="02020603050405020304" pitchFamily="18" charset="0"/>
                <a:cs typeface="Times New Roman" panose="02020603050405020304" pitchFamily="18" charset="0"/>
              </a:rPr>
              <a:t>1. IMDb (Database)</a:t>
            </a:r>
          </a:p>
          <a:p>
            <a:pPr marL="0" indent="0" algn="l">
              <a:spcAft>
                <a:spcPts val="675"/>
              </a:spcAft>
              <a:buNone/>
            </a:pPr>
            <a:r>
              <a:rPr lang="en-US" sz="2600" dirty="0">
                <a:latin typeface="Times New Roman" panose="02020603050405020304" pitchFamily="18" charset="0"/>
                <a:cs typeface="Times New Roman" panose="02020603050405020304" pitchFamily="18" charset="0"/>
              </a:rPr>
              <a:t>2. tn.movie_budgets.csv</a:t>
            </a:r>
          </a:p>
          <a:p>
            <a:pPr marL="0" indent="0">
              <a:buNone/>
            </a:pPr>
            <a:endParaRPr lang="en-US" dirty="0"/>
          </a:p>
        </p:txBody>
      </p:sp>
      <p:sp>
        <p:nvSpPr>
          <p:cNvPr id="12" name="Title 1">
            <a:extLst>
              <a:ext uri="{FF2B5EF4-FFF2-40B4-BE49-F238E27FC236}">
                <a16:creationId xmlns:a16="http://schemas.microsoft.com/office/drawing/2014/main" id="{DAAEB6CF-1402-0850-52F3-C4B54CF0C11A}"/>
              </a:ext>
            </a:extLst>
          </p:cNvPr>
          <p:cNvSpPr>
            <a:spLocks noGrp="1"/>
          </p:cNvSpPr>
          <p:nvPr>
            <p:ph type="title"/>
          </p:nvPr>
        </p:nvSpPr>
        <p:spPr>
          <a:xfrm>
            <a:off x="905069" y="1390337"/>
            <a:ext cx="10552923" cy="827822"/>
          </a:xfrm>
        </p:spPr>
        <p:txBody>
          <a:bodyPr/>
          <a:lstStyle/>
          <a:p>
            <a:r>
              <a:rPr lang="en-US" sz="6600" b="1" i="0" dirty="0">
                <a:solidFill>
                  <a:srgbClr val="DCD1AE"/>
                </a:solidFill>
                <a:effectLst/>
                <a:latin typeface="Helvetica Neue"/>
              </a:rPr>
              <a:t>DATA OVERVIEW</a:t>
            </a:r>
            <a:br>
              <a:rPr lang="en-US" b="1" i="0" dirty="0">
                <a:solidFill>
                  <a:srgbClr val="000000"/>
                </a:solidFill>
                <a:effectLst/>
                <a:latin typeface="Helvetica Neue"/>
              </a:rPr>
            </a:br>
            <a:endParaRPr lang="en-US" dirty="0"/>
          </a:p>
        </p:txBody>
      </p:sp>
    </p:spTree>
    <p:extLst>
      <p:ext uri="{BB962C8B-B14F-4D97-AF65-F5344CB8AC3E}">
        <p14:creationId xmlns:p14="http://schemas.microsoft.com/office/powerpoint/2010/main" val="16108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E1AFA-DF4A-65B0-D7E8-9D3879397893}"/>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5B36F9A-E068-A68E-BBF3-6EFC468BD9C9}"/>
              </a:ext>
            </a:extLst>
          </p:cNvPr>
          <p:cNvSpPr txBox="1">
            <a:spLocks/>
          </p:cNvSpPr>
          <p:nvPr/>
        </p:nvSpPr>
        <p:spPr>
          <a:xfrm>
            <a:off x="9347200" y="1510660"/>
            <a:ext cx="2773265"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300" b="1" dirty="0">
                <a:solidFill>
                  <a:schemeClr val="bg1">
                    <a:lumMod val="95000"/>
                  </a:schemeClr>
                </a:solidFill>
                <a:latin typeface="Helvetica Neue"/>
              </a:rPr>
              <a:t>Insights:</a:t>
            </a:r>
            <a:endParaRPr lang="en-US" sz="2300" dirty="0">
              <a:solidFill>
                <a:schemeClr val="bg1">
                  <a:lumMod val="95000"/>
                </a:schemeClr>
              </a:solidFill>
              <a:latin typeface="Times New Roman" panose="02020603050405020304" pitchFamily="18" charset="0"/>
              <a:cs typeface="Times New Roman" panose="02020603050405020304" pitchFamily="18" charset="0"/>
            </a:endParaRPr>
          </a:p>
          <a:p>
            <a:pPr marL="0" indent="0">
              <a:buNone/>
            </a:pPr>
            <a:r>
              <a:rPr lang="en-US" sz="2300" dirty="0">
                <a:solidFill>
                  <a:schemeClr val="bg1">
                    <a:lumMod val="95000"/>
                  </a:schemeClr>
                </a:solidFill>
                <a:latin typeface="Times New Roman" panose="02020603050405020304" pitchFamily="18" charset="0"/>
                <a:cs typeface="Times New Roman" panose="02020603050405020304" pitchFamily="18" charset="0"/>
              </a:rPr>
              <a:t>Genres with high average ratings are:  Short films, Documentary and Game-shows</a:t>
            </a:r>
          </a:p>
          <a:p>
            <a:endParaRPr lang="en-US" dirty="0">
              <a:solidFill>
                <a:schemeClr val="bg1">
                  <a:lumMod val="95000"/>
                </a:schemeClr>
              </a:solidFill>
            </a:endParaRPr>
          </a:p>
        </p:txBody>
      </p:sp>
      <p:sp>
        <p:nvSpPr>
          <p:cNvPr id="12" name="Title 1">
            <a:extLst>
              <a:ext uri="{FF2B5EF4-FFF2-40B4-BE49-F238E27FC236}">
                <a16:creationId xmlns:a16="http://schemas.microsoft.com/office/drawing/2014/main" id="{407651B6-7E26-2092-4BDB-CDDED6C6F0A2}"/>
              </a:ext>
            </a:extLst>
          </p:cNvPr>
          <p:cNvSpPr>
            <a:spLocks noGrp="1"/>
          </p:cNvSpPr>
          <p:nvPr>
            <p:ph type="title"/>
          </p:nvPr>
        </p:nvSpPr>
        <p:spPr>
          <a:xfrm>
            <a:off x="2761252" y="439986"/>
            <a:ext cx="6179548" cy="827822"/>
          </a:xfrm>
        </p:spPr>
        <p:txBody>
          <a:bodyPr/>
          <a:lstStyle/>
          <a:p>
            <a:r>
              <a:rPr lang="en-US" sz="5400" b="1" dirty="0">
                <a:solidFill>
                  <a:srgbClr val="DCD1AE"/>
                </a:solidFill>
                <a:latin typeface="Helvetica Neue"/>
              </a:rPr>
              <a:t>VISUALIZATIONS</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2BB3EC56-5A43-81F5-76E8-0096FB7FB9ED}"/>
              </a:ext>
            </a:extLst>
          </p:cNvPr>
          <p:cNvSpPr txBox="1">
            <a:spLocks/>
          </p:cNvSpPr>
          <p:nvPr/>
        </p:nvSpPr>
        <p:spPr>
          <a:xfrm>
            <a:off x="565821" y="682838"/>
            <a:ext cx="11626179" cy="34211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600" b="1" dirty="0">
                <a:solidFill>
                  <a:srgbClr val="DCD1AE"/>
                </a:solidFill>
                <a:latin typeface="Helvetica Neue"/>
              </a:rPr>
              <a:t>Determining movie genres perform based on average viewer rating </a:t>
            </a:r>
            <a:r>
              <a:rPr lang="en-US" sz="2600" b="1" dirty="0">
                <a:solidFill>
                  <a:srgbClr val="000000"/>
                </a:solidFill>
                <a:latin typeface="Helvetica Neue"/>
              </a:rPr>
              <a:t>rating </a:t>
            </a:r>
            <a:endParaRPr lang="en-US" sz="2600" b="1" dirty="0"/>
          </a:p>
        </p:txBody>
      </p:sp>
      <p:pic>
        <p:nvPicPr>
          <p:cNvPr id="4" name="Picture 3">
            <a:extLst>
              <a:ext uri="{FF2B5EF4-FFF2-40B4-BE49-F238E27FC236}">
                <a16:creationId xmlns:a16="http://schemas.microsoft.com/office/drawing/2014/main" id="{30B38242-E515-FD75-2D78-46AD1726B660}"/>
              </a:ext>
            </a:extLst>
          </p:cNvPr>
          <p:cNvPicPr>
            <a:picLocks noChangeAspect="1"/>
          </p:cNvPicPr>
          <p:nvPr/>
        </p:nvPicPr>
        <p:blipFill>
          <a:blip r:embed="rId2"/>
          <a:stretch>
            <a:fillRect/>
          </a:stretch>
        </p:blipFill>
        <p:spPr>
          <a:xfrm>
            <a:off x="162561" y="1267808"/>
            <a:ext cx="9018762" cy="5488592"/>
          </a:xfrm>
          <a:prstGeom prst="rect">
            <a:avLst/>
          </a:prstGeom>
        </p:spPr>
      </p:pic>
    </p:spTree>
    <p:extLst>
      <p:ext uri="{BB962C8B-B14F-4D97-AF65-F5344CB8AC3E}">
        <p14:creationId xmlns:p14="http://schemas.microsoft.com/office/powerpoint/2010/main" val="221121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D802B-EA8F-0D3F-CE24-96A1EDCBAC9F}"/>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2330FDB-3D7B-2A3F-4AA5-FDF888784DBE}"/>
              </a:ext>
            </a:extLst>
          </p:cNvPr>
          <p:cNvSpPr txBox="1">
            <a:spLocks/>
          </p:cNvSpPr>
          <p:nvPr/>
        </p:nvSpPr>
        <p:spPr>
          <a:xfrm>
            <a:off x="9286240" y="1510660"/>
            <a:ext cx="2834225" cy="2698858"/>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200" b="1" dirty="0">
                <a:solidFill>
                  <a:schemeClr val="bg1">
                    <a:lumMod val="95000"/>
                  </a:schemeClr>
                </a:solidFill>
                <a:latin typeface="Helvetica Neue"/>
              </a:rPr>
              <a:t>Insights:</a:t>
            </a:r>
            <a:endParaRPr lang="en-US" sz="2200" dirty="0">
              <a:solidFill>
                <a:schemeClr val="bg1">
                  <a:lumMod val="95000"/>
                </a:schemeClr>
              </a:solidFill>
              <a:latin typeface="Times New Roman" panose="02020603050405020304" pitchFamily="18" charset="0"/>
              <a:cs typeface="Times New Roman" panose="02020603050405020304" pitchFamily="18" charset="0"/>
            </a:endParaRPr>
          </a:p>
          <a:p>
            <a:pPr marL="0" indent="0">
              <a:buNone/>
            </a:pPr>
            <a:r>
              <a:rPr lang="en-US" sz="2200" dirty="0">
                <a:solidFill>
                  <a:schemeClr val="bg1">
                    <a:lumMod val="95000"/>
                  </a:schemeClr>
                </a:solidFill>
                <a:latin typeface="Times New Roman" panose="02020603050405020304" pitchFamily="18" charset="0"/>
                <a:cs typeface="Times New Roman" panose="02020603050405020304" pitchFamily="18" charset="0"/>
              </a:rPr>
              <a:t>Top 3 Genre in terms of                                            worldwide gross are: Animations, Adventure and Sci-Fi</a:t>
            </a:r>
          </a:p>
          <a:p>
            <a:endParaRPr lang="en-US" dirty="0">
              <a:solidFill>
                <a:schemeClr val="bg1">
                  <a:lumMod val="95000"/>
                </a:schemeClr>
              </a:solidFill>
            </a:endParaRPr>
          </a:p>
        </p:txBody>
      </p:sp>
      <p:sp>
        <p:nvSpPr>
          <p:cNvPr id="12" name="Title 1">
            <a:extLst>
              <a:ext uri="{FF2B5EF4-FFF2-40B4-BE49-F238E27FC236}">
                <a16:creationId xmlns:a16="http://schemas.microsoft.com/office/drawing/2014/main" id="{B3C66B87-8FCF-054D-6BE2-878A94C18411}"/>
              </a:ext>
            </a:extLst>
          </p:cNvPr>
          <p:cNvSpPr>
            <a:spLocks noGrp="1"/>
          </p:cNvSpPr>
          <p:nvPr>
            <p:ph type="title"/>
          </p:nvPr>
        </p:nvSpPr>
        <p:spPr>
          <a:xfrm>
            <a:off x="2710453" y="439986"/>
            <a:ext cx="5295628" cy="827822"/>
          </a:xfrm>
        </p:spPr>
        <p:txBody>
          <a:bodyPr/>
          <a:lstStyle/>
          <a:p>
            <a:r>
              <a:rPr lang="en-US" sz="4800" b="1" dirty="0">
                <a:solidFill>
                  <a:srgbClr val="DCD1AE"/>
                </a:solidFill>
                <a:latin typeface="Helvetica Neue"/>
              </a:rPr>
              <a:t>VISUALIZATIONS</a:t>
            </a:r>
            <a:br>
              <a:rPr lang="en-US" b="1" i="0" dirty="0">
                <a:solidFill>
                  <a:srgbClr val="000000"/>
                </a:solidFill>
                <a:effectLst/>
                <a:latin typeface="Helvetica Neue"/>
              </a:rPr>
            </a:br>
            <a:endParaRPr lang="en-US" dirty="0"/>
          </a:p>
        </p:txBody>
      </p:sp>
      <p:sp>
        <p:nvSpPr>
          <p:cNvPr id="3" name="Content Placeholder 2">
            <a:extLst>
              <a:ext uri="{FF2B5EF4-FFF2-40B4-BE49-F238E27FC236}">
                <a16:creationId xmlns:a16="http://schemas.microsoft.com/office/drawing/2014/main" id="{8BA32186-6F73-7AB4-6EA3-61B42F5D9938}"/>
              </a:ext>
            </a:extLst>
          </p:cNvPr>
          <p:cNvSpPr txBox="1">
            <a:spLocks/>
          </p:cNvSpPr>
          <p:nvPr/>
        </p:nvSpPr>
        <p:spPr>
          <a:xfrm>
            <a:off x="565821" y="682838"/>
            <a:ext cx="11626179" cy="34211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2600" b="1" dirty="0">
                <a:solidFill>
                  <a:srgbClr val="DCD1AE"/>
                </a:solidFill>
                <a:latin typeface="Helvetica Neue"/>
              </a:rPr>
              <a:t>Determining movie genres perform based on average viewer </a:t>
            </a:r>
            <a:r>
              <a:rPr lang="en-US" sz="2600" b="1" dirty="0">
                <a:solidFill>
                  <a:srgbClr val="000000"/>
                </a:solidFill>
                <a:latin typeface="Helvetica Neue"/>
              </a:rPr>
              <a:t>rating </a:t>
            </a:r>
            <a:endParaRPr lang="en-US" sz="2600" b="1" dirty="0"/>
          </a:p>
        </p:txBody>
      </p:sp>
      <p:pic>
        <p:nvPicPr>
          <p:cNvPr id="5" name="Picture 4">
            <a:extLst>
              <a:ext uri="{FF2B5EF4-FFF2-40B4-BE49-F238E27FC236}">
                <a16:creationId xmlns:a16="http://schemas.microsoft.com/office/drawing/2014/main" id="{01214C02-79EC-145C-3772-750730D4279A}"/>
              </a:ext>
            </a:extLst>
          </p:cNvPr>
          <p:cNvPicPr>
            <a:picLocks noChangeAspect="1"/>
          </p:cNvPicPr>
          <p:nvPr/>
        </p:nvPicPr>
        <p:blipFill>
          <a:blip r:embed="rId2"/>
          <a:stretch>
            <a:fillRect/>
          </a:stretch>
        </p:blipFill>
        <p:spPr>
          <a:xfrm>
            <a:off x="203615" y="1181575"/>
            <a:ext cx="8981025" cy="5544345"/>
          </a:xfrm>
          <a:prstGeom prst="rect">
            <a:avLst/>
          </a:prstGeom>
        </p:spPr>
      </p:pic>
    </p:spTree>
    <p:extLst>
      <p:ext uri="{BB962C8B-B14F-4D97-AF65-F5344CB8AC3E}">
        <p14:creationId xmlns:p14="http://schemas.microsoft.com/office/powerpoint/2010/main" val="303521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734C9-4A80-F9A3-A98C-9D604DDFA0DF}"/>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C016055-0CA9-56F0-8D0B-EA235EB17CED}"/>
              </a:ext>
            </a:extLst>
          </p:cNvPr>
          <p:cNvSpPr txBox="1">
            <a:spLocks/>
          </p:cNvSpPr>
          <p:nvPr/>
        </p:nvSpPr>
        <p:spPr>
          <a:xfrm>
            <a:off x="708504" y="5971985"/>
            <a:ext cx="9725816" cy="701041"/>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1800" b="1" dirty="0">
                <a:solidFill>
                  <a:schemeClr val="bg1">
                    <a:lumMod val="95000"/>
                  </a:schemeClr>
                </a:solidFill>
                <a:latin typeface="Times New Roman" panose="02020603050405020304" pitchFamily="18" charset="0"/>
                <a:cs typeface="Times New Roman" panose="02020603050405020304" pitchFamily="18" charset="0"/>
              </a:rPr>
              <a:t>Insights: </a:t>
            </a:r>
            <a:r>
              <a:rPr lang="en-US" sz="1800" dirty="0">
                <a:solidFill>
                  <a:schemeClr val="bg1">
                    <a:lumMod val="95000"/>
                  </a:schemeClr>
                </a:solidFill>
                <a:latin typeface="Times New Roman" panose="02020603050405020304" pitchFamily="18" charset="0"/>
                <a:cs typeface="Times New Roman" panose="02020603050405020304" pitchFamily="18" charset="0"/>
              </a:rPr>
              <a:t>The chart shows the names of the top directors linked to the highest performing movies</a:t>
            </a:r>
          </a:p>
          <a:p>
            <a:endParaRPr lang="en-US" dirty="0">
              <a:solidFill>
                <a:schemeClr val="bg1">
                  <a:lumMod val="95000"/>
                </a:schemeClr>
              </a:solidFill>
            </a:endParaRPr>
          </a:p>
        </p:txBody>
      </p:sp>
      <p:pic>
        <p:nvPicPr>
          <p:cNvPr id="10" name="Picture 9">
            <a:extLst>
              <a:ext uri="{FF2B5EF4-FFF2-40B4-BE49-F238E27FC236}">
                <a16:creationId xmlns:a16="http://schemas.microsoft.com/office/drawing/2014/main" id="{D945C9DB-0573-085A-3254-B15427AA7EA9}"/>
              </a:ext>
            </a:extLst>
          </p:cNvPr>
          <p:cNvPicPr>
            <a:picLocks noChangeAspect="1"/>
          </p:cNvPicPr>
          <p:nvPr/>
        </p:nvPicPr>
        <p:blipFill>
          <a:blip r:embed="rId2"/>
          <a:stretch>
            <a:fillRect/>
          </a:stretch>
        </p:blipFill>
        <p:spPr>
          <a:xfrm>
            <a:off x="193040" y="711176"/>
            <a:ext cx="11795345" cy="5181624"/>
          </a:xfrm>
          <a:prstGeom prst="rect">
            <a:avLst/>
          </a:prstGeom>
        </p:spPr>
      </p:pic>
      <p:sp>
        <p:nvSpPr>
          <p:cNvPr id="11" name="Content Placeholder 2">
            <a:extLst>
              <a:ext uri="{FF2B5EF4-FFF2-40B4-BE49-F238E27FC236}">
                <a16:creationId xmlns:a16="http://schemas.microsoft.com/office/drawing/2014/main" id="{B0FB82B5-282F-3659-3431-99DB1BF3F24F}"/>
              </a:ext>
            </a:extLst>
          </p:cNvPr>
          <p:cNvSpPr txBox="1">
            <a:spLocks/>
          </p:cNvSpPr>
          <p:nvPr/>
        </p:nvSpPr>
        <p:spPr>
          <a:xfrm>
            <a:off x="454061" y="81280"/>
            <a:ext cx="11626179" cy="475402"/>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en-US" sz="3200" b="1" dirty="0">
                <a:solidFill>
                  <a:srgbClr val="DCD1AE"/>
                </a:solidFill>
                <a:latin typeface="Helvetica Neue"/>
              </a:rPr>
              <a:t>Top directors l</a:t>
            </a:r>
            <a:r>
              <a:rPr lang="en-US" sz="3200" b="1" i="0" dirty="0">
                <a:solidFill>
                  <a:srgbClr val="DCD1AE"/>
                </a:solidFill>
                <a:effectLst/>
                <a:latin typeface="Helvetica Neue"/>
              </a:rPr>
              <a:t>inked to the highest performing movies</a:t>
            </a:r>
            <a:endParaRPr lang="en-US" sz="3200" b="1" dirty="0">
              <a:solidFill>
                <a:srgbClr val="DCD1AE"/>
              </a:solidFill>
            </a:endParaRPr>
          </a:p>
        </p:txBody>
      </p:sp>
    </p:spTree>
    <p:extLst>
      <p:ext uri="{BB962C8B-B14F-4D97-AF65-F5344CB8AC3E}">
        <p14:creationId xmlns:p14="http://schemas.microsoft.com/office/powerpoint/2010/main" val="3009440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9CA4D2-B95E-49C0-A306-875863A41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296157-C082-4829-A89B-8A5ED50B658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05E4DA4-E494-46AA-9E36-29155C1433E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124</TotalTime>
  <Words>607</Words>
  <Application>Microsoft Office PowerPoint</Application>
  <PresentationFormat>Widescreen</PresentationFormat>
  <Paragraphs>61</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MS PMincho</vt:lpstr>
      <vt:lpstr>-apple-system</vt:lpstr>
      <vt:lpstr>Arial</vt:lpstr>
      <vt:lpstr>Calibri</vt:lpstr>
      <vt:lpstr>Courier New</vt:lpstr>
      <vt:lpstr>Helvetica Neue</vt:lpstr>
      <vt:lpstr>Mangal</vt:lpstr>
      <vt:lpstr>Times New Roman</vt:lpstr>
      <vt:lpstr>Wingdings</vt:lpstr>
      <vt:lpstr>Custom</vt:lpstr>
      <vt:lpstr>MICROSOFT MOVIE STUDIO INSIGHT</vt:lpstr>
      <vt:lpstr>OVERVIEW </vt:lpstr>
      <vt:lpstr>OUTLINE </vt:lpstr>
      <vt:lpstr>BUSINESS PROBLEM </vt:lpstr>
      <vt:lpstr>OBJECTIVES </vt:lpstr>
      <vt:lpstr>DATA OVERVIEW </vt:lpstr>
      <vt:lpstr>VISUALIZATIONS </vt:lpstr>
      <vt:lpstr>VISUALIZATIONS </vt:lpstr>
      <vt:lpstr>PowerPoint Presentation</vt:lpstr>
      <vt:lpstr>PowerPoint Presentation</vt:lpstr>
      <vt:lpstr>PowerPoint Presentation</vt:lpstr>
      <vt:lpstr>BUSINESS RECOMMENDATION </vt:lpstr>
      <vt:lpstr>CONCLUSION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calistus mwonga</cp:lastModifiedBy>
  <cp:revision>2</cp:revision>
  <dcterms:created xsi:type="dcterms:W3CDTF">2023-07-18T10:17:11Z</dcterms:created>
  <dcterms:modified xsi:type="dcterms:W3CDTF">2025-05-02T19:03:52Z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