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6"/>
  </p:notesMasterIdLst>
  <p:sldIdLst>
    <p:sldId id="266" r:id="rId2"/>
    <p:sldId id="257" r:id="rId3"/>
    <p:sldId id="258" r:id="rId4"/>
    <p:sldId id="259" r:id="rId5"/>
    <p:sldId id="260" r:id="rId6"/>
    <p:sldId id="261" r:id="rId7"/>
    <p:sldId id="262" r:id="rId8"/>
    <p:sldId id="268" r:id="rId9"/>
    <p:sldId id="269" r:id="rId10"/>
    <p:sldId id="270" r:id="rId11"/>
    <p:sldId id="263" r:id="rId12"/>
    <p:sldId id="264" r:id="rId13"/>
    <p:sldId id="265" r:id="rId14"/>
    <p:sldId id="267" r:id="rId15"/>
  </p:sldIdLst>
  <p:sldSz cx="14630400" cy="8229600"/>
  <p:notesSz cx="8229600" cy="14630400"/>
  <p:embeddedFontLst>
    <p:embeddedFont>
      <p:font typeface="Roboto" panose="02000000000000000000" pitchFamily="2" charset="0"/>
      <p:regular r:id="rId17"/>
      <p:bold r:id="rId18"/>
      <p:italic r:id="rId19"/>
      <p:boldItalic r:id="rId20"/>
    </p:embeddedFont>
    <p:embeddedFont>
      <p:font typeface="Roboto Slab" pitchFamily="2" charset="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E5EF"/>
    <a:srgbClr val="2027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009" autoAdjust="0"/>
    <p:restoredTop sz="94610"/>
  </p:normalViewPr>
  <p:slideViewPr>
    <p:cSldViewPr snapToGrid="0" snapToObjects="1">
      <p:cViewPr varScale="1">
        <p:scale>
          <a:sx n="41" d="100"/>
          <a:sy n="41" d="100"/>
        </p:scale>
        <p:origin x="58" y="77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11985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0C0457-45E7-730D-52E0-A58CDCC350D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4BA5D41-B6D3-1B1E-157B-081104BFB4A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C95598-978E-6916-80CA-73A695CF13F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912ED69-62B6-0046-4971-FF6D27CCB14B}"/>
              </a:ext>
            </a:extLst>
          </p:cNvPr>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35583118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208511-F21E-CD9A-B243-DCBA4C4B81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08102E-A9B2-9AAA-FC8E-72A87A8428E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F873907-086A-A3CE-FC96-CA0DD79B879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47C1980-12C9-A8E9-CDA1-B180AB4130B6}"/>
              </a:ext>
            </a:extLst>
          </p:cNvPr>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36708714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BA7B7D-3CD6-E3E3-E438-FD4DAE36966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CED2846-7AE2-1F6D-5CD6-67E179D8C0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D463E76-2313-8E11-94F8-3373C013876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D5D9E2C-22C1-FEAF-BFD9-1FB486B2C075}"/>
              </a:ext>
            </a:extLst>
          </p:cNvPr>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646250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47F91E-506E-18DD-4D27-F68A093E978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A46205-282D-A2FF-1B24-DB15FD92BB1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D33D9E-729C-47C9-1B5A-52C0A1D2FC8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DC34F01-17F7-F4E7-82D2-4C6DCED72FED}"/>
              </a:ext>
            </a:extLst>
          </p:cNvPr>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41980077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B7E80E-1FD2-F8BA-B7CC-93D9C3EEA06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D0ED321-FF09-389D-9CC9-63BB2057896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3E626A7-E38B-B4BE-4463-C2003B12442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668D9AF-0E37-C539-E4CA-11B0ECFFF8CD}"/>
              </a:ext>
            </a:extLst>
          </p:cNvPr>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6947223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71B21"/>
          </a:solidFill>
          <a:ln/>
        </p:spPr>
      </p:sp>
      <p:sp>
        <p:nvSpPr>
          <p:cNvPr id="3" name="Shape 1"/>
          <p:cNvSpPr/>
          <p:nvPr/>
        </p:nvSpPr>
        <p:spPr>
          <a:xfrm>
            <a:off x="0" y="0"/>
            <a:ext cx="14630400" cy="8229600"/>
          </a:xfrm>
          <a:prstGeom prst="rect">
            <a:avLst/>
          </a:prstGeom>
          <a:solidFill>
            <a:srgbClr val="202733"/>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hyperlink" Target="mailto:calistusmwonga@gmail.com" TargetMode="External"/><Relationship Id="rId7" Type="http://schemas.openxmlformats.org/officeDocument/2006/relationships/hyperlink" Target="mailto:kelvinmutua787@gmail.com" TargetMode="External"/><Relationship Id="rId2" Type="http://schemas.openxmlformats.org/officeDocument/2006/relationships/notesSlide" Target="../notesSlides/notesSlide14.xml"/><Relationship Id="rId1" Type="http://schemas.openxmlformats.org/officeDocument/2006/relationships/slideLayout" Target="../slideLayouts/slideLayout11.xml"/><Relationship Id="rId6" Type="http://schemas.openxmlformats.org/officeDocument/2006/relationships/hyperlink" Target="mailto:anngachuhipg1@gmail.com" TargetMode="External"/><Relationship Id="rId5" Type="http://schemas.openxmlformats.org/officeDocument/2006/relationships/hyperlink" Target="mailto:bkanyenje@gmail.com" TargetMode="External"/><Relationship Id="rId4" Type="http://schemas.openxmlformats.org/officeDocument/2006/relationships/hyperlink" Target="mailto:samkemboi201@gmail.com"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hyperlink" Target="https://grouplens.org/datasets/movielens/latest/"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6B7040-E0AD-D89D-CBB6-76EEBCC2FB58}"/>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0813FED3-698B-0665-B699-4FD8CF414671}"/>
              </a:ext>
            </a:extLst>
          </p:cNvPr>
          <p:cNvPicPr>
            <a:picLocks noChangeAspect="1"/>
          </p:cNvPicPr>
          <p:nvPr/>
        </p:nvPicPr>
        <p:blipFill>
          <a:blip r:embed="rId3"/>
          <a:stretch>
            <a:fillRect/>
          </a:stretch>
        </p:blipFill>
        <p:spPr>
          <a:xfrm>
            <a:off x="0" y="0"/>
            <a:ext cx="5486400" cy="8229600"/>
          </a:xfrm>
          <a:prstGeom prst="rect">
            <a:avLst/>
          </a:prstGeom>
        </p:spPr>
      </p:pic>
      <p:sp>
        <p:nvSpPr>
          <p:cNvPr id="3" name="Text 0">
            <a:extLst>
              <a:ext uri="{FF2B5EF4-FFF2-40B4-BE49-F238E27FC236}">
                <a16:creationId xmlns:a16="http://schemas.microsoft.com/office/drawing/2014/main" id="{A46DB5C7-A4D1-292F-9CD0-B414426BD67C}"/>
              </a:ext>
            </a:extLst>
          </p:cNvPr>
          <p:cNvSpPr/>
          <p:nvPr/>
        </p:nvSpPr>
        <p:spPr>
          <a:xfrm>
            <a:off x="6469760" y="308197"/>
            <a:ext cx="7556421" cy="1417558"/>
          </a:xfrm>
          <a:prstGeom prst="rect">
            <a:avLst/>
          </a:prstGeom>
          <a:noFill/>
          <a:ln/>
        </p:spPr>
        <p:txBody>
          <a:bodyPr wrap="square" lIns="0" tIns="0" rIns="0" bIns="0" rtlCol="0" anchor="t"/>
          <a:lstStyle/>
          <a:p>
            <a:pPr marL="0" indent="0" algn="l">
              <a:lnSpc>
                <a:spcPts val="5550"/>
              </a:lnSpc>
              <a:buNone/>
            </a:pPr>
            <a:r>
              <a:rPr lang="en-US" sz="4450" b="1" dirty="0">
                <a:solidFill>
                  <a:srgbClr val="76B9FF"/>
                </a:solidFill>
                <a:latin typeface="Roboto Slab" pitchFamily="34" charset="0"/>
                <a:ea typeface="Roboto Slab" pitchFamily="34" charset="-122"/>
                <a:cs typeface="Roboto Slab" pitchFamily="34" charset="-120"/>
              </a:rPr>
              <a:t>Movie Recommendation System</a:t>
            </a:r>
            <a:endParaRPr lang="en-US" sz="4450" b="1" dirty="0"/>
          </a:p>
        </p:txBody>
      </p:sp>
      <p:sp>
        <p:nvSpPr>
          <p:cNvPr id="4" name="Text 1">
            <a:extLst>
              <a:ext uri="{FF2B5EF4-FFF2-40B4-BE49-F238E27FC236}">
                <a16:creationId xmlns:a16="http://schemas.microsoft.com/office/drawing/2014/main" id="{DA86E0AF-9A52-8926-A9EF-E6A0D519101C}"/>
              </a:ext>
            </a:extLst>
          </p:cNvPr>
          <p:cNvSpPr/>
          <p:nvPr/>
        </p:nvSpPr>
        <p:spPr>
          <a:xfrm>
            <a:off x="6572174" y="2488192"/>
            <a:ext cx="7556421" cy="3253214"/>
          </a:xfrm>
          <a:prstGeom prst="rect">
            <a:avLst/>
          </a:prstGeom>
          <a:noFill/>
          <a:ln/>
        </p:spPr>
        <p:txBody>
          <a:bodyPr wrap="square" lIns="0" tIns="0" rIns="0" bIns="0" rtlCol="0" anchor="t"/>
          <a:lstStyle/>
          <a:p>
            <a:pPr marL="0" indent="0" algn="l">
              <a:lnSpc>
                <a:spcPts val="2850"/>
              </a:lnSpc>
              <a:buNone/>
            </a:pPr>
            <a:r>
              <a:rPr lang="en-US" dirty="0">
                <a:solidFill>
                  <a:srgbClr val="D6E5EF"/>
                </a:solidFill>
                <a:latin typeface="Roboto" pitchFamily="34" charset="0"/>
                <a:ea typeface="Roboto" pitchFamily="34" charset="-122"/>
                <a:cs typeface="Roboto" pitchFamily="34" charset="-120"/>
              </a:rPr>
              <a:t>Members:</a:t>
            </a:r>
          </a:p>
          <a:p>
            <a:pPr marL="285750" indent="-285750">
              <a:lnSpc>
                <a:spcPts val="2850"/>
              </a:lnSpc>
              <a:buFont typeface="Wingdings" panose="05000000000000000000" pitchFamily="2" charset="2"/>
              <a:buChar char="q"/>
            </a:pPr>
            <a:r>
              <a:rPr lang="en-US" dirty="0">
                <a:solidFill>
                  <a:srgbClr val="D6E5EF"/>
                </a:solidFill>
                <a:latin typeface="Roboto" pitchFamily="34" charset="0"/>
                <a:ea typeface="Roboto" pitchFamily="34" charset="-122"/>
                <a:cs typeface="Roboto" pitchFamily="34" charset="-120"/>
              </a:rPr>
              <a:t>Calistus Mwonga</a:t>
            </a:r>
          </a:p>
          <a:p>
            <a:pPr marL="285750" indent="-285750">
              <a:lnSpc>
                <a:spcPts val="2850"/>
              </a:lnSpc>
              <a:buFont typeface="Wingdings" panose="05000000000000000000" pitchFamily="2" charset="2"/>
              <a:buChar char="q"/>
            </a:pPr>
            <a:r>
              <a:rPr lang="en-US" dirty="0">
                <a:solidFill>
                  <a:srgbClr val="D6E5EF"/>
                </a:solidFill>
                <a:latin typeface="Roboto" pitchFamily="34" charset="0"/>
                <a:ea typeface="Roboto" pitchFamily="34" charset="-122"/>
                <a:cs typeface="Roboto" pitchFamily="34" charset="-120"/>
              </a:rPr>
              <a:t>Brian </a:t>
            </a:r>
            <a:r>
              <a:rPr lang="en-US" dirty="0" err="1">
                <a:solidFill>
                  <a:srgbClr val="D6E5EF"/>
                </a:solidFill>
                <a:latin typeface="Roboto" pitchFamily="34" charset="0"/>
                <a:ea typeface="Roboto" pitchFamily="34" charset="-122"/>
                <a:cs typeface="Roboto" pitchFamily="34" charset="-120"/>
              </a:rPr>
              <a:t>Kanyenje</a:t>
            </a:r>
            <a:r>
              <a:rPr lang="en-US" dirty="0">
                <a:solidFill>
                  <a:srgbClr val="D6E5EF"/>
                </a:solidFill>
                <a:latin typeface="Roboto" pitchFamily="34" charset="0"/>
                <a:ea typeface="Roboto" pitchFamily="34" charset="-122"/>
                <a:cs typeface="Roboto" pitchFamily="34" charset="-120"/>
              </a:rPr>
              <a:t> </a:t>
            </a:r>
          </a:p>
          <a:p>
            <a:pPr marL="285750" indent="-285750">
              <a:lnSpc>
                <a:spcPts val="2850"/>
              </a:lnSpc>
              <a:buFont typeface="Wingdings" panose="05000000000000000000" pitchFamily="2" charset="2"/>
              <a:buChar char="q"/>
            </a:pPr>
            <a:r>
              <a:rPr lang="en-US" dirty="0">
                <a:solidFill>
                  <a:srgbClr val="D6E5EF"/>
                </a:solidFill>
                <a:latin typeface="Roboto" pitchFamily="34" charset="0"/>
                <a:ea typeface="Roboto" pitchFamily="34" charset="-122"/>
                <a:cs typeface="Roboto" pitchFamily="34" charset="-120"/>
              </a:rPr>
              <a:t>Samwel Kipkemboi</a:t>
            </a:r>
          </a:p>
          <a:p>
            <a:pPr marL="285750" indent="-285750">
              <a:lnSpc>
                <a:spcPts val="2850"/>
              </a:lnSpc>
              <a:buFont typeface="Wingdings" panose="05000000000000000000" pitchFamily="2" charset="2"/>
              <a:buChar char="q"/>
            </a:pPr>
            <a:r>
              <a:rPr lang="en-US" dirty="0">
                <a:solidFill>
                  <a:srgbClr val="D6E5EF"/>
                </a:solidFill>
                <a:latin typeface="Roboto" pitchFamily="34" charset="0"/>
                <a:ea typeface="Roboto" pitchFamily="34" charset="-122"/>
                <a:cs typeface="Roboto" pitchFamily="34" charset="-120"/>
              </a:rPr>
              <a:t>Kelvin Mutua </a:t>
            </a:r>
          </a:p>
          <a:p>
            <a:pPr marL="285750" indent="-285750">
              <a:lnSpc>
                <a:spcPts val="2850"/>
              </a:lnSpc>
              <a:buFont typeface="Wingdings" panose="05000000000000000000" pitchFamily="2" charset="2"/>
              <a:buChar char="q"/>
            </a:pPr>
            <a:r>
              <a:rPr lang="en-US" dirty="0">
                <a:solidFill>
                  <a:srgbClr val="D6E5EF"/>
                </a:solidFill>
                <a:latin typeface="Roboto" pitchFamily="34" charset="0"/>
                <a:ea typeface="Roboto" pitchFamily="34" charset="-122"/>
                <a:cs typeface="Roboto" pitchFamily="34" charset="-120"/>
              </a:rPr>
              <a:t>Hannah Nyambura </a:t>
            </a:r>
          </a:p>
        </p:txBody>
      </p:sp>
      <p:pic>
        <p:nvPicPr>
          <p:cNvPr id="7" name="Picture 6">
            <a:extLst>
              <a:ext uri="{FF2B5EF4-FFF2-40B4-BE49-F238E27FC236}">
                <a16:creationId xmlns:a16="http://schemas.microsoft.com/office/drawing/2014/main" id="{2E368AE0-1DDF-3325-858F-9CF18B328E97}"/>
              </a:ext>
            </a:extLst>
          </p:cNvPr>
          <p:cNvPicPr>
            <a:picLocks noChangeAspect="1"/>
          </p:cNvPicPr>
          <p:nvPr/>
        </p:nvPicPr>
        <p:blipFill>
          <a:blip r:embed="rId4"/>
          <a:stretch>
            <a:fillRect/>
          </a:stretch>
        </p:blipFill>
        <p:spPr>
          <a:xfrm>
            <a:off x="0" y="0"/>
            <a:ext cx="5865541" cy="8229599"/>
          </a:xfrm>
          <a:prstGeom prst="rect">
            <a:avLst/>
          </a:prstGeom>
        </p:spPr>
      </p:pic>
      <p:sp>
        <p:nvSpPr>
          <p:cNvPr id="8" name="Shape 7">
            <a:extLst>
              <a:ext uri="{FF2B5EF4-FFF2-40B4-BE49-F238E27FC236}">
                <a16:creationId xmlns:a16="http://schemas.microsoft.com/office/drawing/2014/main" id="{3528F9D5-3733-C132-A075-99C74E02B0B0}"/>
              </a:ext>
            </a:extLst>
          </p:cNvPr>
          <p:cNvSpPr/>
          <p:nvPr/>
        </p:nvSpPr>
        <p:spPr>
          <a:xfrm>
            <a:off x="12645483" y="7640955"/>
            <a:ext cx="1895707" cy="482560"/>
          </a:xfrm>
          <a:prstGeom prst="roundRect">
            <a:avLst>
              <a:gd name="adj" fmla="val 6668"/>
            </a:avLst>
          </a:prstGeom>
          <a:solidFill>
            <a:srgbClr val="202733"/>
          </a:solidFill>
          <a:ln/>
        </p:spPr>
      </p:sp>
    </p:spTree>
    <p:extLst>
      <p:ext uri="{BB962C8B-B14F-4D97-AF65-F5344CB8AC3E}">
        <p14:creationId xmlns:p14="http://schemas.microsoft.com/office/powerpoint/2010/main" val="2067086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3E1C56-CF06-5F83-A01F-0B65D614E492}"/>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CEA0DFD8-B6DF-6F96-FA00-415F800865FF}"/>
              </a:ext>
            </a:extLst>
          </p:cNvPr>
          <p:cNvSpPr/>
          <p:nvPr/>
        </p:nvSpPr>
        <p:spPr>
          <a:xfrm>
            <a:off x="0" y="376400"/>
            <a:ext cx="14630400" cy="708779"/>
          </a:xfrm>
          <a:prstGeom prst="rect">
            <a:avLst/>
          </a:prstGeom>
          <a:noFill/>
          <a:ln/>
        </p:spPr>
        <p:txBody>
          <a:bodyPr wrap="none" lIns="0" tIns="0" rIns="0" bIns="0" rtlCol="0" anchor="t"/>
          <a:lstStyle/>
          <a:p>
            <a:pPr marL="0" indent="0" algn="ctr">
              <a:lnSpc>
                <a:spcPts val="5550"/>
              </a:lnSpc>
              <a:buNone/>
            </a:pPr>
            <a:r>
              <a:rPr lang="en-US" sz="4450" b="1" dirty="0">
                <a:solidFill>
                  <a:srgbClr val="76B9FF"/>
                </a:solidFill>
                <a:latin typeface="Roboto Slab" pitchFamily="34" charset="0"/>
                <a:ea typeface="Roboto Slab" pitchFamily="34" charset="-122"/>
                <a:cs typeface="Roboto Slab" pitchFamily="34" charset="-120"/>
              </a:rPr>
              <a:t>RESULTS</a:t>
            </a:r>
            <a:endParaRPr lang="en-US" sz="4450" b="1" dirty="0"/>
          </a:p>
        </p:txBody>
      </p:sp>
      <p:sp>
        <p:nvSpPr>
          <p:cNvPr id="7" name="Shape 7">
            <a:extLst>
              <a:ext uri="{FF2B5EF4-FFF2-40B4-BE49-F238E27FC236}">
                <a16:creationId xmlns:a16="http://schemas.microsoft.com/office/drawing/2014/main" id="{8226CF57-066C-0A4E-7697-BEFD46E90868}"/>
              </a:ext>
            </a:extLst>
          </p:cNvPr>
          <p:cNvSpPr/>
          <p:nvPr/>
        </p:nvSpPr>
        <p:spPr>
          <a:xfrm>
            <a:off x="12645483" y="7640955"/>
            <a:ext cx="1895707" cy="482560"/>
          </a:xfrm>
          <a:prstGeom prst="roundRect">
            <a:avLst>
              <a:gd name="adj" fmla="val 6668"/>
            </a:avLst>
          </a:prstGeom>
          <a:solidFill>
            <a:srgbClr val="202733"/>
          </a:solidFill>
          <a:ln/>
        </p:spPr>
      </p:sp>
      <p:pic>
        <p:nvPicPr>
          <p:cNvPr id="4" name="Picture 3">
            <a:extLst>
              <a:ext uri="{FF2B5EF4-FFF2-40B4-BE49-F238E27FC236}">
                <a16:creationId xmlns:a16="http://schemas.microsoft.com/office/drawing/2014/main" id="{5EE58F3D-4465-B1B8-FC7A-BB78F2EB79E5}"/>
              </a:ext>
            </a:extLst>
          </p:cNvPr>
          <p:cNvPicPr>
            <a:picLocks noChangeAspect="1"/>
          </p:cNvPicPr>
          <p:nvPr/>
        </p:nvPicPr>
        <p:blipFill>
          <a:blip r:embed="rId3"/>
          <a:stretch>
            <a:fillRect/>
          </a:stretch>
        </p:blipFill>
        <p:spPr>
          <a:xfrm>
            <a:off x="268394" y="1516566"/>
            <a:ext cx="9030960" cy="6336634"/>
          </a:xfrm>
          <a:prstGeom prst="rect">
            <a:avLst/>
          </a:prstGeom>
        </p:spPr>
      </p:pic>
      <p:sp>
        <p:nvSpPr>
          <p:cNvPr id="6" name="TextBox 5">
            <a:extLst>
              <a:ext uri="{FF2B5EF4-FFF2-40B4-BE49-F238E27FC236}">
                <a16:creationId xmlns:a16="http://schemas.microsoft.com/office/drawing/2014/main" id="{749E90CC-A0DC-D8FD-81A0-71EAD51CA9A0}"/>
              </a:ext>
            </a:extLst>
          </p:cNvPr>
          <p:cNvSpPr txBox="1"/>
          <p:nvPr/>
        </p:nvSpPr>
        <p:spPr>
          <a:xfrm>
            <a:off x="9489688" y="2485153"/>
            <a:ext cx="5051502" cy="4862870"/>
          </a:xfrm>
          <a:prstGeom prst="rect">
            <a:avLst/>
          </a:prstGeom>
          <a:noFill/>
        </p:spPr>
        <p:txBody>
          <a:bodyPr wrap="square">
            <a:spAutoFit/>
          </a:bodyPr>
          <a:lstStyle/>
          <a:p>
            <a:pPr>
              <a:spcBef>
                <a:spcPts val="600"/>
              </a:spcBef>
              <a:spcAft>
                <a:spcPts val="600"/>
              </a:spcAft>
            </a:pPr>
            <a:r>
              <a:rPr lang="en-US" sz="2000" dirty="0">
                <a:solidFill>
                  <a:schemeClr val="bg1"/>
                </a:solidFill>
                <a:latin typeface="Times New Roman" panose="02020603050405020304" pitchFamily="18" charset="0"/>
                <a:cs typeface="Times New Roman" panose="02020603050405020304" pitchFamily="18" charset="0"/>
              </a:rPr>
              <a:t>The RMSE score is used to measure how close our predicted rating for a movie was to the actual rating a user gave. The lower the bar the better the accuracy. The goal is to get this number as low as possible. </a:t>
            </a:r>
            <a:endParaRPr lang="en-US" sz="2000" b="1" i="0" dirty="0">
              <a:solidFill>
                <a:srgbClr val="E3E3E3"/>
              </a:solidFill>
              <a:effectLst/>
              <a:latin typeface="Times New Roman" panose="02020603050405020304" pitchFamily="18" charset="0"/>
              <a:cs typeface="Times New Roman" panose="02020603050405020304" pitchFamily="18" charset="0"/>
            </a:endParaRPr>
          </a:p>
          <a:p>
            <a:pPr algn="l">
              <a:spcBef>
                <a:spcPts val="600"/>
              </a:spcBef>
              <a:spcAft>
                <a:spcPts val="600"/>
              </a:spcAft>
            </a:pPr>
            <a:r>
              <a:rPr lang="en-US" sz="2000" b="1" i="0" dirty="0">
                <a:solidFill>
                  <a:srgbClr val="E3E3E3"/>
                </a:solidFill>
                <a:effectLst/>
                <a:latin typeface="Times New Roman" panose="02020603050405020304" pitchFamily="18" charset="0"/>
                <a:cs typeface="Times New Roman" panose="02020603050405020304" pitchFamily="18" charset="0"/>
              </a:rPr>
              <a:t>Observation:</a:t>
            </a:r>
            <a:r>
              <a:rPr lang="en-US" sz="2000" b="0" i="0" dirty="0">
                <a:solidFill>
                  <a:srgbClr val="E3E3E3"/>
                </a:solidFill>
                <a:effectLst/>
                <a:latin typeface="Times New Roman" panose="02020603050405020304" pitchFamily="18" charset="0"/>
                <a:cs typeface="Times New Roman" panose="02020603050405020304" pitchFamily="18" charset="0"/>
              </a:rPr>
              <a:t> The bar for the SVD model is the lowest.</a:t>
            </a:r>
          </a:p>
          <a:p>
            <a:pPr algn="l">
              <a:spcBef>
                <a:spcPts val="600"/>
              </a:spcBef>
              <a:spcAft>
                <a:spcPts val="600"/>
              </a:spcAft>
            </a:pPr>
            <a:r>
              <a:rPr lang="en-US" sz="2000" b="1" i="0" dirty="0">
                <a:solidFill>
                  <a:srgbClr val="E3E3E3"/>
                </a:solidFill>
                <a:effectLst/>
                <a:latin typeface="Times New Roman" panose="02020603050405020304" pitchFamily="18" charset="0"/>
                <a:cs typeface="Times New Roman" panose="02020603050405020304" pitchFamily="18" charset="0"/>
              </a:rPr>
              <a:t>Insight for Modeling:</a:t>
            </a:r>
            <a:r>
              <a:rPr lang="en-US" sz="2000" b="0" i="0" dirty="0">
                <a:solidFill>
                  <a:srgbClr val="E3E3E3"/>
                </a:solidFill>
                <a:effectLst/>
                <a:latin typeface="Times New Roman" panose="02020603050405020304" pitchFamily="18" charset="0"/>
                <a:cs typeface="Times New Roman" panose="02020603050405020304" pitchFamily="18" charset="0"/>
              </a:rPr>
              <a:t> The SVD method was the most accurate in predicting user ratings among those tested (lower bar = better accuracy). This means our best model is effective at predicting what users will like, which helps us make good recommendations.</a:t>
            </a:r>
          </a:p>
          <a:p>
            <a:pPr algn="l">
              <a:spcBef>
                <a:spcPts val="600"/>
              </a:spcBef>
              <a:spcAft>
                <a:spcPts val="600"/>
              </a:spcAft>
            </a:pPr>
            <a:endParaRPr lang="en-US" sz="2000" dirty="0">
              <a:solidFill>
                <a:srgbClr val="E3E3E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59612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0" y="692706"/>
            <a:ext cx="14630400" cy="648057"/>
          </a:xfrm>
          <a:prstGeom prst="rect">
            <a:avLst/>
          </a:prstGeom>
          <a:noFill/>
          <a:ln/>
        </p:spPr>
        <p:txBody>
          <a:bodyPr wrap="none" lIns="0" tIns="0" rIns="0" bIns="0" rtlCol="0" anchor="t"/>
          <a:lstStyle/>
          <a:p>
            <a:pPr marL="0" indent="0" algn="ctr">
              <a:lnSpc>
                <a:spcPts val="5100"/>
              </a:lnSpc>
              <a:buNone/>
            </a:pPr>
            <a:r>
              <a:rPr lang="en-US" sz="4050" b="1" dirty="0">
                <a:solidFill>
                  <a:srgbClr val="76B9FF"/>
                </a:solidFill>
                <a:latin typeface="Roboto Slab" pitchFamily="34" charset="0"/>
                <a:ea typeface="Roboto Slab" pitchFamily="34" charset="-122"/>
                <a:cs typeface="Roboto Slab" pitchFamily="34" charset="-120"/>
              </a:rPr>
              <a:t>BUSINESS RECOMMENDATION</a:t>
            </a:r>
            <a:endParaRPr lang="en-US" sz="4050" b="1" dirty="0"/>
          </a:p>
        </p:txBody>
      </p:sp>
      <p:sp>
        <p:nvSpPr>
          <p:cNvPr id="3" name="Shape 1"/>
          <p:cNvSpPr/>
          <p:nvPr/>
        </p:nvSpPr>
        <p:spPr>
          <a:xfrm>
            <a:off x="725924" y="1755577"/>
            <a:ext cx="6511528" cy="622221"/>
          </a:xfrm>
          <a:prstGeom prst="roundRect">
            <a:avLst>
              <a:gd name="adj" fmla="val 480035"/>
            </a:avLst>
          </a:prstGeom>
          <a:solidFill>
            <a:srgbClr val="3F4652"/>
          </a:solidFill>
          <a:ln/>
        </p:spPr>
      </p:sp>
      <p:sp>
        <p:nvSpPr>
          <p:cNvPr id="4" name="Text 2"/>
          <p:cNvSpPr/>
          <p:nvPr/>
        </p:nvSpPr>
        <p:spPr>
          <a:xfrm>
            <a:off x="3826073" y="1872258"/>
            <a:ext cx="311110" cy="388858"/>
          </a:xfrm>
          <a:prstGeom prst="rect">
            <a:avLst/>
          </a:prstGeom>
          <a:noFill/>
          <a:ln/>
        </p:spPr>
        <p:txBody>
          <a:bodyPr wrap="none" lIns="0" tIns="0" rIns="0" bIns="0" rtlCol="0" anchor="t"/>
          <a:lstStyle/>
          <a:p>
            <a:pPr marL="0" indent="0" algn="l">
              <a:lnSpc>
                <a:spcPts val="2400"/>
              </a:lnSpc>
              <a:buNone/>
            </a:pPr>
            <a:r>
              <a:rPr lang="en-US" sz="2400" dirty="0">
                <a:solidFill>
                  <a:srgbClr val="D6E5EF"/>
                </a:solidFill>
                <a:latin typeface="Roboto Slab" pitchFamily="34" charset="0"/>
                <a:ea typeface="Roboto Slab" pitchFamily="34" charset="-122"/>
                <a:cs typeface="Roboto Slab" pitchFamily="34" charset="-120"/>
              </a:rPr>
              <a:t>1</a:t>
            </a:r>
            <a:endParaRPr lang="en-US" sz="2400" dirty="0"/>
          </a:p>
        </p:txBody>
      </p:sp>
      <p:sp>
        <p:nvSpPr>
          <p:cNvPr id="5" name="Text 3"/>
          <p:cNvSpPr/>
          <p:nvPr/>
        </p:nvSpPr>
        <p:spPr>
          <a:xfrm>
            <a:off x="933331" y="2585204"/>
            <a:ext cx="4113014" cy="324088"/>
          </a:xfrm>
          <a:prstGeom prst="rect">
            <a:avLst/>
          </a:prstGeom>
          <a:noFill/>
          <a:ln/>
        </p:spPr>
        <p:txBody>
          <a:bodyPr wrap="none" lIns="0" tIns="0" rIns="0" bIns="0" rtlCol="0" anchor="t"/>
          <a:lstStyle/>
          <a:p>
            <a:pPr marL="0" indent="0" algn="l">
              <a:lnSpc>
                <a:spcPts val="2550"/>
              </a:lnSpc>
              <a:buNone/>
            </a:pPr>
            <a:r>
              <a:rPr lang="en-US" sz="2000" b="1" dirty="0">
                <a:solidFill>
                  <a:srgbClr val="D6E5EF"/>
                </a:solidFill>
                <a:latin typeface="Roboto Slab" pitchFamily="34" charset="0"/>
                <a:ea typeface="Roboto Slab" pitchFamily="34" charset="-122"/>
                <a:cs typeface="Roboto Slab" pitchFamily="34" charset="-120"/>
              </a:rPr>
              <a:t>Cold-Start Strategy for New Users</a:t>
            </a:r>
            <a:endParaRPr lang="en-US" sz="2000" b="1" dirty="0"/>
          </a:p>
        </p:txBody>
      </p:sp>
      <p:sp>
        <p:nvSpPr>
          <p:cNvPr id="6" name="Text 4"/>
          <p:cNvSpPr/>
          <p:nvPr/>
        </p:nvSpPr>
        <p:spPr>
          <a:xfrm>
            <a:off x="933331" y="3033713"/>
            <a:ext cx="6096714" cy="1327309"/>
          </a:xfrm>
          <a:prstGeom prst="rect">
            <a:avLst/>
          </a:prstGeom>
          <a:noFill/>
          <a:ln/>
        </p:spPr>
        <p:txBody>
          <a:bodyPr wrap="square" lIns="0" tIns="0" rIns="0" bIns="0" rtlCol="0" anchor="t"/>
          <a:lstStyle/>
          <a:p>
            <a:pPr marL="0" indent="0" algn="l">
              <a:lnSpc>
                <a:spcPts val="2600"/>
              </a:lnSpc>
              <a:buNone/>
            </a:pPr>
            <a:r>
              <a:rPr lang="en-US" sz="1600" dirty="0">
                <a:solidFill>
                  <a:srgbClr val="D6E5EF"/>
                </a:solidFill>
                <a:latin typeface="Roboto" pitchFamily="34" charset="0"/>
                <a:ea typeface="Roboto" pitchFamily="34" charset="-122"/>
                <a:cs typeface="Roboto" pitchFamily="34" charset="-120"/>
              </a:rPr>
              <a:t>Use content-based filtering to recommend movies to new users based on selected genres or movie preferences during onboarding. This mitigates cold-start issues and improves first-time user satisfaction.</a:t>
            </a:r>
            <a:endParaRPr lang="en-US" sz="1600" dirty="0"/>
          </a:p>
        </p:txBody>
      </p:sp>
      <p:sp>
        <p:nvSpPr>
          <p:cNvPr id="7" name="Shape 5"/>
          <p:cNvSpPr/>
          <p:nvPr/>
        </p:nvSpPr>
        <p:spPr>
          <a:xfrm>
            <a:off x="7392948" y="1755577"/>
            <a:ext cx="6511528" cy="622221"/>
          </a:xfrm>
          <a:prstGeom prst="roundRect">
            <a:avLst>
              <a:gd name="adj" fmla="val 480035"/>
            </a:avLst>
          </a:prstGeom>
          <a:solidFill>
            <a:srgbClr val="3F4652"/>
          </a:solidFill>
          <a:ln/>
        </p:spPr>
      </p:sp>
      <p:sp>
        <p:nvSpPr>
          <p:cNvPr id="8" name="Text 6"/>
          <p:cNvSpPr/>
          <p:nvPr/>
        </p:nvSpPr>
        <p:spPr>
          <a:xfrm>
            <a:off x="10493097" y="1872258"/>
            <a:ext cx="311110" cy="388858"/>
          </a:xfrm>
          <a:prstGeom prst="rect">
            <a:avLst/>
          </a:prstGeom>
          <a:noFill/>
          <a:ln/>
        </p:spPr>
        <p:txBody>
          <a:bodyPr wrap="none" lIns="0" tIns="0" rIns="0" bIns="0" rtlCol="0" anchor="t"/>
          <a:lstStyle/>
          <a:p>
            <a:pPr marL="0" indent="0" algn="l">
              <a:lnSpc>
                <a:spcPts val="2400"/>
              </a:lnSpc>
              <a:buNone/>
            </a:pPr>
            <a:r>
              <a:rPr lang="en-US" sz="2400" dirty="0">
                <a:solidFill>
                  <a:srgbClr val="D6E5EF"/>
                </a:solidFill>
                <a:latin typeface="Roboto Slab" pitchFamily="34" charset="0"/>
                <a:ea typeface="Roboto Slab" pitchFamily="34" charset="-122"/>
                <a:cs typeface="Roboto Slab" pitchFamily="34" charset="-120"/>
              </a:rPr>
              <a:t>2</a:t>
            </a:r>
            <a:endParaRPr lang="en-US" sz="2400" dirty="0"/>
          </a:p>
        </p:txBody>
      </p:sp>
      <p:sp>
        <p:nvSpPr>
          <p:cNvPr id="9" name="Text 7"/>
          <p:cNvSpPr/>
          <p:nvPr/>
        </p:nvSpPr>
        <p:spPr>
          <a:xfrm>
            <a:off x="7600355" y="2585204"/>
            <a:ext cx="6077545" cy="324088"/>
          </a:xfrm>
          <a:prstGeom prst="rect">
            <a:avLst/>
          </a:prstGeom>
          <a:noFill/>
          <a:ln/>
        </p:spPr>
        <p:txBody>
          <a:bodyPr wrap="none" lIns="0" tIns="0" rIns="0" bIns="0" rtlCol="0" anchor="t"/>
          <a:lstStyle/>
          <a:p>
            <a:pPr marL="0" indent="0" algn="l">
              <a:lnSpc>
                <a:spcPts val="2550"/>
              </a:lnSpc>
              <a:buNone/>
            </a:pPr>
            <a:r>
              <a:rPr lang="en-US" sz="2000" b="1" dirty="0">
                <a:solidFill>
                  <a:srgbClr val="D6E5EF"/>
                </a:solidFill>
                <a:latin typeface="Roboto Slab" pitchFamily="34" charset="0"/>
                <a:ea typeface="Roboto Slab" pitchFamily="34" charset="-122"/>
                <a:cs typeface="Roboto Slab" pitchFamily="34" charset="-120"/>
              </a:rPr>
              <a:t>Hybrid Approach for Balanced Recommendations</a:t>
            </a:r>
            <a:endParaRPr lang="en-US" sz="2000" b="1" dirty="0"/>
          </a:p>
        </p:txBody>
      </p:sp>
      <p:sp>
        <p:nvSpPr>
          <p:cNvPr id="10" name="Text 8"/>
          <p:cNvSpPr/>
          <p:nvPr/>
        </p:nvSpPr>
        <p:spPr>
          <a:xfrm>
            <a:off x="7600355" y="3033713"/>
            <a:ext cx="6096714" cy="995482"/>
          </a:xfrm>
          <a:prstGeom prst="rect">
            <a:avLst/>
          </a:prstGeom>
          <a:noFill/>
          <a:ln/>
        </p:spPr>
        <p:txBody>
          <a:bodyPr wrap="square" lIns="0" tIns="0" rIns="0" bIns="0" rtlCol="0" anchor="t"/>
          <a:lstStyle/>
          <a:p>
            <a:pPr marL="0" indent="0" algn="l">
              <a:lnSpc>
                <a:spcPts val="2600"/>
              </a:lnSpc>
              <a:buNone/>
            </a:pPr>
            <a:r>
              <a:rPr lang="en-US" sz="1600" dirty="0">
                <a:solidFill>
                  <a:srgbClr val="D6E5EF"/>
                </a:solidFill>
                <a:latin typeface="Roboto" pitchFamily="34" charset="0"/>
                <a:ea typeface="Roboto" pitchFamily="34" charset="-122"/>
                <a:cs typeface="Roboto" pitchFamily="34" charset="-120"/>
              </a:rPr>
              <a:t>Implement a weighted or switching hybrid model to combine the strengths of collaborative filtering and content-based filtering, improving recommendation diversity and accuracy.</a:t>
            </a:r>
            <a:endParaRPr lang="en-US" sz="1600" dirty="0"/>
          </a:p>
        </p:txBody>
      </p:sp>
      <p:sp>
        <p:nvSpPr>
          <p:cNvPr id="11" name="Shape 9"/>
          <p:cNvSpPr/>
          <p:nvPr/>
        </p:nvSpPr>
        <p:spPr>
          <a:xfrm>
            <a:off x="725924" y="4723924"/>
            <a:ext cx="6511528" cy="622221"/>
          </a:xfrm>
          <a:prstGeom prst="roundRect">
            <a:avLst>
              <a:gd name="adj" fmla="val 480035"/>
            </a:avLst>
          </a:prstGeom>
          <a:solidFill>
            <a:srgbClr val="3F4652"/>
          </a:solidFill>
          <a:ln/>
        </p:spPr>
      </p:sp>
      <p:sp>
        <p:nvSpPr>
          <p:cNvPr id="12" name="Text 10"/>
          <p:cNvSpPr/>
          <p:nvPr/>
        </p:nvSpPr>
        <p:spPr>
          <a:xfrm>
            <a:off x="3826073" y="4840605"/>
            <a:ext cx="311110" cy="388858"/>
          </a:xfrm>
          <a:prstGeom prst="rect">
            <a:avLst/>
          </a:prstGeom>
          <a:noFill/>
          <a:ln/>
        </p:spPr>
        <p:txBody>
          <a:bodyPr wrap="none" lIns="0" tIns="0" rIns="0" bIns="0" rtlCol="0" anchor="t"/>
          <a:lstStyle/>
          <a:p>
            <a:pPr marL="0" indent="0" algn="l">
              <a:lnSpc>
                <a:spcPts val="2400"/>
              </a:lnSpc>
              <a:buNone/>
            </a:pPr>
            <a:r>
              <a:rPr lang="en-US" sz="2400" dirty="0">
                <a:solidFill>
                  <a:srgbClr val="D6E5EF"/>
                </a:solidFill>
                <a:latin typeface="Roboto Slab" pitchFamily="34" charset="0"/>
                <a:ea typeface="Roboto Slab" pitchFamily="34" charset="-122"/>
                <a:cs typeface="Roboto Slab" pitchFamily="34" charset="-120"/>
              </a:rPr>
              <a:t>3</a:t>
            </a:r>
            <a:endParaRPr lang="en-US" sz="2400" dirty="0"/>
          </a:p>
        </p:txBody>
      </p:sp>
      <p:sp>
        <p:nvSpPr>
          <p:cNvPr id="13" name="Text 11"/>
          <p:cNvSpPr/>
          <p:nvPr/>
        </p:nvSpPr>
        <p:spPr>
          <a:xfrm>
            <a:off x="933331" y="5553551"/>
            <a:ext cx="6068973" cy="324088"/>
          </a:xfrm>
          <a:prstGeom prst="rect">
            <a:avLst/>
          </a:prstGeom>
          <a:noFill/>
          <a:ln/>
        </p:spPr>
        <p:txBody>
          <a:bodyPr wrap="none" lIns="0" tIns="0" rIns="0" bIns="0" rtlCol="0" anchor="t"/>
          <a:lstStyle/>
          <a:p>
            <a:pPr marL="0" indent="0" algn="l">
              <a:lnSpc>
                <a:spcPts val="2550"/>
              </a:lnSpc>
              <a:buNone/>
            </a:pPr>
            <a:r>
              <a:rPr lang="en-US" sz="2000" b="1" dirty="0">
                <a:solidFill>
                  <a:srgbClr val="D6E5EF"/>
                </a:solidFill>
                <a:latin typeface="Roboto Slab" pitchFamily="34" charset="0"/>
                <a:ea typeface="Roboto Slab" pitchFamily="34" charset="-122"/>
                <a:cs typeface="Roboto Slab" pitchFamily="34" charset="-120"/>
              </a:rPr>
              <a:t>Promote Hidden Gems to Maximize Catalog Value</a:t>
            </a:r>
            <a:endParaRPr lang="en-US" sz="2000" b="1" dirty="0"/>
          </a:p>
        </p:txBody>
      </p:sp>
      <p:sp>
        <p:nvSpPr>
          <p:cNvPr id="14" name="Text 12"/>
          <p:cNvSpPr/>
          <p:nvPr/>
        </p:nvSpPr>
        <p:spPr>
          <a:xfrm>
            <a:off x="933331" y="6002060"/>
            <a:ext cx="6096714" cy="1327309"/>
          </a:xfrm>
          <a:prstGeom prst="rect">
            <a:avLst/>
          </a:prstGeom>
          <a:noFill/>
          <a:ln/>
        </p:spPr>
        <p:txBody>
          <a:bodyPr wrap="square" lIns="0" tIns="0" rIns="0" bIns="0" rtlCol="0" anchor="t"/>
          <a:lstStyle/>
          <a:p>
            <a:pPr marL="0" indent="0" algn="l">
              <a:lnSpc>
                <a:spcPts val="2600"/>
              </a:lnSpc>
              <a:buNone/>
            </a:pPr>
            <a:r>
              <a:rPr lang="en-US" sz="1600" dirty="0">
                <a:solidFill>
                  <a:srgbClr val="D6E5EF"/>
                </a:solidFill>
                <a:latin typeface="Roboto" pitchFamily="34" charset="0"/>
                <a:ea typeface="Roboto" pitchFamily="34" charset="-122"/>
                <a:cs typeface="Roboto" pitchFamily="34" charset="-120"/>
              </a:rPr>
              <a:t>Leverage the model insights to surface highly rated but under-watched movies and push them to relevant users. This increases exposure for lesser-known content and improves catalog utilization across the platform.</a:t>
            </a:r>
            <a:endParaRPr lang="en-US" sz="1600" dirty="0"/>
          </a:p>
        </p:txBody>
      </p:sp>
      <p:sp>
        <p:nvSpPr>
          <p:cNvPr id="15" name="Shape 13"/>
          <p:cNvSpPr/>
          <p:nvPr/>
        </p:nvSpPr>
        <p:spPr>
          <a:xfrm>
            <a:off x="7392948" y="4723924"/>
            <a:ext cx="6511528" cy="622221"/>
          </a:xfrm>
          <a:prstGeom prst="roundRect">
            <a:avLst>
              <a:gd name="adj" fmla="val 480035"/>
            </a:avLst>
          </a:prstGeom>
          <a:solidFill>
            <a:srgbClr val="3F4652"/>
          </a:solidFill>
          <a:ln/>
        </p:spPr>
      </p:sp>
      <p:sp>
        <p:nvSpPr>
          <p:cNvPr id="16" name="Text 14"/>
          <p:cNvSpPr/>
          <p:nvPr/>
        </p:nvSpPr>
        <p:spPr>
          <a:xfrm>
            <a:off x="10493097" y="4840605"/>
            <a:ext cx="311110" cy="388858"/>
          </a:xfrm>
          <a:prstGeom prst="rect">
            <a:avLst/>
          </a:prstGeom>
          <a:noFill/>
          <a:ln/>
        </p:spPr>
        <p:txBody>
          <a:bodyPr wrap="none" lIns="0" tIns="0" rIns="0" bIns="0" rtlCol="0" anchor="t"/>
          <a:lstStyle/>
          <a:p>
            <a:pPr marL="0" indent="0" algn="l">
              <a:lnSpc>
                <a:spcPts val="2400"/>
              </a:lnSpc>
              <a:buNone/>
            </a:pPr>
            <a:r>
              <a:rPr lang="en-US" sz="2400" dirty="0">
                <a:solidFill>
                  <a:srgbClr val="D6E5EF"/>
                </a:solidFill>
                <a:latin typeface="Roboto Slab" pitchFamily="34" charset="0"/>
                <a:ea typeface="Roboto Slab" pitchFamily="34" charset="-122"/>
                <a:cs typeface="Roboto Slab" pitchFamily="34" charset="-120"/>
              </a:rPr>
              <a:t>4</a:t>
            </a:r>
            <a:endParaRPr lang="en-US" sz="2400" dirty="0"/>
          </a:p>
        </p:txBody>
      </p:sp>
      <p:sp>
        <p:nvSpPr>
          <p:cNvPr id="17" name="Text 15"/>
          <p:cNvSpPr/>
          <p:nvPr/>
        </p:nvSpPr>
        <p:spPr>
          <a:xfrm>
            <a:off x="7600355" y="5553551"/>
            <a:ext cx="3594140" cy="324088"/>
          </a:xfrm>
          <a:prstGeom prst="rect">
            <a:avLst/>
          </a:prstGeom>
          <a:noFill/>
          <a:ln/>
        </p:spPr>
        <p:txBody>
          <a:bodyPr wrap="none" lIns="0" tIns="0" rIns="0" bIns="0" rtlCol="0" anchor="t"/>
          <a:lstStyle/>
          <a:p>
            <a:pPr marL="0" indent="0" algn="l">
              <a:lnSpc>
                <a:spcPts val="2550"/>
              </a:lnSpc>
              <a:buNone/>
            </a:pPr>
            <a:r>
              <a:rPr lang="en-US" sz="2000" b="1" dirty="0">
                <a:solidFill>
                  <a:srgbClr val="D6E5EF"/>
                </a:solidFill>
                <a:latin typeface="Roboto Slab" pitchFamily="34" charset="0"/>
                <a:ea typeface="Roboto Slab" pitchFamily="34" charset="-122"/>
                <a:cs typeface="Roboto Slab" pitchFamily="34" charset="-120"/>
              </a:rPr>
              <a:t>Encourage High-Quality Tags</a:t>
            </a:r>
            <a:endParaRPr lang="en-US" sz="2000" b="1" dirty="0"/>
          </a:p>
        </p:txBody>
      </p:sp>
      <p:sp>
        <p:nvSpPr>
          <p:cNvPr id="18" name="Text 16"/>
          <p:cNvSpPr/>
          <p:nvPr/>
        </p:nvSpPr>
        <p:spPr>
          <a:xfrm>
            <a:off x="7600355" y="6002060"/>
            <a:ext cx="6096714" cy="1327309"/>
          </a:xfrm>
          <a:prstGeom prst="rect">
            <a:avLst/>
          </a:prstGeom>
          <a:noFill/>
          <a:ln/>
        </p:spPr>
        <p:txBody>
          <a:bodyPr wrap="square" lIns="0" tIns="0" rIns="0" bIns="0" rtlCol="0" anchor="t"/>
          <a:lstStyle/>
          <a:p>
            <a:pPr marL="0" indent="0" algn="l">
              <a:lnSpc>
                <a:spcPts val="2600"/>
              </a:lnSpc>
              <a:buNone/>
            </a:pPr>
            <a:r>
              <a:rPr lang="en-US" sz="1600" dirty="0">
                <a:solidFill>
                  <a:srgbClr val="D6E5EF"/>
                </a:solidFill>
                <a:latin typeface="Roboto" pitchFamily="34" charset="0"/>
                <a:ea typeface="Roboto" pitchFamily="34" charset="-122"/>
                <a:cs typeface="Roboto" pitchFamily="34" charset="-120"/>
              </a:rPr>
              <a:t>Encourage users to contribute more high-quality tags during their interaction with the platform (e.g., after rating a movie) which will help reduce noise and improve content discoverability especially for niche titles.</a:t>
            </a:r>
            <a:endParaRPr lang="en-US" sz="1600" dirty="0"/>
          </a:p>
        </p:txBody>
      </p:sp>
      <p:sp>
        <p:nvSpPr>
          <p:cNvPr id="19" name="Shape 7">
            <a:extLst>
              <a:ext uri="{FF2B5EF4-FFF2-40B4-BE49-F238E27FC236}">
                <a16:creationId xmlns:a16="http://schemas.microsoft.com/office/drawing/2014/main" id="{BBF0634B-69B0-9512-161A-A82DDDA169BC}"/>
              </a:ext>
            </a:extLst>
          </p:cNvPr>
          <p:cNvSpPr/>
          <p:nvPr/>
        </p:nvSpPr>
        <p:spPr>
          <a:xfrm>
            <a:off x="12645483" y="7640955"/>
            <a:ext cx="1895707" cy="482560"/>
          </a:xfrm>
          <a:prstGeom prst="roundRect">
            <a:avLst>
              <a:gd name="adj" fmla="val 6668"/>
            </a:avLst>
          </a:prstGeom>
          <a:solidFill>
            <a:srgbClr val="202733"/>
          </a:solidFill>
          <a:ln/>
        </p:spPr>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1" y="578406"/>
            <a:ext cx="14630400" cy="656034"/>
          </a:xfrm>
          <a:prstGeom prst="rect">
            <a:avLst/>
          </a:prstGeom>
          <a:noFill/>
          <a:ln/>
        </p:spPr>
        <p:txBody>
          <a:bodyPr wrap="none" lIns="0" tIns="0" rIns="0" bIns="0" rtlCol="0" anchor="t"/>
          <a:lstStyle/>
          <a:p>
            <a:pPr marL="0" indent="0" algn="ctr">
              <a:lnSpc>
                <a:spcPts val="5150"/>
              </a:lnSpc>
              <a:buNone/>
            </a:pPr>
            <a:r>
              <a:rPr lang="en-US" sz="4100" b="1" dirty="0">
                <a:solidFill>
                  <a:srgbClr val="76B9FF"/>
                </a:solidFill>
                <a:latin typeface="Roboto Slab" pitchFamily="2" charset="0"/>
                <a:ea typeface="Roboto Slab" pitchFamily="2" charset="0"/>
                <a:cs typeface="Roboto Slab" pitchFamily="2" charset="0"/>
              </a:rPr>
              <a:t>FUTURE WORKS</a:t>
            </a:r>
            <a:endParaRPr lang="en-US" sz="4100" b="1" dirty="0">
              <a:latin typeface="Roboto Slab" pitchFamily="2" charset="0"/>
              <a:ea typeface="Roboto Slab" pitchFamily="2" charset="0"/>
              <a:cs typeface="Roboto Slab" pitchFamily="2" charset="0"/>
            </a:endParaRPr>
          </a:p>
        </p:txBody>
      </p:sp>
      <p:sp>
        <p:nvSpPr>
          <p:cNvPr id="3" name="Shape 1"/>
          <p:cNvSpPr/>
          <p:nvPr/>
        </p:nvSpPr>
        <p:spPr>
          <a:xfrm>
            <a:off x="634374" y="1676499"/>
            <a:ext cx="6501765" cy="209907"/>
          </a:xfrm>
          <a:prstGeom prst="roundRect">
            <a:avLst>
              <a:gd name="adj" fmla="val 15002"/>
            </a:avLst>
          </a:prstGeom>
          <a:solidFill>
            <a:srgbClr val="3F4652"/>
          </a:solidFill>
          <a:ln/>
        </p:spPr>
        <p:txBody>
          <a:bodyPr/>
          <a:lstStyle/>
          <a:p>
            <a:endParaRPr lang="en-US" dirty="0"/>
          </a:p>
        </p:txBody>
      </p:sp>
      <p:sp>
        <p:nvSpPr>
          <p:cNvPr id="4" name="Text 2"/>
          <p:cNvSpPr/>
          <p:nvPr/>
        </p:nvSpPr>
        <p:spPr>
          <a:xfrm>
            <a:off x="944642" y="2088263"/>
            <a:ext cx="3397448" cy="328017"/>
          </a:xfrm>
          <a:prstGeom prst="rect">
            <a:avLst/>
          </a:prstGeom>
          <a:noFill/>
          <a:ln/>
        </p:spPr>
        <p:txBody>
          <a:bodyPr wrap="none" lIns="0" tIns="0" rIns="0" bIns="0" rtlCol="0" anchor="t"/>
          <a:lstStyle/>
          <a:p>
            <a:pPr marL="0" indent="0" algn="l">
              <a:lnSpc>
                <a:spcPts val="2550"/>
              </a:lnSpc>
              <a:buNone/>
            </a:pPr>
            <a:r>
              <a:rPr lang="en-US" sz="2050" b="1" dirty="0">
                <a:solidFill>
                  <a:srgbClr val="D6E5EF"/>
                </a:solidFill>
                <a:latin typeface="Roboto Slab" pitchFamily="34" charset="0"/>
                <a:ea typeface="Roboto Slab" pitchFamily="34" charset="-122"/>
                <a:cs typeface="Roboto Slab" pitchFamily="34" charset="-120"/>
              </a:rPr>
              <a:t>Leverage Implicit Feedback</a:t>
            </a:r>
            <a:endParaRPr lang="en-US" sz="2050" b="1" dirty="0"/>
          </a:p>
        </p:txBody>
      </p:sp>
      <p:sp>
        <p:nvSpPr>
          <p:cNvPr id="5" name="Text 3"/>
          <p:cNvSpPr/>
          <p:nvPr/>
        </p:nvSpPr>
        <p:spPr>
          <a:xfrm>
            <a:off x="944641" y="2601979"/>
            <a:ext cx="6081951" cy="1678781"/>
          </a:xfrm>
          <a:prstGeom prst="rect">
            <a:avLst/>
          </a:prstGeom>
          <a:noFill/>
          <a:ln/>
        </p:spPr>
        <p:txBody>
          <a:bodyPr wrap="square" lIns="0" tIns="0" rIns="0" bIns="0" rtlCol="0" anchor="t"/>
          <a:lstStyle/>
          <a:p>
            <a:pPr marL="0" indent="0" algn="l">
              <a:lnSpc>
                <a:spcPts val="2600"/>
              </a:lnSpc>
              <a:buNone/>
            </a:pPr>
            <a:r>
              <a:rPr lang="en-US" sz="1650" dirty="0">
                <a:solidFill>
                  <a:srgbClr val="D6E5EF"/>
                </a:solidFill>
                <a:latin typeface="Roboto" pitchFamily="34" charset="0"/>
                <a:ea typeface="Roboto" pitchFamily="34" charset="-122"/>
                <a:cs typeface="Roboto" pitchFamily="34" charset="-120"/>
              </a:rPr>
              <a:t>Beyond explicit ratings, explore incorporating implicit user signals such as searching for specific genres, rewatching the same movie. It will provide a more complete picture of user behavior and can significantly enhance recommendation accuracy for users.</a:t>
            </a:r>
            <a:endParaRPr lang="en-US" sz="1650" dirty="0"/>
          </a:p>
        </p:txBody>
      </p:sp>
      <p:sp>
        <p:nvSpPr>
          <p:cNvPr id="6" name="Shape 4"/>
          <p:cNvSpPr/>
          <p:nvPr/>
        </p:nvSpPr>
        <p:spPr>
          <a:xfrm>
            <a:off x="7393900" y="1654254"/>
            <a:ext cx="6501765" cy="209907"/>
          </a:xfrm>
          <a:prstGeom prst="roundRect">
            <a:avLst>
              <a:gd name="adj" fmla="val 15002"/>
            </a:avLst>
          </a:prstGeom>
          <a:solidFill>
            <a:srgbClr val="3F4652"/>
          </a:solidFill>
          <a:ln/>
        </p:spPr>
      </p:sp>
      <p:sp>
        <p:nvSpPr>
          <p:cNvPr id="7" name="Text 5"/>
          <p:cNvSpPr/>
          <p:nvPr/>
        </p:nvSpPr>
        <p:spPr>
          <a:xfrm>
            <a:off x="7603808" y="2074069"/>
            <a:ext cx="3329583" cy="328017"/>
          </a:xfrm>
          <a:prstGeom prst="rect">
            <a:avLst/>
          </a:prstGeom>
          <a:noFill/>
          <a:ln/>
        </p:spPr>
        <p:txBody>
          <a:bodyPr wrap="none" lIns="0" tIns="0" rIns="0" bIns="0" rtlCol="0" anchor="t"/>
          <a:lstStyle/>
          <a:p>
            <a:pPr marL="0" indent="0" algn="l">
              <a:lnSpc>
                <a:spcPts val="2550"/>
              </a:lnSpc>
              <a:buNone/>
            </a:pPr>
            <a:r>
              <a:rPr lang="en-US" sz="2050" b="1" dirty="0">
                <a:solidFill>
                  <a:srgbClr val="D6E5EF"/>
                </a:solidFill>
                <a:latin typeface="Roboto Slab" pitchFamily="34" charset="0"/>
                <a:ea typeface="Roboto Slab" pitchFamily="34" charset="-122"/>
                <a:cs typeface="Roboto Slab" pitchFamily="34" charset="-120"/>
              </a:rPr>
              <a:t>Investigate Dynamic Shifts</a:t>
            </a:r>
            <a:endParaRPr lang="en-US" sz="2050" b="1" dirty="0"/>
          </a:p>
        </p:txBody>
      </p:sp>
      <p:sp>
        <p:nvSpPr>
          <p:cNvPr id="8" name="Text 6"/>
          <p:cNvSpPr/>
          <p:nvPr/>
        </p:nvSpPr>
        <p:spPr>
          <a:xfrm>
            <a:off x="7603808" y="2527935"/>
            <a:ext cx="6081951" cy="1678781"/>
          </a:xfrm>
          <a:prstGeom prst="rect">
            <a:avLst/>
          </a:prstGeom>
          <a:noFill/>
          <a:ln/>
        </p:spPr>
        <p:txBody>
          <a:bodyPr wrap="square" lIns="0" tIns="0" rIns="0" bIns="0" rtlCol="0" anchor="t"/>
          <a:lstStyle/>
          <a:p>
            <a:pPr marL="0" indent="0" algn="l">
              <a:lnSpc>
                <a:spcPts val="2600"/>
              </a:lnSpc>
              <a:buNone/>
            </a:pPr>
            <a:r>
              <a:rPr lang="en-US" sz="1650" dirty="0">
                <a:solidFill>
                  <a:srgbClr val="D6E5EF"/>
                </a:solidFill>
                <a:latin typeface="Roboto" pitchFamily="34" charset="0"/>
                <a:ea typeface="Roboto" pitchFamily="34" charset="-122"/>
                <a:cs typeface="Roboto" pitchFamily="34" charset="-120"/>
              </a:rPr>
              <a:t>Investigate how user preferences and item popularity evolve over time. Implement time-aware techniques to capture these dynamic shifts in recommendations. Accounting for time ensures recommendations remain fresh and relevant, adapting to changing user preferences and new content releases.</a:t>
            </a:r>
            <a:endParaRPr lang="en-US" sz="1650" dirty="0"/>
          </a:p>
        </p:txBody>
      </p:sp>
      <p:sp>
        <p:nvSpPr>
          <p:cNvPr id="9" name="Shape 7"/>
          <p:cNvSpPr/>
          <p:nvPr/>
        </p:nvSpPr>
        <p:spPr>
          <a:xfrm>
            <a:off x="634374" y="4721773"/>
            <a:ext cx="6501765" cy="209907"/>
          </a:xfrm>
          <a:prstGeom prst="roundRect">
            <a:avLst>
              <a:gd name="adj" fmla="val 15002"/>
            </a:avLst>
          </a:prstGeom>
          <a:solidFill>
            <a:srgbClr val="3F4652"/>
          </a:solidFill>
          <a:ln/>
        </p:spPr>
        <p:txBody>
          <a:bodyPr/>
          <a:lstStyle/>
          <a:p>
            <a:endParaRPr lang="en-US" dirty="0"/>
          </a:p>
        </p:txBody>
      </p:sp>
      <p:sp>
        <p:nvSpPr>
          <p:cNvPr id="10" name="Text 8"/>
          <p:cNvSpPr/>
          <p:nvPr/>
        </p:nvSpPr>
        <p:spPr>
          <a:xfrm>
            <a:off x="944642" y="5295424"/>
            <a:ext cx="5003125" cy="328017"/>
          </a:xfrm>
          <a:prstGeom prst="rect">
            <a:avLst/>
          </a:prstGeom>
          <a:noFill/>
          <a:ln/>
        </p:spPr>
        <p:txBody>
          <a:bodyPr wrap="none" lIns="0" tIns="0" rIns="0" bIns="0" rtlCol="0" anchor="t"/>
          <a:lstStyle/>
          <a:p>
            <a:pPr marL="0" indent="0" algn="l">
              <a:lnSpc>
                <a:spcPts val="2550"/>
              </a:lnSpc>
              <a:buNone/>
            </a:pPr>
            <a:r>
              <a:rPr lang="en-US" sz="2050" b="1" dirty="0">
                <a:solidFill>
                  <a:srgbClr val="D6E5EF"/>
                </a:solidFill>
                <a:latin typeface="Roboto Slab" pitchFamily="34" charset="0"/>
                <a:ea typeface="Roboto Slab" pitchFamily="34" charset="-122"/>
                <a:cs typeface="Roboto Slab" pitchFamily="34" charset="-120"/>
              </a:rPr>
              <a:t>Explore Advanced Modeling Techniques</a:t>
            </a:r>
            <a:endParaRPr lang="en-US" sz="2050" b="1" dirty="0"/>
          </a:p>
        </p:txBody>
      </p:sp>
      <p:sp>
        <p:nvSpPr>
          <p:cNvPr id="11" name="Text 9"/>
          <p:cNvSpPr/>
          <p:nvPr/>
        </p:nvSpPr>
        <p:spPr>
          <a:xfrm>
            <a:off x="948908" y="5806448"/>
            <a:ext cx="6081951" cy="1343025"/>
          </a:xfrm>
          <a:prstGeom prst="rect">
            <a:avLst/>
          </a:prstGeom>
          <a:noFill/>
          <a:ln/>
        </p:spPr>
        <p:txBody>
          <a:bodyPr wrap="square" lIns="0" tIns="0" rIns="0" bIns="0" rtlCol="0" anchor="t"/>
          <a:lstStyle/>
          <a:p>
            <a:pPr marL="0" indent="0" algn="l">
              <a:lnSpc>
                <a:spcPts val="2600"/>
              </a:lnSpc>
              <a:buNone/>
            </a:pPr>
            <a:r>
              <a:rPr lang="en-US" sz="1650" dirty="0">
                <a:solidFill>
                  <a:srgbClr val="D6E5EF"/>
                </a:solidFill>
                <a:latin typeface="Roboto" pitchFamily="34" charset="0"/>
                <a:ea typeface="Roboto" pitchFamily="34" charset="-122"/>
                <a:cs typeface="Roboto" pitchFamily="34" charset="-120"/>
              </a:rPr>
              <a:t>Explore Advanced Modeling Techniques: such as Neural Collaborative Filtering or sequential models, to capture more complex patterns in user-item interactions. These advanced methods can reveal deeper insights into user preferences.</a:t>
            </a:r>
            <a:endParaRPr lang="en-US" sz="1650" dirty="0"/>
          </a:p>
        </p:txBody>
      </p:sp>
      <p:sp>
        <p:nvSpPr>
          <p:cNvPr id="12" name="Shape 10"/>
          <p:cNvSpPr/>
          <p:nvPr/>
        </p:nvSpPr>
        <p:spPr>
          <a:xfrm>
            <a:off x="7494261" y="4721772"/>
            <a:ext cx="6501765" cy="209907"/>
          </a:xfrm>
          <a:prstGeom prst="roundRect">
            <a:avLst>
              <a:gd name="adj" fmla="val 15002"/>
            </a:avLst>
          </a:prstGeom>
          <a:solidFill>
            <a:srgbClr val="3F4652"/>
          </a:solidFill>
          <a:ln/>
        </p:spPr>
      </p:sp>
      <p:sp>
        <p:nvSpPr>
          <p:cNvPr id="13" name="Text 11"/>
          <p:cNvSpPr/>
          <p:nvPr/>
        </p:nvSpPr>
        <p:spPr>
          <a:xfrm>
            <a:off x="7603808" y="5308640"/>
            <a:ext cx="2902506" cy="328017"/>
          </a:xfrm>
          <a:prstGeom prst="rect">
            <a:avLst/>
          </a:prstGeom>
          <a:noFill/>
          <a:ln/>
        </p:spPr>
        <p:txBody>
          <a:bodyPr wrap="none" lIns="0" tIns="0" rIns="0" bIns="0" rtlCol="0" anchor="t"/>
          <a:lstStyle/>
          <a:p>
            <a:pPr marL="0" indent="0" algn="l">
              <a:lnSpc>
                <a:spcPts val="2550"/>
              </a:lnSpc>
              <a:buNone/>
            </a:pPr>
            <a:r>
              <a:rPr lang="en-US" sz="2050" b="1" dirty="0">
                <a:solidFill>
                  <a:srgbClr val="D6E5EF"/>
                </a:solidFill>
                <a:latin typeface="Roboto Slab" pitchFamily="34" charset="0"/>
                <a:ea typeface="Roboto Slab" pitchFamily="34" charset="-122"/>
                <a:cs typeface="Roboto Slab" pitchFamily="34" charset="-120"/>
              </a:rPr>
              <a:t>Expand Movie Features</a:t>
            </a:r>
            <a:endParaRPr lang="en-US" sz="2050" b="1" dirty="0"/>
          </a:p>
        </p:txBody>
      </p:sp>
      <p:sp>
        <p:nvSpPr>
          <p:cNvPr id="14" name="Text 12"/>
          <p:cNvSpPr/>
          <p:nvPr/>
        </p:nvSpPr>
        <p:spPr>
          <a:xfrm>
            <a:off x="7603808" y="5762506"/>
            <a:ext cx="6081951" cy="1678781"/>
          </a:xfrm>
          <a:prstGeom prst="rect">
            <a:avLst/>
          </a:prstGeom>
          <a:noFill/>
          <a:ln/>
        </p:spPr>
        <p:txBody>
          <a:bodyPr wrap="square" lIns="0" tIns="0" rIns="0" bIns="0" rtlCol="0" anchor="t"/>
          <a:lstStyle/>
          <a:p>
            <a:pPr marL="0" indent="0" algn="l">
              <a:lnSpc>
                <a:spcPts val="2600"/>
              </a:lnSpc>
              <a:buNone/>
            </a:pPr>
            <a:r>
              <a:rPr lang="en-US" sz="1650" dirty="0">
                <a:solidFill>
                  <a:srgbClr val="D6E5EF"/>
                </a:solidFill>
                <a:latin typeface="Roboto" pitchFamily="34" charset="0"/>
                <a:ea typeface="Roboto" pitchFamily="34" charset="-122"/>
                <a:cs typeface="Roboto" pitchFamily="34" charset="-120"/>
              </a:rPr>
              <a:t>Expand the set of features used to describe movies beyond genres and tags, potentially incorporating information from synopses or cast/crew data. More comprehensive content descriptions improve the system's ability to handle new or niche items.</a:t>
            </a:r>
            <a:endParaRPr lang="en-US" sz="1650" dirty="0"/>
          </a:p>
        </p:txBody>
      </p:sp>
      <p:sp>
        <p:nvSpPr>
          <p:cNvPr id="15" name="Shape 7">
            <a:extLst>
              <a:ext uri="{FF2B5EF4-FFF2-40B4-BE49-F238E27FC236}">
                <a16:creationId xmlns:a16="http://schemas.microsoft.com/office/drawing/2014/main" id="{CB5288FA-3E12-2D8A-AEB8-2E21A2B6AE21}"/>
              </a:ext>
            </a:extLst>
          </p:cNvPr>
          <p:cNvSpPr/>
          <p:nvPr/>
        </p:nvSpPr>
        <p:spPr>
          <a:xfrm>
            <a:off x="12645483" y="7640955"/>
            <a:ext cx="1895707" cy="482560"/>
          </a:xfrm>
          <a:prstGeom prst="roundRect">
            <a:avLst>
              <a:gd name="adj" fmla="val 6668"/>
            </a:avLst>
          </a:prstGeom>
          <a:solidFill>
            <a:srgbClr val="202733"/>
          </a:solidFill>
          <a:ln/>
        </p:spPr>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0" y="636329"/>
            <a:ext cx="14630400" cy="708779"/>
          </a:xfrm>
          <a:prstGeom prst="rect">
            <a:avLst/>
          </a:prstGeom>
          <a:noFill/>
          <a:ln/>
        </p:spPr>
        <p:txBody>
          <a:bodyPr wrap="none" lIns="0" tIns="0" rIns="0" bIns="0" rtlCol="0" anchor="t"/>
          <a:lstStyle/>
          <a:p>
            <a:pPr marL="0" indent="0" algn="ctr">
              <a:lnSpc>
                <a:spcPts val="5550"/>
              </a:lnSpc>
              <a:buNone/>
            </a:pPr>
            <a:r>
              <a:rPr lang="en-US" sz="4450" b="1" dirty="0">
                <a:solidFill>
                  <a:srgbClr val="76B9FF"/>
                </a:solidFill>
                <a:latin typeface="Roboto Slab" pitchFamily="34" charset="0"/>
                <a:ea typeface="Roboto Slab" pitchFamily="34" charset="-122"/>
                <a:cs typeface="Roboto Slab" pitchFamily="34" charset="-120"/>
              </a:rPr>
              <a:t>CONCLUSION</a:t>
            </a:r>
            <a:endParaRPr lang="en-US" sz="4450" b="1" dirty="0"/>
          </a:p>
        </p:txBody>
      </p:sp>
      <p:sp>
        <p:nvSpPr>
          <p:cNvPr id="3" name="Text 1"/>
          <p:cNvSpPr/>
          <p:nvPr/>
        </p:nvSpPr>
        <p:spPr>
          <a:xfrm>
            <a:off x="793790" y="2153126"/>
            <a:ext cx="13042821" cy="1537928"/>
          </a:xfrm>
          <a:prstGeom prst="rect">
            <a:avLst/>
          </a:prstGeom>
          <a:noFill/>
          <a:ln/>
        </p:spPr>
        <p:txBody>
          <a:bodyPr wrap="square" lIns="0" tIns="0" rIns="0" bIns="0" rtlCol="0" anchor="t"/>
          <a:lstStyle/>
          <a:p>
            <a:pPr marL="0" indent="0" algn="l">
              <a:lnSpc>
                <a:spcPts val="2850"/>
              </a:lnSpc>
              <a:buNone/>
            </a:pPr>
            <a:r>
              <a:rPr lang="en-US" sz="2300" dirty="0">
                <a:solidFill>
                  <a:srgbClr val="D6E5EF"/>
                </a:solidFill>
                <a:latin typeface="Times New Roman" panose="02020603050405020304" pitchFamily="18" charset="0"/>
                <a:ea typeface="Roboto" pitchFamily="34" charset="-122"/>
                <a:cs typeface="Times New Roman" panose="02020603050405020304" pitchFamily="18" charset="0"/>
              </a:rPr>
              <a:t>This project demonstrates how a hybrid recommender system can address the content discovery problem on a platform like StreamTimeNow. By combining collaborative filtering and content-based techniques, we’re able to provide high-quality, personalized movie recommendations even for new users.</a:t>
            </a:r>
            <a:endParaRPr lang="en-US" sz="2300" dirty="0">
              <a:latin typeface="Times New Roman" panose="02020603050405020304" pitchFamily="18" charset="0"/>
              <a:cs typeface="Times New Roman" panose="02020603050405020304" pitchFamily="18" charset="0"/>
            </a:endParaRPr>
          </a:p>
        </p:txBody>
      </p:sp>
      <p:sp>
        <p:nvSpPr>
          <p:cNvPr id="11" name="Shape 7">
            <a:extLst>
              <a:ext uri="{FF2B5EF4-FFF2-40B4-BE49-F238E27FC236}">
                <a16:creationId xmlns:a16="http://schemas.microsoft.com/office/drawing/2014/main" id="{5B17EEF8-A203-9B2C-2BA5-2A4508B62CBF}"/>
              </a:ext>
            </a:extLst>
          </p:cNvPr>
          <p:cNvSpPr/>
          <p:nvPr/>
        </p:nvSpPr>
        <p:spPr>
          <a:xfrm>
            <a:off x="12645483" y="7640955"/>
            <a:ext cx="1895707" cy="482560"/>
          </a:xfrm>
          <a:prstGeom prst="roundRect">
            <a:avLst>
              <a:gd name="adj" fmla="val 6668"/>
            </a:avLst>
          </a:prstGeom>
          <a:solidFill>
            <a:srgbClr val="202733"/>
          </a:solidFill>
          <a:ln/>
        </p:spPr>
      </p:sp>
      <p:pic>
        <p:nvPicPr>
          <p:cNvPr id="12" name="Image 2" descr="preencoded.png">
            <a:extLst>
              <a:ext uri="{FF2B5EF4-FFF2-40B4-BE49-F238E27FC236}">
                <a16:creationId xmlns:a16="http://schemas.microsoft.com/office/drawing/2014/main" id="{42CFC62E-D5D7-AA17-EABC-07816170BC40}"/>
              </a:ext>
            </a:extLst>
          </p:cNvPr>
          <p:cNvPicPr>
            <a:picLocks noChangeAspect="1"/>
          </p:cNvPicPr>
          <p:nvPr/>
        </p:nvPicPr>
        <p:blipFill>
          <a:blip r:embed="rId3"/>
          <a:stretch>
            <a:fillRect/>
          </a:stretch>
        </p:blipFill>
        <p:spPr>
          <a:xfrm>
            <a:off x="5554164" y="1305550"/>
            <a:ext cx="3645591" cy="6936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8DE467-82AC-74F9-6A3A-79D3C918D78E}"/>
            </a:ext>
          </a:extLst>
        </p:cNvPr>
        <p:cNvGrpSpPr/>
        <p:nvPr/>
      </p:nvGrpSpPr>
      <p:grpSpPr>
        <a:xfrm>
          <a:off x="0" y="0"/>
          <a:ext cx="0" cy="0"/>
          <a:chOff x="0" y="0"/>
          <a:chExt cx="0" cy="0"/>
        </a:xfrm>
      </p:grpSpPr>
      <p:sp>
        <p:nvSpPr>
          <p:cNvPr id="4" name="Text 2">
            <a:extLst>
              <a:ext uri="{FF2B5EF4-FFF2-40B4-BE49-F238E27FC236}">
                <a16:creationId xmlns:a16="http://schemas.microsoft.com/office/drawing/2014/main" id="{8DA3BF7C-472E-0FED-0E56-EE1F48D8A930}"/>
              </a:ext>
            </a:extLst>
          </p:cNvPr>
          <p:cNvSpPr/>
          <p:nvPr/>
        </p:nvSpPr>
        <p:spPr>
          <a:xfrm>
            <a:off x="0" y="530882"/>
            <a:ext cx="14630399" cy="566976"/>
          </a:xfrm>
          <a:prstGeom prst="rect">
            <a:avLst/>
          </a:prstGeom>
          <a:noFill/>
          <a:ln/>
        </p:spPr>
        <p:txBody>
          <a:bodyPr wrap="none" lIns="0" tIns="0" rIns="0" bIns="0" rtlCol="0" anchor="t"/>
          <a:lstStyle/>
          <a:p>
            <a:pPr marL="0" indent="0" algn="ctr">
              <a:lnSpc>
                <a:spcPts val="4450"/>
              </a:lnSpc>
              <a:buNone/>
            </a:pPr>
            <a:r>
              <a:rPr lang="en-US" sz="3550" b="1" dirty="0">
                <a:solidFill>
                  <a:srgbClr val="76B9FF"/>
                </a:solidFill>
                <a:latin typeface="Roboto Slab" pitchFamily="34" charset="0"/>
                <a:ea typeface="Roboto Slab" pitchFamily="34" charset="-122"/>
                <a:cs typeface="Roboto Slab" pitchFamily="34" charset="-120"/>
              </a:rPr>
              <a:t>CONTACTS</a:t>
            </a:r>
            <a:endParaRPr lang="en-US" sz="3550" b="1" dirty="0"/>
          </a:p>
        </p:txBody>
      </p:sp>
      <p:sp>
        <p:nvSpPr>
          <p:cNvPr id="5" name="Text 3">
            <a:extLst>
              <a:ext uri="{FF2B5EF4-FFF2-40B4-BE49-F238E27FC236}">
                <a16:creationId xmlns:a16="http://schemas.microsoft.com/office/drawing/2014/main" id="{64FD1F7D-E67B-17AD-651B-E791E1265258}"/>
              </a:ext>
            </a:extLst>
          </p:cNvPr>
          <p:cNvSpPr/>
          <p:nvPr/>
        </p:nvSpPr>
        <p:spPr>
          <a:xfrm>
            <a:off x="1284441" y="1849780"/>
            <a:ext cx="13042821" cy="3190570"/>
          </a:xfrm>
          <a:prstGeom prst="rect">
            <a:avLst/>
          </a:prstGeom>
          <a:noFill/>
          <a:ln/>
        </p:spPr>
        <p:txBody>
          <a:bodyPr wrap="none" lIns="0" tIns="0" rIns="0" bIns="0" rtlCol="0" anchor="t"/>
          <a:lstStyle/>
          <a:p>
            <a:pPr marL="0" indent="0" algn="l">
              <a:lnSpc>
                <a:spcPts val="2850"/>
              </a:lnSpc>
              <a:buNone/>
            </a:pPr>
            <a:r>
              <a:rPr lang="en-US" sz="2400" dirty="0">
                <a:solidFill>
                  <a:srgbClr val="D6E5EF"/>
                </a:solidFill>
                <a:latin typeface="Times New Roman" panose="02020603050405020304" pitchFamily="18" charset="0"/>
                <a:ea typeface="Roboto" pitchFamily="34" charset="-122"/>
                <a:cs typeface="Times New Roman" panose="02020603050405020304" pitchFamily="18" charset="0"/>
              </a:rPr>
              <a:t>For any additional questions, please contact these members:</a:t>
            </a:r>
          </a:p>
          <a:p>
            <a:pPr marL="0" indent="0" algn="l">
              <a:lnSpc>
                <a:spcPts val="2850"/>
              </a:lnSpc>
              <a:buNone/>
            </a:pPr>
            <a:endParaRPr lang="en-US" sz="2400" dirty="0">
              <a:solidFill>
                <a:srgbClr val="D6E5EF"/>
              </a:solidFill>
              <a:latin typeface="Times New Roman" panose="02020603050405020304" pitchFamily="18" charset="0"/>
              <a:ea typeface="Roboto" pitchFamily="34" charset="-122"/>
              <a:cs typeface="Times New Roman" panose="02020603050405020304" pitchFamily="18" charset="0"/>
            </a:endParaRPr>
          </a:p>
          <a:p>
            <a:pPr marL="342900" indent="-342900">
              <a:lnSpc>
                <a:spcPts val="2850"/>
              </a:lnSpc>
              <a:buClr>
                <a:srgbClr val="D6E5EF"/>
              </a:buClr>
              <a:buFont typeface="Wingdings" panose="05000000000000000000" pitchFamily="2" charset="2"/>
              <a:buChar char="Ø"/>
            </a:pPr>
            <a:r>
              <a:rPr lang="en-US" sz="2400" dirty="0">
                <a:solidFill>
                  <a:srgbClr val="D6E5EF"/>
                </a:solidFill>
                <a:latin typeface="Times New Roman" panose="02020603050405020304" pitchFamily="18" charset="0"/>
                <a:ea typeface="Roboto" pitchFamily="34" charset="-122"/>
                <a:cs typeface="Times New Roman" panose="02020603050405020304" pitchFamily="18" charset="0"/>
              </a:rPr>
              <a:t> Calistus Mwonga, </a:t>
            </a:r>
            <a:r>
              <a:rPr lang="en-US" sz="2400" dirty="0">
                <a:solidFill>
                  <a:srgbClr val="D6E5EF"/>
                </a:solidFill>
                <a:latin typeface="Times New Roman" panose="02020603050405020304" pitchFamily="18" charset="0"/>
                <a:ea typeface="Roboto" pitchFamily="34" charset="-122"/>
                <a:cs typeface="Times New Roman" panose="02020603050405020304" pitchFamily="18" charset="0"/>
                <a:hlinkClick r:id="rId3"/>
              </a:rPr>
              <a:t>calistusmwonga@gmail.com</a:t>
            </a:r>
            <a:r>
              <a:rPr lang="en-US" sz="2400" dirty="0">
                <a:solidFill>
                  <a:srgbClr val="D6E5EF"/>
                </a:solidFill>
                <a:latin typeface="Times New Roman" panose="02020603050405020304" pitchFamily="18" charset="0"/>
                <a:ea typeface="Roboto" pitchFamily="34" charset="-122"/>
                <a:cs typeface="Times New Roman" panose="02020603050405020304" pitchFamily="18" charset="0"/>
              </a:rPr>
              <a:t> </a:t>
            </a:r>
          </a:p>
          <a:p>
            <a:pPr marL="342900" indent="-342900">
              <a:lnSpc>
                <a:spcPts val="2850"/>
              </a:lnSpc>
              <a:buClr>
                <a:srgbClr val="D6E5EF"/>
              </a:buClr>
              <a:buFont typeface="Wingdings" panose="05000000000000000000" pitchFamily="2" charset="2"/>
              <a:buChar char="Ø"/>
            </a:pPr>
            <a:r>
              <a:rPr lang="en-US" sz="2400" dirty="0">
                <a:solidFill>
                  <a:srgbClr val="D6E5EF"/>
                </a:solidFill>
                <a:latin typeface="Times New Roman" panose="02020603050405020304" pitchFamily="18" charset="0"/>
                <a:ea typeface="Roboto" pitchFamily="34" charset="-122"/>
                <a:cs typeface="Times New Roman" panose="02020603050405020304" pitchFamily="18" charset="0"/>
              </a:rPr>
              <a:t> Samwel Kipkemboi, </a:t>
            </a:r>
            <a:r>
              <a:rPr lang="en-US" sz="2400" dirty="0">
                <a:solidFill>
                  <a:srgbClr val="D6E5EF"/>
                </a:solidFill>
                <a:latin typeface="Times New Roman" panose="02020603050405020304" pitchFamily="18" charset="0"/>
                <a:ea typeface="Roboto" pitchFamily="34" charset="-122"/>
                <a:cs typeface="Times New Roman" panose="02020603050405020304" pitchFamily="18" charset="0"/>
                <a:hlinkClick r:id="rId4"/>
              </a:rPr>
              <a:t>samkemboi201@gmail.com</a:t>
            </a:r>
            <a:r>
              <a:rPr lang="en-US" sz="2400" dirty="0">
                <a:solidFill>
                  <a:srgbClr val="D6E5EF"/>
                </a:solidFill>
                <a:latin typeface="Times New Roman" panose="02020603050405020304" pitchFamily="18" charset="0"/>
                <a:ea typeface="Roboto" pitchFamily="34" charset="-122"/>
                <a:cs typeface="Times New Roman" panose="02020603050405020304" pitchFamily="18" charset="0"/>
              </a:rPr>
              <a:t> </a:t>
            </a:r>
          </a:p>
          <a:p>
            <a:pPr marL="342900" indent="-342900">
              <a:lnSpc>
                <a:spcPts val="2850"/>
              </a:lnSpc>
              <a:buClr>
                <a:srgbClr val="D6E5EF"/>
              </a:buClr>
              <a:buFont typeface="Wingdings" panose="05000000000000000000" pitchFamily="2" charset="2"/>
              <a:buChar char="Ø"/>
            </a:pPr>
            <a:r>
              <a:rPr lang="en-US" sz="2400" dirty="0">
                <a:solidFill>
                  <a:srgbClr val="D6E5EF"/>
                </a:solidFill>
                <a:latin typeface="Times New Roman" panose="02020603050405020304" pitchFamily="18" charset="0"/>
                <a:ea typeface="Roboto" pitchFamily="34" charset="-122"/>
                <a:cs typeface="Times New Roman" panose="02020603050405020304" pitchFamily="18" charset="0"/>
              </a:rPr>
              <a:t> Brian </a:t>
            </a:r>
            <a:r>
              <a:rPr lang="en-US" sz="2400" dirty="0" err="1">
                <a:solidFill>
                  <a:srgbClr val="D6E5EF"/>
                </a:solidFill>
                <a:latin typeface="Times New Roman" panose="02020603050405020304" pitchFamily="18" charset="0"/>
                <a:ea typeface="Roboto" pitchFamily="34" charset="-122"/>
                <a:cs typeface="Times New Roman" panose="02020603050405020304" pitchFamily="18" charset="0"/>
              </a:rPr>
              <a:t>Kanyenje</a:t>
            </a:r>
            <a:r>
              <a:rPr lang="en-US" sz="2400" dirty="0">
                <a:solidFill>
                  <a:srgbClr val="D6E5EF"/>
                </a:solidFill>
                <a:latin typeface="Times New Roman" panose="02020603050405020304" pitchFamily="18" charset="0"/>
                <a:ea typeface="Roboto" pitchFamily="34" charset="-122"/>
                <a:cs typeface="Times New Roman" panose="02020603050405020304" pitchFamily="18" charset="0"/>
              </a:rPr>
              <a:t>, </a:t>
            </a:r>
            <a:r>
              <a:rPr lang="en-US" sz="2400" dirty="0">
                <a:solidFill>
                  <a:srgbClr val="D6E5EF"/>
                </a:solidFill>
                <a:latin typeface="Times New Roman" panose="02020603050405020304" pitchFamily="18" charset="0"/>
                <a:ea typeface="Roboto" pitchFamily="34" charset="-122"/>
                <a:cs typeface="Times New Roman" panose="02020603050405020304" pitchFamily="18" charset="0"/>
                <a:hlinkClick r:id="rId5"/>
              </a:rPr>
              <a:t>bkanyenje@gmail.com</a:t>
            </a:r>
            <a:r>
              <a:rPr lang="en-US" sz="2400" dirty="0">
                <a:solidFill>
                  <a:srgbClr val="D6E5EF"/>
                </a:solidFill>
                <a:latin typeface="Times New Roman" panose="02020603050405020304" pitchFamily="18" charset="0"/>
                <a:ea typeface="Roboto" pitchFamily="34" charset="-122"/>
                <a:cs typeface="Times New Roman" panose="02020603050405020304" pitchFamily="18" charset="0"/>
              </a:rPr>
              <a:t> </a:t>
            </a:r>
          </a:p>
          <a:p>
            <a:pPr marL="342900" indent="-342900">
              <a:lnSpc>
                <a:spcPts val="2850"/>
              </a:lnSpc>
              <a:buClr>
                <a:srgbClr val="D6E5EF"/>
              </a:buClr>
              <a:buFont typeface="Wingdings" panose="05000000000000000000" pitchFamily="2" charset="2"/>
              <a:buChar char="Ø"/>
            </a:pPr>
            <a:r>
              <a:rPr lang="en-US" sz="2400" dirty="0">
                <a:solidFill>
                  <a:srgbClr val="D6E5EF"/>
                </a:solidFill>
                <a:latin typeface="Times New Roman" panose="02020603050405020304" pitchFamily="18" charset="0"/>
                <a:ea typeface="Roboto" pitchFamily="34" charset="-122"/>
                <a:cs typeface="Times New Roman" panose="02020603050405020304" pitchFamily="18" charset="0"/>
              </a:rPr>
              <a:t> Hannah Nyambura, </a:t>
            </a:r>
            <a:r>
              <a:rPr lang="en-US" sz="2400" dirty="0">
                <a:solidFill>
                  <a:srgbClr val="D6E5EF"/>
                </a:solidFill>
                <a:latin typeface="Times New Roman" panose="02020603050405020304" pitchFamily="18" charset="0"/>
                <a:ea typeface="Roboto" pitchFamily="34" charset="-122"/>
                <a:cs typeface="Times New Roman" panose="02020603050405020304" pitchFamily="18" charset="0"/>
                <a:hlinkClick r:id="rId6"/>
              </a:rPr>
              <a:t>anngachuhipg1@gmail.com</a:t>
            </a:r>
            <a:r>
              <a:rPr lang="en-US" sz="2400" dirty="0">
                <a:solidFill>
                  <a:srgbClr val="D6E5EF"/>
                </a:solidFill>
                <a:latin typeface="Times New Roman" panose="02020603050405020304" pitchFamily="18" charset="0"/>
                <a:ea typeface="Roboto" pitchFamily="34" charset="-122"/>
                <a:cs typeface="Times New Roman" panose="02020603050405020304" pitchFamily="18" charset="0"/>
              </a:rPr>
              <a:t> </a:t>
            </a:r>
          </a:p>
          <a:p>
            <a:pPr marL="342900" indent="-342900">
              <a:lnSpc>
                <a:spcPts val="2850"/>
              </a:lnSpc>
              <a:buClr>
                <a:srgbClr val="D6E5EF"/>
              </a:buClr>
              <a:buFont typeface="Wingdings" panose="05000000000000000000" pitchFamily="2" charset="2"/>
              <a:buChar char="Ø"/>
            </a:pPr>
            <a:r>
              <a:rPr lang="en-US" sz="2400" dirty="0">
                <a:solidFill>
                  <a:srgbClr val="D6E5EF"/>
                </a:solidFill>
                <a:latin typeface="Times New Roman" panose="02020603050405020304" pitchFamily="18" charset="0"/>
                <a:ea typeface="Roboto" pitchFamily="34" charset="-122"/>
                <a:cs typeface="Times New Roman" panose="02020603050405020304" pitchFamily="18" charset="0"/>
              </a:rPr>
              <a:t> Kelvin Mutua, </a:t>
            </a:r>
            <a:r>
              <a:rPr lang="en-US" sz="2400" dirty="0">
                <a:solidFill>
                  <a:srgbClr val="D6E5EF"/>
                </a:solidFill>
                <a:latin typeface="Times New Roman" panose="02020603050405020304" pitchFamily="18" charset="0"/>
                <a:ea typeface="Roboto" pitchFamily="34" charset="-122"/>
                <a:cs typeface="Times New Roman" panose="02020603050405020304" pitchFamily="18" charset="0"/>
                <a:hlinkClick r:id="rId7"/>
              </a:rPr>
              <a:t>kelvinmutua787@gmail.com</a:t>
            </a:r>
            <a:r>
              <a:rPr lang="en-US" sz="2400" dirty="0">
                <a:solidFill>
                  <a:srgbClr val="D6E5EF"/>
                </a:solidFill>
                <a:latin typeface="Times New Roman" panose="02020603050405020304" pitchFamily="18" charset="0"/>
                <a:ea typeface="Roboto" pitchFamily="34" charset="-122"/>
                <a:cs typeface="Times New Roman" panose="02020603050405020304" pitchFamily="18" charset="0"/>
              </a:rPr>
              <a:t> </a:t>
            </a:r>
          </a:p>
          <a:p>
            <a:pPr marL="0" indent="0" algn="l">
              <a:lnSpc>
                <a:spcPts val="2850"/>
              </a:lnSpc>
              <a:buNone/>
            </a:pPr>
            <a:endParaRPr lang="en-US" sz="2400" dirty="0">
              <a:solidFill>
                <a:srgbClr val="D6E5EF"/>
              </a:solidFill>
              <a:latin typeface="Times New Roman" panose="02020603050405020304" pitchFamily="18" charset="0"/>
              <a:ea typeface="Roboto" pitchFamily="34" charset="-122"/>
              <a:cs typeface="Times New Roman" panose="02020603050405020304" pitchFamily="18" charset="0"/>
            </a:endParaRPr>
          </a:p>
          <a:p>
            <a:pPr marL="0" indent="0" algn="l">
              <a:lnSpc>
                <a:spcPts val="2850"/>
              </a:lnSpc>
              <a:buNone/>
            </a:pPr>
            <a:endParaRPr lang="en-US" sz="2400" dirty="0">
              <a:solidFill>
                <a:srgbClr val="D6E5EF"/>
              </a:solidFill>
              <a:latin typeface="Times New Roman" panose="02020603050405020304" pitchFamily="18" charset="0"/>
              <a:ea typeface="Roboto" pitchFamily="34" charset="-122"/>
              <a:cs typeface="Times New Roman" panose="02020603050405020304" pitchFamily="18" charset="0"/>
            </a:endParaRPr>
          </a:p>
        </p:txBody>
      </p:sp>
      <p:sp>
        <p:nvSpPr>
          <p:cNvPr id="11" name="Shape 7">
            <a:extLst>
              <a:ext uri="{FF2B5EF4-FFF2-40B4-BE49-F238E27FC236}">
                <a16:creationId xmlns:a16="http://schemas.microsoft.com/office/drawing/2014/main" id="{F73F7B63-FA5D-C216-4C4D-863DBC103CFE}"/>
              </a:ext>
            </a:extLst>
          </p:cNvPr>
          <p:cNvSpPr/>
          <p:nvPr/>
        </p:nvSpPr>
        <p:spPr>
          <a:xfrm>
            <a:off x="12645483" y="7640955"/>
            <a:ext cx="1895707" cy="482560"/>
          </a:xfrm>
          <a:prstGeom prst="roundRect">
            <a:avLst>
              <a:gd name="adj" fmla="val 6668"/>
            </a:avLst>
          </a:prstGeom>
          <a:solidFill>
            <a:srgbClr val="202733"/>
          </a:solidFill>
          <a:ln/>
        </p:spPr>
      </p:sp>
      <p:pic>
        <p:nvPicPr>
          <p:cNvPr id="12" name="Image 2" descr="preencoded.png">
            <a:extLst>
              <a:ext uri="{FF2B5EF4-FFF2-40B4-BE49-F238E27FC236}">
                <a16:creationId xmlns:a16="http://schemas.microsoft.com/office/drawing/2014/main" id="{B96C29EB-B126-662B-AFD2-241EEB263FC5}"/>
              </a:ext>
            </a:extLst>
          </p:cNvPr>
          <p:cNvPicPr>
            <a:picLocks noChangeAspect="1"/>
          </p:cNvPicPr>
          <p:nvPr/>
        </p:nvPicPr>
        <p:blipFill>
          <a:blip r:embed="rId8"/>
          <a:stretch>
            <a:fillRect/>
          </a:stretch>
        </p:blipFill>
        <p:spPr>
          <a:xfrm flipV="1">
            <a:off x="6113717" y="1114302"/>
            <a:ext cx="2402966" cy="45719"/>
          </a:xfrm>
          <a:prstGeom prst="rect">
            <a:avLst/>
          </a:prstGeom>
        </p:spPr>
      </p:pic>
    </p:spTree>
    <p:extLst>
      <p:ext uri="{BB962C8B-B14F-4D97-AF65-F5344CB8AC3E}">
        <p14:creationId xmlns:p14="http://schemas.microsoft.com/office/powerpoint/2010/main" val="41706201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0" y="613973"/>
            <a:ext cx="14630400" cy="708779"/>
          </a:xfrm>
          <a:prstGeom prst="rect">
            <a:avLst/>
          </a:prstGeom>
          <a:noFill/>
          <a:ln/>
        </p:spPr>
        <p:txBody>
          <a:bodyPr wrap="none" lIns="0" tIns="0" rIns="0" bIns="0" rtlCol="0" anchor="t"/>
          <a:lstStyle/>
          <a:p>
            <a:pPr marL="0" indent="0" algn="ctr">
              <a:lnSpc>
                <a:spcPts val="5550"/>
              </a:lnSpc>
              <a:buNone/>
            </a:pPr>
            <a:r>
              <a:rPr lang="en-US" sz="4450" b="1" dirty="0">
                <a:solidFill>
                  <a:srgbClr val="76B9FF"/>
                </a:solidFill>
                <a:latin typeface="Roboto Slab" pitchFamily="34" charset="0"/>
                <a:ea typeface="Roboto Slab" pitchFamily="34" charset="-122"/>
                <a:cs typeface="Roboto Slab" pitchFamily="34" charset="-120"/>
              </a:rPr>
              <a:t>OVERVIEW</a:t>
            </a:r>
            <a:endParaRPr lang="en-US" sz="4450" b="1" dirty="0"/>
          </a:p>
        </p:txBody>
      </p:sp>
      <p:sp>
        <p:nvSpPr>
          <p:cNvPr id="3" name="Text 1"/>
          <p:cNvSpPr/>
          <p:nvPr/>
        </p:nvSpPr>
        <p:spPr>
          <a:xfrm>
            <a:off x="425800" y="1977102"/>
            <a:ext cx="13042821" cy="1088708"/>
          </a:xfrm>
          <a:prstGeom prst="rect">
            <a:avLst/>
          </a:prstGeom>
          <a:noFill/>
          <a:ln/>
        </p:spPr>
        <p:txBody>
          <a:bodyPr wrap="squar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This project aims to build a personalized movie recommendation system using the MovieLens dataset. It combines collaborative filtering and content-based filtering to produce movie recommendations for users. The system is designed to handle both regular users and new users with little or no rating history.</a:t>
            </a:r>
            <a:endParaRPr lang="en-US" sz="1750" dirty="0"/>
          </a:p>
        </p:txBody>
      </p:sp>
      <p:sp>
        <p:nvSpPr>
          <p:cNvPr id="4" name="Shape 7">
            <a:extLst>
              <a:ext uri="{FF2B5EF4-FFF2-40B4-BE49-F238E27FC236}">
                <a16:creationId xmlns:a16="http://schemas.microsoft.com/office/drawing/2014/main" id="{C64AD6A1-3E5C-FC59-F7DA-DD3674DF04F7}"/>
              </a:ext>
            </a:extLst>
          </p:cNvPr>
          <p:cNvSpPr/>
          <p:nvPr/>
        </p:nvSpPr>
        <p:spPr>
          <a:xfrm>
            <a:off x="12645483" y="7640955"/>
            <a:ext cx="1895707" cy="482560"/>
          </a:xfrm>
          <a:prstGeom prst="roundRect">
            <a:avLst>
              <a:gd name="adj" fmla="val 6668"/>
            </a:avLst>
          </a:prstGeom>
          <a:solidFill>
            <a:srgbClr val="202733"/>
          </a:solidFill>
          <a:ln/>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1" y="456021"/>
            <a:ext cx="14630400" cy="670322"/>
          </a:xfrm>
          <a:prstGeom prst="rect">
            <a:avLst/>
          </a:prstGeom>
          <a:noFill/>
          <a:ln/>
        </p:spPr>
        <p:txBody>
          <a:bodyPr wrap="none" lIns="0" tIns="0" rIns="0" bIns="0" rtlCol="0" anchor="t"/>
          <a:lstStyle/>
          <a:p>
            <a:pPr marL="0" indent="0" algn="ctr">
              <a:lnSpc>
                <a:spcPts val="5250"/>
              </a:lnSpc>
              <a:buNone/>
            </a:pPr>
            <a:r>
              <a:rPr lang="en-US" sz="4200" b="1" dirty="0">
                <a:solidFill>
                  <a:srgbClr val="76B9FF"/>
                </a:solidFill>
                <a:latin typeface="Roboto Slab" pitchFamily="34" charset="0"/>
                <a:ea typeface="Roboto Slab" pitchFamily="34" charset="-122"/>
                <a:cs typeface="Roboto Slab" pitchFamily="34" charset="-120"/>
              </a:rPr>
              <a:t>OUTLINE</a:t>
            </a:r>
            <a:endParaRPr lang="en-US" sz="4200" b="1" dirty="0"/>
          </a:p>
        </p:txBody>
      </p:sp>
      <p:sp>
        <p:nvSpPr>
          <p:cNvPr id="4" name="Text 2"/>
          <p:cNvSpPr/>
          <p:nvPr/>
        </p:nvSpPr>
        <p:spPr>
          <a:xfrm>
            <a:off x="750689" y="1694984"/>
            <a:ext cx="6296882" cy="6222381"/>
          </a:xfrm>
          <a:prstGeom prst="rect">
            <a:avLst/>
          </a:prstGeom>
          <a:noFill/>
          <a:ln/>
        </p:spPr>
        <p:txBody>
          <a:bodyPr wrap="none" lIns="0" tIns="0" rIns="0" bIns="0" rtlCol="0" anchor="t"/>
          <a:lstStyle/>
          <a:p>
            <a:pPr marL="342900" indent="-342900" algn="l">
              <a:lnSpc>
                <a:spcPct val="150000"/>
              </a:lnSpc>
              <a:buClr>
                <a:srgbClr val="76B9FF"/>
              </a:buClr>
              <a:buFont typeface="Wingdings" panose="05000000000000000000" pitchFamily="2" charset="2"/>
              <a:buChar char="v"/>
            </a:pPr>
            <a:r>
              <a:rPr lang="en-US" sz="3200" dirty="0">
                <a:solidFill>
                  <a:srgbClr val="D6E5EF"/>
                </a:solidFill>
                <a:latin typeface="Roboto Slab" pitchFamily="34" charset="0"/>
                <a:ea typeface="Roboto Slab" pitchFamily="34" charset="-122"/>
                <a:cs typeface="Roboto Slab" pitchFamily="34" charset="-120"/>
              </a:rPr>
              <a:t>Business problem</a:t>
            </a:r>
          </a:p>
          <a:p>
            <a:pPr marL="342900" indent="-342900">
              <a:lnSpc>
                <a:spcPct val="150000"/>
              </a:lnSpc>
              <a:buClr>
                <a:srgbClr val="76B9FF"/>
              </a:buClr>
              <a:buFont typeface="Wingdings" panose="05000000000000000000" pitchFamily="2" charset="2"/>
              <a:buChar char="v"/>
            </a:pPr>
            <a:r>
              <a:rPr lang="en-US" sz="3200" dirty="0">
                <a:solidFill>
                  <a:srgbClr val="D6E5EF"/>
                </a:solidFill>
              </a:rPr>
              <a:t>Business problem</a:t>
            </a:r>
          </a:p>
          <a:p>
            <a:pPr marL="342900" indent="-342900">
              <a:lnSpc>
                <a:spcPct val="150000"/>
              </a:lnSpc>
              <a:buClr>
                <a:srgbClr val="76B9FF"/>
              </a:buClr>
              <a:buFont typeface="Wingdings" panose="05000000000000000000" pitchFamily="2" charset="2"/>
              <a:buChar char="v"/>
            </a:pPr>
            <a:r>
              <a:rPr lang="en-US" sz="3200" dirty="0">
                <a:solidFill>
                  <a:srgbClr val="D6E5EF"/>
                </a:solidFill>
              </a:rPr>
              <a:t>Objectives</a:t>
            </a:r>
          </a:p>
          <a:p>
            <a:pPr marL="342900" indent="-342900">
              <a:lnSpc>
                <a:spcPct val="150000"/>
              </a:lnSpc>
              <a:buClr>
                <a:srgbClr val="76B9FF"/>
              </a:buClr>
              <a:buFont typeface="Wingdings" panose="05000000000000000000" pitchFamily="2" charset="2"/>
              <a:buChar char="v"/>
            </a:pPr>
            <a:r>
              <a:rPr lang="en-US" sz="3200" dirty="0">
                <a:solidFill>
                  <a:srgbClr val="D6E5EF"/>
                </a:solidFill>
              </a:rPr>
              <a:t>Data overview</a:t>
            </a:r>
          </a:p>
          <a:p>
            <a:pPr marL="342900" indent="-342900">
              <a:lnSpc>
                <a:spcPct val="150000"/>
              </a:lnSpc>
              <a:buClr>
                <a:srgbClr val="76B9FF"/>
              </a:buClr>
              <a:buFont typeface="Wingdings" panose="05000000000000000000" pitchFamily="2" charset="2"/>
              <a:buChar char="v"/>
            </a:pPr>
            <a:r>
              <a:rPr lang="en-US" sz="3200" dirty="0">
                <a:solidFill>
                  <a:srgbClr val="D6E5EF"/>
                </a:solidFill>
              </a:rPr>
              <a:t>Visualizations and Results</a:t>
            </a:r>
          </a:p>
          <a:p>
            <a:pPr marL="342900" indent="-342900">
              <a:lnSpc>
                <a:spcPct val="150000"/>
              </a:lnSpc>
              <a:buClr>
                <a:srgbClr val="76B9FF"/>
              </a:buClr>
              <a:buFont typeface="Wingdings" panose="05000000000000000000" pitchFamily="2" charset="2"/>
              <a:buChar char="v"/>
            </a:pPr>
            <a:r>
              <a:rPr lang="en-US" sz="3200" dirty="0">
                <a:solidFill>
                  <a:srgbClr val="D6E5EF"/>
                </a:solidFill>
              </a:rPr>
              <a:t>Business recommendations</a:t>
            </a:r>
          </a:p>
          <a:p>
            <a:pPr marL="342900" indent="-342900">
              <a:lnSpc>
                <a:spcPct val="150000"/>
              </a:lnSpc>
              <a:buClr>
                <a:srgbClr val="76B9FF"/>
              </a:buClr>
              <a:buFont typeface="Wingdings" panose="05000000000000000000" pitchFamily="2" charset="2"/>
              <a:buChar char="v"/>
            </a:pPr>
            <a:r>
              <a:rPr lang="en-US" sz="3200" dirty="0">
                <a:solidFill>
                  <a:srgbClr val="D6E5EF"/>
                </a:solidFill>
              </a:rPr>
              <a:t>Conclusions</a:t>
            </a:r>
          </a:p>
          <a:p>
            <a:pPr marL="342900" indent="-342900">
              <a:lnSpc>
                <a:spcPct val="150000"/>
              </a:lnSpc>
              <a:buClr>
                <a:srgbClr val="76B9FF"/>
              </a:buClr>
              <a:buFont typeface="Wingdings" panose="05000000000000000000" pitchFamily="2" charset="2"/>
              <a:buChar char="v"/>
            </a:pPr>
            <a:r>
              <a:rPr lang="en-US" sz="3200" dirty="0">
                <a:solidFill>
                  <a:srgbClr val="D6E5EF"/>
                </a:solidFill>
              </a:rPr>
              <a:t>Contacts</a:t>
            </a:r>
          </a:p>
        </p:txBody>
      </p:sp>
      <p:sp>
        <p:nvSpPr>
          <p:cNvPr id="9" name="Shape 7"/>
          <p:cNvSpPr/>
          <p:nvPr/>
        </p:nvSpPr>
        <p:spPr>
          <a:xfrm>
            <a:off x="12645483" y="7640955"/>
            <a:ext cx="1895707" cy="482560"/>
          </a:xfrm>
          <a:prstGeom prst="roundRect">
            <a:avLst>
              <a:gd name="adj" fmla="val 6668"/>
            </a:avLst>
          </a:prstGeom>
          <a:solidFill>
            <a:srgbClr val="202733"/>
          </a:solidFill>
          <a:ln/>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0" y="566976"/>
            <a:ext cx="14630400" cy="644366"/>
          </a:xfrm>
          <a:prstGeom prst="rect">
            <a:avLst/>
          </a:prstGeom>
          <a:noFill/>
          <a:ln/>
        </p:spPr>
        <p:txBody>
          <a:bodyPr wrap="none" lIns="0" tIns="0" rIns="0" bIns="0" rtlCol="0" anchor="t"/>
          <a:lstStyle/>
          <a:p>
            <a:pPr marL="0" indent="0" algn="ctr">
              <a:lnSpc>
                <a:spcPts val="5050"/>
              </a:lnSpc>
              <a:buNone/>
            </a:pPr>
            <a:r>
              <a:rPr lang="en-US" sz="4050" b="1" dirty="0">
                <a:solidFill>
                  <a:srgbClr val="76B9FF"/>
                </a:solidFill>
                <a:latin typeface="Roboto Slab" pitchFamily="34" charset="0"/>
                <a:ea typeface="Roboto Slab" pitchFamily="34" charset="-122"/>
                <a:cs typeface="Roboto Slab" pitchFamily="34" charset="-120"/>
              </a:rPr>
              <a:t>BUSINESS PROBLEM</a:t>
            </a:r>
            <a:endParaRPr lang="en-US" sz="4050" b="1" dirty="0"/>
          </a:p>
        </p:txBody>
      </p:sp>
      <p:sp>
        <p:nvSpPr>
          <p:cNvPr id="3" name="Text 1"/>
          <p:cNvSpPr/>
          <p:nvPr/>
        </p:nvSpPr>
        <p:spPr>
          <a:xfrm>
            <a:off x="721637" y="1706047"/>
            <a:ext cx="12704431" cy="3958773"/>
          </a:xfrm>
          <a:prstGeom prst="rect">
            <a:avLst/>
          </a:prstGeom>
          <a:noFill/>
          <a:ln/>
        </p:spPr>
        <p:txBody>
          <a:bodyPr wrap="square" lIns="0" tIns="0" rIns="0" bIns="0" rtlCol="0" anchor="t"/>
          <a:lstStyle/>
          <a:p>
            <a:pPr marL="0" indent="0" algn="l">
              <a:lnSpc>
                <a:spcPts val="2550"/>
              </a:lnSpc>
              <a:buNone/>
            </a:pPr>
            <a:r>
              <a:rPr lang="en-US" sz="2000" dirty="0">
                <a:solidFill>
                  <a:srgbClr val="D6E5EF"/>
                </a:solidFill>
                <a:latin typeface="Roboto" pitchFamily="34" charset="0"/>
                <a:ea typeface="Roboto" pitchFamily="34" charset="-122"/>
                <a:cs typeface="Roboto" pitchFamily="34" charset="-120"/>
              </a:rPr>
              <a:t>Users on the StreamTimeNow platform often struggle to discover content that matches their preferences due to the vast number of available options. With thousands of movies to choose from, users are often overwhelmed and find it difficult to locate movies that match their interests, especially since most don't scroll deeply or explore the site extensively. This results in user-frustration, decision fatigue and in some cases platform abandonment.</a:t>
            </a:r>
          </a:p>
          <a:p>
            <a:pPr marL="0" indent="0" algn="l">
              <a:lnSpc>
                <a:spcPts val="2550"/>
              </a:lnSpc>
              <a:buNone/>
            </a:pPr>
            <a:endParaRPr lang="en-US" sz="2000" dirty="0">
              <a:solidFill>
                <a:srgbClr val="D6E5EF"/>
              </a:solidFill>
              <a:latin typeface="Roboto" pitchFamily="34" charset="0"/>
              <a:ea typeface="Roboto" pitchFamily="34" charset="-122"/>
              <a:cs typeface="Roboto" pitchFamily="34" charset="-120"/>
            </a:endParaRPr>
          </a:p>
          <a:p>
            <a:pPr>
              <a:lnSpc>
                <a:spcPts val="2550"/>
              </a:lnSpc>
            </a:pPr>
            <a:r>
              <a:rPr lang="en-US" sz="2000" dirty="0">
                <a:solidFill>
                  <a:srgbClr val="D6E5EF"/>
                </a:solidFill>
                <a:latin typeface="Roboto" pitchFamily="34" charset="0"/>
                <a:ea typeface="Roboto" pitchFamily="34" charset="-122"/>
                <a:cs typeface="Roboto" pitchFamily="34" charset="-120"/>
              </a:rPr>
              <a:t>As a result, </a:t>
            </a:r>
            <a:r>
              <a:rPr lang="en-US" sz="2000" dirty="0" err="1">
                <a:solidFill>
                  <a:srgbClr val="D6E5EF"/>
                </a:solidFill>
                <a:latin typeface="Roboto" pitchFamily="34" charset="0"/>
                <a:ea typeface="Roboto" pitchFamily="34" charset="-122"/>
                <a:cs typeface="Roboto" pitchFamily="34" charset="-120"/>
              </a:rPr>
              <a:t>StreamTimeNow</a:t>
            </a:r>
            <a:r>
              <a:rPr lang="en-US" sz="2000" dirty="0">
                <a:solidFill>
                  <a:srgbClr val="D6E5EF"/>
                </a:solidFill>
                <a:latin typeface="Roboto" pitchFamily="34" charset="0"/>
                <a:ea typeface="Roboto" pitchFamily="34" charset="-122"/>
                <a:cs typeface="Roboto" pitchFamily="34" charset="-120"/>
              </a:rPr>
              <a:t> faces a critical challenge in retaining users and maintaining long-term engagement, which directly impacts business sustainability.</a:t>
            </a:r>
            <a:endParaRPr lang="en-US" sz="2000" dirty="0"/>
          </a:p>
          <a:p>
            <a:pPr marL="0" indent="0" algn="l">
              <a:lnSpc>
                <a:spcPts val="2550"/>
              </a:lnSpc>
              <a:buNone/>
            </a:pPr>
            <a:endParaRPr lang="en-US" sz="2000" dirty="0"/>
          </a:p>
        </p:txBody>
      </p:sp>
      <p:sp>
        <p:nvSpPr>
          <p:cNvPr id="4" name="Text 2"/>
          <p:cNvSpPr/>
          <p:nvPr/>
        </p:nvSpPr>
        <p:spPr>
          <a:xfrm>
            <a:off x="721638" y="4201001"/>
            <a:ext cx="6342102" cy="989767"/>
          </a:xfrm>
          <a:prstGeom prst="rect">
            <a:avLst/>
          </a:prstGeom>
          <a:noFill/>
          <a:ln/>
        </p:spPr>
        <p:txBody>
          <a:bodyPr wrap="square" lIns="0" tIns="0" rIns="0" bIns="0" rtlCol="0" anchor="t"/>
          <a:lstStyle/>
          <a:p>
            <a:pPr marL="0" indent="0" algn="l">
              <a:lnSpc>
                <a:spcPts val="2550"/>
              </a:lnSpc>
              <a:buNone/>
            </a:pPr>
            <a:endParaRPr lang="en-US" sz="1600" dirty="0"/>
          </a:p>
        </p:txBody>
      </p:sp>
      <p:sp>
        <p:nvSpPr>
          <p:cNvPr id="6" name="Shape 7">
            <a:extLst>
              <a:ext uri="{FF2B5EF4-FFF2-40B4-BE49-F238E27FC236}">
                <a16:creationId xmlns:a16="http://schemas.microsoft.com/office/drawing/2014/main" id="{0FBBB6E8-CEC0-6276-A4E6-ACCA5037F31A}"/>
              </a:ext>
            </a:extLst>
          </p:cNvPr>
          <p:cNvSpPr/>
          <p:nvPr/>
        </p:nvSpPr>
        <p:spPr>
          <a:xfrm>
            <a:off x="12645483" y="7640955"/>
            <a:ext cx="1895707" cy="482560"/>
          </a:xfrm>
          <a:prstGeom prst="roundRect">
            <a:avLst>
              <a:gd name="adj" fmla="val 6668"/>
            </a:avLst>
          </a:prstGeom>
          <a:solidFill>
            <a:srgbClr val="202733"/>
          </a:solidFill>
          <a:ln/>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124837" y="403609"/>
            <a:ext cx="14630400" cy="708779"/>
          </a:xfrm>
          <a:prstGeom prst="rect">
            <a:avLst/>
          </a:prstGeom>
          <a:noFill/>
          <a:ln/>
        </p:spPr>
        <p:txBody>
          <a:bodyPr wrap="none" lIns="0" tIns="0" rIns="0" bIns="0" rtlCol="0" anchor="t"/>
          <a:lstStyle/>
          <a:p>
            <a:pPr marL="0" indent="0" algn="ctr">
              <a:lnSpc>
                <a:spcPts val="5550"/>
              </a:lnSpc>
              <a:buNone/>
            </a:pPr>
            <a:r>
              <a:rPr lang="en-US" sz="4450" b="1" dirty="0">
                <a:solidFill>
                  <a:srgbClr val="76B9FF"/>
                </a:solidFill>
                <a:latin typeface="Roboto Slab" pitchFamily="34" charset="0"/>
                <a:ea typeface="Roboto Slab" pitchFamily="34" charset="-122"/>
                <a:cs typeface="Roboto Slab" pitchFamily="34" charset="-120"/>
              </a:rPr>
              <a:t>OBJECTIVES</a:t>
            </a:r>
            <a:endParaRPr lang="en-US" sz="4450" b="1" dirty="0"/>
          </a:p>
        </p:txBody>
      </p:sp>
      <p:pic>
        <p:nvPicPr>
          <p:cNvPr id="3" name="Image 0" descr="preencoded.png"/>
          <p:cNvPicPr>
            <a:picLocks noChangeAspect="1"/>
          </p:cNvPicPr>
          <p:nvPr/>
        </p:nvPicPr>
        <p:blipFill>
          <a:blip r:embed="rId3"/>
          <a:stretch>
            <a:fillRect/>
          </a:stretch>
        </p:blipFill>
        <p:spPr>
          <a:xfrm>
            <a:off x="782419" y="2289902"/>
            <a:ext cx="6407944" cy="340162"/>
          </a:xfrm>
          <a:prstGeom prst="rect">
            <a:avLst/>
          </a:prstGeom>
        </p:spPr>
      </p:pic>
      <p:sp>
        <p:nvSpPr>
          <p:cNvPr id="5" name="Text 1"/>
          <p:cNvSpPr/>
          <p:nvPr/>
        </p:nvSpPr>
        <p:spPr>
          <a:xfrm>
            <a:off x="3861614" y="2190631"/>
            <a:ext cx="272177" cy="340162"/>
          </a:xfrm>
          <a:prstGeom prst="rect">
            <a:avLst/>
          </a:prstGeom>
          <a:noFill/>
          <a:ln/>
        </p:spPr>
        <p:txBody>
          <a:bodyPr wrap="none" lIns="0" tIns="0" rIns="0" bIns="0" rtlCol="0" anchor="t"/>
          <a:lstStyle/>
          <a:p>
            <a:pPr marL="0" indent="0" algn="l">
              <a:lnSpc>
                <a:spcPts val="3400"/>
              </a:lnSpc>
              <a:buNone/>
            </a:pPr>
            <a:r>
              <a:rPr lang="en-US" sz="2100" dirty="0">
                <a:solidFill>
                  <a:srgbClr val="000000"/>
                </a:solidFill>
                <a:latin typeface="Roboto Slab" pitchFamily="34" charset="0"/>
                <a:ea typeface="Roboto Slab" pitchFamily="34" charset="-122"/>
                <a:cs typeface="Roboto Slab" pitchFamily="34" charset="-120"/>
              </a:rPr>
              <a:t>1</a:t>
            </a:r>
            <a:endParaRPr lang="en-US" sz="2100" dirty="0"/>
          </a:p>
        </p:txBody>
      </p:sp>
      <p:sp>
        <p:nvSpPr>
          <p:cNvPr id="6" name="Text 2"/>
          <p:cNvSpPr/>
          <p:nvPr/>
        </p:nvSpPr>
        <p:spPr>
          <a:xfrm>
            <a:off x="1051084" y="2927628"/>
            <a:ext cx="3192661" cy="354330"/>
          </a:xfrm>
          <a:prstGeom prst="rect">
            <a:avLst/>
          </a:prstGeom>
          <a:noFill/>
          <a:ln/>
        </p:spPr>
        <p:txBody>
          <a:bodyPr wrap="none" lIns="0" tIns="0" rIns="0" bIns="0" rtlCol="0" anchor="t"/>
          <a:lstStyle/>
          <a:p>
            <a:pPr marL="0" indent="0" algn="l">
              <a:lnSpc>
                <a:spcPts val="2750"/>
              </a:lnSpc>
              <a:buNone/>
            </a:pPr>
            <a:r>
              <a:rPr lang="en-US" sz="2200" b="1" dirty="0">
                <a:solidFill>
                  <a:srgbClr val="D6E5EF"/>
                </a:solidFill>
                <a:latin typeface="Roboto Slab" pitchFamily="34" charset="0"/>
                <a:ea typeface="Roboto Slab" pitchFamily="34" charset="-122"/>
                <a:cs typeface="Roboto Slab" pitchFamily="34" charset="-120"/>
              </a:rPr>
              <a:t>Identify Popular Movies</a:t>
            </a:r>
            <a:endParaRPr lang="en-US" sz="2200" b="1" dirty="0"/>
          </a:p>
        </p:txBody>
      </p:sp>
      <p:sp>
        <p:nvSpPr>
          <p:cNvPr id="7" name="Text 3"/>
          <p:cNvSpPr/>
          <p:nvPr/>
        </p:nvSpPr>
        <p:spPr>
          <a:xfrm>
            <a:off x="1051084" y="3439527"/>
            <a:ext cx="5893356" cy="725805"/>
          </a:xfrm>
          <a:prstGeom prst="rect">
            <a:avLst/>
          </a:prstGeom>
          <a:noFill/>
          <a:ln/>
        </p:spPr>
        <p:txBody>
          <a:bodyPr wrap="squar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Identify the most popular movies based on metrics like number of ratings and average rating</a:t>
            </a:r>
            <a:endParaRPr lang="en-US" sz="1750" dirty="0"/>
          </a:p>
        </p:txBody>
      </p:sp>
      <p:pic>
        <p:nvPicPr>
          <p:cNvPr id="8" name="Image 2" descr="preencoded.png"/>
          <p:cNvPicPr>
            <a:picLocks noChangeAspect="1"/>
          </p:cNvPicPr>
          <p:nvPr/>
        </p:nvPicPr>
        <p:blipFill>
          <a:blip r:embed="rId3"/>
          <a:stretch>
            <a:fillRect/>
          </a:stretch>
        </p:blipFill>
        <p:spPr>
          <a:xfrm>
            <a:off x="7440039" y="2255817"/>
            <a:ext cx="6408063" cy="340162"/>
          </a:xfrm>
          <a:prstGeom prst="rect">
            <a:avLst/>
          </a:prstGeom>
        </p:spPr>
      </p:pic>
      <p:pic>
        <p:nvPicPr>
          <p:cNvPr id="9" name="Image 3" descr="preencoded.png"/>
          <p:cNvPicPr>
            <a:picLocks noChangeAspect="1"/>
          </p:cNvPicPr>
          <p:nvPr/>
        </p:nvPicPr>
        <p:blipFill>
          <a:blip r:embed="rId4"/>
          <a:stretch>
            <a:fillRect/>
          </a:stretch>
        </p:blipFill>
        <p:spPr>
          <a:xfrm>
            <a:off x="10292298" y="1113354"/>
            <a:ext cx="680442" cy="680442"/>
          </a:xfrm>
          <a:prstGeom prst="rect">
            <a:avLst/>
          </a:prstGeom>
        </p:spPr>
      </p:pic>
      <p:sp>
        <p:nvSpPr>
          <p:cNvPr id="10" name="Text 4"/>
          <p:cNvSpPr/>
          <p:nvPr/>
        </p:nvSpPr>
        <p:spPr>
          <a:xfrm>
            <a:off x="10355660" y="2175181"/>
            <a:ext cx="272177" cy="340162"/>
          </a:xfrm>
          <a:prstGeom prst="rect">
            <a:avLst/>
          </a:prstGeom>
          <a:noFill/>
          <a:ln/>
        </p:spPr>
        <p:txBody>
          <a:bodyPr wrap="none" lIns="0" tIns="0" rIns="0" bIns="0" rtlCol="0" anchor="t"/>
          <a:lstStyle/>
          <a:p>
            <a:pPr marL="0" indent="0" algn="l">
              <a:lnSpc>
                <a:spcPts val="3400"/>
              </a:lnSpc>
              <a:buNone/>
            </a:pPr>
            <a:r>
              <a:rPr lang="en-US" sz="2100" dirty="0">
                <a:solidFill>
                  <a:srgbClr val="000000"/>
                </a:solidFill>
                <a:latin typeface="Roboto Slab" pitchFamily="34" charset="0"/>
                <a:ea typeface="Roboto Slab" pitchFamily="34" charset="-122"/>
                <a:cs typeface="Roboto Slab" pitchFamily="34" charset="-120"/>
              </a:rPr>
              <a:t>2</a:t>
            </a:r>
            <a:endParaRPr lang="en-US" sz="2100" dirty="0"/>
          </a:p>
        </p:txBody>
      </p:sp>
      <p:sp>
        <p:nvSpPr>
          <p:cNvPr id="11" name="Text 5"/>
          <p:cNvSpPr/>
          <p:nvPr/>
        </p:nvSpPr>
        <p:spPr>
          <a:xfrm>
            <a:off x="7685842" y="2927628"/>
            <a:ext cx="3251002" cy="354330"/>
          </a:xfrm>
          <a:prstGeom prst="rect">
            <a:avLst/>
          </a:prstGeom>
          <a:noFill/>
          <a:ln/>
        </p:spPr>
        <p:txBody>
          <a:bodyPr wrap="none" lIns="0" tIns="0" rIns="0" bIns="0" rtlCol="0" anchor="t"/>
          <a:lstStyle/>
          <a:p>
            <a:pPr marL="0" indent="0" algn="l">
              <a:lnSpc>
                <a:spcPts val="2750"/>
              </a:lnSpc>
              <a:buNone/>
            </a:pPr>
            <a:r>
              <a:rPr lang="en-US" sz="2200" b="1" dirty="0">
                <a:solidFill>
                  <a:srgbClr val="D6E5EF"/>
                </a:solidFill>
                <a:latin typeface="Roboto Slab" pitchFamily="34" charset="0"/>
                <a:ea typeface="Roboto Slab" pitchFamily="34" charset="-122"/>
                <a:cs typeface="Roboto Slab" pitchFamily="34" charset="-120"/>
              </a:rPr>
              <a:t>Investigate User Ratings</a:t>
            </a:r>
            <a:endParaRPr lang="en-US" sz="2200" b="1" dirty="0"/>
          </a:p>
        </p:txBody>
      </p:sp>
      <p:sp>
        <p:nvSpPr>
          <p:cNvPr id="12" name="Text 6"/>
          <p:cNvSpPr/>
          <p:nvPr/>
        </p:nvSpPr>
        <p:spPr>
          <a:xfrm>
            <a:off x="7685842" y="3418046"/>
            <a:ext cx="5893475" cy="362903"/>
          </a:xfrm>
          <a:prstGeom prst="rect">
            <a:avLst/>
          </a:prstGeom>
          <a:noFill/>
          <a:ln/>
        </p:spPr>
        <p:txBody>
          <a:bodyPr wrap="non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Investigate how users rate movies</a:t>
            </a:r>
            <a:endParaRPr lang="en-US" sz="1750" dirty="0"/>
          </a:p>
        </p:txBody>
      </p:sp>
      <p:pic>
        <p:nvPicPr>
          <p:cNvPr id="13" name="Image 4" descr="preencoded.png"/>
          <p:cNvPicPr>
            <a:picLocks noChangeAspect="1"/>
          </p:cNvPicPr>
          <p:nvPr/>
        </p:nvPicPr>
        <p:blipFill>
          <a:blip r:embed="rId3"/>
          <a:stretch>
            <a:fillRect/>
          </a:stretch>
        </p:blipFill>
        <p:spPr>
          <a:xfrm>
            <a:off x="657642" y="4900689"/>
            <a:ext cx="6407944" cy="340162"/>
          </a:xfrm>
          <a:prstGeom prst="rect">
            <a:avLst/>
          </a:prstGeom>
        </p:spPr>
      </p:pic>
      <p:pic>
        <p:nvPicPr>
          <p:cNvPr id="14" name="Image 5" descr="preencoded.png"/>
          <p:cNvPicPr>
            <a:picLocks noChangeAspect="1"/>
          </p:cNvPicPr>
          <p:nvPr/>
        </p:nvPicPr>
        <p:blipFill>
          <a:blip r:embed="rId4"/>
          <a:stretch>
            <a:fillRect/>
          </a:stretch>
        </p:blipFill>
        <p:spPr>
          <a:xfrm>
            <a:off x="3657540" y="4627959"/>
            <a:ext cx="680442" cy="680442"/>
          </a:xfrm>
          <a:prstGeom prst="rect">
            <a:avLst/>
          </a:prstGeom>
        </p:spPr>
      </p:pic>
      <p:sp>
        <p:nvSpPr>
          <p:cNvPr id="15" name="Text 7"/>
          <p:cNvSpPr/>
          <p:nvPr/>
        </p:nvSpPr>
        <p:spPr>
          <a:xfrm>
            <a:off x="3861614" y="4798100"/>
            <a:ext cx="272177" cy="340162"/>
          </a:xfrm>
          <a:prstGeom prst="rect">
            <a:avLst/>
          </a:prstGeom>
          <a:noFill/>
          <a:ln/>
        </p:spPr>
        <p:txBody>
          <a:bodyPr wrap="none" lIns="0" tIns="0" rIns="0" bIns="0" rtlCol="0" anchor="t"/>
          <a:lstStyle/>
          <a:p>
            <a:pPr marL="0" indent="0" algn="l">
              <a:lnSpc>
                <a:spcPts val="3400"/>
              </a:lnSpc>
              <a:buNone/>
            </a:pPr>
            <a:r>
              <a:rPr lang="en-US" sz="2100" dirty="0">
                <a:solidFill>
                  <a:srgbClr val="000000"/>
                </a:solidFill>
                <a:latin typeface="Roboto Slab" pitchFamily="34" charset="0"/>
                <a:ea typeface="Roboto Slab" pitchFamily="34" charset="-122"/>
                <a:cs typeface="Roboto Slab" pitchFamily="34" charset="-120"/>
              </a:rPr>
              <a:t>3</a:t>
            </a:r>
            <a:endParaRPr lang="en-US" sz="2100" dirty="0"/>
          </a:p>
        </p:txBody>
      </p:sp>
      <p:sp>
        <p:nvSpPr>
          <p:cNvPr id="16" name="Text 8"/>
          <p:cNvSpPr/>
          <p:nvPr/>
        </p:nvSpPr>
        <p:spPr>
          <a:xfrm>
            <a:off x="1051084" y="5535097"/>
            <a:ext cx="4130040" cy="354330"/>
          </a:xfrm>
          <a:prstGeom prst="rect">
            <a:avLst/>
          </a:prstGeom>
          <a:noFill/>
          <a:ln/>
        </p:spPr>
        <p:txBody>
          <a:bodyPr wrap="none" lIns="0" tIns="0" rIns="0" bIns="0" rtlCol="0" anchor="t"/>
          <a:lstStyle/>
          <a:p>
            <a:pPr marL="0" indent="0" algn="l">
              <a:lnSpc>
                <a:spcPts val="2750"/>
              </a:lnSpc>
              <a:buNone/>
            </a:pPr>
            <a:r>
              <a:rPr lang="en-US" sz="2200" b="1" dirty="0">
                <a:solidFill>
                  <a:srgbClr val="D6E5EF"/>
                </a:solidFill>
                <a:latin typeface="Roboto Slab" pitchFamily="34" charset="0"/>
                <a:ea typeface="Roboto Slab" pitchFamily="34" charset="-122"/>
                <a:cs typeface="Roboto Slab" pitchFamily="34" charset="-120"/>
              </a:rPr>
              <a:t>Develop Recommender Models</a:t>
            </a:r>
            <a:endParaRPr lang="en-US" sz="2200" b="1" dirty="0"/>
          </a:p>
        </p:txBody>
      </p:sp>
      <p:sp>
        <p:nvSpPr>
          <p:cNvPr id="17" name="Text 9"/>
          <p:cNvSpPr/>
          <p:nvPr/>
        </p:nvSpPr>
        <p:spPr>
          <a:xfrm>
            <a:off x="1051083" y="6040523"/>
            <a:ext cx="5893356" cy="1088708"/>
          </a:xfrm>
          <a:prstGeom prst="rect">
            <a:avLst/>
          </a:prstGeom>
          <a:noFill/>
          <a:ln/>
        </p:spPr>
        <p:txBody>
          <a:bodyPr wrap="squar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Developing and evaluating advanced recommender models (e.g., collaborative filtering, matrix factorization, or hybrid methods).</a:t>
            </a:r>
            <a:endParaRPr lang="en-US" sz="1750" dirty="0"/>
          </a:p>
        </p:txBody>
      </p:sp>
      <p:pic>
        <p:nvPicPr>
          <p:cNvPr id="18" name="Image 6" descr="preencoded.png"/>
          <p:cNvPicPr>
            <a:picLocks noChangeAspect="1"/>
          </p:cNvPicPr>
          <p:nvPr/>
        </p:nvPicPr>
        <p:blipFill>
          <a:blip r:embed="rId3"/>
          <a:stretch>
            <a:fillRect/>
          </a:stretch>
        </p:blipFill>
        <p:spPr>
          <a:xfrm>
            <a:off x="7428548" y="4921240"/>
            <a:ext cx="6408063" cy="284710"/>
          </a:xfrm>
          <a:prstGeom prst="rect">
            <a:avLst/>
          </a:prstGeom>
        </p:spPr>
      </p:pic>
      <p:sp>
        <p:nvSpPr>
          <p:cNvPr id="20" name="Text 10"/>
          <p:cNvSpPr/>
          <p:nvPr/>
        </p:nvSpPr>
        <p:spPr>
          <a:xfrm>
            <a:off x="10496371" y="4798100"/>
            <a:ext cx="272177" cy="340162"/>
          </a:xfrm>
          <a:prstGeom prst="rect">
            <a:avLst/>
          </a:prstGeom>
          <a:noFill/>
          <a:ln/>
        </p:spPr>
        <p:txBody>
          <a:bodyPr wrap="none" lIns="0" tIns="0" rIns="0" bIns="0" rtlCol="0" anchor="t"/>
          <a:lstStyle/>
          <a:p>
            <a:pPr marL="0" indent="0" algn="l">
              <a:lnSpc>
                <a:spcPts val="3400"/>
              </a:lnSpc>
              <a:buNone/>
            </a:pPr>
            <a:r>
              <a:rPr lang="en-US" sz="2100" dirty="0">
                <a:solidFill>
                  <a:srgbClr val="000000"/>
                </a:solidFill>
                <a:latin typeface="Roboto Slab" pitchFamily="34" charset="0"/>
                <a:ea typeface="Roboto Slab" pitchFamily="34" charset="-122"/>
                <a:cs typeface="Roboto Slab" pitchFamily="34" charset="-120"/>
              </a:rPr>
              <a:t>4</a:t>
            </a:r>
            <a:endParaRPr lang="en-US" sz="2100" dirty="0"/>
          </a:p>
        </p:txBody>
      </p:sp>
      <p:sp>
        <p:nvSpPr>
          <p:cNvPr id="21" name="Text 11"/>
          <p:cNvSpPr/>
          <p:nvPr/>
        </p:nvSpPr>
        <p:spPr>
          <a:xfrm>
            <a:off x="7685842" y="5535097"/>
            <a:ext cx="3630335" cy="354330"/>
          </a:xfrm>
          <a:prstGeom prst="rect">
            <a:avLst/>
          </a:prstGeom>
          <a:noFill/>
          <a:ln/>
        </p:spPr>
        <p:txBody>
          <a:bodyPr wrap="none" lIns="0" tIns="0" rIns="0" bIns="0" rtlCol="0" anchor="t"/>
          <a:lstStyle/>
          <a:p>
            <a:pPr marL="0" indent="0" algn="l">
              <a:lnSpc>
                <a:spcPts val="2750"/>
              </a:lnSpc>
              <a:buNone/>
            </a:pPr>
            <a:r>
              <a:rPr lang="en-US" sz="2200" b="1" dirty="0">
                <a:solidFill>
                  <a:srgbClr val="D6E5EF"/>
                </a:solidFill>
                <a:latin typeface="Roboto Slab" pitchFamily="34" charset="0"/>
                <a:ea typeface="Roboto Slab" pitchFamily="34" charset="-122"/>
                <a:cs typeface="Roboto Slab" pitchFamily="34" charset="-120"/>
              </a:rPr>
              <a:t>Explain Recommendations</a:t>
            </a:r>
            <a:endParaRPr lang="en-US" sz="2200" b="1" dirty="0"/>
          </a:p>
        </p:txBody>
      </p:sp>
      <p:sp>
        <p:nvSpPr>
          <p:cNvPr id="22" name="Text 12"/>
          <p:cNvSpPr/>
          <p:nvPr/>
        </p:nvSpPr>
        <p:spPr>
          <a:xfrm>
            <a:off x="7685842" y="6025515"/>
            <a:ext cx="5893475" cy="725805"/>
          </a:xfrm>
          <a:prstGeom prst="rect">
            <a:avLst/>
          </a:prstGeom>
          <a:noFill/>
          <a:ln/>
        </p:spPr>
        <p:txBody>
          <a:bodyPr wrap="squar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Explaining recommendation results, using example user profiles and insights derived from the model.</a:t>
            </a:r>
            <a:endParaRPr lang="en-US" sz="1750" dirty="0"/>
          </a:p>
        </p:txBody>
      </p:sp>
      <p:sp>
        <p:nvSpPr>
          <p:cNvPr id="23" name="Shape 7">
            <a:extLst>
              <a:ext uri="{FF2B5EF4-FFF2-40B4-BE49-F238E27FC236}">
                <a16:creationId xmlns:a16="http://schemas.microsoft.com/office/drawing/2014/main" id="{2F1C3AA2-1F54-8B80-C8EB-A256CD5FA35D}"/>
              </a:ext>
            </a:extLst>
          </p:cNvPr>
          <p:cNvSpPr/>
          <p:nvPr/>
        </p:nvSpPr>
        <p:spPr>
          <a:xfrm>
            <a:off x="12645483" y="7640955"/>
            <a:ext cx="1895707" cy="482560"/>
          </a:xfrm>
          <a:prstGeom prst="roundRect">
            <a:avLst>
              <a:gd name="adj" fmla="val 6668"/>
            </a:avLst>
          </a:prstGeom>
          <a:solidFill>
            <a:srgbClr val="202733"/>
          </a:solidFill>
          <a:ln/>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4525190" y="289932"/>
            <a:ext cx="4763453" cy="595432"/>
          </a:xfrm>
          <a:prstGeom prst="rect">
            <a:avLst/>
          </a:prstGeom>
          <a:noFill/>
          <a:ln/>
        </p:spPr>
        <p:txBody>
          <a:bodyPr wrap="none" lIns="0" tIns="0" rIns="0" bIns="0" rtlCol="0" anchor="t"/>
          <a:lstStyle/>
          <a:p>
            <a:pPr marL="0" indent="0" algn="l">
              <a:lnSpc>
                <a:spcPts val="4650"/>
              </a:lnSpc>
              <a:buNone/>
            </a:pPr>
            <a:r>
              <a:rPr lang="en-US" sz="3750" b="1" dirty="0">
                <a:solidFill>
                  <a:srgbClr val="76B9FF"/>
                </a:solidFill>
                <a:latin typeface="Roboto Slab" pitchFamily="34" charset="0"/>
                <a:ea typeface="Roboto Slab" pitchFamily="34" charset="-122"/>
                <a:cs typeface="Roboto Slab" pitchFamily="34" charset="-120"/>
              </a:rPr>
              <a:t>DATA OVERVIEW</a:t>
            </a:r>
            <a:endParaRPr lang="en-US" sz="3750" b="1" dirty="0"/>
          </a:p>
        </p:txBody>
      </p:sp>
      <p:sp>
        <p:nvSpPr>
          <p:cNvPr id="3" name="Shape 1"/>
          <p:cNvSpPr/>
          <p:nvPr/>
        </p:nvSpPr>
        <p:spPr>
          <a:xfrm>
            <a:off x="573089" y="1073468"/>
            <a:ext cx="13319522" cy="6409000"/>
          </a:xfrm>
          <a:prstGeom prst="roundRect">
            <a:avLst>
              <a:gd name="adj" fmla="val 2612"/>
            </a:avLst>
          </a:prstGeom>
          <a:noFill/>
          <a:ln w="22860">
            <a:solidFill>
              <a:srgbClr val="585F6B"/>
            </a:solidFill>
            <a:prstDash val="solid"/>
          </a:ln>
        </p:spPr>
      </p:sp>
      <p:pic>
        <p:nvPicPr>
          <p:cNvPr id="4" name="Image 0" descr="preencoded.png"/>
          <p:cNvPicPr>
            <a:picLocks noChangeAspect="1"/>
          </p:cNvPicPr>
          <p:nvPr/>
        </p:nvPicPr>
        <p:blipFill>
          <a:blip r:embed="rId3"/>
          <a:stretch>
            <a:fillRect/>
          </a:stretch>
        </p:blipFill>
        <p:spPr>
          <a:xfrm>
            <a:off x="544570" y="1073468"/>
            <a:ext cx="139500" cy="6409000"/>
          </a:xfrm>
          <a:prstGeom prst="rect">
            <a:avLst/>
          </a:prstGeom>
        </p:spPr>
      </p:pic>
      <p:sp>
        <p:nvSpPr>
          <p:cNvPr id="23" name="Shape 7">
            <a:extLst>
              <a:ext uri="{FF2B5EF4-FFF2-40B4-BE49-F238E27FC236}">
                <a16:creationId xmlns:a16="http://schemas.microsoft.com/office/drawing/2014/main" id="{24AE1B83-5692-5A7E-0444-60611C101287}"/>
              </a:ext>
            </a:extLst>
          </p:cNvPr>
          <p:cNvSpPr/>
          <p:nvPr/>
        </p:nvSpPr>
        <p:spPr>
          <a:xfrm>
            <a:off x="12645483" y="7640955"/>
            <a:ext cx="1895707" cy="482560"/>
          </a:xfrm>
          <a:prstGeom prst="roundRect">
            <a:avLst>
              <a:gd name="adj" fmla="val 6668"/>
            </a:avLst>
          </a:prstGeom>
          <a:solidFill>
            <a:srgbClr val="202733"/>
          </a:solidFill>
          <a:ln/>
        </p:spPr>
      </p:sp>
      <p:pic>
        <p:nvPicPr>
          <p:cNvPr id="25" name="Image 0" descr="preencoded.png">
            <a:extLst>
              <a:ext uri="{FF2B5EF4-FFF2-40B4-BE49-F238E27FC236}">
                <a16:creationId xmlns:a16="http://schemas.microsoft.com/office/drawing/2014/main" id="{1B5C890C-B802-5ED7-28B4-83A3B13A60E9}"/>
              </a:ext>
            </a:extLst>
          </p:cNvPr>
          <p:cNvPicPr>
            <a:picLocks noChangeAspect="1"/>
          </p:cNvPicPr>
          <p:nvPr/>
        </p:nvPicPr>
        <p:blipFill>
          <a:blip r:embed="rId3"/>
          <a:stretch>
            <a:fillRect/>
          </a:stretch>
        </p:blipFill>
        <p:spPr>
          <a:xfrm>
            <a:off x="13822861" y="1073468"/>
            <a:ext cx="139500" cy="6409000"/>
          </a:xfrm>
          <a:prstGeom prst="rect">
            <a:avLst/>
          </a:prstGeom>
        </p:spPr>
      </p:pic>
      <p:sp>
        <p:nvSpPr>
          <p:cNvPr id="27" name="TextBox 26">
            <a:extLst>
              <a:ext uri="{FF2B5EF4-FFF2-40B4-BE49-F238E27FC236}">
                <a16:creationId xmlns:a16="http://schemas.microsoft.com/office/drawing/2014/main" id="{FAB72BD4-C233-DD5D-DAD4-EF88F43CB82D}"/>
              </a:ext>
            </a:extLst>
          </p:cNvPr>
          <p:cNvSpPr txBox="1"/>
          <p:nvPr/>
        </p:nvSpPr>
        <p:spPr>
          <a:xfrm>
            <a:off x="806369" y="1398196"/>
            <a:ext cx="13040521" cy="5617692"/>
          </a:xfrm>
          <a:prstGeom prst="rect">
            <a:avLst/>
          </a:prstGeom>
          <a:noFill/>
        </p:spPr>
        <p:txBody>
          <a:bodyPr wrap="square">
            <a:spAutoFit/>
          </a:bodyPr>
          <a:lstStyle/>
          <a:p>
            <a:pPr>
              <a:lnSpc>
                <a:spcPct val="150000"/>
              </a:lnSpc>
            </a:pPr>
            <a:r>
              <a:rPr lang="en-US" sz="2200" b="1" dirty="0">
                <a:solidFill>
                  <a:schemeClr val="bg1"/>
                </a:solidFill>
                <a:latin typeface="Times New Roman" panose="02020603050405020304" pitchFamily="18" charset="0"/>
                <a:cs typeface="Times New Roman" panose="02020603050405020304" pitchFamily="18" charset="0"/>
              </a:rPr>
              <a:t>Dataset Source</a:t>
            </a:r>
            <a:r>
              <a:rPr lang="en-US" sz="2200" dirty="0">
                <a:solidFill>
                  <a:schemeClr val="bg1"/>
                </a:solidFill>
                <a:latin typeface="Times New Roman" panose="02020603050405020304" pitchFamily="18" charset="0"/>
                <a:cs typeface="Times New Roman" panose="02020603050405020304" pitchFamily="18" charset="0"/>
              </a:rPr>
              <a:t>: </a:t>
            </a:r>
            <a:r>
              <a:rPr lang="en-US" sz="2200" dirty="0">
                <a:solidFill>
                  <a:schemeClr val="bg1"/>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The </a:t>
            </a:r>
            <a:r>
              <a:rPr lang="en-US" sz="2200" dirty="0" err="1">
                <a:solidFill>
                  <a:schemeClr val="bg1"/>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MovieLens</a:t>
            </a:r>
            <a:r>
              <a:rPr lang="en-US" sz="2200" dirty="0">
                <a:solidFill>
                  <a:schemeClr val="bg1"/>
                </a:solidFill>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 dataset</a:t>
            </a:r>
            <a:r>
              <a:rPr lang="en-US" sz="2200" dirty="0">
                <a:solidFill>
                  <a:schemeClr val="bg1"/>
                </a:solidFill>
                <a:latin typeface="Times New Roman" panose="02020603050405020304" pitchFamily="18" charset="0"/>
                <a:cs typeface="Times New Roman" panose="02020603050405020304" pitchFamily="18" charset="0"/>
              </a:rPr>
              <a:t>, specifically the 'ml-latest' version.</a:t>
            </a:r>
          </a:p>
          <a:p>
            <a:pPr>
              <a:lnSpc>
                <a:spcPct val="150000"/>
              </a:lnSpc>
            </a:pPr>
            <a:r>
              <a:rPr lang="en-US" sz="2200" dirty="0">
                <a:solidFill>
                  <a:schemeClr val="bg1"/>
                </a:solidFill>
                <a:latin typeface="Times New Roman" panose="02020603050405020304" pitchFamily="18" charset="0"/>
                <a:cs typeface="Times New Roman" panose="02020603050405020304" pitchFamily="18" charset="0"/>
              </a:rPr>
              <a:t>The dataset is quite large, containing over 100,000 ratings and information on nearly 10,000 movies.</a:t>
            </a:r>
          </a:p>
          <a:p>
            <a:pPr>
              <a:lnSpc>
                <a:spcPct val="150000"/>
              </a:lnSpc>
            </a:pPr>
            <a:r>
              <a:rPr lang="en-US" sz="2200" dirty="0">
                <a:solidFill>
                  <a:schemeClr val="bg1"/>
                </a:solidFill>
                <a:latin typeface="Times New Roman" panose="02020603050405020304" pitchFamily="18" charset="0"/>
                <a:cs typeface="Times New Roman" panose="02020603050405020304" pitchFamily="18" charset="0"/>
              </a:rPr>
              <a:t>What's Included: This dataset contains several files that give us different pieces of information:</a:t>
            </a:r>
          </a:p>
          <a:p>
            <a:pPr marL="285750" indent="-285750">
              <a:lnSpc>
                <a:spcPct val="150000"/>
              </a:lnSpc>
              <a:buFont typeface="Arial" panose="020B0604020202020204" pitchFamily="34" charset="0"/>
              <a:buChar char="•"/>
            </a:pPr>
            <a:r>
              <a:rPr lang="en-US" sz="2200" b="1" dirty="0">
                <a:solidFill>
                  <a:schemeClr val="bg1"/>
                </a:solidFill>
                <a:latin typeface="Times New Roman" panose="02020603050405020304" pitchFamily="18" charset="0"/>
                <a:cs typeface="Times New Roman" panose="02020603050405020304" pitchFamily="18" charset="0"/>
              </a:rPr>
              <a:t>ratings.csv: </a:t>
            </a:r>
            <a:r>
              <a:rPr lang="en-US" sz="2200" dirty="0">
                <a:solidFill>
                  <a:schemeClr val="bg1"/>
                </a:solidFill>
                <a:latin typeface="Times New Roman" panose="02020603050405020304" pitchFamily="18" charset="0"/>
                <a:cs typeface="Times New Roman" panose="02020603050405020304" pitchFamily="18" charset="0"/>
              </a:rPr>
              <a:t>This is the core file, containing user ratings for movies (User ID, Movie ID, Rating, Timestamp).</a:t>
            </a:r>
          </a:p>
          <a:p>
            <a:pPr marL="285750" indent="-285750">
              <a:lnSpc>
                <a:spcPct val="150000"/>
              </a:lnSpc>
              <a:buFont typeface="Arial" panose="020B0604020202020204" pitchFamily="34" charset="0"/>
              <a:buChar char="•"/>
            </a:pPr>
            <a:r>
              <a:rPr lang="en-US" sz="2200" b="1" dirty="0">
                <a:solidFill>
                  <a:schemeClr val="bg1"/>
                </a:solidFill>
                <a:latin typeface="Times New Roman" panose="02020603050405020304" pitchFamily="18" charset="0"/>
                <a:cs typeface="Times New Roman" panose="02020603050405020304" pitchFamily="18" charset="0"/>
              </a:rPr>
              <a:t>movies.csv: </a:t>
            </a:r>
            <a:r>
              <a:rPr lang="en-US" sz="2200" dirty="0">
                <a:solidFill>
                  <a:schemeClr val="bg1"/>
                </a:solidFill>
                <a:latin typeface="Times New Roman" panose="02020603050405020304" pitchFamily="18" charset="0"/>
                <a:cs typeface="Times New Roman" panose="02020603050405020304" pitchFamily="18" charset="0"/>
              </a:rPr>
              <a:t>This file provides details about the movies themselves (Movie ID, Title, Genres).</a:t>
            </a:r>
          </a:p>
          <a:p>
            <a:pPr marL="285750" indent="-285750">
              <a:lnSpc>
                <a:spcPct val="150000"/>
              </a:lnSpc>
              <a:buFont typeface="Arial" panose="020B0604020202020204" pitchFamily="34" charset="0"/>
              <a:buChar char="•"/>
            </a:pPr>
            <a:r>
              <a:rPr lang="en-US" sz="2200" b="1" dirty="0">
                <a:solidFill>
                  <a:schemeClr val="bg1"/>
                </a:solidFill>
                <a:latin typeface="Times New Roman" panose="02020603050405020304" pitchFamily="18" charset="0"/>
                <a:cs typeface="Times New Roman" panose="02020603050405020304" pitchFamily="18" charset="0"/>
              </a:rPr>
              <a:t>tags.csv: </a:t>
            </a:r>
            <a:r>
              <a:rPr lang="en-US" sz="2200" dirty="0">
                <a:solidFill>
                  <a:schemeClr val="bg1"/>
                </a:solidFill>
                <a:latin typeface="Times New Roman" panose="02020603050405020304" pitchFamily="18" charset="0"/>
                <a:cs typeface="Times New Roman" panose="02020603050405020304" pitchFamily="18" charset="0"/>
              </a:rPr>
              <a:t>This file includes user-generated keywords or tags applied to movies (User ID, Movie ID, Tag, Timestamp).</a:t>
            </a:r>
          </a:p>
          <a:p>
            <a:pPr marL="285750" indent="-285750">
              <a:lnSpc>
                <a:spcPct val="150000"/>
              </a:lnSpc>
              <a:buFont typeface="Arial" panose="020B0604020202020204" pitchFamily="34" charset="0"/>
              <a:buChar char="•"/>
            </a:pPr>
            <a:r>
              <a:rPr lang="en-US" sz="2200" b="1" dirty="0">
                <a:solidFill>
                  <a:schemeClr val="bg1"/>
                </a:solidFill>
                <a:latin typeface="Times New Roman" panose="02020603050405020304" pitchFamily="18" charset="0"/>
                <a:cs typeface="Times New Roman" panose="02020603050405020304" pitchFamily="18" charset="0"/>
              </a:rPr>
              <a:t>links.csv: </a:t>
            </a:r>
            <a:r>
              <a:rPr lang="en-US" sz="2200" dirty="0">
                <a:solidFill>
                  <a:schemeClr val="bg1"/>
                </a:solidFill>
                <a:latin typeface="Times New Roman" panose="02020603050405020304" pitchFamily="18" charset="0"/>
                <a:cs typeface="Times New Roman" panose="02020603050405020304" pitchFamily="18" charset="0"/>
              </a:rPr>
              <a:t>This file links the </a:t>
            </a:r>
            <a:r>
              <a:rPr lang="en-US" sz="2200" dirty="0" err="1">
                <a:solidFill>
                  <a:schemeClr val="bg1"/>
                </a:solidFill>
                <a:latin typeface="Times New Roman" panose="02020603050405020304" pitchFamily="18" charset="0"/>
                <a:cs typeface="Times New Roman" panose="02020603050405020304" pitchFamily="18" charset="0"/>
              </a:rPr>
              <a:t>MovieLens</a:t>
            </a:r>
            <a:r>
              <a:rPr lang="en-US" sz="2200" dirty="0">
                <a:solidFill>
                  <a:schemeClr val="bg1"/>
                </a:solidFill>
                <a:latin typeface="Times New Roman" panose="02020603050405020304" pitchFamily="18" charset="0"/>
                <a:cs typeface="Times New Roman" panose="02020603050405020304" pitchFamily="18" charset="0"/>
              </a:rPr>
              <a:t> IDs to external databases like IMDb and </a:t>
            </a:r>
            <a:r>
              <a:rPr lang="en-US" sz="2200" dirty="0" err="1">
                <a:solidFill>
                  <a:schemeClr val="bg1"/>
                </a:solidFill>
                <a:latin typeface="Times New Roman" panose="02020603050405020304" pitchFamily="18" charset="0"/>
                <a:cs typeface="Times New Roman" panose="02020603050405020304" pitchFamily="18" charset="0"/>
              </a:rPr>
              <a:t>TMDb</a:t>
            </a:r>
            <a:r>
              <a:rPr lang="en-US" sz="2200" dirty="0">
                <a:solidFill>
                  <a:schemeClr val="bg1"/>
                </a:solidFill>
                <a:latin typeface="Times New Roman" panose="02020603050405020304" pitchFamily="18" charset="0"/>
                <a:cs typeface="Times New Roman" panose="02020603050405020304" pitchFamily="18" charset="0"/>
              </a:rPr>
              <a:t> (Movie ID, IMDb ID, </a:t>
            </a:r>
            <a:r>
              <a:rPr lang="en-US" sz="2200" dirty="0" err="1">
                <a:solidFill>
                  <a:schemeClr val="bg1"/>
                </a:solidFill>
                <a:latin typeface="Times New Roman" panose="02020603050405020304" pitchFamily="18" charset="0"/>
                <a:cs typeface="Times New Roman" panose="02020603050405020304" pitchFamily="18" charset="0"/>
              </a:rPr>
              <a:t>TMDb</a:t>
            </a:r>
            <a:r>
              <a:rPr lang="en-US" sz="2200" dirty="0">
                <a:solidFill>
                  <a:schemeClr val="bg1"/>
                </a:solidFill>
                <a:latin typeface="Times New Roman" panose="02020603050405020304" pitchFamily="18" charset="0"/>
                <a:cs typeface="Times New Roman" panose="02020603050405020304" pitchFamily="18" charset="0"/>
              </a:rPr>
              <a:t> ID).</a:t>
            </a:r>
          </a:p>
          <a:p>
            <a:pPr>
              <a:lnSpc>
                <a:spcPct val="150000"/>
              </a:lnSpc>
            </a:pPr>
            <a:r>
              <a:rPr lang="en-US" sz="2200" dirty="0">
                <a:solidFill>
                  <a:schemeClr val="bg1"/>
                </a:solidFill>
                <a:latin typeface="Times New Roman" panose="02020603050405020304" pitchFamily="18" charset="0"/>
                <a:cs typeface="Times New Roman" panose="02020603050405020304" pitchFamily="18" charset="0"/>
              </a:rPr>
              <a:t>The key connection between all these files is the </a:t>
            </a:r>
            <a:r>
              <a:rPr lang="en-US" sz="2200" dirty="0" err="1">
                <a:solidFill>
                  <a:schemeClr val="bg1"/>
                </a:solidFill>
                <a:latin typeface="Times New Roman" panose="02020603050405020304" pitchFamily="18" charset="0"/>
                <a:cs typeface="Times New Roman" panose="02020603050405020304" pitchFamily="18" charset="0"/>
              </a:rPr>
              <a:t>movieId</a:t>
            </a:r>
            <a:r>
              <a:rPr lang="en-US" sz="2200" dirty="0">
                <a:solidFill>
                  <a:schemeClr val="bg1"/>
                </a:solidFill>
                <a:latin typeface="Times New Roman" panose="02020603050405020304" pitchFamily="18" charset="0"/>
                <a:cs typeface="Times New Roman" panose="02020603050405020304" pitchFamily="18" charset="0"/>
              </a:rPr>
              <a:t>. This allows us to link user ratings, movie details, user tags, and external information together.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4284122" y="234255"/>
            <a:ext cx="5670590" cy="708779"/>
          </a:xfrm>
          <a:prstGeom prst="rect">
            <a:avLst/>
          </a:prstGeom>
          <a:noFill/>
          <a:ln/>
        </p:spPr>
        <p:txBody>
          <a:bodyPr wrap="none" lIns="0" tIns="0" rIns="0" bIns="0" rtlCol="0" anchor="t"/>
          <a:lstStyle/>
          <a:p>
            <a:pPr marL="0" indent="0" algn="l">
              <a:lnSpc>
                <a:spcPts val="5550"/>
              </a:lnSpc>
              <a:buNone/>
            </a:pPr>
            <a:r>
              <a:rPr lang="en-US" sz="4450" dirty="0">
                <a:solidFill>
                  <a:srgbClr val="76B9FF"/>
                </a:solidFill>
                <a:latin typeface="Roboto Slab" pitchFamily="34" charset="0"/>
                <a:ea typeface="Roboto Slab" pitchFamily="34" charset="-122"/>
                <a:cs typeface="Roboto Slab" pitchFamily="34" charset="-120"/>
              </a:rPr>
              <a:t>VISUALIZATIONS</a:t>
            </a:r>
            <a:endParaRPr lang="en-US" sz="4450" dirty="0"/>
          </a:p>
        </p:txBody>
      </p:sp>
      <p:sp>
        <p:nvSpPr>
          <p:cNvPr id="7" name="Shape 7">
            <a:extLst>
              <a:ext uri="{FF2B5EF4-FFF2-40B4-BE49-F238E27FC236}">
                <a16:creationId xmlns:a16="http://schemas.microsoft.com/office/drawing/2014/main" id="{EF6B6324-18E3-1FC4-30CF-250FB46A32B5}"/>
              </a:ext>
            </a:extLst>
          </p:cNvPr>
          <p:cNvSpPr/>
          <p:nvPr/>
        </p:nvSpPr>
        <p:spPr>
          <a:xfrm>
            <a:off x="12645483" y="7640955"/>
            <a:ext cx="1895707" cy="482560"/>
          </a:xfrm>
          <a:prstGeom prst="roundRect">
            <a:avLst>
              <a:gd name="adj" fmla="val 6668"/>
            </a:avLst>
          </a:prstGeom>
          <a:solidFill>
            <a:srgbClr val="202733"/>
          </a:solidFill>
          <a:ln/>
        </p:spPr>
      </p:sp>
      <p:pic>
        <p:nvPicPr>
          <p:cNvPr id="11" name="Picture 10">
            <a:extLst>
              <a:ext uri="{FF2B5EF4-FFF2-40B4-BE49-F238E27FC236}">
                <a16:creationId xmlns:a16="http://schemas.microsoft.com/office/drawing/2014/main" id="{CE71F0DA-8673-4661-4850-12F859C9C9E5}"/>
              </a:ext>
            </a:extLst>
          </p:cNvPr>
          <p:cNvPicPr>
            <a:picLocks noChangeAspect="1"/>
          </p:cNvPicPr>
          <p:nvPr/>
        </p:nvPicPr>
        <p:blipFill>
          <a:blip r:embed="rId3"/>
          <a:stretch>
            <a:fillRect/>
          </a:stretch>
        </p:blipFill>
        <p:spPr>
          <a:xfrm>
            <a:off x="448548" y="1398505"/>
            <a:ext cx="9116697" cy="6242450"/>
          </a:xfrm>
          <a:prstGeom prst="rect">
            <a:avLst/>
          </a:prstGeom>
        </p:spPr>
      </p:pic>
      <p:sp>
        <p:nvSpPr>
          <p:cNvPr id="13" name="TextBox 12">
            <a:extLst>
              <a:ext uri="{FF2B5EF4-FFF2-40B4-BE49-F238E27FC236}">
                <a16:creationId xmlns:a16="http://schemas.microsoft.com/office/drawing/2014/main" id="{EAB4311E-56E4-3B42-E04B-D7F0D353F688}"/>
              </a:ext>
            </a:extLst>
          </p:cNvPr>
          <p:cNvSpPr txBox="1"/>
          <p:nvPr/>
        </p:nvSpPr>
        <p:spPr>
          <a:xfrm>
            <a:off x="9824224" y="1677557"/>
            <a:ext cx="4716966" cy="3170099"/>
          </a:xfrm>
          <a:prstGeom prst="rect">
            <a:avLst/>
          </a:prstGeom>
          <a:noFill/>
        </p:spPr>
        <p:txBody>
          <a:bodyPr wrap="square">
            <a:spAutoFit/>
          </a:bodyPr>
          <a:lstStyle/>
          <a:p>
            <a:pPr algn="l">
              <a:spcBef>
                <a:spcPts val="600"/>
              </a:spcBef>
              <a:spcAft>
                <a:spcPts val="600"/>
              </a:spcAft>
            </a:pPr>
            <a:r>
              <a:rPr lang="en-US" sz="2000" b="1" i="0" dirty="0">
                <a:solidFill>
                  <a:srgbClr val="E3E3E3"/>
                </a:solidFill>
                <a:effectLst/>
                <a:latin typeface="Times New Roman" panose="02020603050405020304" pitchFamily="18" charset="0"/>
                <a:cs typeface="Times New Roman" panose="02020603050405020304" pitchFamily="18" charset="0"/>
              </a:rPr>
              <a:t>Observation:</a:t>
            </a:r>
            <a:r>
              <a:rPr lang="en-US" sz="2000" b="0" i="0" dirty="0">
                <a:solidFill>
                  <a:srgbClr val="E3E3E3"/>
                </a:solidFill>
                <a:effectLst/>
                <a:latin typeface="Times New Roman" panose="02020603050405020304" pitchFamily="18" charset="0"/>
                <a:cs typeface="Times New Roman" panose="02020603050405020304" pitchFamily="18" charset="0"/>
              </a:rPr>
              <a:t> Users tend to give positive ratings (many 4 and 5 stars) and use half-star ratings.</a:t>
            </a:r>
          </a:p>
          <a:p>
            <a:pPr algn="l">
              <a:spcBef>
                <a:spcPts val="600"/>
              </a:spcBef>
              <a:spcAft>
                <a:spcPts val="600"/>
              </a:spcAft>
            </a:pPr>
            <a:endParaRPr lang="en-US" sz="2000" b="0" i="0" dirty="0">
              <a:solidFill>
                <a:srgbClr val="E3E3E3"/>
              </a:solidFill>
              <a:effectLst/>
              <a:latin typeface="Times New Roman" panose="02020603050405020304" pitchFamily="18" charset="0"/>
              <a:cs typeface="Times New Roman" panose="02020603050405020304" pitchFamily="18" charset="0"/>
            </a:endParaRPr>
          </a:p>
          <a:p>
            <a:pPr algn="l">
              <a:spcBef>
                <a:spcPts val="600"/>
              </a:spcBef>
              <a:spcAft>
                <a:spcPts val="600"/>
              </a:spcAft>
            </a:pPr>
            <a:r>
              <a:rPr lang="en-US" sz="2000" b="1" i="0" dirty="0">
                <a:solidFill>
                  <a:srgbClr val="E3E3E3"/>
                </a:solidFill>
                <a:effectLst/>
                <a:latin typeface="Times New Roman" panose="02020603050405020304" pitchFamily="18" charset="0"/>
                <a:cs typeface="Times New Roman" panose="02020603050405020304" pitchFamily="18" charset="0"/>
              </a:rPr>
              <a:t>Insight for Modeling:</a:t>
            </a:r>
            <a:r>
              <a:rPr lang="en-US" sz="2000" b="0" i="0" dirty="0">
                <a:solidFill>
                  <a:srgbClr val="E3E3E3"/>
                </a:solidFill>
                <a:effectLst/>
                <a:latin typeface="Times New Roman" panose="02020603050405020304" pitchFamily="18" charset="0"/>
                <a:cs typeface="Times New Roman" panose="02020603050405020304" pitchFamily="18" charset="0"/>
              </a:rPr>
              <a:t> This shows us we have good positive feedback to learn from and that users provide detailed preferences. It also suggests we need models that can handle variations in how users rate.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74D6B4-9514-E7D3-6B29-194246BB9A6F}"/>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6F4A2ECA-2A38-9B9A-433B-BE25475542CF}"/>
              </a:ext>
            </a:extLst>
          </p:cNvPr>
          <p:cNvSpPr/>
          <p:nvPr/>
        </p:nvSpPr>
        <p:spPr>
          <a:xfrm>
            <a:off x="4284122" y="231435"/>
            <a:ext cx="5670590" cy="708779"/>
          </a:xfrm>
          <a:prstGeom prst="rect">
            <a:avLst/>
          </a:prstGeom>
          <a:noFill/>
          <a:ln/>
        </p:spPr>
        <p:txBody>
          <a:bodyPr wrap="none" lIns="0" tIns="0" rIns="0" bIns="0" rtlCol="0" anchor="t"/>
          <a:lstStyle/>
          <a:p>
            <a:pPr marL="0" indent="0" algn="l">
              <a:lnSpc>
                <a:spcPts val="5550"/>
              </a:lnSpc>
              <a:buNone/>
            </a:pPr>
            <a:r>
              <a:rPr lang="en-US" sz="4450" dirty="0">
                <a:solidFill>
                  <a:srgbClr val="76B9FF"/>
                </a:solidFill>
                <a:latin typeface="Roboto Slab" pitchFamily="34" charset="0"/>
                <a:ea typeface="Roboto Slab" pitchFamily="34" charset="-122"/>
                <a:cs typeface="Roboto Slab" pitchFamily="34" charset="-120"/>
              </a:rPr>
              <a:t>VISUALIZATIONS</a:t>
            </a:r>
            <a:endParaRPr lang="en-US" sz="4450" dirty="0"/>
          </a:p>
        </p:txBody>
      </p:sp>
      <p:sp>
        <p:nvSpPr>
          <p:cNvPr id="7" name="Shape 7">
            <a:extLst>
              <a:ext uri="{FF2B5EF4-FFF2-40B4-BE49-F238E27FC236}">
                <a16:creationId xmlns:a16="http://schemas.microsoft.com/office/drawing/2014/main" id="{3B0A9ABC-9644-2789-2FD4-8534A9E5F784}"/>
              </a:ext>
            </a:extLst>
          </p:cNvPr>
          <p:cNvSpPr/>
          <p:nvPr/>
        </p:nvSpPr>
        <p:spPr>
          <a:xfrm>
            <a:off x="12645483" y="7640955"/>
            <a:ext cx="1895707" cy="482560"/>
          </a:xfrm>
          <a:prstGeom prst="roundRect">
            <a:avLst>
              <a:gd name="adj" fmla="val 6668"/>
            </a:avLst>
          </a:prstGeom>
          <a:solidFill>
            <a:srgbClr val="202733"/>
          </a:solidFill>
          <a:ln/>
        </p:spPr>
      </p:sp>
      <p:pic>
        <p:nvPicPr>
          <p:cNvPr id="4" name="Picture 3">
            <a:extLst>
              <a:ext uri="{FF2B5EF4-FFF2-40B4-BE49-F238E27FC236}">
                <a16:creationId xmlns:a16="http://schemas.microsoft.com/office/drawing/2014/main" id="{1DFE720D-8F75-4FE7-9A55-355715349184}"/>
              </a:ext>
            </a:extLst>
          </p:cNvPr>
          <p:cNvPicPr>
            <a:picLocks noChangeAspect="1"/>
          </p:cNvPicPr>
          <p:nvPr/>
        </p:nvPicPr>
        <p:blipFill>
          <a:blip r:embed="rId3"/>
          <a:stretch>
            <a:fillRect/>
          </a:stretch>
        </p:blipFill>
        <p:spPr>
          <a:xfrm>
            <a:off x="251641" y="1309985"/>
            <a:ext cx="8989393" cy="6572250"/>
          </a:xfrm>
          <a:prstGeom prst="rect">
            <a:avLst/>
          </a:prstGeom>
        </p:spPr>
      </p:pic>
      <p:sp>
        <p:nvSpPr>
          <p:cNvPr id="6" name="TextBox 5">
            <a:extLst>
              <a:ext uri="{FF2B5EF4-FFF2-40B4-BE49-F238E27FC236}">
                <a16:creationId xmlns:a16="http://schemas.microsoft.com/office/drawing/2014/main" id="{2D94938D-1D17-1BF0-F0B2-7C156DB956D5}"/>
              </a:ext>
            </a:extLst>
          </p:cNvPr>
          <p:cNvSpPr txBox="1"/>
          <p:nvPr/>
        </p:nvSpPr>
        <p:spPr>
          <a:xfrm>
            <a:off x="9461072" y="2033063"/>
            <a:ext cx="4917687" cy="3016210"/>
          </a:xfrm>
          <a:prstGeom prst="rect">
            <a:avLst/>
          </a:prstGeom>
          <a:noFill/>
        </p:spPr>
        <p:txBody>
          <a:bodyPr wrap="square">
            <a:spAutoFit/>
          </a:bodyPr>
          <a:lstStyle/>
          <a:p>
            <a:pPr algn="l">
              <a:spcBef>
                <a:spcPts val="600"/>
              </a:spcBef>
              <a:spcAft>
                <a:spcPts val="600"/>
              </a:spcAft>
            </a:pPr>
            <a:r>
              <a:rPr lang="en-US" sz="2000" b="1" i="0" dirty="0">
                <a:solidFill>
                  <a:srgbClr val="E3E3E3"/>
                </a:solidFill>
                <a:effectLst/>
                <a:latin typeface="Times New Roman" panose="02020603050405020304" pitchFamily="18" charset="0"/>
                <a:cs typeface="Times New Roman" panose="02020603050405020304" pitchFamily="18" charset="0"/>
              </a:rPr>
              <a:t>Observation:</a:t>
            </a:r>
            <a:r>
              <a:rPr lang="en-US" sz="2000" b="0" i="0" dirty="0">
                <a:solidFill>
                  <a:srgbClr val="E3E3E3"/>
                </a:solidFill>
                <a:effectLst/>
                <a:latin typeface="Times New Roman" panose="02020603050405020304" pitchFamily="18" charset="0"/>
                <a:cs typeface="Times New Roman" panose="02020603050405020304" pitchFamily="18" charset="0"/>
              </a:rPr>
              <a:t> Most users have only rated a small number of movies, while a few users rate very many.</a:t>
            </a:r>
          </a:p>
          <a:p>
            <a:pPr algn="l">
              <a:spcBef>
                <a:spcPts val="600"/>
              </a:spcBef>
              <a:spcAft>
                <a:spcPts val="600"/>
              </a:spcAft>
            </a:pPr>
            <a:r>
              <a:rPr lang="en-US" sz="2000" b="1" i="0" dirty="0">
                <a:solidFill>
                  <a:srgbClr val="E3E3E3"/>
                </a:solidFill>
                <a:effectLst/>
                <a:latin typeface="Times New Roman" panose="02020603050405020304" pitchFamily="18" charset="0"/>
                <a:cs typeface="Times New Roman" panose="02020603050405020304" pitchFamily="18" charset="0"/>
              </a:rPr>
              <a:t>Insight for Modeling:</a:t>
            </a:r>
            <a:r>
              <a:rPr lang="en-US" sz="2000" b="0" i="0" dirty="0">
                <a:solidFill>
                  <a:srgbClr val="E3E3E3"/>
                </a:solidFill>
                <a:effectLst/>
                <a:latin typeface="Times New Roman" panose="02020603050405020304" pitchFamily="18" charset="0"/>
                <a:cs typeface="Times New Roman" panose="02020603050405020304" pitchFamily="18" charset="0"/>
              </a:rPr>
              <a:t> This clearly shows the "cold-start user" challenge – many users don't have enough history for standard recommendations. This insight was key to deciding we needed a hybrid system that can work even with limited user data.</a:t>
            </a:r>
          </a:p>
        </p:txBody>
      </p:sp>
    </p:spTree>
    <p:extLst>
      <p:ext uri="{BB962C8B-B14F-4D97-AF65-F5344CB8AC3E}">
        <p14:creationId xmlns:p14="http://schemas.microsoft.com/office/powerpoint/2010/main" val="2132277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DC6129-F5EE-EE87-ED45-A3CB23FAC505}"/>
            </a:ext>
          </a:extLst>
        </p:cNvPr>
        <p:cNvGrpSpPr/>
        <p:nvPr/>
      </p:nvGrpSpPr>
      <p:grpSpPr>
        <a:xfrm>
          <a:off x="0" y="0"/>
          <a:ext cx="0" cy="0"/>
          <a:chOff x="0" y="0"/>
          <a:chExt cx="0" cy="0"/>
        </a:xfrm>
      </p:grpSpPr>
      <p:sp>
        <p:nvSpPr>
          <p:cNvPr id="2" name="Text 0">
            <a:extLst>
              <a:ext uri="{FF2B5EF4-FFF2-40B4-BE49-F238E27FC236}">
                <a16:creationId xmlns:a16="http://schemas.microsoft.com/office/drawing/2014/main" id="{B8F81EE8-98B3-C76D-1CBB-12AD74D118A7}"/>
              </a:ext>
            </a:extLst>
          </p:cNvPr>
          <p:cNvSpPr/>
          <p:nvPr/>
        </p:nvSpPr>
        <p:spPr>
          <a:xfrm>
            <a:off x="4284122" y="376400"/>
            <a:ext cx="5670590" cy="708779"/>
          </a:xfrm>
          <a:prstGeom prst="rect">
            <a:avLst/>
          </a:prstGeom>
          <a:noFill/>
          <a:ln/>
        </p:spPr>
        <p:txBody>
          <a:bodyPr wrap="none" lIns="0" tIns="0" rIns="0" bIns="0" rtlCol="0" anchor="t"/>
          <a:lstStyle/>
          <a:p>
            <a:pPr marL="0" indent="0" algn="l">
              <a:lnSpc>
                <a:spcPts val="5550"/>
              </a:lnSpc>
              <a:buNone/>
            </a:pPr>
            <a:r>
              <a:rPr lang="en-US" sz="4450" dirty="0">
                <a:solidFill>
                  <a:srgbClr val="76B9FF"/>
                </a:solidFill>
                <a:latin typeface="Roboto Slab" pitchFamily="34" charset="0"/>
                <a:ea typeface="Roboto Slab" pitchFamily="34" charset="-122"/>
                <a:cs typeface="Roboto Slab" pitchFamily="34" charset="-120"/>
              </a:rPr>
              <a:t>VISUALIZATIONS</a:t>
            </a:r>
            <a:endParaRPr lang="en-US" sz="4450" dirty="0"/>
          </a:p>
        </p:txBody>
      </p:sp>
      <p:sp>
        <p:nvSpPr>
          <p:cNvPr id="7" name="Shape 7">
            <a:extLst>
              <a:ext uri="{FF2B5EF4-FFF2-40B4-BE49-F238E27FC236}">
                <a16:creationId xmlns:a16="http://schemas.microsoft.com/office/drawing/2014/main" id="{CB724B93-FE01-62ED-3279-57215E70BED6}"/>
              </a:ext>
            </a:extLst>
          </p:cNvPr>
          <p:cNvSpPr/>
          <p:nvPr/>
        </p:nvSpPr>
        <p:spPr>
          <a:xfrm>
            <a:off x="12645483" y="7640955"/>
            <a:ext cx="1895707" cy="482560"/>
          </a:xfrm>
          <a:prstGeom prst="roundRect">
            <a:avLst>
              <a:gd name="adj" fmla="val 6668"/>
            </a:avLst>
          </a:prstGeom>
          <a:solidFill>
            <a:srgbClr val="202733"/>
          </a:solidFill>
          <a:ln/>
        </p:spPr>
      </p:sp>
      <p:pic>
        <p:nvPicPr>
          <p:cNvPr id="4" name="Picture 3">
            <a:extLst>
              <a:ext uri="{FF2B5EF4-FFF2-40B4-BE49-F238E27FC236}">
                <a16:creationId xmlns:a16="http://schemas.microsoft.com/office/drawing/2014/main" id="{CBC58D82-D831-FF99-A97F-1903693AE649}"/>
              </a:ext>
            </a:extLst>
          </p:cNvPr>
          <p:cNvPicPr>
            <a:picLocks noChangeAspect="1"/>
          </p:cNvPicPr>
          <p:nvPr/>
        </p:nvPicPr>
        <p:blipFill>
          <a:blip r:embed="rId3"/>
          <a:stretch>
            <a:fillRect/>
          </a:stretch>
        </p:blipFill>
        <p:spPr>
          <a:xfrm>
            <a:off x="189571" y="1719215"/>
            <a:ext cx="8798311" cy="5921740"/>
          </a:xfrm>
          <a:prstGeom prst="rect">
            <a:avLst/>
          </a:prstGeom>
        </p:spPr>
      </p:pic>
      <p:sp>
        <p:nvSpPr>
          <p:cNvPr id="6" name="TextBox 5">
            <a:extLst>
              <a:ext uri="{FF2B5EF4-FFF2-40B4-BE49-F238E27FC236}">
                <a16:creationId xmlns:a16="http://schemas.microsoft.com/office/drawing/2014/main" id="{D57F1470-1FEC-260A-252D-6551A264890C}"/>
              </a:ext>
            </a:extLst>
          </p:cNvPr>
          <p:cNvSpPr txBox="1"/>
          <p:nvPr/>
        </p:nvSpPr>
        <p:spPr>
          <a:xfrm>
            <a:off x="9199755" y="2244937"/>
            <a:ext cx="5241073" cy="2708434"/>
          </a:xfrm>
          <a:prstGeom prst="rect">
            <a:avLst/>
          </a:prstGeom>
          <a:noFill/>
        </p:spPr>
        <p:txBody>
          <a:bodyPr wrap="square">
            <a:spAutoFit/>
          </a:bodyPr>
          <a:lstStyle/>
          <a:p>
            <a:pPr algn="l">
              <a:spcBef>
                <a:spcPts val="600"/>
              </a:spcBef>
              <a:spcAft>
                <a:spcPts val="600"/>
              </a:spcAft>
            </a:pPr>
            <a:r>
              <a:rPr lang="en-US" sz="2000" b="1" i="0" dirty="0">
                <a:solidFill>
                  <a:srgbClr val="E3E3E3"/>
                </a:solidFill>
                <a:effectLst/>
                <a:latin typeface="Times New Roman" panose="02020603050405020304" pitchFamily="18" charset="0"/>
                <a:cs typeface="Times New Roman" panose="02020603050405020304" pitchFamily="18" charset="0"/>
              </a:rPr>
              <a:t>Observation:</a:t>
            </a:r>
            <a:r>
              <a:rPr lang="en-US" sz="2000" b="0" i="0" dirty="0">
                <a:solidFill>
                  <a:srgbClr val="E3E3E3"/>
                </a:solidFill>
                <a:effectLst/>
                <a:latin typeface="Times New Roman" panose="02020603050405020304" pitchFamily="18" charset="0"/>
                <a:cs typeface="Times New Roman" panose="02020603050405020304" pitchFamily="18" charset="0"/>
              </a:rPr>
              <a:t> A few movies receive a much larger number of ratings than others.</a:t>
            </a:r>
          </a:p>
          <a:p>
            <a:pPr algn="l">
              <a:spcBef>
                <a:spcPts val="600"/>
              </a:spcBef>
              <a:spcAft>
                <a:spcPts val="600"/>
              </a:spcAft>
            </a:pPr>
            <a:r>
              <a:rPr lang="en-US" sz="2000" b="1" i="0" dirty="0">
                <a:solidFill>
                  <a:srgbClr val="E3E3E3"/>
                </a:solidFill>
                <a:effectLst/>
                <a:latin typeface="Times New Roman" panose="02020603050405020304" pitchFamily="18" charset="0"/>
                <a:cs typeface="Times New Roman" panose="02020603050405020304" pitchFamily="18" charset="0"/>
              </a:rPr>
              <a:t>Insight for Modeling:</a:t>
            </a:r>
            <a:r>
              <a:rPr lang="en-US" sz="2000" b="0" i="0" dirty="0">
                <a:solidFill>
                  <a:srgbClr val="E3E3E3"/>
                </a:solidFill>
                <a:effectLst/>
                <a:latin typeface="Times New Roman" panose="02020603050405020304" pitchFamily="18" charset="0"/>
                <a:cs typeface="Times New Roman" panose="02020603050405020304" pitchFamily="18" charset="0"/>
              </a:rPr>
              <a:t> These popular movies are important because they provide a lot of data for our main models to learn from. Understanding them also helps us think about how to recommend </a:t>
            </a:r>
            <a:r>
              <a:rPr lang="en-US" sz="2000" b="0" i="1" dirty="0">
                <a:solidFill>
                  <a:srgbClr val="E3E3E3"/>
                </a:solidFill>
                <a:effectLst/>
                <a:latin typeface="Times New Roman" panose="02020603050405020304" pitchFamily="18" charset="0"/>
                <a:cs typeface="Times New Roman" panose="02020603050405020304" pitchFamily="18" charset="0"/>
              </a:rPr>
              <a:t>new</a:t>
            </a:r>
            <a:r>
              <a:rPr lang="en-US" sz="2000" b="0" i="0" dirty="0">
                <a:solidFill>
                  <a:srgbClr val="E3E3E3"/>
                </a:solidFill>
                <a:effectLst/>
                <a:latin typeface="Times New Roman" panose="02020603050405020304" pitchFamily="18" charset="0"/>
                <a:cs typeface="Times New Roman" panose="02020603050405020304" pitchFamily="18" charset="0"/>
              </a:rPr>
              <a:t> movies that don't have many ratings yet (cold-start items).</a:t>
            </a:r>
          </a:p>
        </p:txBody>
      </p:sp>
    </p:spTree>
    <p:extLst>
      <p:ext uri="{BB962C8B-B14F-4D97-AF65-F5344CB8AC3E}">
        <p14:creationId xmlns:p14="http://schemas.microsoft.com/office/powerpoint/2010/main" val="32832496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3F4652"/>
        </a:solidFill>
        <a:ln/>
      </a:spPr>
      <a:body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138</TotalTime>
  <Words>1147</Words>
  <Application>Microsoft Office PowerPoint</Application>
  <PresentationFormat>Custom</PresentationFormat>
  <Paragraphs>104</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Roboto Slab</vt:lpstr>
      <vt:lpstr>Roboto</vt:lpstr>
      <vt:lpstr>Wingdings</vt:lpstr>
      <vt:lpstr>Times New Roman</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HP</dc:creator>
  <cp:lastModifiedBy>calistus mwonga</cp:lastModifiedBy>
  <cp:revision>4</cp:revision>
  <dcterms:created xsi:type="dcterms:W3CDTF">2025-07-16T06:01:32Z</dcterms:created>
  <dcterms:modified xsi:type="dcterms:W3CDTF">2025-07-16T08:21:05Z</dcterms:modified>
</cp:coreProperties>
</file>