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96" r:id="rId5"/>
    <p:sldId id="2540" r:id="rId6"/>
    <p:sldId id="2565" r:id="rId7"/>
    <p:sldId id="2567" r:id="rId8"/>
    <p:sldId id="2560" r:id="rId9"/>
    <p:sldId id="2584" r:id="rId10"/>
    <p:sldId id="2597" r:id="rId11"/>
    <p:sldId id="2598" r:id="rId12"/>
    <p:sldId id="2571" r:id="rId13"/>
    <p:sldId id="2599" r:id="rId14"/>
    <p:sldId id="2600" r:id="rId15"/>
    <p:sldId id="2601" r:id="rId16"/>
    <p:sldId id="2602" r:id="rId17"/>
    <p:sldId id="2603" r:id="rId18"/>
    <p:sldId id="2604" r:id="rId19"/>
    <p:sldId id="2605" r:id="rId20"/>
    <p:sldId id="26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238" autoAdjust="0"/>
  </p:normalViewPr>
  <p:slideViewPr>
    <p:cSldViewPr snapToGrid="0" snapToObjects="1" showGuides="1">
      <p:cViewPr varScale="1">
        <p:scale>
          <a:sx n="70" d="100"/>
          <a:sy n="70" d="100"/>
        </p:scale>
        <p:origin x="536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791782" y="3899540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9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2921" y="2811606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9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Decorative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5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5" title="Decorative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5" title="Decorative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5" title="Decorative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2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title="Decorative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title="Decorative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title="Decorative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25" title="Decorative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31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Shape 62" title="Decorative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4" name="Picture Placeholder 3" title="Decorative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 title="Decorative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6" title="Decorative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 title="Decorative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title="Decorative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Decorative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47" y="1799855"/>
            <a:ext cx="7252505" cy="891250"/>
          </a:xfrm>
        </p:spPr>
        <p:txBody>
          <a:bodyPr/>
          <a:lstStyle/>
          <a:p>
            <a:r>
              <a:rPr lang="en-US" dirty="0"/>
              <a:t>PREDICTIVE ANALYTICS FOR CUSTOMER CHURN MANAGEMENT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ENHANCING SYRIATEL'S TELECOMMUNICATIONS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Decorativ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" r="5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A0257C-3D98-4E46-86D3-1B752C8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1659770"/>
            <a:ext cx="4014216" cy="1325563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B1292A-975D-418D-86AF-8C3CD2A23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1" dirty="0"/>
              <a:t>Accuracy</a:t>
            </a:r>
            <a:r>
              <a:rPr lang="en-US" dirty="0"/>
              <a:t>: The accuracy of the model was approximately 82.91%. A measure of the overall effectiveness of the churn prediction model in correctly classifying customers as churners or non-churners. </a:t>
            </a:r>
            <a:endParaRPr lang="en-US" dirty="0" smtClean="0"/>
          </a:p>
          <a:p>
            <a:pPr algn="ctr"/>
            <a:r>
              <a:rPr lang="en-US" b="1" dirty="0" smtClean="0"/>
              <a:t>Precision</a:t>
            </a:r>
            <a:r>
              <a:rPr lang="en-US" dirty="0"/>
              <a:t>: The precision of the model was approximately 46.45%. A measure of the accuracy of the model in identifying customers who are likely to churn “Discontinue services” with </a:t>
            </a:r>
            <a:r>
              <a:rPr lang="en-US" dirty="0" err="1"/>
              <a:t>SyriaTel</a:t>
            </a:r>
            <a:r>
              <a:rPr lang="en-US" dirty="0"/>
              <a:t>.</a:t>
            </a:r>
            <a:endParaRPr lang="en-US" b="1" u="sng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DB1292A-975D-418D-86AF-8C3CD2A23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444905"/>
            <a:ext cx="4745620" cy="1397178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BASELINE LOGISTIC REGRESSION MODEL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88638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Decorativ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" r="5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A0257C-3D98-4E46-86D3-1B752C8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1659770"/>
            <a:ext cx="4014216" cy="1325563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B1292A-975D-418D-86AF-8C3CD2A23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performance metrics for the decision tree model were better to those of the baseline model.</a:t>
            </a:r>
          </a:p>
          <a:p>
            <a:pPr algn="ctr"/>
            <a:r>
              <a:rPr lang="en-US" b="1" dirty="0" smtClean="0"/>
              <a:t>Accuracy</a:t>
            </a:r>
            <a:r>
              <a:rPr lang="en-US" dirty="0"/>
              <a:t>: The accuracy of the model was approximately </a:t>
            </a:r>
            <a:r>
              <a:rPr lang="en-US" dirty="0" smtClean="0"/>
              <a:t>91.45%. </a:t>
            </a:r>
          </a:p>
          <a:p>
            <a:pPr algn="ctr"/>
            <a:r>
              <a:rPr lang="en-US" b="1" dirty="0" smtClean="0"/>
              <a:t>Precision</a:t>
            </a:r>
            <a:r>
              <a:rPr lang="en-US" dirty="0"/>
              <a:t>: The precision of the model was approximately </a:t>
            </a:r>
            <a:r>
              <a:rPr lang="en-US" dirty="0" smtClean="0"/>
              <a:t>69.64%. </a:t>
            </a:r>
            <a:endParaRPr lang="en-US" b="1" u="sng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DB1292A-975D-418D-86AF-8C3CD2A23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444905"/>
            <a:ext cx="4745620" cy="1397178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 smtClean="0"/>
              <a:t>DECISION TREE MODEL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70981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Decorativ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" r="5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A0257C-3D98-4E46-86D3-1B752C8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1659770"/>
            <a:ext cx="4014216" cy="1325563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B1292A-975D-418D-86AF-8C3CD2A23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performance metrics for the random forest model were better to those of the decision tree model.</a:t>
            </a:r>
          </a:p>
          <a:p>
            <a:pPr algn="ctr"/>
            <a:r>
              <a:rPr lang="en-US" b="1" dirty="0" smtClean="0"/>
              <a:t>Accuracy</a:t>
            </a:r>
            <a:r>
              <a:rPr lang="en-US" dirty="0"/>
              <a:t>: The accuracy of the model was approximately </a:t>
            </a:r>
            <a:r>
              <a:rPr lang="en-US" dirty="0" smtClean="0"/>
              <a:t>96.1%. </a:t>
            </a:r>
          </a:p>
          <a:p>
            <a:pPr algn="ctr"/>
            <a:r>
              <a:rPr lang="en-US" b="1" dirty="0" smtClean="0"/>
              <a:t>Precision</a:t>
            </a:r>
            <a:r>
              <a:rPr lang="en-US" dirty="0"/>
              <a:t>: The precision of the model was approximately </a:t>
            </a:r>
            <a:r>
              <a:rPr lang="en-US" dirty="0" smtClean="0"/>
              <a:t>93.1%. </a:t>
            </a:r>
            <a:endParaRPr lang="en-US" b="1" u="sng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DB1292A-975D-418D-86AF-8C3CD2A23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444905"/>
            <a:ext cx="4745620" cy="1397178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 smtClean="0"/>
              <a:t>RANDOM FOREST MODEL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0615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Evaluation.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C2EAA8-D3C6-403B-B439-F95C60D0B3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8920" y="517444"/>
            <a:ext cx="4008438" cy="506954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EVALUATING THE MODELS BASED ON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THE PERFORMANCE METRICS</a:t>
            </a:r>
          </a:p>
          <a:p>
            <a:r>
              <a:rPr lang="en-US" b="1" dirty="0">
                <a:solidFill>
                  <a:schemeClr val="tx2"/>
                </a:solidFill>
              </a:rPr>
              <a:t>MODEL EVALUATION</a:t>
            </a:r>
          </a:p>
          <a:p>
            <a:r>
              <a:rPr lang="en-US" dirty="0">
                <a:solidFill>
                  <a:schemeClr val="tx2"/>
                </a:solidFill>
              </a:rPr>
              <a:t>General performance metrics of accuracy,</a:t>
            </a:r>
          </a:p>
          <a:p>
            <a:r>
              <a:rPr lang="en-US" dirty="0">
                <a:solidFill>
                  <a:schemeClr val="tx2"/>
                </a:solidFill>
              </a:rPr>
              <a:t>precision, recall, and F1 score.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1. The Random Forest </a:t>
            </a:r>
            <a:r>
              <a:rPr lang="en-US" dirty="0">
                <a:solidFill>
                  <a:schemeClr val="tx2"/>
                </a:solidFill>
              </a:rPr>
              <a:t>Model performed the best</a:t>
            </a:r>
          </a:p>
          <a:p>
            <a:r>
              <a:rPr lang="en-US" dirty="0">
                <a:solidFill>
                  <a:schemeClr val="tx2"/>
                </a:solidFill>
              </a:rPr>
              <a:t>among all the models in this measure.</a:t>
            </a:r>
          </a:p>
          <a:p>
            <a:r>
              <a:rPr lang="en-US" dirty="0">
                <a:solidFill>
                  <a:schemeClr val="tx2"/>
                </a:solidFill>
              </a:rPr>
              <a:t>2. The ROC AUC (Receiver Operating</a:t>
            </a:r>
          </a:p>
          <a:p>
            <a:r>
              <a:rPr lang="en-US" dirty="0">
                <a:solidFill>
                  <a:schemeClr val="tx2"/>
                </a:solidFill>
              </a:rPr>
              <a:t>Characteristic - Area Under the Curve) metric</a:t>
            </a:r>
          </a:p>
          <a:p>
            <a:r>
              <a:rPr lang="en-US" dirty="0">
                <a:solidFill>
                  <a:schemeClr val="tx2"/>
                </a:solidFill>
              </a:rPr>
              <a:t>A measure of how well a model distinguishes</a:t>
            </a:r>
          </a:p>
          <a:p>
            <a:r>
              <a:rPr lang="en-US" dirty="0">
                <a:solidFill>
                  <a:schemeClr val="tx2"/>
                </a:solidFill>
              </a:rPr>
              <a:t>between churned and non-churned</a:t>
            </a:r>
          </a:p>
          <a:p>
            <a:r>
              <a:rPr lang="en-US" dirty="0">
                <a:solidFill>
                  <a:schemeClr val="tx2"/>
                </a:solidFill>
              </a:rPr>
              <a:t>customers.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1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99" y="117808"/>
            <a:ext cx="10896600" cy="893218"/>
          </a:xfrm>
        </p:spPr>
        <p:txBody>
          <a:bodyPr/>
          <a:lstStyle/>
          <a:p>
            <a:r>
              <a:rPr lang="en-US" dirty="0"/>
              <a:t>MODEL 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874483"/>
            <a:ext cx="12192000" cy="602887"/>
          </a:xfrm>
        </p:spPr>
        <p:txBody>
          <a:bodyPr/>
          <a:lstStyle/>
          <a:p>
            <a:r>
              <a:rPr lang="en-US" b="1" dirty="0"/>
              <a:t>THE ROC AUC (RECEIVER OPERATING CHARACTERISTIC - AREA UNDER THE CURVE) METRIC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12254" y="2103120"/>
            <a:ext cx="5334052" cy="2926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30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Rank:</a:t>
            </a:r>
          </a:p>
          <a:p>
            <a:pPr algn="l"/>
            <a:r>
              <a:rPr lang="en-US" dirty="0" smtClean="0"/>
              <a:t>1. The Random Forest </a:t>
            </a:r>
            <a:r>
              <a:rPr lang="en-US" dirty="0"/>
              <a:t>Model: ROC </a:t>
            </a:r>
            <a:r>
              <a:rPr lang="en-US" dirty="0" smtClean="0"/>
              <a:t>AUC </a:t>
            </a:r>
            <a:r>
              <a:rPr lang="en-US" dirty="0"/>
              <a:t>Score of </a:t>
            </a:r>
            <a:r>
              <a:rPr lang="en-US" dirty="0" smtClean="0"/>
              <a:t>0.92</a:t>
            </a:r>
            <a:endParaRPr lang="en-US" dirty="0"/>
          </a:p>
          <a:p>
            <a:pPr algn="l"/>
            <a:r>
              <a:rPr lang="en-US" dirty="0"/>
              <a:t>2. The </a:t>
            </a:r>
            <a:r>
              <a:rPr lang="en-US" dirty="0" smtClean="0"/>
              <a:t>Decision Tree Model: 0.86</a:t>
            </a:r>
            <a:endParaRPr lang="en-US" dirty="0"/>
          </a:p>
          <a:p>
            <a:pPr algn="l"/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The Baseline Model: 0.88.</a:t>
            </a:r>
          </a:p>
          <a:p>
            <a:pPr algn="l"/>
            <a:r>
              <a:rPr lang="en-US" dirty="0"/>
              <a:t>The </a:t>
            </a:r>
            <a:r>
              <a:rPr lang="en-US" dirty="0" smtClean="0"/>
              <a:t>Random Forest </a:t>
            </a:r>
            <a:r>
              <a:rPr lang="en-US" dirty="0"/>
              <a:t>Model performed the best</a:t>
            </a:r>
          </a:p>
          <a:p>
            <a:pPr algn="l"/>
            <a:r>
              <a:rPr lang="en-US" dirty="0"/>
              <a:t>among all the models in the ROC AUC</a:t>
            </a:r>
          </a:p>
          <a:p>
            <a:pPr algn="l"/>
            <a:r>
              <a:rPr lang="en-US" dirty="0"/>
              <a:t>measure.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5" y="1472112"/>
            <a:ext cx="6612915" cy="538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2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1100290"/>
            <a:ext cx="5330951" cy="1395208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C2EAA8-D3C6-403B-B439-F95C60D0B3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8920" y="517444"/>
            <a:ext cx="4008438" cy="50695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TARGETED RETENTION STRATEGIES: PERSONALIZED OFFERS, </a:t>
            </a:r>
            <a:r>
              <a:rPr lang="en-US" dirty="0" smtClean="0">
                <a:solidFill>
                  <a:schemeClr val="tx2"/>
                </a:solidFill>
              </a:rPr>
              <a:t>PROACTIVE INTERVENTIONS.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CUSTOMER EXPERIENCE ENHANCEMENT: SERVICE QUALITY </a:t>
            </a:r>
            <a:r>
              <a:rPr lang="en-US" dirty="0" smtClean="0">
                <a:solidFill>
                  <a:schemeClr val="tx2"/>
                </a:solidFill>
              </a:rPr>
              <a:t>IMPROVEMENTS, ADDRESSING </a:t>
            </a:r>
            <a:r>
              <a:rPr lang="en-US" dirty="0">
                <a:solidFill>
                  <a:schemeClr val="tx2"/>
                </a:solidFill>
              </a:rPr>
              <a:t>PAIN POINTS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CONTINUOUS MONITORING: MODEL PERFORMANCE ASSESSMENT, ADAPTATION.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6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1100290"/>
            <a:ext cx="5330951" cy="1395208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C2EAA8-D3C6-403B-B439-F95C60D0B3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8920" y="517444"/>
            <a:ext cx="4008438" cy="50695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DEEPER ANALYSIS: EXPLORE ADDITIONAL DATA SOURCES, DEMOGRAPHIC FACTORS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CONTINUOUS IMPROVEMENT: REFINE MODELS, ADAPT STRATEGIES FOR </a:t>
            </a:r>
            <a:r>
              <a:rPr lang="en-US" dirty="0" smtClean="0">
                <a:solidFill>
                  <a:schemeClr val="tx2"/>
                </a:solidFill>
              </a:rPr>
              <a:t>EVOLVING TRENDS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7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99" y="2696416"/>
            <a:ext cx="10896600" cy="893218"/>
          </a:xfrm>
        </p:spPr>
        <p:txBody>
          <a:bodyPr/>
          <a:lstStyle/>
          <a:p>
            <a:r>
              <a:rPr lang="en-US" dirty="0" smtClean="0"/>
              <a:t>THANK 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913545"/>
            <a:ext cx="3292581" cy="10255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Goals</a:t>
            </a:r>
            <a:r>
              <a:rPr lang="en-US" dirty="0"/>
              <a:t>: Develop an effective predictive model for customer “churn” (discontinue services) in </a:t>
            </a:r>
            <a:r>
              <a:rPr lang="en-US" dirty="0" err="1" smtClean="0"/>
              <a:t>SyriaTel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DE35233-6DEE-4B97-AFFB-06DE78443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313" y="3051175"/>
            <a:ext cx="4294206" cy="755650"/>
          </a:xfrm>
        </p:spPr>
        <p:txBody>
          <a:bodyPr/>
          <a:lstStyle/>
          <a:p>
            <a:r>
              <a:rPr lang="en-US" b="1" dirty="0" smtClean="0"/>
              <a:t>Overall </a:t>
            </a:r>
            <a:r>
              <a:rPr lang="en-US" b="1" dirty="0"/>
              <a:t>Objective</a:t>
            </a:r>
            <a:r>
              <a:rPr lang="en-US" dirty="0"/>
              <a:t>: Address revenue and reputation risks associated with churn. 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7271B6-523F-4DCD-A006-84BF4C0C78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55313" y="5289550"/>
            <a:ext cx="4294206" cy="755650"/>
          </a:xfrm>
        </p:spPr>
        <p:txBody>
          <a:bodyPr/>
          <a:lstStyle/>
          <a:p>
            <a:r>
              <a:rPr lang="en-US" b="1" dirty="0"/>
              <a:t>Audience</a:t>
            </a:r>
            <a:r>
              <a:rPr lang="en-US" dirty="0"/>
              <a:t>: Stakeholders in telecommunications industry</a:t>
            </a:r>
            <a:endParaRPr lang="en-US" dirty="0"/>
          </a:p>
        </p:txBody>
      </p:sp>
      <p:pic>
        <p:nvPicPr>
          <p:cNvPr id="12" name="Picture Placeholder 11" title="Decorative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634413" y="812800"/>
            <a:ext cx="3557587" cy="5232400"/>
          </a:xfrm>
        </p:spPr>
      </p:pic>
    </p:spTree>
    <p:extLst>
      <p:ext uri="{BB962C8B-B14F-4D97-AF65-F5344CB8AC3E}">
        <p14:creationId xmlns:p14="http://schemas.microsoft.com/office/powerpoint/2010/main" val="213011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dirty="0"/>
              <a:t>: </a:t>
            </a:r>
            <a:r>
              <a:rPr lang="en-US" dirty="0" err="1"/>
              <a:t>SyriaTel</a:t>
            </a:r>
            <a:r>
              <a:rPr lang="en-US" dirty="0"/>
              <a:t> faces customer churn challenges impacting revenue. </a:t>
            </a:r>
            <a:endParaRPr lang="en-US" dirty="0" smtClean="0"/>
          </a:p>
          <a:p>
            <a:r>
              <a:rPr lang="en-US" b="1" dirty="0" smtClean="0"/>
              <a:t>Specific </a:t>
            </a:r>
            <a:r>
              <a:rPr lang="en-US" b="1" dirty="0"/>
              <a:t>Objectives</a:t>
            </a:r>
            <a:r>
              <a:rPr lang="en-US" dirty="0"/>
              <a:t>: Identify churn patterns, predict customer behavior. </a:t>
            </a:r>
            <a:endParaRPr lang="en-US" dirty="0" smtClean="0"/>
          </a:p>
          <a:p>
            <a:r>
              <a:rPr lang="en-US" b="1" dirty="0" smtClean="0"/>
              <a:t>Stakeholders</a:t>
            </a:r>
            <a:r>
              <a:rPr lang="en-US" dirty="0"/>
              <a:t>: Marketing, sales, customer service, management.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US" dirty="0"/>
          </a:p>
        </p:txBody>
      </p:sp>
      <p:pic>
        <p:nvPicPr>
          <p:cNvPr id="7" name="Picture Placeholder 6" title="Decorativ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9" name="Picture Placeholder 8" title="Decorative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9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Decorativ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" r="5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A0257C-3D98-4E46-86D3-1B752C8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1659770"/>
            <a:ext cx="401421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UNDERSTANDING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B1292A-975D-418D-86AF-8C3CD2A23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DATASET: OBTAINED FROM KAGGLE, INCLUDES CUSTOMER DEMOGRAPHICS, USAGE, CHURN.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21792" y="3737092"/>
            <a:ext cx="3302026" cy="2663707"/>
          </a:xfrm>
        </p:spPr>
        <p:txBody>
          <a:bodyPr>
            <a:normAutofit/>
          </a:bodyPr>
          <a:lstStyle/>
          <a:p>
            <a:r>
              <a:rPr lang="en-US" b="1" dirty="0"/>
              <a:t>Data Preparation</a:t>
            </a:r>
            <a:r>
              <a:rPr lang="en-US" dirty="0"/>
              <a:t>: EDA, visualization, correlation analysis.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Attributes: 21 columns, 3333 rows, target variable " churn 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F0240E2-270B-47F4-97C1-065A42CC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752924E-B022-4FF4-B161-31F5531EC8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EDA Techniques</a:t>
            </a:r>
            <a:r>
              <a:rPr lang="en-US" dirty="0"/>
              <a:t>: Histograms, bar charts, correlation analysis.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Data </a:t>
            </a:r>
            <a:r>
              <a:rPr lang="en-US" b="1" dirty="0"/>
              <a:t>Visualization</a:t>
            </a:r>
            <a:r>
              <a:rPr lang="en-US" dirty="0"/>
              <a:t>: Understanding variable distribution and relationships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 </a:t>
            </a:r>
            <a:r>
              <a:rPr lang="en-US" b="1" dirty="0"/>
              <a:t>Feature Selection</a:t>
            </a:r>
            <a:r>
              <a:rPr lang="en-US" dirty="0"/>
              <a:t>: Identifying influential predictors for churn.</a:t>
            </a:r>
            <a:endParaRPr lang="en-US" dirty="0"/>
          </a:p>
        </p:txBody>
      </p:sp>
      <p:pic>
        <p:nvPicPr>
          <p:cNvPr id="19" name="Picture Placeholder 18" title="Decorative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8" name="Picture Placeholder 15" title="Decorative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594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title="Decorativ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2192000" cy="6858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F8A26-1621-4E73-86DB-631C377CD1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41592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99" y="117808"/>
            <a:ext cx="10896600" cy="893218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5404" y="874483"/>
            <a:ext cx="10896600" cy="602887"/>
          </a:xfrm>
        </p:spPr>
        <p:txBody>
          <a:bodyPr/>
          <a:lstStyle/>
          <a:p>
            <a:r>
              <a:rPr lang="en-US" dirty="0"/>
              <a:t>The graph represents the distribution of the target variable 'Churn'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52" y="1175926"/>
            <a:ext cx="6438095" cy="4914286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-1" y="6090212"/>
            <a:ext cx="12192000" cy="602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30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Imbalanced Dataset: The dataset has a class imbalance, with churners comprising only 14% of the total records</a:t>
            </a:r>
          </a:p>
        </p:txBody>
      </p:sp>
    </p:spTree>
    <p:extLst>
      <p:ext uri="{BB962C8B-B14F-4D97-AF65-F5344CB8AC3E}">
        <p14:creationId xmlns:p14="http://schemas.microsoft.com/office/powerpoint/2010/main" val="282777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99" y="117808"/>
            <a:ext cx="10896600" cy="893218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874483"/>
            <a:ext cx="12192000" cy="602887"/>
          </a:xfrm>
        </p:spPr>
        <p:txBody>
          <a:bodyPr/>
          <a:lstStyle/>
          <a:p>
            <a:r>
              <a:rPr lang="en-US" dirty="0"/>
              <a:t>The graph represents the Correlation Matrix of the numerical variables and the target variable 'Churn'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08" y="1269406"/>
            <a:ext cx="6065572" cy="5588594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644588" y="2103120"/>
            <a:ext cx="5334052" cy="2926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30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the correlation analysis, the most influential features in predicting churn: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</a:t>
            </a:r>
            <a:r>
              <a:rPr lang="en-US" dirty="0"/>
              <a:t>service calls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Total </a:t>
            </a:r>
            <a:r>
              <a:rPr lang="en-US" dirty="0"/>
              <a:t>day minutes.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</a:t>
            </a:r>
            <a:r>
              <a:rPr lang="en-US" dirty="0"/>
              <a:t>day charge.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</a:t>
            </a:r>
            <a:r>
              <a:rPr lang="en-US" dirty="0"/>
              <a:t>eve minutes</a:t>
            </a:r>
          </a:p>
        </p:txBody>
      </p:sp>
    </p:spTree>
    <p:extLst>
      <p:ext uri="{BB962C8B-B14F-4D97-AF65-F5344CB8AC3E}">
        <p14:creationId xmlns:p14="http://schemas.microsoft.com/office/powerpoint/2010/main" val="259390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Baseline Logistic  regression Model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414D74-66D2-4C65-A48E-39F723FB2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2.	Decision Tree Model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4D7EF6E-37B1-4694-B769-3DDEC29D83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3.	Random Forest Model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Development.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C2EAA8-D3C6-403B-B439-F95C60D0B3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3 models were developed.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0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 _Bold_Sophisticated_02_MS - v5" id="{0D41E119-70BC-460A-871B-170510AB4D35}" vid="{64C62F1B-F437-4409-9C0D-EDEE8FFAF9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8B52BE-6787-403E-A094-B18CEB0166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43D30A-FE5A-4A75-9AAA-C9B333E486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FE9C68-0C22-4EEC-B457-063807029368}">
  <ds:schemaRefs>
    <ds:schemaRef ds:uri="71af3243-3dd4-4a8d-8c0d-dd76da1f02a5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sophisticated presentation</Template>
  <TotalTime>0</TotalTime>
  <Words>623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Constantia</vt:lpstr>
      <vt:lpstr>Corbel</vt:lpstr>
      <vt:lpstr>Gill Sans</vt:lpstr>
      <vt:lpstr>Helvetica Light</vt:lpstr>
      <vt:lpstr>Helvetica Neue Medium</vt:lpstr>
      <vt:lpstr>Raleway</vt:lpstr>
      <vt:lpstr>Office Theme</vt:lpstr>
      <vt:lpstr>PREDICTIVE ANALYTICS FOR CUSTOMER CHURN MANAGEMENT</vt:lpstr>
      <vt:lpstr>Introduction</vt:lpstr>
      <vt:lpstr>BUSINESS UNDERSTANDING</vt:lpstr>
      <vt:lpstr>DATA UNDERSTANDING</vt:lpstr>
      <vt:lpstr>DATA PREPARATION</vt:lpstr>
      <vt:lpstr>28</vt:lpstr>
      <vt:lpstr>EXPLORATORY DATA ANALYSIS (EDA)</vt:lpstr>
      <vt:lpstr>EXPLORATORY DATA ANALYSIS (EDA)</vt:lpstr>
      <vt:lpstr>MODELLING</vt:lpstr>
      <vt:lpstr>MODELING</vt:lpstr>
      <vt:lpstr>MODELING</vt:lpstr>
      <vt:lpstr>MODELING</vt:lpstr>
      <vt:lpstr>MODELLING</vt:lpstr>
      <vt:lpstr>MODEL EVALUATION</vt:lpstr>
      <vt:lpstr>RECOMMENDATIONS</vt:lpstr>
      <vt:lpstr>NEXT STEPS</vt:lpstr>
      <vt:lpstr>THANK  YOU.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2024-08-29T12:56:48Z</dcterms:created>
  <dcterms:modified xsi:type="dcterms:W3CDTF">2024-08-29T20:15:23Z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