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8" r:id="rId3"/>
    <p:sldId id="259" r:id="rId4"/>
    <p:sldId id="264" r:id="rId5"/>
    <p:sldId id="297" r:id="rId6"/>
    <p:sldId id="296" r:id="rId7"/>
    <p:sldId id="260" r:id="rId8"/>
    <p:sldId id="261" r:id="rId9"/>
    <p:sldId id="266" r:id="rId10"/>
    <p:sldId id="267" r:id="rId11"/>
    <p:sldId id="29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ambria Math" panose="02040503050406030204" pitchFamily="18" charset="0"/>
      <p:regular r:id="rId15"/>
    </p:embeddedFont>
    <p:embeddedFont>
      <p:font typeface="Inter" panose="020B0604020202020204" charset="0"/>
      <p:regular r:id="rId16"/>
      <p:bold r:id="rId17"/>
      <p:italic r:id="rId18"/>
      <p:boldItalic r:id="rId19"/>
    </p:embeddedFont>
    <p:embeddedFont>
      <p:font typeface="Passion One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C1C058-56AC-4FE5-A49F-8C07B0E7BC5A}">
  <a:tblStyle styleId="{86C1C058-56AC-4FE5-A49F-8C07B0E7BC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7eff44ce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7eff44ce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>
            <a:off x="-889950" y="39513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093184" y="-996666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 rot="-2700000">
            <a:off x="8833547" y="44855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 rot="-2700000">
            <a:off x="644581" y="227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 rot="-2700000">
            <a:off x="4914890" y="48163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 rot="-2700000">
            <a:off x="240098" y="3317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 rot="-2700000">
            <a:off x="8639406" y="21484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608360" y="198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626298" y="2598094"/>
            <a:ext cx="3114423" cy="3114423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7191750" y="-13688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9972" y="7434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-2700000">
            <a:off x="4446660" y="2041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2700000">
            <a:off x="8603477" y="25031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2700000">
            <a:off x="2404760" y="47616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2700000">
            <a:off x="6853619" y="46324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848072" y="43967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3151900" y="1636350"/>
            <a:ext cx="4150500" cy="13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151900" y="3080475"/>
            <a:ext cx="3124800" cy="69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-752503" y="-740378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 rot="5400000">
            <a:off x="7832550" y="4153000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 rot="-2700000">
            <a:off x="8650260" y="5055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 rot="-2700000">
            <a:off x="8806494" y="31366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227347" y="26846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 rot="-2700000">
            <a:off x="1901219" y="48340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 rot="-2700000">
            <a:off x="4190627" y="2161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4280550" y="826000"/>
            <a:ext cx="3936300" cy="115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4280550" y="2093200"/>
            <a:ext cx="39363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>
            <a:spLocks noGrp="1"/>
          </p:cNvSpPr>
          <p:nvPr>
            <p:ph type="pic" idx="2"/>
          </p:nvPr>
        </p:nvSpPr>
        <p:spPr>
          <a:xfrm>
            <a:off x="726450" y="539500"/>
            <a:ext cx="3232800" cy="4064400"/>
          </a:xfrm>
          <a:prstGeom prst="round1Rect">
            <a:avLst>
              <a:gd name="adj" fmla="val 2425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066000" y="4148624"/>
            <a:ext cx="2318705" cy="231870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rot="-2700000">
            <a:off x="8725469" y="45353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rot="5400000">
            <a:off x="7832400" y="5168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rot="-2700000">
            <a:off x="248002" y="2229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3253647" y="48010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-1253581" y="-1661857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-2700000">
            <a:off x="2499794" y="131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>
            <a:spLocks noGrp="1"/>
          </p:cNvSpPr>
          <p:nvPr>
            <p:ph type="pic" idx="2"/>
          </p:nvPr>
        </p:nvSpPr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5618875" y="539500"/>
            <a:ext cx="2811900" cy="62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/>
          <p:nvPr/>
        </p:nvSpPr>
        <p:spPr>
          <a:xfrm rot="5400000">
            <a:off x="7838850" y="24005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-440256" y="47363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 rot="-2700000">
            <a:off x="6590706" y="2449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 rot="-2700000">
            <a:off x="380690" y="47085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 rot="-2700000">
            <a:off x="225873" y="3771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 rot="-2700000">
            <a:off x="5154256" y="48552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680385" y="1689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47700" y="152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3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4"/>
          </p:nvPr>
        </p:nvSpPr>
        <p:spPr>
          <a:xfrm>
            <a:off x="1647700" y="239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6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1647700" y="3257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3"/>
          <p:cNvSpPr txBox="1">
            <a:spLocks noGrp="1"/>
          </p:cNvSpPr>
          <p:nvPr>
            <p:ph type="title" idx="8" hasCustomPrompt="1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23"/>
          <p:cNvSpPr txBox="1">
            <a:spLocks noGrp="1"/>
          </p:cNvSpPr>
          <p:nvPr>
            <p:ph type="subTitle" idx="9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subTitle" idx="13"/>
          </p:nvPr>
        </p:nvSpPr>
        <p:spPr>
          <a:xfrm>
            <a:off x="1647700" y="4122800"/>
            <a:ext cx="622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 idx="14" hasCustomPrompt="1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 txBox="1">
            <a:spLocks noGrp="1"/>
          </p:cNvSpPr>
          <p:nvPr>
            <p:ph type="subTitle" idx="15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-1584350" y="287197"/>
            <a:ext cx="2181807" cy="218180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 rot="5400000">
            <a:off x="7650425" y="37479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7809396" y="3638666"/>
            <a:ext cx="901968" cy="901968"/>
            <a:chOff x="1350404" y="-3124999"/>
            <a:chExt cx="1570279" cy="1570279"/>
          </a:xfrm>
        </p:grpSpPr>
        <p:sp>
          <p:nvSpPr>
            <p:cNvPr id="272" name="Google Shape;272;p23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 rot="-2700000">
            <a:off x="242648" y="43225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 rot="-2700000">
            <a:off x="5260819" y="484103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51447" y="8107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 rot="-2700000">
            <a:off x="8687852" y="25622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 rot="-2700000">
            <a:off x="4121110" y="1023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69" r:id="rId9"/>
    <p:sldLayoutId id="2147483670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755205" y="1285153"/>
            <a:ext cx="6573945" cy="20365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River Water Parameters Analysis</a:t>
            </a:r>
            <a:endParaRPr dirty="0"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1760558" y="3519606"/>
            <a:ext cx="5029104" cy="612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i="1" dirty="0"/>
              <a:t> </a:t>
            </a:r>
            <a:r>
              <a:rPr lang="en-ZA" i="1" dirty="0"/>
              <a:t>An overview of water quality measurements at various sampling points</a:t>
            </a:r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32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Conclusion</a:t>
            </a:r>
            <a:endParaRPr dirty="0"/>
          </a:p>
        </p:txBody>
      </p:sp>
      <p:grpSp>
        <p:nvGrpSpPr>
          <p:cNvPr id="838" name="Google Shape;838;p42"/>
          <p:cNvGrpSpPr/>
          <p:nvPr/>
        </p:nvGrpSpPr>
        <p:grpSpPr>
          <a:xfrm flipH="1">
            <a:off x="-797143" y="1736697"/>
            <a:ext cx="1269123" cy="979170"/>
            <a:chOff x="713232" y="1645097"/>
            <a:chExt cx="1269123" cy="979170"/>
          </a:xfrm>
        </p:grpSpPr>
        <p:sp>
          <p:nvSpPr>
            <p:cNvPr id="839" name="Google Shape;839;p42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8" name="Google Shape;848;p42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849" name="Google Shape;849;p42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A187D6-6C0D-A276-A336-E17A77EEE302}"/>
              </a:ext>
            </a:extLst>
          </p:cNvPr>
          <p:cNvSpPr txBox="1"/>
          <p:nvPr/>
        </p:nvSpPr>
        <p:spPr>
          <a:xfrm>
            <a:off x="444736" y="1468432"/>
            <a:ext cx="44157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Final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pH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Highest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Arroyo Las Torres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(8.22)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Lowest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Arroyo Salguero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(7.98)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Dissolved Oxygen (DO)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Highest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Arroyo Las Torres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(3.99 mg/L)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Lowest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Puente Falbo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(1.56 mg/L)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Turbidity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Highest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Puente Bilbao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(310.95 NTU)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Lowest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Arroyo Salguero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(13.68 NTU)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Hardness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Highest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Arroyo Salguero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(237.67 mg </a:t>
            </a:r>
            <a:r>
              <a:rPr lang="en-ZA" sz="1100" b="0" i="0" dirty="0" err="1">
                <a:solidFill>
                  <a:srgbClr val="424242"/>
                </a:solidFill>
                <a:effectLst/>
                <a:latin typeface="Segoe Sans"/>
              </a:rPr>
              <a:t>CaCO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₃/L)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Lowest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Puente Bilbao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(141.25 mg </a:t>
            </a:r>
            <a:r>
              <a:rPr lang="en-ZA" sz="1100" b="0" i="0" dirty="0" err="1">
                <a:solidFill>
                  <a:srgbClr val="424242"/>
                </a:solidFill>
                <a:effectLst/>
                <a:latin typeface="Segoe Sans"/>
              </a:rPr>
              <a:t>CaCO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₃/L)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Chloride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Highest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Arroyo Las Torres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(117.34 mg Cl⁻/L)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Lowest average: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Arroyo Salguero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(58.38 mg Cl⁻/L)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3D29C-21D7-5714-3056-06AF96226E14}"/>
              </a:ext>
            </a:extLst>
          </p:cNvPr>
          <p:cNvSpPr txBox="1"/>
          <p:nvPr/>
        </p:nvSpPr>
        <p:spPr>
          <a:xfrm>
            <a:off x="5042694" y="1295947"/>
            <a:ext cx="338130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Recommendations for Further Monitoring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Target High-Risk Areas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Investigate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high turbidity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at Puente Bilbao and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low DO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at Arroyo Salguero.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Track Seasonal Trends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Continue monitoring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pH and DO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over time to detect environmental or anthropogenic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Investigate Mineral Content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Explore causes of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high hardness and chloride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at Arroyo Las Torres and Arroyo Salguero.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Ensure Sampling Consistency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Maintain balanced and regular sampling across all locations for reliable trend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Expand Parameter Scope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Include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EC (Electrical Conductivity)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and </a:t>
            </a:r>
            <a:r>
              <a:rPr lang="en-ZA" sz="1100" b="1" i="0" dirty="0">
                <a:solidFill>
                  <a:srgbClr val="424242"/>
                </a:solidFill>
                <a:effectLst/>
                <a:latin typeface="Segoe Sans"/>
              </a:rPr>
              <a:t>TDS (Total Dissolved Solids)</a:t>
            </a:r>
            <a:r>
              <a:rPr lang="en-ZA" sz="1100" b="0" i="0" dirty="0">
                <a:solidFill>
                  <a:srgbClr val="424242"/>
                </a:solidFill>
                <a:effectLst/>
                <a:latin typeface="Segoe Sans"/>
              </a:rPr>
              <a:t> in future assessments for a more holistic view of water quality.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50"/>
          <p:cNvSpPr txBox="1">
            <a:spLocks/>
          </p:cNvSpPr>
          <p:nvPr/>
        </p:nvSpPr>
        <p:spPr>
          <a:xfrm>
            <a:off x="2347950" y="1147087"/>
            <a:ext cx="5492654" cy="234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pPr algn="ctr"/>
            <a:r>
              <a:rPr lang="en-ZA" sz="8000" dirty="0"/>
              <a:t>Thanks!</a:t>
            </a:r>
          </a:p>
        </p:txBody>
      </p:sp>
      <p:grpSp>
        <p:nvGrpSpPr>
          <p:cNvPr id="1154" name="Google Shape;1154;p50"/>
          <p:cNvGrpSpPr/>
          <p:nvPr/>
        </p:nvGrpSpPr>
        <p:grpSpPr>
          <a:xfrm>
            <a:off x="6966754" y="3467875"/>
            <a:ext cx="902056" cy="923732"/>
            <a:chOff x="4246593" y="482096"/>
            <a:chExt cx="902056" cy="923732"/>
          </a:xfrm>
        </p:grpSpPr>
        <p:grpSp>
          <p:nvGrpSpPr>
            <p:cNvPr id="1155" name="Google Shape;1155;p50"/>
            <p:cNvGrpSpPr/>
            <p:nvPr/>
          </p:nvGrpSpPr>
          <p:grpSpPr>
            <a:xfrm>
              <a:off x="4246593" y="482096"/>
              <a:ext cx="901831" cy="923732"/>
              <a:chOff x="5998919" y="3236443"/>
              <a:chExt cx="1426046" cy="1460676"/>
            </a:xfrm>
          </p:grpSpPr>
          <p:sp>
            <p:nvSpPr>
              <p:cNvPr id="1156" name="Google Shape;1156;p50"/>
              <p:cNvSpPr/>
              <p:nvPr/>
            </p:nvSpPr>
            <p:spPr>
              <a:xfrm>
                <a:off x="6013502" y="3236443"/>
                <a:ext cx="713138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50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8" name="Google Shape;1158;p50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0" name="Google Shape;1160;p50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1161" name="Google Shape;1161;p50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50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6" name="Google Shape;1116;p50"/>
          <p:cNvGrpSpPr/>
          <p:nvPr/>
        </p:nvGrpSpPr>
        <p:grpSpPr>
          <a:xfrm>
            <a:off x="554728" y="1452090"/>
            <a:ext cx="1277710" cy="851703"/>
            <a:chOff x="5491417" y="588600"/>
            <a:chExt cx="1098728" cy="732459"/>
          </a:xfrm>
        </p:grpSpPr>
        <p:sp>
          <p:nvSpPr>
            <p:cNvPr id="1117" name="Google Shape;1117;p50"/>
            <p:cNvSpPr/>
            <p:nvPr/>
          </p:nvSpPr>
          <p:spPr>
            <a:xfrm>
              <a:off x="5491417" y="588600"/>
              <a:ext cx="183058" cy="183057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549141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549141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5491417" y="1138002"/>
              <a:ext cx="183058" cy="183002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5674551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5674551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5674551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674551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857685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5857685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5857685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5857685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6040819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6040819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040819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6040819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6223953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6223953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6223953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6223953" y="1138002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6407087" y="588600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6407087" y="771734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6407087" y="954868"/>
              <a:ext cx="183057" cy="183057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6407032" y="1138002"/>
              <a:ext cx="183057" cy="183002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5646646" y="740710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5741250" y="8317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5961208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829780" y="99059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6099858" y="1214768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5891007" y="92696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5543343" y="63302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5829780" y="8501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5741250" y="9354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5575516" y="1018503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5547610" y="1173732"/>
              <a:ext cx="55787" cy="55786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5646646" y="878047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6292621" y="80385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44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we learn in this lesson?</a:t>
            </a:r>
            <a:endParaRPr dirty="0"/>
          </a:p>
        </p:txBody>
      </p:sp>
      <p:grpSp>
        <p:nvGrpSpPr>
          <p:cNvPr id="538" name="Google Shape;538;p33"/>
          <p:cNvGrpSpPr/>
          <p:nvPr/>
        </p:nvGrpSpPr>
        <p:grpSpPr>
          <a:xfrm>
            <a:off x="8424007" y="739272"/>
            <a:ext cx="1269123" cy="979170"/>
            <a:chOff x="713232" y="1645097"/>
            <a:chExt cx="1269123" cy="979170"/>
          </a:xfrm>
        </p:grpSpPr>
        <p:sp>
          <p:nvSpPr>
            <p:cNvPr id="539" name="Google Shape;539;p33"/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33"/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549" name="Google Shape;549;p33"/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606136E-D9E6-C66D-8F76-BEDB4AFCF369}"/>
              </a:ext>
            </a:extLst>
          </p:cNvPr>
          <p:cNvSpPr txBox="1"/>
          <p:nvPr/>
        </p:nvSpPr>
        <p:spPr>
          <a:xfrm>
            <a:off x="720000" y="1174949"/>
            <a:ext cx="61560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ZA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Introduction</a:t>
            </a:r>
            <a:r>
              <a:rPr lang="en-ZA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: Overview of the project and its objectives in analysing river water quality.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ZA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Data Overview</a:t>
            </a:r>
            <a:r>
              <a:rPr lang="en-ZA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: Summary of dataset structure and cleaning steps.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ZA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Descriptive Statistics</a:t>
            </a:r>
            <a:r>
              <a:rPr lang="en-ZA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: Key statistical insights into water quality parameters.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ZA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Sampling Distribution</a:t>
            </a:r>
            <a:r>
              <a:rPr lang="en-ZA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: Visualization of sample counts.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ZA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pH and DO Trends</a:t>
            </a:r>
            <a:r>
              <a:rPr lang="en-ZA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: Time-based analysis of pH and dissolved oxygen levels.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ZA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Turbidity &amp; Hardness</a:t>
            </a:r>
            <a:r>
              <a:rPr lang="en-ZA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: Comparison of turbidity and hardness across sampling points.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ZA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Conclusion</a:t>
            </a:r>
            <a:r>
              <a:rPr lang="en-ZA" sz="1800" b="0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: Final insights and recommendations for further monitoring.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657842" y="1017725"/>
            <a:ext cx="4281477" cy="3451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ZA" b="1" i="0" dirty="0">
                <a:solidFill>
                  <a:srgbClr val="424242"/>
                </a:solidFill>
                <a:effectLst/>
                <a:latin typeface="Segoe Sans"/>
              </a:rPr>
              <a:t> </a:t>
            </a: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Project Overview Evidence</a:t>
            </a:r>
          </a:p>
          <a:p>
            <a:pPr algn="l"/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The dataset includes </a:t>
            </a: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comprehensive measurements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 across multiple sampling points and dates, specifically: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Sampling Points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Arroyo Salguero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Arroyo Las Torres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Puente Bilbao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Puente Falbo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Puente Irigoyen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Parameters Measured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pH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: Indicates water acidity/alkalinity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DO (Dissolved Oxygen)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: Vital for aquatic life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Turbidity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: Reflects water clarity and potential pollution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Hardness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: Measures mineral content (e.g., calcium carbonate)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Chloride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: Indicates salinity and possible contamination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4618049" y="684155"/>
            <a:ext cx="3806051" cy="4014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 Objectives Supported by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Monitor Water Quality Across Locations</a:t>
            </a:r>
            <a:endParaRPr lang="en-ZA" sz="1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Sample counts and parameter variability show consistent monitoring across all five locations.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Assess Environmental Impact</a:t>
            </a:r>
            <a:endParaRPr lang="en-ZA" sz="1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Turbidity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 ranges from </a:t>
            </a: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1.06 to 1000 NTU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, indicating significant variation in water clarity.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DO levels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 range from </a:t>
            </a: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0.00 to 9.12 mg/L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, showing differences in oxygenation, crucial for aquatic ecosystems.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Identify Pollution or Anomalies</a:t>
            </a:r>
            <a:endParaRPr lang="en-ZA" sz="1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Hardness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 varies from </a:t>
            </a: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86 to 316 mg </a:t>
            </a:r>
            <a:r>
              <a:rPr lang="en-ZA" sz="1200" b="1" i="0" dirty="0" err="1">
                <a:solidFill>
                  <a:srgbClr val="424242"/>
                </a:solidFill>
                <a:effectLst/>
                <a:latin typeface="Segoe Sans"/>
              </a:rPr>
              <a:t>CaCO</a:t>
            </a: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₃/L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, suggesting mineral-rich zones.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Chloride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 levels range from </a:t>
            </a: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15 to 174 mg/L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, with higher values potentially linked to urban or industrial runoff.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Track Temporal Trends</a:t>
            </a:r>
            <a:endParaRPr lang="en-ZA" sz="12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Data spans from </a:t>
            </a:r>
            <a:r>
              <a:rPr lang="en-ZA" sz="1200" b="1" i="0" dirty="0">
                <a:solidFill>
                  <a:srgbClr val="424242"/>
                </a:solidFill>
                <a:effectLst/>
                <a:latin typeface="Segoe Sans"/>
              </a:rPr>
              <a:t>May to October 2023</a:t>
            </a:r>
            <a:r>
              <a:rPr lang="en-ZA" sz="1200" b="0" i="0" dirty="0">
                <a:solidFill>
                  <a:srgbClr val="424242"/>
                </a:solidFill>
                <a:effectLst/>
                <a:latin typeface="Segoe Sans"/>
              </a:rPr>
              <a:t>, enabling seasonal analysis.</a:t>
            </a:r>
          </a:p>
          <a:p>
            <a:br>
              <a:rPr lang="en-ZA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32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Data Overview</a:t>
            </a:r>
            <a:endParaRPr dirty="0"/>
          </a:p>
        </p:txBody>
      </p:sp>
      <p:sp>
        <p:nvSpPr>
          <p:cNvPr id="710" name="Google Shape;710;p39"/>
          <p:cNvSpPr txBox="1"/>
          <p:nvPr/>
        </p:nvSpPr>
        <p:spPr>
          <a:xfrm>
            <a:off x="1884450" y="1017724"/>
            <a:ext cx="5161035" cy="359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800" b="1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Data Cleaning Steps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b="1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Column Name Standardization:</a:t>
            </a:r>
            <a:endParaRPr lang="en-ZA" sz="1000"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Removed special characters (e.g., °, µ, /).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Replaced spaces and newlines with underscores.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Ensured consistent naming for easier access and analysis.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1000"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b="1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Date Formatting:</a:t>
            </a:r>
            <a:endParaRPr lang="en-ZA" sz="1000"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Converted Date (DD/MM/YYYY) to proper datetime format.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Enabled time-series analysis and seasonal trend detection.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Missing Value Handling: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ZA" sz="1000"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b="1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Identified missing entries: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TSS (mL </a:t>
            </a:r>
            <a:r>
              <a:rPr lang="en-ZA" sz="1000" dirty="0" err="1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sed</a:t>
            </a: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/L): 6 missing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Level (cm): 39 missing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Turbidity (NTU): 1 missing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Hardness (mg CaCO3/L): 2 missing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Hardness classification: 2 missing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Total Cl- (mg Cl-/L): 6 missing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000" dirty="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These gaps were noted for consideration in analysis and visualization.</a:t>
            </a:r>
            <a:endParaRPr sz="1000" dirty="0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13" name="Google Shape;713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963" t="-22828" r="28447" b="-23884"/>
          <a:stretch/>
        </p:blipFill>
        <p:spPr>
          <a:xfrm>
            <a:off x="726450" y="2080650"/>
            <a:ext cx="1158000" cy="24855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721" name="Google Shape;721;p39"/>
          <p:cNvGrpSpPr/>
          <p:nvPr/>
        </p:nvGrpSpPr>
        <p:grpSpPr>
          <a:xfrm>
            <a:off x="7406817" y="4690534"/>
            <a:ext cx="1393254" cy="851132"/>
            <a:chOff x="3577367" y="1677509"/>
            <a:chExt cx="1393254" cy="851132"/>
          </a:xfrm>
        </p:grpSpPr>
        <p:sp>
          <p:nvSpPr>
            <p:cNvPr id="722" name="Google Shape;722;p39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DEE20E-F706-F6CD-C9F1-C3AF4AD6F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04827"/>
              </p:ext>
            </p:extLst>
          </p:nvPr>
        </p:nvGraphicFramePr>
        <p:xfrm>
          <a:off x="631528" y="1166689"/>
          <a:ext cx="7354674" cy="3717107"/>
        </p:xfrm>
        <a:graphic>
          <a:graphicData uri="http://schemas.openxmlformats.org/drawingml/2006/table">
            <a:tbl>
              <a:tblPr firstRow="1" firstCol="1" bandRow="1"/>
              <a:tblGrid>
                <a:gridCol w="817186">
                  <a:extLst>
                    <a:ext uri="{9D8B030D-6E8A-4147-A177-3AD203B41FA5}">
                      <a16:colId xmlns:a16="http://schemas.microsoft.com/office/drawing/2014/main" val="266137869"/>
                    </a:ext>
                  </a:extLst>
                </a:gridCol>
                <a:gridCol w="817186">
                  <a:extLst>
                    <a:ext uri="{9D8B030D-6E8A-4147-A177-3AD203B41FA5}">
                      <a16:colId xmlns:a16="http://schemas.microsoft.com/office/drawing/2014/main" val="718206188"/>
                    </a:ext>
                  </a:extLst>
                </a:gridCol>
                <a:gridCol w="817186">
                  <a:extLst>
                    <a:ext uri="{9D8B030D-6E8A-4147-A177-3AD203B41FA5}">
                      <a16:colId xmlns:a16="http://schemas.microsoft.com/office/drawing/2014/main" val="2206647220"/>
                    </a:ext>
                  </a:extLst>
                </a:gridCol>
                <a:gridCol w="817186">
                  <a:extLst>
                    <a:ext uri="{9D8B030D-6E8A-4147-A177-3AD203B41FA5}">
                      <a16:colId xmlns:a16="http://schemas.microsoft.com/office/drawing/2014/main" val="3560197375"/>
                    </a:ext>
                  </a:extLst>
                </a:gridCol>
                <a:gridCol w="817186">
                  <a:extLst>
                    <a:ext uri="{9D8B030D-6E8A-4147-A177-3AD203B41FA5}">
                      <a16:colId xmlns:a16="http://schemas.microsoft.com/office/drawing/2014/main" val="1881740977"/>
                    </a:ext>
                  </a:extLst>
                </a:gridCol>
                <a:gridCol w="817186">
                  <a:extLst>
                    <a:ext uri="{9D8B030D-6E8A-4147-A177-3AD203B41FA5}">
                      <a16:colId xmlns:a16="http://schemas.microsoft.com/office/drawing/2014/main" val="597286528"/>
                    </a:ext>
                  </a:extLst>
                </a:gridCol>
                <a:gridCol w="817186">
                  <a:extLst>
                    <a:ext uri="{9D8B030D-6E8A-4147-A177-3AD203B41FA5}">
                      <a16:colId xmlns:a16="http://schemas.microsoft.com/office/drawing/2014/main" val="4110074670"/>
                    </a:ext>
                  </a:extLst>
                </a:gridCol>
                <a:gridCol w="817186">
                  <a:extLst>
                    <a:ext uri="{9D8B030D-6E8A-4147-A177-3AD203B41FA5}">
                      <a16:colId xmlns:a16="http://schemas.microsoft.com/office/drawing/2014/main" val="1716891283"/>
                    </a:ext>
                  </a:extLst>
                </a:gridCol>
                <a:gridCol w="817186">
                  <a:extLst>
                    <a:ext uri="{9D8B030D-6E8A-4147-A177-3AD203B41FA5}">
                      <a16:colId xmlns:a16="http://schemas.microsoft.com/office/drawing/2014/main" val="249517514"/>
                    </a:ext>
                  </a:extLst>
                </a:gridCol>
              </a:tblGrid>
              <a:tr h="551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Std Dev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13375"/>
                  </a:ext>
                </a:extLst>
              </a:tr>
              <a:tr h="340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212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8.05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7.30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7.90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8.10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8.20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8.70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23136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 (mg/L)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212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2.67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1.25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1.89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4.02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9.12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5073"/>
                  </a:ext>
                </a:extLst>
              </a:tr>
              <a:tr h="551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Turbidity (NTU)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212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126.84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204.62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1.06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26.35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56.65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127.25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1000.0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64021"/>
                  </a:ext>
                </a:extLst>
              </a:tr>
              <a:tr h="763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Hardness (mg CaCO₃/L)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212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191.23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56.48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86.00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146.00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188.00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228.00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316.00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64754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1192"/>
                  </a:ext>
                </a:extLst>
              </a:tr>
              <a:tr h="752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Chloride (mg Cl</a:t>
                      </a: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Cambria Math" panose="02040503050406030204" pitchFamily="18" charset="0"/>
                        </a:rPr>
                        <a:t>⁻</a:t>
                      </a:r>
                      <a:r>
                        <a:rPr lang="en-ZA" sz="12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/L)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55503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212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55503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102.38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55503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32.66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55503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15.00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55503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71.00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55503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109.00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55503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124.25</a:t>
                      </a:r>
                      <a:endParaRPr lang="en-Z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55503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ZA" sz="12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174.00</a:t>
                      </a:r>
                      <a:endParaRPr lang="en-Z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007" marR="74005" marT="74005" marB="55503">
                    <a:lnL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5723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2A2C078-FF40-2C07-2777-CE2A4975649F}"/>
              </a:ext>
            </a:extLst>
          </p:cNvPr>
          <p:cNvSpPr txBox="1"/>
          <p:nvPr/>
        </p:nvSpPr>
        <p:spPr>
          <a:xfrm>
            <a:off x="820658" y="480929"/>
            <a:ext cx="6211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b="1" i="0" dirty="0">
                <a:solidFill>
                  <a:schemeClr val="tx1">
                    <a:lumMod val="75000"/>
                  </a:schemeClr>
                </a:solidFill>
                <a:effectLst/>
                <a:latin typeface="Segoe Sans"/>
              </a:rPr>
              <a:t>Descriptive Statistics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5227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90B1D0-E22D-E62D-0C44-5C713B22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C04E8B0-70B2-C8F0-B4A5-7EE5EBE3D6DC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6" name="Picture 15" descr="A group of colorful bars&#10;&#10;AI-generated content may be incorrect.">
            <a:extLst>
              <a:ext uri="{FF2B5EF4-FFF2-40B4-BE49-F238E27FC236}">
                <a16:creationId xmlns:a16="http://schemas.microsoft.com/office/drawing/2014/main" id="{36A724E1-CEF1-4A09-3A9A-8D9A9D6F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" y="0"/>
            <a:ext cx="91333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7783346" y="490666"/>
            <a:ext cx="901968" cy="901968"/>
            <a:chOff x="1350404" y="-3124999"/>
            <a:chExt cx="1570279" cy="1570279"/>
          </a:xfrm>
        </p:grpSpPr>
        <p:sp>
          <p:nvSpPr>
            <p:cNvPr id="577" name="Google Shape;577;p35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5"/>
          <p:cNvGrpSpPr/>
          <p:nvPr/>
        </p:nvGrpSpPr>
        <p:grpSpPr>
          <a:xfrm>
            <a:off x="713029" y="3447254"/>
            <a:ext cx="1266652" cy="1056012"/>
            <a:chOff x="5378191" y="1701500"/>
            <a:chExt cx="611171" cy="509535"/>
          </a:xfrm>
        </p:grpSpPr>
        <p:sp>
          <p:nvSpPr>
            <p:cNvPr id="582" name="Google Shape;582;p35"/>
            <p:cNvSpPr/>
            <p:nvPr/>
          </p:nvSpPr>
          <p:spPr>
            <a:xfrm>
              <a:off x="5378191" y="1701500"/>
              <a:ext cx="611171" cy="509535"/>
            </a:xfrm>
            <a:custGeom>
              <a:avLst/>
              <a:gdLst/>
              <a:ahLst/>
              <a:cxnLst/>
              <a:rect l="l" t="t" r="r" b="b"/>
              <a:pathLst>
                <a:path w="1266676" h="1056032" extrusionOk="0">
                  <a:moveTo>
                    <a:pt x="1101761" y="1056032"/>
                  </a:moveTo>
                  <a:lnTo>
                    <a:pt x="164915" y="1056032"/>
                  </a:lnTo>
                  <a:cubicBezTo>
                    <a:pt x="73835" y="1056032"/>
                    <a:pt x="0" y="982197"/>
                    <a:pt x="0" y="891118"/>
                  </a:cubicBezTo>
                  <a:lnTo>
                    <a:pt x="0" y="164915"/>
                  </a:lnTo>
                  <a:cubicBezTo>
                    <a:pt x="0" y="73836"/>
                    <a:pt x="73835" y="0"/>
                    <a:pt x="164915" y="0"/>
                  </a:cubicBezTo>
                  <a:lnTo>
                    <a:pt x="1101761" y="0"/>
                  </a:lnTo>
                  <a:cubicBezTo>
                    <a:pt x="1192841" y="0"/>
                    <a:pt x="1266677" y="73836"/>
                    <a:pt x="1266677" y="164915"/>
                  </a:cubicBezTo>
                  <a:lnTo>
                    <a:pt x="1266677" y="891118"/>
                  </a:lnTo>
                  <a:cubicBezTo>
                    <a:pt x="1266677" y="982197"/>
                    <a:pt x="1192841" y="1056032"/>
                    <a:pt x="1101761" y="10560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5497928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60845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571901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5829571" y="1776815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497928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60845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571901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rgbClr val="6E6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5829571" y="1882549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5497928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560845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571901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5829571" y="198832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5497928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6" h="71556" extrusionOk="0">
                  <a:moveTo>
                    <a:pt x="71556" y="35778"/>
                  </a:moveTo>
                  <a:cubicBezTo>
                    <a:pt x="71556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6" y="55529"/>
                    <a:pt x="71556" y="357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560845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8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8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571901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5829571" y="2094090"/>
              <a:ext cx="34526" cy="34526"/>
            </a:xfrm>
            <a:custGeom>
              <a:avLst/>
              <a:gdLst/>
              <a:ahLst/>
              <a:cxnLst/>
              <a:rect l="l" t="t" r="r" b="b"/>
              <a:pathLst>
                <a:path w="71557" h="71556" extrusionOk="0">
                  <a:moveTo>
                    <a:pt x="71557" y="35778"/>
                  </a:moveTo>
                  <a:cubicBezTo>
                    <a:pt x="71557" y="16028"/>
                    <a:pt x="55529" y="0"/>
                    <a:pt x="35778" y="0"/>
                  </a:cubicBezTo>
                  <a:cubicBezTo>
                    <a:pt x="16028" y="0"/>
                    <a:pt x="0" y="16028"/>
                    <a:pt x="0" y="35778"/>
                  </a:cubicBezTo>
                  <a:cubicBezTo>
                    <a:pt x="0" y="55529"/>
                    <a:pt x="16028" y="71557"/>
                    <a:pt x="35778" y="71557"/>
                  </a:cubicBezTo>
                  <a:cubicBezTo>
                    <a:pt x="55529" y="71557"/>
                    <a:pt x="71557" y="55529"/>
                    <a:pt x="71557" y="357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D9B2437-6473-60B5-B2C3-1C70E930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0"/>
            <a:ext cx="61722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36"/>
          <p:cNvGrpSpPr/>
          <p:nvPr/>
        </p:nvGrpSpPr>
        <p:grpSpPr>
          <a:xfrm>
            <a:off x="7223732" y="4541809"/>
            <a:ext cx="1360765" cy="666952"/>
            <a:chOff x="-215300" y="3851305"/>
            <a:chExt cx="1694813" cy="830678"/>
          </a:xfrm>
        </p:grpSpPr>
        <p:sp>
          <p:nvSpPr>
            <p:cNvPr id="607" name="Google Shape;607;p3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3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609" name="Google Shape;609;p3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2" name="Google Shape;612;p3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A55DD56-234F-B8FF-3615-895D7E9E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0" y="273164"/>
            <a:ext cx="7660958" cy="4570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184" b="1484"/>
          <a:stretch/>
        </p:blipFill>
        <p:spPr>
          <a:xfrm>
            <a:off x="25" y="0"/>
            <a:ext cx="9144005" cy="5143500"/>
          </a:xfrm>
          <a:prstGeom prst="rect">
            <a:avLst/>
          </a:prstGeom>
        </p:spPr>
      </p:pic>
      <p:sp>
        <p:nvSpPr>
          <p:cNvPr id="808" name="Google Shape;808;p41"/>
          <p:cNvSpPr txBox="1">
            <a:spLocks noGrp="1"/>
          </p:cNvSpPr>
          <p:nvPr>
            <p:ph type="title"/>
          </p:nvPr>
        </p:nvSpPr>
        <p:spPr>
          <a:xfrm>
            <a:off x="5618875" y="539500"/>
            <a:ext cx="28119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 number tells a story</a:t>
            </a:r>
            <a:endParaRPr dirty="0"/>
          </a:p>
        </p:txBody>
      </p:sp>
      <p:sp>
        <p:nvSpPr>
          <p:cNvPr id="809" name="Google Shape;809;p41"/>
          <p:cNvSpPr/>
          <p:nvPr/>
        </p:nvSpPr>
        <p:spPr>
          <a:xfrm rot="-2700000">
            <a:off x="2945272" y="47385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41"/>
          <p:cNvSpPr/>
          <p:nvPr/>
        </p:nvSpPr>
        <p:spPr>
          <a:xfrm rot="-2700000">
            <a:off x="292531" y="29793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1"/>
          <p:cNvSpPr/>
          <p:nvPr/>
        </p:nvSpPr>
        <p:spPr>
          <a:xfrm rot="-2700000">
            <a:off x="7816015" y="25031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41"/>
          <p:cNvSpPr/>
          <p:nvPr/>
        </p:nvSpPr>
        <p:spPr>
          <a:xfrm rot="-2700000">
            <a:off x="8696048" y="18988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41"/>
          <p:cNvSpPr/>
          <p:nvPr/>
        </p:nvSpPr>
        <p:spPr>
          <a:xfrm rot="-2700000">
            <a:off x="2481406" y="2385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41"/>
          <p:cNvSpPr/>
          <p:nvPr/>
        </p:nvSpPr>
        <p:spPr>
          <a:xfrm>
            <a:off x="8742085" y="29881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1"/>
          <p:cNvSpPr/>
          <p:nvPr/>
        </p:nvSpPr>
        <p:spPr>
          <a:xfrm>
            <a:off x="4573082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6" name="Google Shape;816;p41"/>
          <p:cNvGrpSpPr/>
          <p:nvPr/>
        </p:nvGrpSpPr>
        <p:grpSpPr>
          <a:xfrm>
            <a:off x="-349942" y="264541"/>
            <a:ext cx="901968" cy="901968"/>
            <a:chOff x="1350404" y="-3124999"/>
            <a:chExt cx="1570279" cy="1570279"/>
          </a:xfrm>
        </p:grpSpPr>
        <p:sp>
          <p:nvSpPr>
            <p:cNvPr id="817" name="Google Shape;817;p4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751</Words>
  <Application>Microsoft Office PowerPoint</Application>
  <PresentationFormat>On-screen Show (16:9)</PresentationFormat>
  <Paragraphs>145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Segoe Sans</vt:lpstr>
      <vt:lpstr>Aptos</vt:lpstr>
      <vt:lpstr>Wingdings</vt:lpstr>
      <vt:lpstr>Cambria Math</vt:lpstr>
      <vt:lpstr>Inter</vt:lpstr>
      <vt:lpstr>Bebas Neue</vt:lpstr>
      <vt:lpstr>Passion One</vt:lpstr>
      <vt:lpstr>Arial</vt:lpstr>
      <vt:lpstr>Data Analysis and Statistics - 4th grade by Slidesgo</vt:lpstr>
      <vt:lpstr>River Water Parameters Analysis</vt:lpstr>
      <vt:lpstr>What will we learn in this lesson?</vt:lpstr>
      <vt:lpstr>Introduction</vt:lpstr>
      <vt:lpstr>Data Overview</vt:lpstr>
      <vt:lpstr>PowerPoint Presentation</vt:lpstr>
      <vt:lpstr>PowerPoint Presentation</vt:lpstr>
      <vt:lpstr>PowerPoint Presentation</vt:lpstr>
      <vt:lpstr>PowerPoint Presentation</vt:lpstr>
      <vt:lpstr>Every number tells a story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Amahle Malahla</dc:creator>
  <cp:lastModifiedBy>Malahla, Amahle</cp:lastModifiedBy>
  <cp:revision>5</cp:revision>
  <dcterms:modified xsi:type="dcterms:W3CDTF">2025-07-07T17:09:15Z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2025-07-07T13:35:22Z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5f81e81b-f735-4a2b-9f60-9d6e0c0088bd</vt:lpwstr>
  </property>
  <property fmtid="{D5CDD505-2E9C-101B-9397-08002B2CF9AE}" pid="8" name="MSIP_Label_216eec4e-c7b8-491d-b7d8-90a69632743d_ContentBits">
    <vt:lpwstr>0</vt:lpwstr>
  </property>
</Properties>
</file>