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25" r:id="rId2"/>
    <p:sldId id="526" r:id="rId3"/>
    <p:sldId id="527" r:id="rId4"/>
    <p:sldId id="528" r:id="rId5"/>
    <p:sldId id="529" r:id="rId6"/>
    <p:sldId id="530" r:id="rId7"/>
    <p:sldId id="531" r:id="rId8"/>
    <p:sldId id="533" r:id="rId9"/>
    <p:sldId id="532" r:id="rId10"/>
    <p:sldId id="534" r:id="rId11"/>
    <p:sldId id="535" r:id="rId12"/>
    <p:sldId id="536" r:id="rId13"/>
    <p:sldId id="360" r:id="rId14"/>
    <p:sldId id="495" r:id="rId15"/>
    <p:sldId id="496" r:id="rId16"/>
    <p:sldId id="498" r:id="rId17"/>
    <p:sldId id="499" r:id="rId18"/>
    <p:sldId id="500" r:id="rId19"/>
    <p:sldId id="494" r:id="rId20"/>
    <p:sldId id="573" r:id="rId21"/>
    <p:sldId id="286" r:id="rId22"/>
    <p:sldId id="340" r:id="rId23"/>
    <p:sldId id="341" r:id="rId24"/>
    <p:sldId id="342" r:id="rId25"/>
    <p:sldId id="343" r:id="rId26"/>
    <p:sldId id="344" r:id="rId27"/>
    <p:sldId id="345" r:id="rId28"/>
    <p:sldId id="346" r:id="rId29"/>
    <p:sldId id="347" r:id="rId30"/>
    <p:sldId id="348" r:id="rId31"/>
    <p:sldId id="349" r:id="rId32"/>
    <p:sldId id="509" r:id="rId33"/>
    <p:sldId id="510" r:id="rId34"/>
    <p:sldId id="354" r:id="rId35"/>
    <p:sldId id="357" r:id="rId36"/>
    <p:sldId id="358" r:id="rId37"/>
    <p:sldId id="35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42C58B-3A08-46D0-8755-C49406E82C8C}" type="datetimeFigureOut">
              <a:rPr lang="en-US" smtClean="0"/>
              <a:t>12/7/2019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59526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868388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013922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88304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373353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408849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742C58B-3A08-46D0-8755-C49406E82C8C}"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250467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01586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0389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2C58B-3A08-46D0-8755-C49406E82C8C}"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02081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42C58B-3A08-46D0-8755-C49406E82C8C}" type="datetimeFigureOut">
              <a:rPr lang="en-US" smtClean="0"/>
              <a:t>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728067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2C58B-3A08-46D0-8755-C49406E82C8C}"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404246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2C58B-3A08-46D0-8755-C49406E82C8C}" type="datetimeFigureOut">
              <a:rPr lang="en-US" smtClean="0"/>
              <a:t>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89728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2C58B-3A08-46D0-8755-C49406E82C8C}" type="datetimeFigureOut">
              <a:rPr lang="en-US" smtClean="0"/>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56343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2C58B-3A08-46D0-8755-C49406E82C8C}" type="datetimeFigureOut">
              <a:rPr lang="en-US" smtClean="0"/>
              <a:t>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2124043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195343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742C58B-3A08-46D0-8755-C49406E82C8C}" type="datetimeFigureOut">
              <a:rPr lang="en-US" smtClean="0"/>
              <a:t>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DAB0-E281-4FEA-8F8C-F640F98257EF}" type="slidenum">
              <a:rPr lang="en-US" smtClean="0"/>
              <a:t>‹#›</a:t>
            </a:fld>
            <a:endParaRPr lang="en-US"/>
          </a:p>
        </p:txBody>
      </p:sp>
    </p:spTree>
    <p:extLst>
      <p:ext uri="{BB962C8B-B14F-4D97-AF65-F5344CB8AC3E}">
        <p14:creationId xmlns:p14="http://schemas.microsoft.com/office/powerpoint/2010/main" val="342667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42C58B-3A08-46D0-8755-C49406E82C8C}" type="datetimeFigureOut">
              <a:rPr lang="en-US" smtClean="0"/>
              <a:t>12/7/2019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D7DAB0-E281-4FEA-8F8C-F640F98257EF}" type="slidenum">
              <a:rPr lang="en-US" smtClean="0"/>
              <a:t>‹#›</a:t>
            </a:fld>
            <a:endParaRPr lang="en-US"/>
          </a:p>
        </p:txBody>
      </p:sp>
    </p:spTree>
    <p:extLst>
      <p:ext uri="{BB962C8B-B14F-4D97-AF65-F5344CB8AC3E}">
        <p14:creationId xmlns:p14="http://schemas.microsoft.com/office/powerpoint/2010/main" val="779081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oftwaretestinghelp.com/what-is-non-functional-test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889760" y="487680"/>
            <a:ext cx="7829006" cy="7463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the difference between build and release?</a:t>
            </a:r>
            <a:endParaRPr lang="en-US"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36519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b="1" dirty="0">
                <a:solidFill>
                  <a:schemeClr val="tx1"/>
                </a:solidFill>
              </a:rPr>
              <a:t>Build</a:t>
            </a:r>
            <a:r>
              <a:rPr lang="en-US" sz="2500" dirty="0">
                <a:solidFill>
                  <a:schemeClr val="tx1"/>
                </a:solidFill>
              </a:rPr>
              <a:t>: It is a number of software that is given to the testing team by the development team.</a:t>
            </a:r>
          </a:p>
          <a:p>
            <a:endParaRPr lang="en-US" sz="2500" dirty="0">
              <a:solidFill>
                <a:schemeClr val="tx1"/>
              </a:solidFill>
            </a:endParaRPr>
          </a:p>
          <a:p>
            <a:r>
              <a:rPr lang="en-US" sz="2500" b="1" dirty="0">
                <a:solidFill>
                  <a:schemeClr val="tx1"/>
                </a:solidFill>
              </a:rPr>
              <a:t>Release</a:t>
            </a:r>
            <a:r>
              <a:rPr lang="en-US" sz="2500" dirty="0">
                <a:solidFill>
                  <a:schemeClr val="tx1"/>
                </a:solidFill>
              </a:rPr>
              <a:t>: It is a number of software that is handed over to the customer by the tester or developer.</a:t>
            </a:r>
          </a:p>
          <a:p>
            <a:pPr algn="ctr"/>
            <a:endParaRPr lang="en-US" sz="2500" dirty="0">
              <a:solidFill>
                <a:schemeClr val="tx1"/>
              </a:solidFill>
            </a:endParaRPr>
          </a:p>
        </p:txBody>
      </p:sp>
    </p:spTree>
    <p:extLst>
      <p:ext uri="{BB962C8B-B14F-4D97-AF65-F5344CB8AC3E}">
        <p14:creationId xmlns:p14="http://schemas.microsoft.com/office/powerpoint/2010/main" val="115691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Suppose you find a bug in production; </a:t>
            </a:r>
          </a:p>
          <a:p>
            <a:pPr algn="ctr"/>
            <a:r>
              <a:rPr lang="en-US" b="1" dirty="0">
                <a:solidFill>
                  <a:schemeClr val="tx1"/>
                </a:solidFill>
              </a:rPr>
              <a:t>How would you make sure that the same bug is not introduced again?</a:t>
            </a:r>
            <a:endParaRPr lang="en-US" sz="26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best way is to immediately write a test case for the production defect and include it in the regression suite. This way we ensure that the bug does not get introduced again.</a:t>
            </a:r>
          </a:p>
          <a:p>
            <a:r>
              <a:rPr lang="en-US" sz="2800" dirty="0">
                <a:solidFill>
                  <a:schemeClr val="tx1"/>
                </a:solidFill>
              </a:rPr>
              <a:t>Also many a time we can also think of alternate test cases or similar kind of test case and include them in our planned execution.</a:t>
            </a:r>
          </a:p>
          <a:p>
            <a:endParaRPr lang="en-US" sz="2800" b="1" dirty="0">
              <a:solidFill>
                <a:schemeClr val="tx1"/>
              </a:solidFill>
            </a:endParaRPr>
          </a:p>
        </p:txBody>
      </p:sp>
    </p:spTree>
    <p:extLst>
      <p:ext uri="{BB962C8B-B14F-4D97-AF65-F5344CB8AC3E}">
        <p14:creationId xmlns:p14="http://schemas.microsoft.com/office/powerpoint/2010/main" val="23312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the difference between functional and nonfunctional testing?</a:t>
            </a:r>
            <a:endParaRPr lang="en-US" sz="26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Functional</a:t>
            </a:r>
            <a:r>
              <a:rPr lang="en-US" sz="2000" dirty="0">
                <a:solidFill>
                  <a:schemeClr val="tx1"/>
                </a:solidFill>
              </a:rPr>
              <a:t> </a:t>
            </a:r>
            <a:r>
              <a:rPr lang="en-US" sz="2000" b="1" dirty="0">
                <a:solidFill>
                  <a:schemeClr val="tx1"/>
                </a:solidFill>
              </a:rPr>
              <a:t>testing</a:t>
            </a:r>
            <a:r>
              <a:rPr lang="en-US" sz="2000" dirty="0">
                <a:solidFill>
                  <a:schemeClr val="tx1"/>
                </a:solidFill>
              </a:rPr>
              <a:t> basically deals with the functional aspect of the application. This technique tests that the system is behaving as per the requirement and specification.</a:t>
            </a:r>
          </a:p>
          <a:p>
            <a:r>
              <a:rPr lang="en-US" sz="2000" dirty="0">
                <a:solidFill>
                  <a:schemeClr val="tx1"/>
                </a:solidFill>
              </a:rPr>
              <a:t>These are directly linked with customer requirement. We validate the test cases against the specified requirement and make the test pass or failed accordingly.</a:t>
            </a:r>
          </a:p>
          <a:p>
            <a:r>
              <a:rPr lang="en-US" sz="2000" dirty="0">
                <a:solidFill>
                  <a:schemeClr val="tx1"/>
                </a:solidFill>
              </a:rPr>
              <a:t>Examples include regression, integration, system, smoke </a:t>
            </a:r>
            <a:r>
              <a:rPr lang="en-US" sz="2000" dirty="0" err="1">
                <a:solidFill>
                  <a:schemeClr val="tx1"/>
                </a:solidFill>
              </a:rPr>
              <a:t>etc</a:t>
            </a:r>
            <a:r>
              <a:rPr lang="en-US" sz="2000" dirty="0">
                <a:solidFill>
                  <a:schemeClr val="tx1"/>
                </a:solidFill>
              </a:rPr>
              <a:t>…</a:t>
            </a:r>
          </a:p>
          <a:p>
            <a:endParaRPr lang="en-US" sz="2000" dirty="0">
              <a:solidFill>
                <a:schemeClr val="tx1"/>
              </a:solidFill>
            </a:endParaRPr>
          </a:p>
          <a:p>
            <a:r>
              <a:rPr lang="en-US" sz="2000" b="1" dirty="0">
                <a:solidFill>
                  <a:schemeClr val="tx1"/>
                </a:solidFill>
                <a:hlinkClick r:id="rId2">
                  <a:extLst>
                    <a:ext uri="{A12FA001-AC4F-418D-AE19-62706E023703}">
                      <ahyp:hlinkClr xmlns:ahyp="http://schemas.microsoft.com/office/drawing/2018/hyperlinkcolor" val="tx"/>
                    </a:ext>
                  </a:extLst>
                </a:hlinkClick>
              </a:rPr>
              <a:t>Nonfunctional testing</a:t>
            </a:r>
            <a:r>
              <a:rPr lang="en-US" sz="2000" dirty="0">
                <a:solidFill>
                  <a:schemeClr val="tx1"/>
                </a:solidFill>
              </a:rPr>
              <a:t> – on the other hand, tests the Nonfunctional aspect of the application. It tests NOT the requirement, but the environmental factors like performance, load and stress.</a:t>
            </a:r>
          </a:p>
          <a:p>
            <a:r>
              <a:rPr lang="en-US" sz="2000" dirty="0">
                <a:solidFill>
                  <a:schemeClr val="tx1"/>
                </a:solidFill>
              </a:rPr>
              <a:t>These are not explicitly specified in the requirement but are prescribed in the quality standards. So as QA we have to make sure that these testing are also given sufficient time and priority.</a:t>
            </a:r>
          </a:p>
          <a:p>
            <a:endParaRPr lang="en-US" sz="2000" b="1" dirty="0">
              <a:solidFill>
                <a:schemeClr val="tx1"/>
              </a:solidFill>
            </a:endParaRPr>
          </a:p>
        </p:txBody>
      </p:sp>
    </p:spTree>
    <p:extLst>
      <p:ext uri="{BB962C8B-B14F-4D97-AF65-F5344CB8AC3E}">
        <p14:creationId xmlns:p14="http://schemas.microsoft.com/office/powerpoint/2010/main" val="19299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Have you ever managed writing the test cases without having any documents?</a:t>
            </a:r>
            <a:endParaRPr lang="en-US" sz="22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Yes, many a time we have a situation where we have to write test cases without having any concrete documents. In that case, the best way is to</a:t>
            </a:r>
          </a:p>
          <a:p>
            <a:r>
              <a:rPr lang="en-US" sz="2200" dirty="0">
                <a:solidFill>
                  <a:schemeClr val="tx1"/>
                </a:solidFill>
              </a:rPr>
              <a:t>Collaborate with the BA and development team.</a:t>
            </a:r>
          </a:p>
          <a:p>
            <a:r>
              <a:rPr lang="en-US" sz="2200" dirty="0">
                <a:solidFill>
                  <a:schemeClr val="tx1"/>
                </a:solidFill>
              </a:rPr>
              <a:t>Dig into mails which have some information.</a:t>
            </a:r>
          </a:p>
          <a:p>
            <a:r>
              <a:rPr lang="en-US" sz="2200" dirty="0">
                <a:solidFill>
                  <a:schemeClr val="tx1"/>
                </a:solidFill>
              </a:rPr>
              <a:t>Dig into older test cases/regression suite</a:t>
            </a:r>
          </a:p>
          <a:p>
            <a:r>
              <a:rPr lang="en-US" sz="2200" dirty="0">
                <a:solidFill>
                  <a:schemeClr val="tx1"/>
                </a:solidFill>
              </a:rPr>
              <a:t>If the feature is new, try to read the wiki pages or help of the application to have an idea</a:t>
            </a:r>
          </a:p>
          <a:p>
            <a:r>
              <a:rPr lang="en-US" sz="2200" dirty="0">
                <a:solidFill>
                  <a:schemeClr val="tx1"/>
                </a:solidFill>
              </a:rPr>
              <a:t>Sit with the developer and try to understand the changes being made.</a:t>
            </a:r>
          </a:p>
          <a:p>
            <a:r>
              <a:rPr lang="en-US" sz="2200" dirty="0">
                <a:solidFill>
                  <a:schemeClr val="tx1"/>
                </a:solidFill>
              </a:rPr>
              <a:t>Based on your understanding, identify the test condition and send it to BA or stakeholders to review them.</a:t>
            </a:r>
          </a:p>
          <a:p>
            <a:endParaRPr lang="en-US" sz="2200" b="1" dirty="0">
              <a:solidFill>
                <a:schemeClr val="tx1"/>
              </a:solidFill>
            </a:endParaRPr>
          </a:p>
        </p:txBody>
      </p:sp>
    </p:spTree>
    <p:extLst>
      <p:ext uri="{BB962C8B-B14F-4D97-AF65-F5344CB8AC3E}">
        <p14:creationId xmlns:p14="http://schemas.microsoft.com/office/powerpoint/2010/main" val="9041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can you tell when enough test cases have been created to adequately test a system or module?</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5"/>
            <a:ext cx="9759821" cy="439716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900" dirty="0">
                <a:solidFill>
                  <a:schemeClr val="tx1"/>
                </a:solidFill>
              </a:rPr>
              <a:t>You can tell that enough test cases have been created when there is at least one test case to cover every requirement. </a:t>
            </a:r>
          </a:p>
          <a:p>
            <a:pPr algn="just"/>
            <a:r>
              <a:rPr lang="en-US" sz="2900" dirty="0">
                <a:solidFill>
                  <a:schemeClr val="tx1"/>
                </a:solidFill>
              </a:rPr>
              <a:t>   This ensures that all designed features of the application are being tested. </a:t>
            </a:r>
          </a:p>
        </p:txBody>
      </p:sp>
    </p:spTree>
    <p:extLst>
      <p:ext uri="{BB962C8B-B14F-4D97-AF65-F5344CB8AC3E}">
        <p14:creationId xmlns:p14="http://schemas.microsoft.com/office/powerpoint/2010/main" val="11680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Who writes test plans and test cases?</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6"/>
            <a:ext cx="9759821" cy="379756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000" dirty="0">
                <a:solidFill>
                  <a:schemeClr val="tx1"/>
                </a:solidFill>
              </a:rPr>
              <a:t>Test plans are typically written by the quality assurance lead while testers usually write test cases.</a:t>
            </a:r>
          </a:p>
        </p:txBody>
      </p:sp>
    </p:spTree>
    <p:extLst>
      <p:ext uri="{BB962C8B-B14F-4D97-AF65-F5344CB8AC3E}">
        <p14:creationId xmlns:p14="http://schemas.microsoft.com/office/powerpoint/2010/main" val="2760552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What is the role of quality assurance in a product development lifecycle?</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772816"/>
            <a:ext cx="9759821"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000" dirty="0">
                <a:solidFill>
                  <a:schemeClr val="tx1"/>
                </a:solidFill>
              </a:rPr>
              <a:t>Quality assurance should be involved very early on in the development life cycle so that they can have a better understanding of the system and create sufficient test cases. </a:t>
            </a:r>
          </a:p>
        </p:txBody>
      </p:sp>
    </p:spTree>
    <p:extLst>
      <p:ext uri="{BB962C8B-B14F-4D97-AF65-F5344CB8AC3E}">
        <p14:creationId xmlns:p14="http://schemas.microsoft.com/office/powerpoint/2010/main" val="2610453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How to tell if the requirement is good or bad?</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000" dirty="0">
                <a:solidFill>
                  <a:schemeClr val="tx1"/>
                </a:solidFill>
              </a:rPr>
              <a:t> Requirement must be (SMART) </a:t>
            </a:r>
          </a:p>
          <a:p>
            <a:pPr algn="just"/>
            <a:r>
              <a:rPr lang="en-US" sz="3000" dirty="0">
                <a:solidFill>
                  <a:schemeClr val="tx1"/>
                </a:solidFill>
              </a:rPr>
              <a:t> </a:t>
            </a:r>
            <a:r>
              <a:rPr lang="en-US" sz="3000" dirty="0">
                <a:solidFill>
                  <a:srgbClr val="FF0000"/>
                </a:solidFill>
              </a:rPr>
              <a:t>Speciﬁc</a:t>
            </a:r>
            <a:r>
              <a:rPr lang="en-US" sz="3000" dirty="0">
                <a:solidFill>
                  <a:schemeClr val="tx1"/>
                </a:solidFill>
              </a:rPr>
              <a:t>- ex.  ▪ User should be able to login. </a:t>
            </a:r>
          </a:p>
          <a:p>
            <a:pPr algn="just"/>
            <a:r>
              <a:rPr lang="en-US" sz="3000" dirty="0">
                <a:solidFill>
                  <a:schemeClr val="tx1"/>
                </a:solidFill>
              </a:rPr>
              <a:t>✓ Authorized user with valid username and password should be able to login </a:t>
            </a:r>
          </a:p>
          <a:p>
            <a:pPr algn="just"/>
            <a:r>
              <a:rPr lang="en-US" sz="3000" dirty="0">
                <a:solidFill>
                  <a:schemeClr val="tx1"/>
                </a:solidFill>
              </a:rPr>
              <a:t> </a:t>
            </a:r>
            <a:r>
              <a:rPr lang="en-US" sz="3000" dirty="0">
                <a:solidFill>
                  <a:srgbClr val="FF0000"/>
                </a:solidFill>
              </a:rPr>
              <a:t>Measurable </a:t>
            </a:r>
            <a:r>
              <a:rPr lang="en-US" sz="3000" dirty="0">
                <a:solidFill>
                  <a:schemeClr val="tx1"/>
                </a:solidFill>
              </a:rPr>
              <a:t>–  ▪ User should able to login very fast. </a:t>
            </a:r>
          </a:p>
          <a:p>
            <a:pPr algn="just"/>
            <a:r>
              <a:rPr lang="en-US" sz="3000" dirty="0">
                <a:solidFill>
                  <a:schemeClr val="tx1"/>
                </a:solidFill>
              </a:rPr>
              <a:t>✓ User should able to login in 2 second after clicking login button. </a:t>
            </a:r>
            <a:r>
              <a:rPr lang="en-US" sz="3000" dirty="0">
                <a:solidFill>
                  <a:srgbClr val="FF0000"/>
                </a:solidFill>
              </a:rPr>
              <a:t>Attainable</a:t>
            </a:r>
            <a:r>
              <a:rPr lang="en-US" sz="3000" dirty="0">
                <a:solidFill>
                  <a:schemeClr val="tx1"/>
                </a:solidFill>
              </a:rPr>
              <a:t> – </a:t>
            </a:r>
          </a:p>
          <a:p>
            <a:pPr algn="just"/>
            <a:r>
              <a:rPr lang="en-US" sz="3000" dirty="0">
                <a:solidFill>
                  <a:srgbClr val="FF0000"/>
                </a:solidFill>
              </a:rPr>
              <a:t>Realistic</a:t>
            </a:r>
            <a:r>
              <a:rPr lang="en-US" sz="3000" dirty="0">
                <a:solidFill>
                  <a:schemeClr val="tx1"/>
                </a:solidFill>
              </a:rPr>
              <a:t> – </a:t>
            </a:r>
          </a:p>
          <a:p>
            <a:pPr algn="just"/>
            <a:r>
              <a:rPr lang="en-US" sz="3000" dirty="0">
                <a:solidFill>
                  <a:srgbClr val="FF0000"/>
                </a:solidFill>
              </a:rPr>
              <a:t>Testable</a:t>
            </a:r>
            <a:r>
              <a:rPr lang="en-US" sz="3000" dirty="0">
                <a:solidFill>
                  <a:schemeClr val="tx1"/>
                </a:solidFill>
              </a:rPr>
              <a:t> – </a:t>
            </a:r>
          </a:p>
          <a:p>
            <a:pPr algn="just"/>
            <a:r>
              <a:rPr lang="en-US" sz="3000" dirty="0">
                <a:solidFill>
                  <a:schemeClr val="tx1"/>
                </a:solidFill>
              </a:rPr>
              <a:t>▪ User should able to download the receipt very fast </a:t>
            </a:r>
          </a:p>
          <a:p>
            <a:pPr algn="just"/>
            <a:r>
              <a:rPr lang="en-US" sz="3000" dirty="0">
                <a:solidFill>
                  <a:schemeClr val="tx1"/>
                </a:solidFill>
              </a:rPr>
              <a:t>✓ User should able to download the receipt in 2 second. </a:t>
            </a:r>
          </a:p>
        </p:txBody>
      </p:sp>
    </p:spTree>
    <p:extLst>
      <p:ext uri="{BB962C8B-B14F-4D97-AF65-F5344CB8AC3E}">
        <p14:creationId xmlns:p14="http://schemas.microsoft.com/office/powerpoint/2010/main" val="118127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Why we test? </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500" dirty="0">
                <a:solidFill>
                  <a:schemeClr val="tx1"/>
                </a:solidFill>
              </a:rPr>
              <a:t> To build bug free application. </a:t>
            </a:r>
          </a:p>
          <a:p>
            <a:pPr marL="342900" indent="-342900" algn="just">
              <a:buAutoNum type="arabicPeriod"/>
            </a:pPr>
            <a:r>
              <a:rPr lang="en-US" sz="3500" dirty="0">
                <a:solidFill>
                  <a:schemeClr val="tx1"/>
                </a:solidFill>
              </a:rPr>
              <a:t> To satisﬁed end user and client.  </a:t>
            </a:r>
          </a:p>
          <a:p>
            <a:pPr marL="342900" indent="-342900" algn="just">
              <a:buAutoNum type="arabicPeriod"/>
            </a:pPr>
            <a:r>
              <a:rPr lang="en-US" sz="3500" dirty="0">
                <a:solidFill>
                  <a:schemeClr val="tx1"/>
                </a:solidFill>
              </a:rPr>
              <a:t> To build great product to generate more revenue. </a:t>
            </a:r>
          </a:p>
          <a:p>
            <a:pPr marL="342900" indent="-342900" algn="just">
              <a:buAutoNum type="arabicPeriod"/>
            </a:pPr>
            <a:r>
              <a:rPr lang="en-US" sz="3500" dirty="0">
                <a:solidFill>
                  <a:schemeClr val="tx1"/>
                </a:solidFill>
              </a:rPr>
              <a:t> I love testing and testing is my passion. </a:t>
            </a:r>
          </a:p>
        </p:txBody>
      </p:sp>
    </p:spTree>
    <p:extLst>
      <p:ext uri="{BB962C8B-B14F-4D97-AF65-F5344CB8AC3E}">
        <p14:creationId xmlns:p14="http://schemas.microsoft.com/office/powerpoint/2010/main" val="33374859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8068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rPr>
              <a:t> What is tester’s main responsibility? </a:t>
            </a:r>
          </a:p>
        </p:txBody>
      </p:sp>
      <p:sp>
        <p:nvSpPr>
          <p:cNvPr id="8" name="Rectangle 7">
            <a:extLst>
              <a:ext uri="{FF2B5EF4-FFF2-40B4-BE49-F238E27FC236}">
                <a16:creationId xmlns:a16="http://schemas.microsoft.com/office/drawing/2014/main" id="{9F2BA93C-8C61-4B1A-BB73-241E591D5A5A}"/>
              </a:ext>
            </a:extLst>
          </p:cNvPr>
          <p:cNvSpPr/>
          <p:nvPr/>
        </p:nvSpPr>
        <p:spPr>
          <a:xfrm>
            <a:off x="1175657" y="1446245"/>
            <a:ext cx="10226351" cy="541175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3500" dirty="0">
                <a:solidFill>
                  <a:schemeClr val="tx1"/>
                </a:solidFill>
              </a:rPr>
              <a:t> To ﬁnd bug as much as possible as early as possible. Make sure most of the bug gets ﬁxed. To </a:t>
            </a:r>
            <a:r>
              <a:rPr lang="en-US" sz="3500" dirty="0" err="1">
                <a:solidFill>
                  <a:schemeClr val="tx1"/>
                </a:solidFill>
              </a:rPr>
              <a:t>satisy</a:t>
            </a:r>
            <a:r>
              <a:rPr lang="en-US" sz="3500" dirty="0">
                <a:solidFill>
                  <a:schemeClr val="tx1"/>
                </a:solidFill>
              </a:rPr>
              <a:t> the end user and client buy delivering bug free and user friendly application.</a:t>
            </a:r>
          </a:p>
        </p:txBody>
      </p:sp>
    </p:spTree>
    <p:extLst>
      <p:ext uri="{BB962C8B-B14F-4D97-AF65-F5344CB8AC3E}">
        <p14:creationId xmlns:p14="http://schemas.microsoft.com/office/powerpoint/2010/main" val="1444435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79868"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Entry and Exit Criteria?</a:t>
            </a:r>
            <a:endParaRPr lang="en-US"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Entrance Criteria = (DEV to TEST) which in turn is exit criteria for DEV</a:t>
            </a:r>
          </a:p>
          <a:p>
            <a:pPr lvl="0"/>
            <a:r>
              <a:rPr lang="en-US" dirty="0">
                <a:solidFill>
                  <a:schemeClr val="tx1"/>
                </a:solidFill>
              </a:rPr>
              <a:t>100% requirements (User Story) are complete.</a:t>
            </a:r>
          </a:p>
          <a:p>
            <a:pPr lvl="0"/>
            <a:r>
              <a:rPr lang="en-US" dirty="0">
                <a:solidFill>
                  <a:schemeClr val="tx1"/>
                </a:solidFill>
              </a:rPr>
              <a:t>Unit testing performed in DEV environment</a:t>
            </a:r>
          </a:p>
          <a:p>
            <a:pPr lvl="0"/>
            <a:r>
              <a:rPr lang="en-US" dirty="0">
                <a:solidFill>
                  <a:schemeClr val="tx1"/>
                </a:solidFill>
              </a:rPr>
              <a:t>ALL Critical Defects are closed</a:t>
            </a:r>
          </a:p>
          <a:p>
            <a:pPr lvl="0"/>
            <a:endParaRPr lang="en-US" dirty="0">
              <a:solidFill>
                <a:schemeClr val="tx1"/>
              </a:solidFill>
            </a:endParaRPr>
          </a:p>
          <a:p>
            <a:pPr lvl="0"/>
            <a:endParaRPr lang="en-US" dirty="0">
              <a:solidFill>
                <a:schemeClr val="tx1"/>
              </a:solidFill>
            </a:endParaRPr>
          </a:p>
          <a:p>
            <a:pPr lvl="0"/>
            <a:endParaRPr lang="en-US" dirty="0">
              <a:solidFill>
                <a:schemeClr val="tx1"/>
              </a:solidFill>
            </a:endParaRPr>
          </a:p>
          <a:p>
            <a:pPr lvl="0"/>
            <a:endParaRPr lang="en-US" dirty="0">
              <a:solidFill>
                <a:schemeClr val="tx1"/>
              </a:solidFill>
            </a:endParaRPr>
          </a:p>
          <a:p>
            <a:r>
              <a:rPr lang="en-US" dirty="0">
                <a:solidFill>
                  <a:schemeClr val="tx1"/>
                </a:solidFill>
              </a:rPr>
              <a:t> </a:t>
            </a:r>
          </a:p>
          <a:p>
            <a:r>
              <a:rPr lang="en-US" dirty="0">
                <a:solidFill>
                  <a:schemeClr val="tx1"/>
                </a:solidFill>
              </a:rPr>
              <a:t>Exit Criteria = (TEST to PRD) = Entrance Criteria for PROD</a:t>
            </a:r>
          </a:p>
          <a:p>
            <a:pPr lvl="0"/>
            <a:r>
              <a:rPr lang="en-US" dirty="0">
                <a:solidFill>
                  <a:schemeClr val="tx1"/>
                </a:solidFill>
              </a:rPr>
              <a:t>100% test cases executed and passed</a:t>
            </a:r>
          </a:p>
          <a:p>
            <a:pPr lvl="0"/>
            <a:r>
              <a:rPr lang="en-US" dirty="0">
                <a:solidFill>
                  <a:schemeClr val="tx1"/>
                </a:solidFill>
              </a:rPr>
              <a:t>All Critical and High Defects are closed</a:t>
            </a:r>
          </a:p>
          <a:p>
            <a:pPr lvl="0"/>
            <a:r>
              <a:rPr lang="en-US" dirty="0">
                <a:solidFill>
                  <a:schemeClr val="tx1"/>
                </a:solidFill>
              </a:rPr>
              <a:t>Some Low defects might stay Open</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666405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487680"/>
            <a:ext cx="9969623" cy="74631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the automation challenges that SQA(Software Quality Assurance) team faces while testing?</a:t>
            </a:r>
            <a:endParaRPr lang="en-US"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889760" y="2225040"/>
            <a:ext cx="7829006" cy="365197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900" dirty="0">
                <a:solidFill>
                  <a:schemeClr val="tx1"/>
                </a:solidFill>
              </a:rPr>
              <a:t>1. Mastering the automation tool</a:t>
            </a:r>
          </a:p>
          <a:p>
            <a:r>
              <a:rPr lang="en-US" sz="2900" dirty="0">
                <a:solidFill>
                  <a:schemeClr val="tx1"/>
                </a:solidFill>
              </a:rPr>
              <a:t>2. Reusability of Automation script</a:t>
            </a:r>
          </a:p>
          <a:p>
            <a:r>
              <a:rPr lang="en-US" sz="2900" dirty="0">
                <a:solidFill>
                  <a:schemeClr val="tx1"/>
                </a:solidFill>
              </a:rPr>
              <a:t>3. Adaptability of test case for automation</a:t>
            </a:r>
          </a:p>
          <a:p>
            <a:r>
              <a:rPr lang="en-US" sz="2900" dirty="0">
                <a:solidFill>
                  <a:schemeClr val="tx1"/>
                </a:solidFill>
              </a:rPr>
              <a:t>4. Automating complex test cases.</a:t>
            </a:r>
          </a:p>
          <a:p>
            <a:pPr algn="ctr"/>
            <a:endParaRPr lang="en-US" sz="2900" dirty="0">
              <a:solidFill>
                <a:schemeClr val="tx1"/>
              </a:solidFill>
            </a:endParaRPr>
          </a:p>
        </p:txBody>
      </p:sp>
    </p:spTree>
    <p:extLst>
      <p:ext uri="{BB962C8B-B14F-4D97-AF65-F5344CB8AC3E}">
        <p14:creationId xmlns:p14="http://schemas.microsoft.com/office/powerpoint/2010/main" val="29433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F595DAC-EABD-4C6B-99B2-AF94917F1DD4}"/>
              </a:ext>
            </a:extLst>
          </p:cNvPr>
          <p:cNvSpPr/>
          <p:nvPr/>
        </p:nvSpPr>
        <p:spPr>
          <a:xfrm>
            <a:off x="1812756" y="331470"/>
            <a:ext cx="8409936" cy="113251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Entry and Exit Criteria In Software Testing?</a:t>
            </a:r>
            <a:endParaRPr lang="en-US" dirty="0">
              <a:solidFill>
                <a:schemeClr val="tx1"/>
              </a:solidFill>
            </a:endParaRPr>
          </a:p>
        </p:txBody>
      </p:sp>
      <p:sp>
        <p:nvSpPr>
          <p:cNvPr id="8" name="Rectangle 7">
            <a:extLst>
              <a:ext uri="{FF2B5EF4-FFF2-40B4-BE49-F238E27FC236}">
                <a16:creationId xmlns:a16="http://schemas.microsoft.com/office/drawing/2014/main" id="{9F2BA93C-8C61-4B1A-BB73-241E591D5A5A}"/>
              </a:ext>
            </a:extLst>
          </p:cNvPr>
          <p:cNvSpPr/>
          <p:nvPr/>
        </p:nvSpPr>
        <p:spPr>
          <a:xfrm>
            <a:off x="1946980" y="1772816"/>
            <a:ext cx="8275712" cy="47537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Entry criteria – It is a process that should run when a system begins. It includes the following artifacts.</a:t>
            </a:r>
          </a:p>
          <a:p>
            <a:r>
              <a:rPr lang="en-US" dirty="0">
                <a:solidFill>
                  <a:schemeClr val="tx1"/>
                </a:solidFill>
              </a:rPr>
              <a:t>FRS (Functional Requirement Specification)</a:t>
            </a:r>
          </a:p>
          <a:p>
            <a:r>
              <a:rPr lang="en-US" dirty="0">
                <a:solidFill>
                  <a:schemeClr val="tx1"/>
                </a:solidFill>
              </a:rPr>
              <a:t>Test-plan</a:t>
            </a:r>
          </a:p>
          <a:p>
            <a:r>
              <a:rPr lang="en-US" dirty="0">
                <a:solidFill>
                  <a:schemeClr val="tx1"/>
                </a:solidFill>
              </a:rPr>
              <a:t>Test-Case</a:t>
            </a:r>
          </a:p>
          <a:p>
            <a:r>
              <a:rPr lang="en-US" dirty="0">
                <a:solidFill>
                  <a:schemeClr val="tx1"/>
                </a:solidFill>
              </a:rPr>
              <a:t> </a:t>
            </a:r>
          </a:p>
          <a:p>
            <a:endParaRPr lang="en-US" dirty="0">
              <a:solidFill>
                <a:schemeClr val="tx1"/>
              </a:solidFill>
            </a:endParaRPr>
          </a:p>
          <a:p>
            <a:endParaRPr lang="en-US" dirty="0">
              <a:solidFill>
                <a:schemeClr val="tx1"/>
              </a:solidFill>
            </a:endParaRPr>
          </a:p>
          <a:p>
            <a:r>
              <a:rPr lang="en-US" dirty="0">
                <a:solidFill>
                  <a:schemeClr val="tx1"/>
                </a:solidFill>
              </a:rPr>
              <a:t>Exit Criteria – It signals when the testing should complete and when should the product be ready to release. It includes the following artifacts.</a:t>
            </a:r>
          </a:p>
          <a:p>
            <a:r>
              <a:rPr lang="en-US" dirty="0">
                <a:solidFill>
                  <a:schemeClr val="tx1"/>
                </a:solidFill>
              </a:rPr>
              <a:t>Test Summary Report</a:t>
            </a:r>
          </a:p>
          <a:p>
            <a:r>
              <a:rPr lang="en-US" dirty="0">
                <a:solidFill>
                  <a:schemeClr val="tx1"/>
                </a:solidFill>
              </a:rPr>
              <a:t>Defect Analysis report</a:t>
            </a: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2839550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8203189-44A8-446B-942B-67969DD92592}"/>
              </a:ext>
            </a:extLst>
          </p:cNvPr>
          <p:cNvSpPr/>
          <p:nvPr/>
        </p:nvSpPr>
        <p:spPr>
          <a:xfrm>
            <a:off x="2096991" y="743006"/>
            <a:ext cx="8309500" cy="74994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                  </a:t>
            </a:r>
          </a:p>
          <a:p>
            <a:pPr algn="ctr"/>
            <a:r>
              <a:rPr lang="en-US" dirty="0">
                <a:solidFill>
                  <a:schemeClr val="tx1"/>
                </a:solidFill>
              </a:rPr>
              <a:t>What is The Deﬁnition of Done?</a:t>
            </a:r>
          </a:p>
          <a:p>
            <a:pPr algn="ctr"/>
            <a:endParaRPr lang="en-US" dirty="0">
              <a:solidFill>
                <a:schemeClr val="tx1"/>
              </a:solidFill>
            </a:endParaRPr>
          </a:p>
        </p:txBody>
      </p:sp>
      <p:sp>
        <p:nvSpPr>
          <p:cNvPr id="7" name="Rectangle 6">
            <a:extLst>
              <a:ext uri="{FF2B5EF4-FFF2-40B4-BE49-F238E27FC236}">
                <a16:creationId xmlns:a16="http://schemas.microsoft.com/office/drawing/2014/main" id="{A8E1509E-16D9-4CA3-B037-805BC8A04556}"/>
              </a:ext>
            </a:extLst>
          </p:cNvPr>
          <p:cNvSpPr/>
          <p:nvPr/>
        </p:nvSpPr>
        <p:spPr>
          <a:xfrm>
            <a:off x="2176890" y="2109445"/>
            <a:ext cx="8309500"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dirty="0">
                <a:solidFill>
                  <a:schemeClr val="tx1"/>
                </a:solidFill>
              </a:rPr>
              <a:t>Everything has it’s own DoD. for example, for the user story the DoD is met  all the acceptance criteria.  For the testing for that story is all the test cases are executed and passed 100%.  For the coding: Code should be well written, unit test have been run. </a:t>
            </a:r>
            <a:r>
              <a:rPr lang="en-US" dirty="0" err="1">
                <a:solidFill>
                  <a:schemeClr val="tx1"/>
                </a:solidFill>
              </a:rPr>
              <a:t>etc</a:t>
            </a:r>
            <a:r>
              <a:rPr lang="en-US" dirty="0">
                <a:solidFill>
                  <a:schemeClr val="tx1"/>
                </a:solidFill>
              </a:rPr>
              <a:t>…  It means something is achieved 100%  and we don’t have to redo it again. </a:t>
            </a:r>
          </a:p>
        </p:txBody>
      </p:sp>
    </p:spTree>
    <p:extLst>
      <p:ext uri="{BB962C8B-B14F-4D97-AF65-F5344CB8AC3E}">
        <p14:creationId xmlns:p14="http://schemas.microsoft.com/office/powerpoint/2010/main" val="83452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Describe your typical day at work</a:t>
            </a:r>
            <a:endParaRPr lang="en-US" sz="2500" b="1"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My day at work typically starts with making a “to-do” list of thing I need to work on that day. A list might include but not be limited to , any of the following:</a:t>
            </a:r>
          </a:p>
          <a:p>
            <a:endParaRPr lang="en-US" dirty="0">
              <a:solidFill>
                <a:schemeClr val="tx1"/>
              </a:solidFill>
            </a:endParaRPr>
          </a:p>
          <a:p>
            <a:pPr lvl="0"/>
            <a:r>
              <a:rPr lang="en-US" dirty="0">
                <a:solidFill>
                  <a:schemeClr val="tx1"/>
                </a:solidFill>
              </a:rPr>
              <a:t>Check my email (confirm is there any meeting that I need to attend)</a:t>
            </a:r>
          </a:p>
          <a:p>
            <a:pPr lvl="0"/>
            <a:r>
              <a:rPr lang="en-US" dirty="0">
                <a:solidFill>
                  <a:schemeClr val="tx1"/>
                </a:solidFill>
              </a:rPr>
              <a:t>Attending Daily scrum meeting or any other. </a:t>
            </a:r>
          </a:p>
          <a:p>
            <a:pPr lvl="0"/>
            <a:r>
              <a:rPr lang="en-US" dirty="0">
                <a:solidFill>
                  <a:schemeClr val="tx1"/>
                </a:solidFill>
              </a:rPr>
              <a:t>Continue work on task, reading requirements to better understand which kind of test cases I need to build</a:t>
            </a:r>
          </a:p>
          <a:p>
            <a:pPr lvl="0"/>
            <a:r>
              <a:rPr lang="en-US" dirty="0">
                <a:solidFill>
                  <a:schemeClr val="tx1"/>
                </a:solidFill>
              </a:rPr>
              <a:t>Writing automation scripts in scenarios where there is a need for automation</a:t>
            </a:r>
          </a:p>
          <a:p>
            <a:pPr lvl="0"/>
            <a:r>
              <a:rPr lang="en-US" dirty="0">
                <a:solidFill>
                  <a:schemeClr val="tx1"/>
                </a:solidFill>
              </a:rPr>
              <a:t>Executing the testing and coordinating with developers to check the defects that i have found</a:t>
            </a:r>
          </a:p>
          <a:p>
            <a:pPr lvl="0"/>
            <a:r>
              <a:rPr lang="en-US" dirty="0">
                <a:solidFill>
                  <a:schemeClr val="tx1"/>
                </a:solidFill>
              </a:rPr>
              <a:t>Meeting with the development team to communicate the daily defect log and plan around fixing and retesting defects. </a:t>
            </a:r>
          </a:p>
          <a:p>
            <a:pPr algn="just"/>
            <a:endParaRPr lang="en-US" sz="2500" dirty="0">
              <a:solidFill>
                <a:schemeClr val="tx1"/>
              </a:solidFill>
            </a:endParaRPr>
          </a:p>
        </p:txBody>
      </p:sp>
    </p:spTree>
    <p:extLst>
      <p:ext uri="{BB962C8B-B14F-4D97-AF65-F5344CB8AC3E}">
        <p14:creationId xmlns:p14="http://schemas.microsoft.com/office/powerpoint/2010/main" val="222984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Where do you see yourself 5 years from now?</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I would like to get some hands-on experience in conducting business within the IT industry. I would like to learn as much as possible to be more technical competitive person. Ideally, I’d like to become a real software developer in Testing field. </a:t>
            </a:r>
          </a:p>
          <a:p>
            <a:r>
              <a:rPr lang="en-US" dirty="0">
                <a:solidFill>
                  <a:schemeClr val="tx1"/>
                </a:solidFill>
              </a:rPr>
              <a:t>(Note: Some managers are already under stress. They are not comfortable to hire the person that is smarter than themselves. So you have to know how to make them comfortable by let them feel that you are technically good, but you will be Zero thread to their position.)</a:t>
            </a:r>
          </a:p>
          <a:p>
            <a:pPr algn="just"/>
            <a:endParaRPr lang="en-US" sz="2500" dirty="0">
              <a:solidFill>
                <a:schemeClr val="tx1"/>
              </a:solidFill>
            </a:endParaRPr>
          </a:p>
        </p:txBody>
      </p:sp>
    </p:spTree>
    <p:extLst>
      <p:ext uri="{BB962C8B-B14F-4D97-AF65-F5344CB8AC3E}">
        <p14:creationId xmlns:p14="http://schemas.microsoft.com/office/powerpoint/2010/main" val="36111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Are you a team player or a lone wolf?</a:t>
            </a:r>
            <a:endParaRPr lang="en-US" sz="26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rPr>
              <a:t>	I have been in both kinds of situations. While I feel teamwork is really necessary to boot the enthusiasm, and productivity, I am also comfortable working by myself. </a:t>
            </a:r>
          </a:p>
          <a:p>
            <a:r>
              <a:rPr lang="en-US" sz="2600" dirty="0">
                <a:solidFill>
                  <a:schemeClr val="tx1"/>
                </a:solidFill>
              </a:rPr>
              <a:t>	From my experience, things like brainstorming, going over user stories and scenarios and plugging gaps in user stories or acceptance criteria need a lot of teamwork. </a:t>
            </a:r>
          </a:p>
          <a:p>
            <a:r>
              <a:rPr lang="en-US" sz="2600" dirty="0">
                <a:solidFill>
                  <a:schemeClr val="tx1"/>
                </a:solidFill>
              </a:rPr>
              <a:t>	However, there are things like documentation, preparing presentations, data analysis which are best done alone in the start. </a:t>
            </a:r>
          </a:p>
          <a:p>
            <a:pPr algn="just"/>
            <a:endParaRPr lang="en-US" sz="2600" dirty="0">
              <a:solidFill>
                <a:schemeClr val="tx1"/>
              </a:solidFill>
            </a:endParaRPr>
          </a:p>
        </p:txBody>
      </p:sp>
    </p:spTree>
    <p:extLst>
      <p:ext uri="{BB962C8B-B14F-4D97-AF65-F5344CB8AC3E}">
        <p14:creationId xmlns:p14="http://schemas.microsoft.com/office/powerpoint/2010/main" val="422724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611736" y="477896"/>
            <a:ext cx="9148917" cy="9702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Do you like working in small teams or big teams?</a:t>
            </a:r>
            <a:endParaRPr lang="en-US" sz="2600" dirty="0">
              <a:solidFill>
                <a:schemeClr val="tx1"/>
              </a:solidFill>
            </a:endParaRPr>
          </a:p>
          <a:p>
            <a:pPr algn="ctr"/>
            <a:endParaRPr lang="en-US" sz="26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073020" y="2241501"/>
            <a:ext cx="10226351" cy="4138603"/>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rPr>
              <a:t>	I have had chance to work in teams as big as more than 12 testers, and also in small teams of 4 or 5. While each situation has its pros and cons, I feel comfortable and work well either way. </a:t>
            </a:r>
          </a:p>
          <a:p>
            <a:r>
              <a:rPr lang="en-US" sz="2600" dirty="0">
                <a:solidFill>
                  <a:schemeClr val="tx1"/>
                </a:solidFill>
              </a:rPr>
              <a:t>	For example, with a big team, you have more resources and a better division of labor. However, the coordination is challenging and chaotic</a:t>
            </a:r>
          </a:p>
          <a:p>
            <a:r>
              <a:rPr lang="en-US" sz="2600" dirty="0">
                <a:solidFill>
                  <a:schemeClr val="tx1"/>
                </a:solidFill>
              </a:rPr>
              <a:t> 	Similarly, small teams can be nimble and are suitable for agile style development. However, the scope has to be limited because of team size, and often the staff is stretched thin and must work long hours. </a:t>
            </a:r>
          </a:p>
          <a:p>
            <a:pPr algn="just"/>
            <a:endParaRPr lang="en-US" sz="2600" dirty="0">
              <a:solidFill>
                <a:schemeClr val="tx1"/>
              </a:solidFill>
            </a:endParaRPr>
          </a:p>
        </p:txBody>
      </p:sp>
    </p:spTree>
    <p:extLst>
      <p:ext uri="{BB962C8B-B14F-4D97-AF65-F5344CB8AC3E}">
        <p14:creationId xmlns:p14="http://schemas.microsoft.com/office/powerpoint/2010/main" val="6155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Have you work under pressure?</a:t>
            </a:r>
            <a:endParaRPr lang="en-US" sz="22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	I’m not strange to working under pressure. Good pressure- such as having a lot of assignments / tasks to work on or and upcoming deadline help me to stay motivated and productive. Of course, there are time when too much pressure can lead to stress; However, I can </a:t>
            </a:r>
            <a:r>
              <a:rPr lang="en-US" sz="2200" b="1" dirty="0">
                <a:solidFill>
                  <a:schemeClr val="tx1"/>
                </a:solidFill>
              </a:rPr>
              <a:t>prioritize</a:t>
            </a:r>
            <a:r>
              <a:rPr lang="en-US" sz="2200" dirty="0">
                <a:solidFill>
                  <a:schemeClr val="tx1"/>
                </a:solidFill>
              </a:rPr>
              <a:t> my job and meeting deadlines which prevents me from feeling stressed often during the work. </a:t>
            </a:r>
          </a:p>
          <a:p>
            <a:r>
              <a:rPr lang="en-US" sz="2200" dirty="0">
                <a:solidFill>
                  <a:schemeClr val="tx1"/>
                </a:solidFill>
              </a:rPr>
              <a:t>	For example, when developer couldn’t deploy the code on time, as an automation tester we shouldn’t do nothing and wait. In that situation, I read acceptance criteria/ requirement, analyze scenarios and create the test case or   write my pseudocode. So once it’s done my 70% of job is done also, therefore, I can meet my deadline or finish my job according to deadline. </a:t>
            </a:r>
          </a:p>
          <a:p>
            <a:r>
              <a:rPr lang="en-US" sz="2200" dirty="0">
                <a:solidFill>
                  <a:schemeClr val="tx1"/>
                </a:solidFill>
              </a:rPr>
              <a:t>	This is how I handle my stress or avoiding unnecessary stress by simple prioritize , focus on and get the job done. </a:t>
            </a:r>
          </a:p>
          <a:p>
            <a:pPr algn="just"/>
            <a:endParaRPr lang="en-US" sz="2200" dirty="0">
              <a:solidFill>
                <a:schemeClr val="tx1"/>
              </a:solidFill>
            </a:endParaRPr>
          </a:p>
        </p:txBody>
      </p:sp>
    </p:spTree>
    <p:extLst>
      <p:ext uri="{BB962C8B-B14F-4D97-AF65-F5344CB8AC3E}">
        <p14:creationId xmlns:p14="http://schemas.microsoft.com/office/powerpoint/2010/main" val="202941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Why did you apply for this position? Or Why should we hire you ?</a:t>
            </a:r>
            <a:endParaRPr lang="en-US" sz="24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	I feel that your vacancy ideally fits my work experience, skills and qualifications. Therefore, I will be able to make significant contribution to your company as well as fulfill my potential. </a:t>
            </a:r>
          </a:p>
          <a:p>
            <a:r>
              <a:rPr lang="en-US" sz="2400" dirty="0">
                <a:solidFill>
                  <a:schemeClr val="tx1"/>
                </a:solidFill>
              </a:rPr>
              <a:t>	I would like to work for a company where </a:t>
            </a:r>
            <a:r>
              <a:rPr lang="en-US" sz="2400" dirty="0" err="1">
                <a:solidFill>
                  <a:schemeClr val="tx1"/>
                </a:solidFill>
              </a:rPr>
              <a:t>i</a:t>
            </a:r>
            <a:r>
              <a:rPr lang="en-US" sz="2400" dirty="0">
                <a:solidFill>
                  <a:schemeClr val="tx1"/>
                </a:solidFill>
              </a:rPr>
              <a:t> feel </a:t>
            </a:r>
            <a:r>
              <a:rPr lang="en-US" sz="2400" dirty="0" err="1">
                <a:solidFill>
                  <a:schemeClr val="tx1"/>
                </a:solidFill>
              </a:rPr>
              <a:t>i</a:t>
            </a:r>
            <a:r>
              <a:rPr lang="en-US" sz="2400" dirty="0">
                <a:solidFill>
                  <a:schemeClr val="tx1"/>
                </a:solidFill>
              </a:rPr>
              <a:t> can make a real difference. After did some research about your company I have discovered that it has a excellent reputation. I was also greatly impressed by your companies mission statement, values and culture. I feel strongly that your is a organization that I  would like to work for and be associated with. </a:t>
            </a:r>
          </a:p>
          <a:p>
            <a:r>
              <a:rPr lang="en-US" sz="2400" dirty="0">
                <a:solidFill>
                  <a:schemeClr val="tx1"/>
                </a:solidFill>
              </a:rPr>
              <a:t>	I believe your company will help me to develop my career in the direction that want it to go. </a:t>
            </a:r>
          </a:p>
          <a:p>
            <a:r>
              <a:rPr lang="en-US" sz="2400" dirty="0">
                <a:solidFill>
                  <a:schemeClr val="tx1"/>
                </a:solidFill>
              </a:rPr>
              <a:t>	I think I would be a perfect candidate and compatible fit for this position. </a:t>
            </a:r>
          </a:p>
          <a:p>
            <a:pPr algn="just"/>
            <a:endParaRPr lang="en-US" sz="2400" dirty="0">
              <a:solidFill>
                <a:schemeClr val="tx1"/>
              </a:solidFill>
            </a:endParaRPr>
          </a:p>
        </p:txBody>
      </p:sp>
    </p:spTree>
    <p:extLst>
      <p:ext uri="{BB962C8B-B14F-4D97-AF65-F5344CB8AC3E}">
        <p14:creationId xmlns:p14="http://schemas.microsoft.com/office/powerpoint/2010/main" val="101422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Why are you looking for a change now ?</a:t>
            </a:r>
            <a:endParaRPr lang="en-US" sz="24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500" dirty="0">
                <a:solidFill>
                  <a:schemeClr val="tx1"/>
                </a:solidFill>
              </a:rPr>
              <a:t>	I have worked at my present  employer for X number of years, and it has been a great journey. I still love my job and am very good at it. </a:t>
            </a:r>
          </a:p>
          <a:p>
            <a:pPr algn="just"/>
            <a:r>
              <a:rPr lang="en-US" sz="2500" dirty="0">
                <a:solidFill>
                  <a:schemeClr val="tx1"/>
                </a:solidFill>
              </a:rPr>
              <a:t>	However, I have hit a ceiling in terms of development here, and I am looking for an opportunity to face new challenges, achieve certain key career aspirations and grow within the industry. </a:t>
            </a:r>
          </a:p>
          <a:p>
            <a:pPr algn="just"/>
            <a:r>
              <a:rPr lang="en-US" sz="2500" dirty="0">
                <a:solidFill>
                  <a:schemeClr val="tx1"/>
                </a:solidFill>
              </a:rPr>
              <a:t>	When I read your job description, It immediately piqued my interest as it seems like a perfect match for my skills, and a great opportunity to add value to your organization. </a:t>
            </a:r>
          </a:p>
        </p:txBody>
      </p:sp>
    </p:spTree>
    <p:extLst>
      <p:ext uri="{BB962C8B-B14F-4D97-AF65-F5344CB8AC3E}">
        <p14:creationId xmlns:p14="http://schemas.microsoft.com/office/powerpoint/2010/main" val="169192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your strengths as a QA?</a:t>
            </a:r>
            <a:endParaRPr lang="en-US" sz="24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rPr>
              <a:t>Strengths:</a:t>
            </a:r>
          </a:p>
          <a:p>
            <a:pPr lvl="0"/>
            <a:r>
              <a:rPr lang="en-US" sz="2600" dirty="0">
                <a:solidFill>
                  <a:schemeClr val="tx1"/>
                </a:solidFill>
              </a:rPr>
              <a:t>	QAs have input into the entire software development process. </a:t>
            </a:r>
          </a:p>
          <a:p>
            <a:pPr lvl="0"/>
            <a:r>
              <a:rPr lang="en-US" sz="2600" dirty="0">
                <a:solidFill>
                  <a:schemeClr val="tx1"/>
                </a:solidFill>
              </a:rPr>
              <a:t>Verifying software is just one aspect of the role- but most end users aren’t interested in what any applications can do for them. </a:t>
            </a:r>
          </a:p>
          <a:p>
            <a:pPr lvl="0"/>
            <a:r>
              <a:rPr lang="en-US" sz="2600" dirty="0">
                <a:solidFill>
                  <a:schemeClr val="tx1"/>
                </a:solidFill>
              </a:rPr>
              <a:t>	I have the ability to get a very clear understanding of the business requirements along with business logic much before starting the test strategy. </a:t>
            </a:r>
          </a:p>
          <a:p>
            <a:pPr lvl="0"/>
            <a:r>
              <a:rPr lang="en-US" sz="2600" dirty="0">
                <a:solidFill>
                  <a:schemeClr val="tx1"/>
                </a:solidFill>
              </a:rPr>
              <a:t>Quick learning</a:t>
            </a:r>
          </a:p>
          <a:p>
            <a:pPr lvl="0"/>
            <a:r>
              <a:rPr lang="en-US" sz="2600" dirty="0">
                <a:solidFill>
                  <a:schemeClr val="tx1"/>
                </a:solidFill>
              </a:rPr>
              <a:t>Communication skills </a:t>
            </a:r>
          </a:p>
          <a:p>
            <a:pPr lvl="0"/>
            <a:r>
              <a:rPr lang="en-US" sz="2600" dirty="0">
                <a:solidFill>
                  <a:schemeClr val="tx1"/>
                </a:solidFill>
              </a:rPr>
              <a:t>Work under pressure or handle stress</a:t>
            </a:r>
          </a:p>
          <a:p>
            <a:pPr algn="just"/>
            <a:endParaRPr lang="en-US" sz="2600" dirty="0">
              <a:solidFill>
                <a:schemeClr val="tx1"/>
              </a:solidFill>
            </a:endParaRPr>
          </a:p>
        </p:txBody>
      </p:sp>
    </p:spTree>
    <p:extLst>
      <p:ext uri="{BB962C8B-B14F-4D97-AF65-F5344CB8AC3E}">
        <p14:creationId xmlns:p14="http://schemas.microsoft.com/office/powerpoint/2010/main" val="8922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Explain the steps for Bug Cycle?</a:t>
            </a:r>
            <a:endParaRPr lang="en-US" sz="20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Once the bug is identified by the tester, it is assigned to the development manager in open status</a:t>
            </a:r>
          </a:p>
          <a:p>
            <a:r>
              <a:rPr lang="en-US" sz="2000" dirty="0">
                <a:solidFill>
                  <a:schemeClr val="tx1"/>
                </a:solidFill>
              </a:rPr>
              <a:t>2. If the bug is a valid defect the development team will fix it.</a:t>
            </a:r>
          </a:p>
          <a:p>
            <a:r>
              <a:rPr lang="en-US" sz="2000" dirty="0">
                <a:solidFill>
                  <a:schemeClr val="tx1"/>
                </a:solidFill>
              </a:rPr>
              <a:t>3. If it is not a valid defect, the defect will be ignored and marked as rejected</a:t>
            </a:r>
          </a:p>
          <a:p>
            <a:r>
              <a:rPr lang="en-US" sz="2000" dirty="0">
                <a:solidFill>
                  <a:schemeClr val="tx1"/>
                </a:solidFill>
              </a:rPr>
              <a:t>4. The next step will be to check whether it is in scope. If the bug is not the part of the current  release, then the defects are postponed</a:t>
            </a:r>
          </a:p>
          <a:p>
            <a:r>
              <a:rPr lang="en-US" sz="2000" dirty="0">
                <a:solidFill>
                  <a:schemeClr val="tx1"/>
                </a:solidFill>
              </a:rPr>
              <a:t>5. If the defect or bug is raised earlier then the tester will assign a DUPLICATE status</a:t>
            </a:r>
          </a:p>
          <a:p>
            <a:r>
              <a:rPr lang="en-US" sz="2000" dirty="0">
                <a:solidFill>
                  <a:schemeClr val="tx1"/>
                </a:solidFill>
              </a:rPr>
              <a:t>6. When bug is assigned to developer to fix, it will be given a IN-PROGRESS status</a:t>
            </a:r>
          </a:p>
          <a:p>
            <a:r>
              <a:rPr lang="en-US" sz="2000" dirty="0">
                <a:solidFill>
                  <a:schemeClr val="tx1"/>
                </a:solidFill>
              </a:rPr>
              <a:t>7. Once the defect is repaired, the status will change to FIXED at the end the tester will give CLOSED status if it passes the final test.</a:t>
            </a:r>
          </a:p>
          <a:p>
            <a:pPr algn="ctr"/>
            <a:endParaRPr lang="en-US" sz="2000" dirty="0">
              <a:solidFill>
                <a:schemeClr val="tx1"/>
              </a:solidFill>
            </a:endParaRPr>
          </a:p>
        </p:txBody>
      </p:sp>
    </p:spTree>
    <p:extLst>
      <p:ext uri="{BB962C8B-B14F-4D97-AF65-F5344CB8AC3E}">
        <p14:creationId xmlns:p14="http://schemas.microsoft.com/office/powerpoint/2010/main" val="30824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521541" y="146403"/>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What are your weaknesses as a QA?</a:t>
            </a:r>
            <a:endParaRPr lang="en-US" sz="25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1122784" y="1819471"/>
            <a:ext cx="10226351" cy="47565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Weaknesses</a:t>
            </a:r>
          </a:p>
          <a:p>
            <a:r>
              <a:rPr lang="en-US" sz="2500" dirty="0">
                <a:solidFill>
                  <a:schemeClr val="tx1"/>
                </a:solidFill>
              </a:rPr>
              <a:t>		In the pass my greatest weakness was that </a:t>
            </a:r>
            <a:r>
              <a:rPr lang="en-US" sz="2500" dirty="0" err="1">
                <a:solidFill>
                  <a:schemeClr val="tx1"/>
                </a:solidFill>
              </a:rPr>
              <a:t>i</a:t>
            </a:r>
            <a:r>
              <a:rPr lang="en-US" sz="2500" dirty="0">
                <a:solidFill>
                  <a:schemeClr val="tx1"/>
                </a:solidFill>
              </a:rPr>
              <a:t> was very critical of my own work. I always thought in order to produce excellent and error-free work, have to go each and every detail, while this is beneficial to my job performance, but it is possible to go to extremes. </a:t>
            </a:r>
          </a:p>
          <a:p>
            <a:r>
              <a:rPr lang="en-US" sz="2500" dirty="0">
                <a:solidFill>
                  <a:schemeClr val="tx1"/>
                </a:solidFill>
              </a:rPr>
              <a:t>	I have also found that I can easily waste time checking and rechecking the same stuff. For example, when </a:t>
            </a:r>
            <a:r>
              <a:rPr lang="en-US" sz="2500" dirty="0" err="1">
                <a:solidFill>
                  <a:schemeClr val="tx1"/>
                </a:solidFill>
              </a:rPr>
              <a:t>i</a:t>
            </a:r>
            <a:r>
              <a:rPr lang="en-US" sz="2500" dirty="0">
                <a:solidFill>
                  <a:schemeClr val="tx1"/>
                </a:solidFill>
              </a:rPr>
              <a:t> found defect , it is great for reproduce 2-3 times to confirm that is a bug or not. </a:t>
            </a:r>
          </a:p>
          <a:p>
            <a:r>
              <a:rPr lang="en-US" sz="2500" dirty="0">
                <a:solidFill>
                  <a:schemeClr val="tx1"/>
                </a:solidFill>
              </a:rPr>
              <a:t>	But what I did is I do recreate bug 6-7 times with using different test data or environment. But then </a:t>
            </a:r>
            <a:r>
              <a:rPr lang="en-US" sz="2500" dirty="0" err="1">
                <a:solidFill>
                  <a:schemeClr val="tx1"/>
                </a:solidFill>
              </a:rPr>
              <a:t>i</a:t>
            </a:r>
            <a:r>
              <a:rPr lang="en-US" sz="2500" dirty="0">
                <a:solidFill>
                  <a:schemeClr val="tx1"/>
                </a:solidFill>
              </a:rPr>
              <a:t> realized this is just waste of time. So now I’m always making a conscious effort to trust myself and my quality focus more on other task. </a:t>
            </a:r>
          </a:p>
          <a:p>
            <a:pPr algn="just"/>
            <a:endParaRPr lang="en-US" sz="2500" dirty="0">
              <a:solidFill>
                <a:schemeClr val="tx1"/>
              </a:solidFill>
            </a:endParaRPr>
          </a:p>
        </p:txBody>
      </p:sp>
    </p:spTree>
    <p:extLst>
      <p:ext uri="{BB962C8B-B14F-4D97-AF65-F5344CB8AC3E}">
        <p14:creationId xmlns:p14="http://schemas.microsoft.com/office/powerpoint/2010/main" val="291079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 you have any questions for me?</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Yes , I do have couple questions, Can you tell me about the team structure and who I will be working with?</a:t>
            </a:r>
          </a:p>
          <a:p>
            <a:endParaRPr lang="en-US" dirty="0">
              <a:solidFill>
                <a:schemeClr val="tx1"/>
              </a:solidFill>
            </a:endParaRPr>
          </a:p>
          <a:p>
            <a:r>
              <a:rPr lang="en-US" dirty="0">
                <a:solidFill>
                  <a:schemeClr val="tx1"/>
                </a:solidFill>
              </a:rPr>
              <a:t>What are the challenge that your team facing now?</a:t>
            </a:r>
          </a:p>
          <a:p>
            <a:endParaRPr lang="en-US" dirty="0">
              <a:solidFill>
                <a:schemeClr val="tx1"/>
              </a:solidFill>
            </a:endParaRPr>
          </a:p>
          <a:p>
            <a:r>
              <a:rPr lang="en-US" dirty="0">
                <a:solidFill>
                  <a:schemeClr val="tx1"/>
                </a:solidFill>
              </a:rPr>
              <a:t>What kind of tools do you use?</a:t>
            </a:r>
          </a:p>
          <a:p>
            <a:endParaRPr lang="en-US" dirty="0">
              <a:solidFill>
                <a:schemeClr val="tx1"/>
              </a:solidFill>
            </a:endParaRPr>
          </a:p>
          <a:p>
            <a:r>
              <a:rPr lang="en-US" dirty="0">
                <a:solidFill>
                  <a:schemeClr val="tx1"/>
                </a:solidFill>
              </a:rPr>
              <a:t>Can you give high level information about the project?</a:t>
            </a:r>
          </a:p>
          <a:p>
            <a:endParaRPr lang="en-US" dirty="0">
              <a:solidFill>
                <a:schemeClr val="tx1"/>
              </a:solidFill>
            </a:endParaRPr>
          </a:p>
          <a:p>
            <a:r>
              <a:rPr lang="en-US" dirty="0">
                <a:solidFill>
                  <a:schemeClr val="tx1"/>
                </a:solidFill>
              </a:rPr>
              <a:t>Is it new Project?</a:t>
            </a:r>
          </a:p>
          <a:p>
            <a:endParaRPr lang="en-US" dirty="0">
              <a:solidFill>
                <a:schemeClr val="tx1"/>
              </a:solidFill>
            </a:endParaRPr>
          </a:p>
          <a:p>
            <a:pPr algn="just"/>
            <a:endParaRPr lang="en-US" sz="2500" dirty="0">
              <a:solidFill>
                <a:schemeClr val="tx1"/>
              </a:solidFill>
            </a:endParaRPr>
          </a:p>
        </p:txBody>
      </p:sp>
    </p:spTree>
    <p:extLst>
      <p:ext uri="{BB962C8B-B14F-4D97-AF65-F5344CB8AC3E}">
        <p14:creationId xmlns:p14="http://schemas.microsoft.com/office/powerpoint/2010/main" val="310066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005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a Module?</a:t>
            </a:r>
            <a:endParaRPr lang="en-US"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4000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A “Module” is a software component that has a specific task. It can be a “link” which can go inside to its component detail.</a:t>
            </a:r>
          </a:p>
          <a:p>
            <a:pPr algn="just"/>
            <a:endParaRPr lang="en-US" sz="2500" dirty="0">
              <a:solidFill>
                <a:schemeClr val="tx1"/>
              </a:solidFill>
            </a:endParaRPr>
          </a:p>
        </p:txBody>
      </p:sp>
    </p:spTree>
    <p:extLst>
      <p:ext uri="{BB962C8B-B14F-4D97-AF65-F5344CB8AC3E}">
        <p14:creationId xmlns:p14="http://schemas.microsoft.com/office/powerpoint/2010/main" val="125631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37566" y="799546"/>
            <a:ext cx="9148917" cy="10055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What is peer review ?</a:t>
            </a:r>
            <a:endParaRPr lang="en-US" sz="2800" dirty="0">
              <a:solidFill>
                <a:schemeClr val="tx1"/>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40001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tx1"/>
                </a:solidFill>
              </a:rPr>
              <a:t>Peer review is process for finding any error or defect on various documents , it is conducted by team members . the purpose of peer review is find the defect as early as possible before it is deployed to next step. </a:t>
            </a:r>
          </a:p>
          <a:p>
            <a:pPr algn="just"/>
            <a:endParaRPr lang="en-US" sz="2800" dirty="0">
              <a:solidFill>
                <a:schemeClr val="tx1"/>
              </a:solidFill>
            </a:endParaRPr>
          </a:p>
        </p:txBody>
      </p:sp>
    </p:spTree>
    <p:extLst>
      <p:ext uri="{BB962C8B-B14F-4D97-AF65-F5344CB8AC3E}">
        <p14:creationId xmlns:p14="http://schemas.microsoft.com/office/powerpoint/2010/main" val="23394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How do you test the application if the requirements are not available?</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226351"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50000"/>
                  </a:schemeClr>
                </a:solidFill>
              </a:rPr>
              <a:t>A-1 If the requirement is not available we have to do our best to gather as much information as possible from the end-users, client and similar applications from competitors. Based on our research we can still test the application. For example if we have to test an e-commerce application without requirement we can analyze amazon.com to gather basic requirements and perform our testing accordingly. </a:t>
            </a:r>
          </a:p>
          <a:p>
            <a:r>
              <a:rPr lang="en-US" dirty="0">
                <a:solidFill>
                  <a:schemeClr val="tx2">
                    <a:lumMod val="50000"/>
                  </a:schemeClr>
                </a:solidFill>
              </a:rPr>
              <a:t> </a:t>
            </a:r>
          </a:p>
          <a:p>
            <a:r>
              <a:rPr lang="en-US" dirty="0">
                <a:solidFill>
                  <a:schemeClr val="tx2">
                    <a:lumMod val="50000"/>
                  </a:schemeClr>
                </a:solidFill>
              </a:rPr>
              <a:t>A-1.2 When we do not have any formal document (e.g. FSD,BRD.SRS) available for reference, we can get help from earlier versions of the application, defects description and comments, wireframes, etc. It is always a good idea to include some members on the team who have good domain knowledge. We can also talk directly with developers and business analysts, who help us understand application behavior. We can create reference documents for the testing team, which will help new team members to become productive quickly. </a:t>
            </a:r>
          </a:p>
          <a:p>
            <a:r>
              <a:rPr lang="en-US" dirty="0">
                <a:solidFill>
                  <a:schemeClr val="tx2">
                    <a:lumMod val="50000"/>
                  </a:schemeClr>
                </a:solidFill>
              </a:rPr>
              <a:t>A-2.3 In my current company , while I was working on any production defect ticket which is not including any Acceptance Criteria (requirement).In that case, I go to developer desk discuss about root cause scenarios and take a note, analyze it , create a test case , execute them make sure the issue is fixed then complete my testing. </a:t>
            </a:r>
          </a:p>
          <a:p>
            <a:pPr algn="just"/>
            <a:endParaRPr lang="en-US" sz="2200" dirty="0">
              <a:solidFill>
                <a:schemeClr val="tx2">
                  <a:lumMod val="50000"/>
                </a:schemeClr>
              </a:solidFill>
            </a:endParaRPr>
          </a:p>
        </p:txBody>
      </p:sp>
    </p:spTree>
    <p:extLst>
      <p:ext uri="{BB962C8B-B14F-4D97-AF65-F5344CB8AC3E}">
        <p14:creationId xmlns:p14="http://schemas.microsoft.com/office/powerpoint/2010/main" val="4275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446897" y="370338"/>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lumMod val="50000"/>
                  </a:schemeClr>
                </a:solidFill>
              </a:rPr>
              <a:t>How can you tell when enough test cases have been created to test a system or module? </a:t>
            </a:r>
            <a:endParaRPr lang="en-US" sz="28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36711"/>
            <a:ext cx="10381862" cy="455333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tx2">
                    <a:lumMod val="50000"/>
                  </a:schemeClr>
                </a:solidFill>
              </a:rPr>
              <a:t> That is a reason we need to have RTM(Requirement Traceability Matrix) we can tell how many requirement has been covered by test cases and how many still left from RTM  . </a:t>
            </a:r>
          </a:p>
          <a:p>
            <a:pPr algn="just"/>
            <a:r>
              <a:rPr lang="en-US" sz="2800" dirty="0">
                <a:solidFill>
                  <a:schemeClr val="tx2">
                    <a:lumMod val="50000"/>
                  </a:schemeClr>
                </a:solidFill>
              </a:rPr>
              <a:t>In other words, it is a document that maps and traces user requirement with test cases. </a:t>
            </a:r>
          </a:p>
          <a:p>
            <a:pPr algn="just"/>
            <a:r>
              <a:rPr lang="en-US" sz="2800" dirty="0">
                <a:solidFill>
                  <a:schemeClr val="tx2">
                    <a:lumMod val="50000"/>
                  </a:schemeClr>
                </a:solidFill>
              </a:rPr>
              <a:t>The main purpose of Requirement Traceability Matrix is to see that all test cases are covered so that no functionality should miss while doing Software testing.</a:t>
            </a:r>
          </a:p>
          <a:p>
            <a:pPr algn="just"/>
            <a:endParaRPr lang="en-US" sz="2800" dirty="0">
              <a:solidFill>
                <a:schemeClr val="tx2">
                  <a:lumMod val="50000"/>
                </a:schemeClr>
              </a:solidFill>
            </a:endParaRPr>
          </a:p>
        </p:txBody>
      </p:sp>
    </p:spTree>
    <p:extLst>
      <p:ext uri="{BB962C8B-B14F-4D97-AF65-F5344CB8AC3E}">
        <p14:creationId xmlns:p14="http://schemas.microsoft.com/office/powerpoint/2010/main" val="221641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What is the verification and validation ?</a:t>
            </a: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447110"/>
            <a:ext cx="10226351" cy="37708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50000"/>
                  </a:schemeClr>
                </a:solidFill>
              </a:rPr>
              <a:t>	Verification is the process, to ensure that whether we are building the product right i.e., to verify the requirements which we have and to verify whether we are developing the product accordingly or not. Activities involved here are Inspections, Reviews, Walk-throughs. </a:t>
            </a:r>
          </a:p>
          <a:p>
            <a:endParaRPr lang="en-US" dirty="0">
              <a:solidFill>
                <a:schemeClr val="tx2">
                  <a:lumMod val="50000"/>
                </a:schemeClr>
              </a:solidFill>
            </a:endParaRPr>
          </a:p>
          <a:p>
            <a:r>
              <a:rPr lang="en-US" dirty="0">
                <a:solidFill>
                  <a:schemeClr val="tx2">
                    <a:lumMod val="50000"/>
                  </a:schemeClr>
                </a:solidFill>
              </a:rPr>
              <a:t>	Validation is the process, whether we are building the right product i.e., to validate the product which we have developed is right or not. Activities involved in this is Testing the software application.</a:t>
            </a:r>
          </a:p>
          <a:p>
            <a:endParaRPr lang="en-US" dirty="0">
              <a:solidFill>
                <a:schemeClr val="tx2">
                  <a:lumMod val="50000"/>
                </a:schemeClr>
              </a:solidFill>
            </a:endParaRPr>
          </a:p>
        </p:txBody>
      </p:sp>
    </p:spTree>
    <p:extLst>
      <p:ext uri="{BB962C8B-B14F-4D97-AF65-F5344CB8AC3E}">
        <p14:creationId xmlns:p14="http://schemas.microsoft.com/office/powerpoint/2010/main" val="115240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DED06-A3D3-47C1-9B99-64F911AF5533}"/>
              </a:ext>
            </a:extLst>
          </p:cNvPr>
          <p:cNvSpPr/>
          <p:nvPr/>
        </p:nvSpPr>
        <p:spPr>
          <a:xfrm>
            <a:off x="1367897" y="799546"/>
            <a:ext cx="9148917" cy="111515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How will you resolve a conflict between developer and tester where tester</a:t>
            </a:r>
            <a:r>
              <a:rPr lang="en-US" dirty="0">
                <a:solidFill>
                  <a:schemeClr val="tx2">
                    <a:lumMod val="50000"/>
                  </a:schemeClr>
                </a:solidFill>
              </a:rPr>
              <a:t> </a:t>
            </a:r>
            <a:r>
              <a:rPr lang="en-US" b="1" dirty="0">
                <a:solidFill>
                  <a:schemeClr val="tx2">
                    <a:lumMod val="50000"/>
                  </a:schemeClr>
                </a:solidFill>
              </a:rPr>
              <a:t>wants the defect to be fixed, while developer does not consider it to be a defect?</a:t>
            </a:r>
            <a:endParaRPr lang="en-US" dirty="0">
              <a:solidFill>
                <a:schemeClr val="tx2">
                  <a:lumMod val="50000"/>
                </a:schemeClr>
              </a:solidFill>
            </a:endParaRPr>
          </a:p>
          <a:p>
            <a:pPr algn="ctr"/>
            <a:endParaRPr lang="en-US" sz="2200" dirty="0">
              <a:solidFill>
                <a:schemeClr val="tx2">
                  <a:lumMod val="50000"/>
                </a:schemeClr>
              </a:solidFill>
            </a:endParaRPr>
          </a:p>
        </p:txBody>
      </p:sp>
      <p:sp>
        <p:nvSpPr>
          <p:cNvPr id="3" name="Rectangle 2">
            <a:extLst>
              <a:ext uri="{FF2B5EF4-FFF2-40B4-BE49-F238E27FC236}">
                <a16:creationId xmlns:a16="http://schemas.microsoft.com/office/drawing/2014/main" id="{BDF6FEF7-8D2D-40A0-904F-FA6269CF1227}"/>
              </a:ext>
            </a:extLst>
          </p:cNvPr>
          <p:cNvSpPr/>
          <p:nvPr/>
        </p:nvSpPr>
        <p:spPr>
          <a:xfrm>
            <a:off x="982824" y="2192694"/>
            <a:ext cx="10226351" cy="442271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lumMod val="50000"/>
                  </a:schemeClr>
                </a:solidFill>
              </a:rPr>
              <a:t>The testers and developers look at the requirement from a different perspective. So my approach is to look at the requirement from the customer’s perspective and make the decision. </a:t>
            </a:r>
          </a:p>
          <a:p>
            <a:r>
              <a:rPr lang="en-US" dirty="0">
                <a:solidFill>
                  <a:schemeClr val="tx2">
                    <a:lumMod val="50000"/>
                  </a:schemeClr>
                </a:solidFill>
              </a:rPr>
              <a:t>	I can give an example from a recent project. This project involves a lot of online forms that a user has to fill. These forms have hundreds of fields, and a user has to select one or more values from hundreds of choices from drop-down list. However, I realized while testing that a drop -down is not user friendly at all if you are going to select multiple values from a set of hundreds of values. A multi-select box is a much better option. The developer did not think it was a bug because they built it exactly as per the requirement specification. However, it would not have worked for an end user. When I explained this to them, they saw value in it, and it was finally recorded as a defect. </a:t>
            </a:r>
          </a:p>
          <a:p>
            <a:endParaRPr lang="en-US" sz="2200" dirty="0">
              <a:solidFill>
                <a:schemeClr val="tx2">
                  <a:lumMod val="50000"/>
                </a:schemeClr>
              </a:solidFill>
            </a:endParaRPr>
          </a:p>
        </p:txBody>
      </p:sp>
    </p:spTree>
    <p:extLst>
      <p:ext uri="{BB962C8B-B14F-4D97-AF65-F5344CB8AC3E}">
        <p14:creationId xmlns:p14="http://schemas.microsoft.com/office/powerpoint/2010/main" val="405910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List out the roles of Software Quality Assurance engineer?</a:t>
            </a:r>
            <a:endParaRPr lang="en-US" sz="20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en-US" sz="2000" dirty="0">
                <a:solidFill>
                  <a:schemeClr val="tx1"/>
                </a:solidFill>
              </a:rPr>
              <a:t>Writing test cases</a:t>
            </a:r>
          </a:p>
          <a:p>
            <a:pPr marL="457200" indent="-457200">
              <a:buAutoNum type="arabicPeriod"/>
            </a:pPr>
            <a:endParaRPr lang="en-US" sz="2000" dirty="0">
              <a:solidFill>
                <a:schemeClr val="tx1"/>
              </a:solidFill>
            </a:endParaRPr>
          </a:p>
          <a:p>
            <a:r>
              <a:rPr lang="en-US" sz="2000" dirty="0">
                <a:solidFill>
                  <a:schemeClr val="tx1"/>
                </a:solidFill>
              </a:rPr>
              <a:t>2. Automating test cases</a:t>
            </a:r>
          </a:p>
          <a:p>
            <a:endParaRPr lang="en-US" sz="2000" dirty="0">
              <a:solidFill>
                <a:schemeClr val="tx1"/>
              </a:solidFill>
            </a:endParaRPr>
          </a:p>
          <a:p>
            <a:r>
              <a:rPr lang="en-US" sz="2000" dirty="0">
                <a:solidFill>
                  <a:schemeClr val="tx1"/>
                </a:solidFill>
              </a:rPr>
              <a:t>3. Attending Agile ceremonies</a:t>
            </a:r>
          </a:p>
          <a:p>
            <a:endParaRPr lang="en-US" sz="2000" dirty="0">
              <a:solidFill>
                <a:schemeClr val="tx1"/>
              </a:solidFill>
            </a:endParaRPr>
          </a:p>
          <a:p>
            <a:r>
              <a:rPr lang="en-US" sz="2000" dirty="0">
                <a:solidFill>
                  <a:schemeClr val="tx1"/>
                </a:solidFill>
              </a:rPr>
              <a:t>4. Analyze smoke test </a:t>
            </a:r>
          </a:p>
          <a:p>
            <a:endParaRPr lang="en-US" sz="2000" dirty="0">
              <a:solidFill>
                <a:schemeClr val="tx1"/>
              </a:solidFill>
            </a:endParaRPr>
          </a:p>
          <a:p>
            <a:r>
              <a:rPr lang="en-US" sz="2000" dirty="0">
                <a:solidFill>
                  <a:schemeClr val="tx1"/>
                </a:solidFill>
              </a:rPr>
              <a:t>5. Analyze regression test</a:t>
            </a:r>
          </a:p>
          <a:p>
            <a:endParaRPr lang="en-US" sz="2000" dirty="0">
              <a:solidFill>
                <a:schemeClr val="tx1"/>
              </a:solidFill>
            </a:endParaRPr>
          </a:p>
          <a:p>
            <a:r>
              <a:rPr lang="en-US" sz="2000" dirty="0">
                <a:solidFill>
                  <a:schemeClr val="tx1"/>
                </a:solidFill>
              </a:rPr>
              <a:t>6. Report the defect </a:t>
            </a:r>
          </a:p>
        </p:txBody>
      </p:sp>
    </p:spTree>
    <p:extLst>
      <p:ext uri="{BB962C8B-B14F-4D97-AF65-F5344CB8AC3E}">
        <p14:creationId xmlns:p14="http://schemas.microsoft.com/office/powerpoint/2010/main" val="28056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rPr>
              <a:t> Explain what is Test Metric is software testing and what information does it contains?</a:t>
            </a:r>
            <a:endParaRPr lang="en-US" sz="22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1"/>
                </a:solidFill>
              </a:rPr>
              <a:t>In software testing, Test Metric is referred to the standard of test measurement. </a:t>
            </a:r>
          </a:p>
          <a:p>
            <a:r>
              <a:rPr lang="en-US" sz="2200" dirty="0">
                <a:solidFill>
                  <a:schemeClr val="tx1"/>
                </a:solidFill>
              </a:rPr>
              <a:t>They are content of a testing. It contains information like</a:t>
            </a:r>
          </a:p>
          <a:p>
            <a:endParaRPr lang="en-US" sz="2200" dirty="0">
              <a:solidFill>
                <a:schemeClr val="tx1"/>
              </a:solidFill>
            </a:endParaRPr>
          </a:p>
          <a:p>
            <a:endParaRPr lang="en-US" sz="2200" dirty="0">
              <a:solidFill>
                <a:schemeClr val="tx1"/>
              </a:solidFill>
            </a:endParaRPr>
          </a:p>
          <a:p>
            <a:r>
              <a:rPr lang="en-US" sz="2200" dirty="0">
                <a:solidFill>
                  <a:schemeClr val="tx1"/>
                </a:solidFill>
              </a:rPr>
              <a:t>Total test</a:t>
            </a:r>
          </a:p>
          <a:p>
            <a:r>
              <a:rPr lang="en-US" sz="2200" dirty="0">
                <a:solidFill>
                  <a:schemeClr val="tx1"/>
                </a:solidFill>
              </a:rPr>
              <a:t>Test run</a:t>
            </a:r>
          </a:p>
          <a:p>
            <a:r>
              <a:rPr lang="en-US" sz="2200" dirty="0">
                <a:solidFill>
                  <a:schemeClr val="tx1"/>
                </a:solidFill>
              </a:rPr>
              <a:t>Test passed</a:t>
            </a:r>
          </a:p>
          <a:p>
            <a:r>
              <a:rPr lang="en-US" sz="2200" dirty="0">
                <a:solidFill>
                  <a:schemeClr val="tx1"/>
                </a:solidFill>
              </a:rPr>
              <a:t>Test failed</a:t>
            </a:r>
          </a:p>
          <a:p>
            <a:r>
              <a:rPr lang="en-US" sz="2200" dirty="0">
                <a:solidFill>
                  <a:schemeClr val="tx1"/>
                </a:solidFill>
              </a:rPr>
              <a:t>Test passed the first time</a:t>
            </a:r>
          </a:p>
          <a:p>
            <a:pPr marL="457200" indent="-457200">
              <a:buAutoNum type="arabicPeriod"/>
            </a:pPr>
            <a:endParaRPr lang="en-US" sz="2200" dirty="0">
              <a:solidFill>
                <a:schemeClr val="tx1"/>
              </a:solidFill>
            </a:endParaRPr>
          </a:p>
        </p:txBody>
      </p:sp>
    </p:spTree>
    <p:extLst>
      <p:ext uri="{BB962C8B-B14F-4D97-AF65-F5344CB8AC3E}">
        <p14:creationId xmlns:p14="http://schemas.microsoft.com/office/powerpoint/2010/main" val="407851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a:solidFill>
                  <a:schemeClr val="tx1"/>
                </a:solidFill>
              </a:rPr>
              <a:t>What types of documents are there in SQA?</a:t>
            </a:r>
            <a:endParaRPr lang="en-US" sz="26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solidFill>
                  <a:schemeClr val="tx1"/>
                </a:solidFill>
              </a:rPr>
              <a:t>The types of documents in SQA are:</a:t>
            </a:r>
          </a:p>
          <a:p>
            <a:endParaRPr lang="en-US" sz="2600" dirty="0">
              <a:solidFill>
                <a:schemeClr val="tx1"/>
              </a:solidFill>
            </a:endParaRPr>
          </a:p>
          <a:p>
            <a:r>
              <a:rPr lang="en-US" sz="2200" dirty="0">
                <a:solidFill>
                  <a:schemeClr val="tx1"/>
                </a:solidFill>
              </a:rPr>
              <a:t>1. Requirement Document</a:t>
            </a:r>
          </a:p>
          <a:p>
            <a:r>
              <a:rPr lang="en-US" sz="2200" dirty="0">
                <a:solidFill>
                  <a:schemeClr val="tx1"/>
                </a:solidFill>
              </a:rPr>
              <a:t>2. Test cases and Test plan</a:t>
            </a:r>
          </a:p>
          <a:p>
            <a:r>
              <a:rPr lang="en-US" sz="2200" dirty="0">
                <a:solidFill>
                  <a:schemeClr val="tx1"/>
                </a:solidFill>
              </a:rPr>
              <a:t>3. Test incident report</a:t>
            </a:r>
          </a:p>
          <a:p>
            <a:r>
              <a:rPr lang="en-US" sz="2200" dirty="0">
                <a:solidFill>
                  <a:schemeClr val="tx1"/>
                </a:solidFill>
              </a:rPr>
              <a:t>4. Test summary report</a:t>
            </a:r>
          </a:p>
          <a:p>
            <a:pPr marL="457200" indent="-457200">
              <a:buAutoNum type="arabicPeriod"/>
            </a:pPr>
            <a:endParaRPr lang="en-US" sz="2600" dirty="0">
              <a:solidFill>
                <a:schemeClr val="tx1"/>
              </a:solidFill>
            </a:endParaRPr>
          </a:p>
        </p:txBody>
      </p:sp>
    </p:spTree>
    <p:extLst>
      <p:ext uri="{BB962C8B-B14F-4D97-AF65-F5344CB8AC3E}">
        <p14:creationId xmlns:p14="http://schemas.microsoft.com/office/powerpoint/2010/main" val="210674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What is the difference between Test Plan and Test Strategy ?</a:t>
            </a: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Test Strategy is at a higher level, mostly created by the Project Manager which demonstrates the overall approach of the testing for the entire project.</a:t>
            </a:r>
          </a:p>
          <a:p>
            <a:r>
              <a:rPr lang="en-US" sz="2800" dirty="0">
                <a:solidFill>
                  <a:schemeClr val="tx1"/>
                </a:solidFill>
              </a:rPr>
              <a:t>Test plan basically depicts the how the testing should be performed for a particular application, falling under a project.</a:t>
            </a:r>
          </a:p>
        </p:txBody>
      </p:sp>
    </p:spTree>
    <p:extLst>
      <p:ext uri="{BB962C8B-B14F-4D97-AF65-F5344CB8AC3E}">
        <p14:creationId xmlns:p14="http://schemas.microsoft.com/office/powerpoint/2010/main" val="428865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How do you define a format of writing a good test case?</a:t>
            </a: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A test case has the below format:</a:t>
            </a:r>
          </a:p>
          <a:p>
            <a:endParaRPr lang="en-US" sz="2500" dirty="0">
              <a:solidFill>
                <a:schemeClr val="tx1"/>
              </a:solidFill>
            </a:endParaRPr>
          </a:p>
          <a:p>
            <a:r>
              <a:rPr lang="en-US" sz="2500" dirty="0">
                <a:solidFill>
                  <a:schemeClr val="tx1"/>
                </a:solidFill>
              </a:rPr>
              <a:t>1. Test case ID,</a:t>
            </a:r>
          </a:p>
          <a:p>
            <a:r>
              <a:rPr lang="en-US" sz="2500" dirty="0">
                <a:solidFill>
                  <a:schemeClr val="tx1"/>
                </a:solidFill>
              </a:rPr>
              <a:t>2. Test case description</a:t>
            </a:r>
          </a:p>
          <a:p>
            <a:r>
              <a:rPr lang="en-US" sz="2500" dirty="0">
                <a:solidFill>
                  <a:schemeClr val="tx1"/>
                </a:solidFill>
              </a:rPr>
              <a:t>3.  Environment</a:t>
            </a:r>
          </a:p>
          <a:p>
            <a:r>
              <a:rPr lang="en-US" sz="2500" dirty="0">
                <a:solidFill>
                  <a:schemeClr val="tx1"/>
                </a:solidFill>
              </a:rPr>
              <a:t>4.  Build version</a:t>
            </a:r>
          </a:p>
          <a:p>
            <a:r>
              <a:rPr lang="en-US" sz="2500" dirty="0">
                <a:solidFill>
                  <a:schemeClr val="tx1"/>
                </a:solidFill>
              </a:rPr>
              <a:t>5.  Steps to execute</a:t>
            </a:r>
          </a:p>
          <a:p>
            <a:r>
              <a:rPr lang="en-US" sz="2500">
                <a:solidFill>
                  <a:schemeClr val="tx1"/>
                </a:solidFill>
              </a:rPr>
              <a:t>6.  Expected </a:t>
            </a:r>
            <a:r>
              <a:rPr lang="en-US" sz="2500" dirty="0">
                <a:solidFill>
                  <a:schemeClr val="tx1"/>
                </a:solidFill>
              </a:rPr>
              <a:t>results</a:t>
            </a:r>
          </a:p>
          <a:p>
            <a:endParaRPr lang="en-US" sz="2500" dirty="0">
              <a:solidFill>
                <a:schemeClr val="tx1"/>
              </a:solidFill>
            </a:endParaRPr>
          </a:p>
          <a:p>
            <a:endParaRPr lang="en-US" sz="2500" dirty="0">
              <a:solidFill>
                <a:schemeClr val="tx1"/>
              </a:solidFill>
            </a:endParaRPr>
          </a:p>
        </p:txBody>
      </p:sp>
    </p:spTree>
    <p:extLst>
      <p:ext uri="{BB962C8B-B14F-4D97-AF65-F5344CB8AC3E}">
        <p14:creationId xmlns:p14="http://schemas.microsoft.com/office/powerpoint/2010/main" val="20905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620E4C-C831-4D63-AC43-A9698BBE7495}"/>
              </a:ext>
            </a:extLst>
          </p:cNvPr>
          <p:cNvSpPr/>
          <p:nvPr/>
        </p:nvSpPr>
        <p:spPr>
          <a:xfrm>
            <a:off x="1384917" y="392191"/>
            <a:ext cx="9969623" cy="84180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would you do if you have a large suite to execute in very less time?</a:t>
            </a:r>
            <a:endParaRPr lang="en-US" sz="2600" dirty="0">
              <a:solidFill>
                <a:schemeClr val="tx1"/>
              </a:solidFill>
            </a:endParaRPr>
          </a:p>
        </p:txBody>
      </p:sp>
      <p:sp>
        <p:nvSpPr>
          <p:cNvPr id="9" name="Rectangle 8">
            <a:extLst>
              <a:ext uri="{FF2B5EF4-FFF2-40B4-BE49-F238E27FC236}">
                <a16:creationId xmlns:a16="http://schemas.microsoft.com/office/drawing/2014/main" id="{0FFF96C3-A2ED-408F-B78D-B2DDB62F59F4}"/>
              </a:ext>
            </a:extLst>
          </p:cNvPr>
          <p:cNvSpPr/>
          <p:nvPr/>
        </p:nvSpPr>
        <p:spPr>
          <a:xfrm>
            <a:off x="1455938" y="1757780"/>
            <a:ext cx="9898602" cy="463414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rPr>
              <a:t>In case we have less time and have to execute larger volume of test cases, we should prioritize the test case at first instant and execute the high priority test cases first and then move on to the lower priority ones.</a:t>
            </a:r>
          </a:p>
          <a:p>
            <a:r>
              <a:rPr lang="en-US" sz="2500" dirty="0">
                <a:solidFill>
                  <a:schemeClr val="tx1"/>
                </a:solidFill>
              </a:rPr>
              <a:t>This way we can make sure that the important aspects of the software is tested.</a:t>
            </a:r>
          </a:p>
          <a:p>
            <a:r>
              <a:rPr lang="en-US" sz="2500" dirty="0">
                <a:solidFill>
                  <a:schemeClr val="tx1"/>
                </a:solidFill>
              </a:rPr>
              <a:t>Alternatively, we may also seek customer preference that which is the most important functionality of the software according to them, and we should start testing from those areas and then gradually move to those areas which are of less importance.</a:t>
            </a:r>
          </a:p>
          <a:p>
            <a:endParaRPr lang="en-US" sz="2500" dirty="0">
              <a:solidFill>
                <a:schemeClr val="tx1"/>
              </a:solidFill>
            </a:endParaRPr>
          </a:p>
        </p:txBody>
      </p:sp>
    </p:spTree>
    <p:extLst>
      <p:ext uri="{BB962C8B-B14F-4D97-AF65-F5344CB8AC3E}">
        <p14:creationId xmlns:p14="http://schemas.microsoft.com/office/powerpoint/2010/main" val="328436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E6FFFF"/>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2</TotalTime>
  <Words>3452</Words>
  <Application>Microsoft Office PowerPoint</Application>
  <PresentationFormat>Widescreen</PresentationFormat>
  <Paragraphs>209</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1</cp:revision>
  <dcterms:created xsi:type="dcterms:W3CDTF">2019-12-07T20:28:30Z</dcterms:created>
  <dcterms:modified xsi:type="dcterms:W3CDTF">2019-12-07T20:31:23Z</dcterms:modified>
</cp:coreProperties>
</file>