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0" r:id="rId7"/>
    <p:sldId id="260" r:id="rId8"/>
    <p:sldId id="273" r:id="rId9"/>
    <p:sldId id="274" r:id="rId10"/>
    <p:sldId id="275" r:id="rId11"/>
    <p:sldId id="276" r:id="rId12"/>
    <p:sldId id="261" r:id="rId13"/>
    <p:sldId id="263" r:id="rId14"/>
    <p:sldId id="27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5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884E-FD88-8341-84EE-2548A0AF5E99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74F9-9174-8846-9E85-4AB544BC2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60" y="1122363"/>
            <a:ext cx="8549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E8A333"/>
                </a:solidFill>
                <a:effectLst/>
                <a:latin typeface="Helvetica,Bold" charset="0"/>
              </a:rPr>
              <a:t>ALERTS</a:t>
            </a:r>
          </a:p>
          <a:p>
            <a:r>
              <a:rPr lang="en-US" sz="8000" dirty="0" smtClean="0">
                <a:solidFill>
                  <a:srgbClr val="E8A333"/>
                </a:solidFill>
                <a:latin typeface="Helvetica,Bold" charset="0"/>
              </a:rPr>
              <a:t>IFRAMES</a:t>
            </a:r>
          </a:p>
          <a:p>
            <a:r>
              <a:rPr lang="en-US" sz="8000" smtClean="0">
                <a:solidFill>
                  <a:srgbClr val="E8A333"/>
                </a:solidFill>
                <a:effectLst/>
                <a:latin typeface="Helvetica,Bold" charset="0"/>
              </a:rPr>
              <a:t>WINDOWS/TABS</a:t>
            </a:r>
            <a:endParaRPr lang="en-US" sz="8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632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8A333"/>
                </a:solidFill>
                <a:latin typeface="ArialMT" charset="0"/>
              </a:rPr>
              <a:t>Confirmation alert: </a:t>
            </a:r>
            <a:r>
              <a:rPr lang="en-US" sz="2400" dirty="0" smtClean="0">
                <a:solidFill>
                  <a:srgbClr val="5B5B5B"/>
                </a:solidFill>
                <a:latin typeface="ArialMT" charset="0"/>
              </a:rPr>
              <a:t>you have an option to say accept/decline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76" y="2108994"/>
            <a:ext cx="5562600" cy="1498600"/>
          </a:xfrm>
        </p:spPr>
      </p:pic>
    </p:spTree>
    <p:extLst>
      <p:ext uri="{BB962C8B-B14F-4D97-AF65-F5344CB8AC3E}">
        <p14:creationId xmlns:p14="http://schemas.microsoft.com/office/powerpoint/2010/main" val="3210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8A333"/>
                </a:solidFill>
                <a:latin typeface="ArialMT" charset="0"/>
              </a:rPr>
              <a:t>Prompt alert: </a:t>
            </a:r>
            <a:r>
              <a:rPr lang="en-US" sz="3200" dirty="0" smtClean="0">
                <a:solidFill>
                  <a:srgbClr val="5B5B5B"/>
                </a:solidFill>
                <a:latin typeface="ArialMT" charset="0"/>
              </a:rPr>
              <a:t>asking information from you to enter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2921794"/>
            <a:ext cx="5549900" cy="2159000"/>
          </a:xfrm>
        </p:spPr>
      </p:pic>
    </p:spTree>
    <p:extLst>
      <p:ext uri="{BB962C8B-B14F-4D97-AF65-F5344CB8AC3E}">
        <p14:creationId xmlns:p14="http://schemas.microsoft.com/office/powerpoint/2010/main" val="14837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E8A333"/>
                </a:solidFill>
                <a:latin typeface="ArialMT" charset="0"/>
              </a:rPr>
              <a:t>JavaScript alert </a:t>
            </a:r>
            <a:r>
              <a:rPr lang="en-US" sz="4000" dirty="0" smtClean="0">
                <a:solidFill>
                  <a:srgbClr val="E8A333"/>
                </a:solidFill>
                <a:latin typeface="ArialMT" charset="0"/>
              </a:rPr>
              <a:t>syntax</a:t>
            </a:r>
            <a:r>
              <a:rPr lang="en-US" sz="4000" dirty="0">
                <a:solidFill>
                  <a:srgbClr val="E8A333"/>
                </a:solidFill>
                <a:latin typeface="ArialMT" charset="0"/>
              </a:rPr>
              <a:t/>
            </a:r>
            <a:br>
              <a:rPr lang="en-US" sz="4000" dirty="0">
                <a:solidFill>
                  <a:srgbClr val="E8A333"/>
                </a:solidFill>
                <a:latin typeface="ArialMT" charset="0"/>
              </a:rPr>
            </a:br>
            <a:endParaRPr lang="en-US" sz="4000" dirty="0">
              <a:solidFill>
                <a:srgbClr val="E8A333"/>
              </a:solidFill>
              <a:latin typeface="ArialMT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57" y="1825625"/>
            <a:ext cx="7451886" cy="4351338"/>
          </a:xfrm>
        </p:spPr>
      </p:pic>
    </p:spTree>
    <p:extLst>
      <p:ext uri="{BB962C8B-B14F-4D97-AF65-F5344CB8AC3E}">
        <p14:creationId xmlns:p14="http://schemas.microsoft.com/office/powerpoint/2010/main" val="8666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E8A333"/>
                </a:solidFill>
                <a:latin typeface="ArialMT" charset="0"/>
              </a:rPr>
              <a:t>Iframes</a:t>
            </a:r>
            <a:r>
              <a:rPr lang="en-US" dirty="0"/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page inside another html page </a:t>
            </a:r>
          </a:p>
          <a:p>
            <a:r>
              <a:rPr lang="en-US" dirty="0"/>
              <a:t>Used to put content from one page into another </a:t>
            </a:r>
          </a:p>
          <a:p>
            <a:r>
              <a:rPr lang="en-US" dirty="0"/>
              <a:t>Ads, video </a:t>
            </a:r>
            <a:r>
              <a:rPr lang="en-US" dirty="0" smtClean="0"/>
              <a:t>players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Created using </a:t>
            </a:r>
            <a:r>
              <a:rPr lang="en-US" dirty="0" err="1" smtClean="0"/>
              <a:t>iframe</a:t>
            </a:r>
            <a:r>
              <a:rPr lang="en-US" dirty="0" smtClean="0"/>
              <a:t> tag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E8A333"/>
                </a:solidFill>
                <a:latin typeface="ArialMT" charset="0"/>
              </a:rPr>
              <a:t>Example </a:t>
            </a:r>
            <a:r>
              <a:rPr lang="en-US" sz="4000" dirty="0" err="1" smtClean="0">
                <a:solidFill>
                  <a:srgbClr val="E8A333"/>
                </a:solidFill>
                <a:latin typeface="ArialMT" charset="0"/>
              </a:rPr>
              <a:t>iframe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Amazon.com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E8A333"/>
                </a:solidFill>
                <a:latin typeface="ArialMT" charset="0"/>
              </a:rPr>
              <a:t>How to handle </a:t>
            </a:r>
            <a:r>
              <a:rPr lang="en-US" sz="4000" dirty="0" err="1" smtClean="0">
                <a:solidFill>
                  <a:srgbClr val="E8A333"/>
                </a:solidFill>
                <a:latin typeface="ArialMT" charset="0"/>
              </a:rPr>
              <a:t>iframe</a:t>
            </a:r>
            <a:r>
              <a:rPr lang="en-US" sz="4000" dirty="0" smtClean="0">
                <a:solidFill>
                  <a:srgbClr val="E8A333"/>
                </a:solidFill>
                <a:latin typeface="ArialMT" charset="0"/>
              </a:rPr>
              <a:t>: syntax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37" y="1027906"/>
            <a:ext cx="7241525" cy="4351338"/>
          </a:xfrm>
        </p:spPr>
      </p:pic>
      <p:sp>
        <p:nvSpPr>
          <p:cNvPr id="5" name="TextBox 4"/>
          <p:cNvSpPr txBox="1"/>
          <p:nvPr/>
        </p:nvSpPr>
        <p:spPr>
          <a:xfrm>
            <a:off x="1564353" y="2834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1378" y="3350299"/>
            <a:ext cx="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2991" y="3866355"/>
            <a:ext cx="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2707" y="4631377"/>
            <a:ext cx="347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ym typeface="Wingdings"/>
              </a:rPr>
              <a:t></a:t>
            </a:r>
            <a:r>
              <a:rPr lang="en-US" smtClean="0"/>
              <a:t>After </a:t>
            </a:r>
            <a:r>
              <a:rPr lang="en-US" dirty="0" smtClean="0"/>
              <a:t>you are done, you need to switch back to the </a:t>
            </a:r>
            <a:r>
              <a:rPr lang="en-US" dirty="0" err="1" smtClean="0"/>
              <a:t>parentFrame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E8A333"/>
                </a:solidFill>
                <a:latin typeface="ArialMT" charset="0"/>
              </a:rPr>
              <a:t>Multiple</a:t>
            </a:r>
            <a:r>
              <a:rPr lang="en-US" dirty="0"/>
              <a:t> </a:t>
            </a:r>
            <a:r>
              <a:rPr lang="en-US" sz="4000" dirty="0">
                <a:solidFill>
                  <a:srgbClr val="E8A333"/>
                </a:solidFill>
                <a:latin typeface="ArialMT" charset="0"/>
              </a:rPr>
              <a:t>windows</a:t>
            </a:r>
            <a:r>
              <a:rPr lang="en-US" dirty="0"/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selenium there is no difference between tab or window </a:t>
            </a:r>
          </a:p>
          <a:p>
            <a:r>
              <a:rPr lang="en-US" dirty="0"/>
              <a:t>Every tab/window is a separate window </a:t>
            </a:r>
          </a:p>
          <a:p>
            <a:r>
              <a:rPr lang="en-US" dirty="0"/>
              <a:t>Selenium can </a:t>
            </a:r>
            <a:r>
              <a:rPr lang="en-US" dirty="0" smtClean="0"/>
              <a:t>focus &amp; control </a:t>
            </a:r>
            <a:r>
              <a:rPr lang="en-US" dirty="0"/>
              <a:t>one window at a time </a:t>
            </a:r>
          </a:p>
          <a:p>
            <a:r>
              <a:rPr lang="en-US" dirty="0"/>
              <a:t>We can switch to windows using </a:t>
            </a:r>
            <a:r>
              <a:rPr lang="en-US" i="1" dirty="0" smtClean="0"/>
              <a:t>window handles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8A333"/>
                </a:solidFill>
                <a:latin typeface="ArialMT" charset="0"/>
              </a:rPr>
              <a:t>How </a:t>
            </a:r>
            <a:r>
              <a:rPr lang="en-US" dirty="0">
                <a:solidFill>
                  <a:srgbClr val="E8A333"/>
                </a:solidFill>
                <a:latin typeface="ArialMT" charset="0"/>
              </a:rPr>
              <a:t>to handle multiple windows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43" y="1825625"/>
            <a:ext cx="9196714" cy="4351338"/>
          </a:xfrm>
        </p:spPr>
      </p:pic>
    </p:spTree>
    <p:extLst>
      <p:ext uri="{BB962C8B-B14F-4D97-AF65-F5344CB8AC3E}">
        <p14:creationId xmlns:p14="http://schemas.microsoft.com/office/powerpoint/2010/main" val="109993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8A333"/>
                </a:solidFill>
                <a:effectLst/>
                <a:latin typeface="ArialMT" charset="0"/>
              </a:rPr>
              <a:t>Agenda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974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effectLst/>
            </a:endParaRPr>
          </a:p>
          <a:p>
            <a:r>
              <a:rPr lang="en-US" sz="4800" dirty="0" smtClean="0">
                <a:solidFill>
                  <a:srgbClr val="5B5B5B"/>
                </a:solidFill>
                <a:effectLst/>
                <a:latin typeface="ArialMT" charset="0"/>
              </a:rPr>
              <a:t>• </a:t>
            </a:r>
            <a:r>
              <a:rPr lang="en-US" sz="3200" dirty="0" smtClean="0">
                <a:solidFill>
                  <a:srgbClr val="5B5B5B"/>
                </a:solidFill>
                <a:effectLst/>
                <a:latin typeface="ArialMT" charset="0"/>
              </a:rPr>
              <a:t>Alerts</a:t>
            </a:r>
            <a:br>
              <a:rPr lang="en-US" sz="3200" dirty="0" smtClean="0">
                <a:solidFill>
                  <a:srgbClr val="5B5B5B"/>
                </a:solidFill>
                <a:effectLst/>
                <a:latin typeface="ArialMT" charset="0"/>
              </a:rPr>
            </a:br>
            <a:r>
              <a:rPr lang="en-US" sz="4800" dirty="0" smtClean="0">
                <a:solidFill>
                  <a:srgbClr val="5B5B5B"/>
                </a:solidFill>
                <a:effectLst/>
                <a:latin typeface="ArialMT" charset="0"/>
              </a:rPr>
              <a:t>• </a:t>
            </a:r>
            <a:r>
              <a:rPr lang="en-US" sz="3200" dirty="0" err="1" smtClean="0">
                <a:solidFill>
                  <a:srgbClr val="5B5B5B"/>
                </a:solidFill>
                <a:effectLst/>
                <a:latin typeface="ArialMT" charset="0"/>
              </a:rPr>
              <a:t>Iframes</a:t>
            </a:r>
            <a:r>
              <a:rPr lang="en-US" sz="3200" dirty="0" smtClean="0">
                <a:solidFill>
                  <a:srgbClr val="5B5B5B"/>
                </a:solidFill>
                <a:effectLst/>
                <a:latin typeface="ArialMT" charset="0"/>
              </a:rPr>
              <a:t/>
            </a:r>
            <a:br>
              <a:rPr lang="en-US" sz="3200" dirty="0" smtClean="0">
                <a:solidFill>
                  <a:srgbClr val="5B5B5B"/>
                </a:solidFill>
                <a:effectLst/>
                <a:latin typeface="ArialMT" charset="0"/>
              </a:rPr>
            </a:br>
            <a:r>
              <a:rPr lang="en-US" sz="4800" dirty="0" smtClean="0">
                <a:solidFill>
                  <a:srgbClr val="5B5B5B"/>
                </a:solidFill>
                <a:effectLst/>
                <a:latin typeface="ArialMT" charset="0"/>
              </a:rPr>
              <a:t>• </a:t>
            </a:r>
            <a:r>
              <a:rPr lang="en-US" sz="3200" dirty="0" smtClean="0">
                <a:solidFill>
                  <a:srgbClr val="5B5B5B"/>
                </a:solidFill>
                <a:effectLst/>
                <a:latin typeface="ArialMT" charset="0"/>
              </a:rPr>
              <a:t>Tabs/windows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68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8A333"/>
                </a:solidFill>
                <a:effectLst/>
                <a:latin typeface="ArialMT" charset="0"/>
              </a:rPr>
              <a:t>After today’s session you should be able to: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rgbClr val="5B5B5B"/>
                </a:solidFill>
                <a:effectLst/>
                <a:latin typeface="ArialMT" charset="0"/>
              </a:rPr>
              <a:t>• </a:t>
            </a:r>
            <a:r>
              <a:rPr lang="en-US" dirty="0" smtClean="0">
                <a:solidFill>
                  <a:srgbClr val="5B5B5B"/>
                </a:solidFill>
                <a:effectLst/>
                <a:latin typeface="ArialMT" charset="0"/>
              </a:rPr>
              <a:t>Handle different browser pop ups 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5B5B5B"/>
                </a:solidFill>
                <a:effectLst/>
                <a:latin typeface="ArialMT" charset="0"/>
              </a:rPr>
              <a:t>• </a:t>
            </a:r>
            <a:r>
              <a:rPr lang="en-US" dirty="0" smtClean="0">
                <a:solidFill>
                  <a:srgbClr val="5B5B5B"/>
                </a:solidFill>
                <a:effectLst/>
                <a:latin typeface="ArialMT" charset="0"/>
              </a:rPr>
              <a:t>Switch between </a:t>
            </a:r>
            <a:r>
              <a:rPr lang="en-US" dirty="0" err="1" smtClean="0">
                <a:solidFill>
                  <a:srgbClr val="5B5B5B"/>
                </a:solidFill>
                <a:effectLst/>
                <a:latin typeface="ArialMT" charset="0"/>
              </a:rPr>
              <a:t>iframes</a:t>
            </a:r>
            <a:r>
              <a:rPr lang="en-US" dirty="0" smtClean="0">
                <a:solidFill>
                  <a:srgbClr val="5B5B5B"/>
                </a:solidFill>
                <a:effectLst/>
                <a:latin typeface="ArialMT" charset="0"/>
              </a:rPr>
              <a:t>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5B5B5B"/>
                </a:solidFill>
                <a:latin typeface="ArialMT" charset="0"/>
              </a:rPr>
              <a:t>• </a:t>
            </a:r>
            <a:r>
              <a:rPr lang="en-US" dirty="0">
                <a:solidFill>
                  <a:srgbClr val="5B5B5B"/>
                </a:solidFill>
                <a:latin typeface="ArialMT" charset="0"/>
              </a:rPr>
              <a:t>Switch between multiple windows 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3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E8A333"/>
                </a:solidFill>
                <a:latin typeface="ArialMT" charset="0"/>
              </a:rPr>
              <a:t>Pop up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5B5B5B"/>
              </a:solidFill>
              <a:latin typeface="ArialMT" charset="0"/>
            </a:endParaRPr>
          </a:p>
          <a:p>
            <a:r>
              <a:rPr lang="en-US" dirty="0">
                <a:solidFill>
                  <a:srgbClr val="5B5B5B"/>
                </a:solidFill>
                <a:latin typeface="ArialMT" charset="0"/>
              </a:rPr>
              <a:t>Anything that comes out of the browser </a:t>
            </a:r>
          </a:p>
          <a:p>
            <a:r>
              <a:rPr lang="en-US" dirty="0" smtClean="0">
                <a:solidFill>
                  <a:srgbClr val="5B5B5B"/>
                </a:solidFill>
                <a:latin typeface="ArialMT" charset="0"/>
              </a:rPr>
              <a:t>JavaScript </a:t>
            </a:r>
            <a:r>
              <a:rPr lang="en-US" dirty="0">
                <a:solidFill>
                  <a:srgbClr val="5B5B5B"/>
                </a:solidFill>
                <a:latin typeface="ArialMT" charset="0"/>
              </a:rPr>
              <a:t>alerts </a:t>
            </a:r>
          </a:p>
          <a:p>
            <a:r>
              <a:rPr lang="en-US" dirty="0">
                <a:solidFill>
                  <a:srgbClr val="5B5B5B"/>
                </a:solidFill>
                <a:latin typeface="ArialMT" charset="0"/>
              </a:rPr>
              <a:t>Modals </a:t>
            </a:r>
          </a:p>
          <a:p>
            <a:r>
              <a:rPr lang="en-US" dirty="0">
                <a:solidFill>
                  <a:srgbClr val="5B5B5B"/>
                </a:solidFill>
                <a:latin typeface="ArialMT" charset="0"/>
              </a:rPr>
              <a:t>Dialogs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E8A333"/>
                </a:solidFill>
                <a:latin typeface="ArialMT" charset="0"/>
              </a:rPr>
              <a:t>Browser pop up </a:t>
            </a:r>
            <a:r>
              <a:rPr lang="en-US" sz="4000" dirty="0" smtClean="0">
                <a:solidFill>
                  <a:srgbClr val="E8A333"/>
                </a:solidFill>
                <a:latin typeface="ArialMT" charset="0"/>
              </a:rPr>
              <a:t>/ HTML ALERT</a:t>
            </a:r>
            <a:r>
              <a:rPr lang="en-US" sz="4000" dirty="0">
                <a:solidFill>
                  <a:srgbClr val="E8A333"/>
                </a:solidFill>
                <a:latin typeface="ArialMT" charset="0"/>
              </a:rPr>
              <a:t/>
            </a:r>
            <a:br>
              <a:rPr lang="en-US" sz="4000" dirty="0">
                <a:solidFill>
                  <a:srgbClr val="E8A333"/>
                </a:solidFill>
                <a:latin typeface="ArialMT" charset="0"/>
              </a:rPr>
            </a:br>
            <a:endParaRPr lang="en-US" sz="4000" dirty="0">
              <a:solidFill>
                <a:srgbClr val="E8A333"/>
              </a:solidFill>
              <a:latin typeface="ArialM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47" y="1166719"/>
            <a:ext cx="10515600" cy="4351338"/>
          </a:xfrm>
        </p:spPr>
        <p:txBody>
          <a:bodyPr/>
          <a:lstStyle/>
          <a:p>
            <a:r>
              <a:rPr lang="en-US" dirty="0"/>
              <a:t>Part of html </a:t>
            </a:r>
          </a:p>
          <a:p>
            <a:r>
              <a:rPr lang="en-US" dirty="0"/>
              <a:t>Does not always block the web page </a:t>
            </a:r>
          </a:p>
          <a:p>
            <a:r>
              <a:rPr lang="en-US" dirty="0"/>
              <a:t>Can be located using usual locator </a:t>
            </a:r>
            <a:endParaRPr lang="en-US" dirty="0" smtClean="0"/>
          </a:p>
          <a:p>
            <a:r>
              <a:rPr lang="en-US" dirty="0" smtClean="0"/>
              <a:t>Basically you can right click and inspect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39" y="1027906"/>
            <a:ext cx="4864100" cy="306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7" y="3569754"/>
            <a:ext cx="6521076" cy="27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0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E8A333"/>
                </a:solidFill>
                <a:latin typeface="ArialMT" charset="0"/>
              </a:rPr>
              <a:t>Browser pop up </a:t>
            </a:r>
            <a:r>
              <a:rPr lang="en-US" sz="4000" dirty="0" smtClean="0">
                <a:solidFill>
                  <a:srgbClr val="E8A333"/>
                </a:solidFill>
                <a:latin typeface="ArialMT" charset="0"/>
              </a:rPr>
              <a:t>/ HTML ALERT</a:t>
            </a:r>
            <a:r>
              <a:rPr lang="en-US" sz="4000" dirty="0">
                <a:solidFill>
                  <a:srgbClr val="E8A333"/>
                </a:solidFill>
                <a:latin typeface="ArialMT" charset="0"/>
              </a:rPr>
              <a:t/>
            </a:r>
            <a:br>
              <a:rPr lang="en-US" sz="4000" dirty="0">
                <a:solidFill>
                  <a:srgbClr val="E8A333"/>
                </a:solidFill>
                <a:latin typeface="ArialMT" charset="0"/>
              </a:rPr>
            </a:br>
            <a:endParaRPr lang="en-US" sz="4000" dirty="0">
              <a:solidFill>
                <a:srgbClr val="E8A333"/>
              </a:solidFill>
              <a:latin typeface="ArialMT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946242"/>
            <a:ext cx="8759110" cy="16255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89" y="1951764"/>
            <a:ext cx="3817612" cy="2402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" y="2731770"/>
            <a:ext cx="6645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Can </a:t>
            </a:r>
            <a:r>
              <a:rPr lang="en-US" sz="2800" dirty="0"/>
              <a:t>be treated as a regular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Subject </a:t>
            </a:r>
            <a:r>
              <a:rPr lang="en-US" sz="2800" dirty="0"/>
              <a:t>to same actions as click</a:t>
            </a:r>
            <a:r>
              <a:rPr lang="en-US" sz="2800" dirty="0" smtClean="0"/>
              <a:t>(), </a:t>
            </a:r>
            <a:r>
              <a:rPr lang="en-US" sz="2800" dirty="0" err="1" smtClean="0"/>
              <a:t>sendKeys</a:t>
            </a:r>
            <a:r>
              <a:rPr lang="en-US" sz="2800" dirty="0"/>
              <a:t>() </a:t>
            </a:r>
            <a:r>
              <a:rPr lang="en-US" sz="2800" dirty="0" err="1"/>
              <a:t>etc</a:t>
            </a:r>
            <a:r>
              <a:rPr lang="en-US" sz="2800" dirty="0"/>
              <a:t>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14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E8A333"/>
                </a:solidFill>
                <a:latin typeface="ArialMT" charset="0"/>
              </a:rPr>
              <a:t>JavaScript alerts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B5B5B"/>
                </a:solidFill>
                <a:latin typeface="ArialMT" charset="0"/>
              </a:rPr>
              <a:t>JavaScript alert is a type </a:t>
            </a:r>
            <a:r>
              <a:rPr lang="en-US" dirty="0">
                <a:solidFill>
                  <a:srgbClr val="5B5B5B"/>
                </a:solidFill>
                <a:latin typeface="ArialMT" charset="0"/>
              </a:rPr>
              <a:t>of a pop up </a:t>
            </a:r>
          </a:p>
          <a:p>
            <a:r>
              <a:rPr lang="en-US" dirty="0">
                <a:solidFill>
                  <a:srgbClr val="5B5B5B"/>
                </a:solidFill>
                <a:latin typeface="ArialMT" charset="0"/>
              </a:rPr>
              <a:t>Blocks the page when </a:t>
            </a:r>
            <a:r>
              <a:rPr lang="en-US" dirty="0" smtClean="0">
                <a:solidFill>
                  <a:srgbClr val="5B5B5B"/>
                </a:solidFill>
                <a:latin typeface="ArialMT" charset="0"/>
              </a:rPr>
              <a:t>present, you </a:t>
            </a:r>
            <a:r>
              <a:rPr lang="en-US" dirty="0" err="1" smtClean="0">
                <a:solidFill>
                  <a:srgbClr val="5B5B5B"/>
                </a:solidFill>
                <a:latin typeface="ArialMT" charset="0"/>
              </a:rPr>
              <a:t>canNOT</a:t>
            </a:r>
            <a:r>
              <a:rPr lang="en-US" dirty="0" smtClean="0">
                <a:solidFill>
                  <a:srgbClr val="5B5B5B"/>
                </a:solidFill>
                <a:latin typeface="ArialMT" charset="0"/>
              </a:rPr>
              <a:t> do anything else until you deal with the alert.</a:t>
            </a:r>
            <a:endParaRPr lang="en-US" dirty="0">
              <a:solidFill>
                <a:srgbClr val="5B5B5B"/>
              </a:solidFill>
              <a:latin typeface="ArialMT" charset="0"/>
            </a:endParaRPr>
          </a:p>
          <a:p>
            <a:r>
              <a:rPr lang="en-US" dirty="0">
                <a:solidFill>
                  <a:srgbClr val="5B5B5B"/>
                </a:solidFill>
                <a:latin typeface="ArialMT" charset="0"/>
              </a:rPr>
              <a:t>User has to accept or cancel </a:t>
            </a:r>
          </a:p>
          <a:p>
            <a:r>
              <a:rPr lang="en-US" dirty="0">
                <a:solidFill>
                  <a:srgbClr val="5B5B5B"/>
                </a:solidFill>
                <a:latin typeface="ArialMT" charset="0"/>
              </a:rPr>
              <a:t>Not part of html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425"/>
            <a:ext cx="5778500" cy="17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24" y="3245644"/>
            <a:ext cx="3708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8A333"/>
                </a:solidFill>
                <a:latin typeface="ArialMT" charset="0"/>
              </a:rPr>
              <a:t>There are 3 types of JavaScript 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B5B5B"/>
                </a:solidFill>
                <a:latin typeface="ArialMT" charset="0"/>
              </a:rPr>
              <a:t>Warning/information alert (you have one button only, just accept)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B5B5B"/>
                </a:solidFill>
                <a:latin typeface="ArialMT" charset="0"/>
              </a:rPr>
              <a:t>Confirmation alert (you have an option to say </a:t>
            </a:r>
            <a:r>
              <a:rPr lang="en-US" dirty="0" smtClean="0">
                <a:solidFill>
                  <a:srgbClr val="5B5B5B"/>
                </a:solidFill>
                <a:latin typeface="ArialMT" charset="0"/>
              </a:rPr>
              <a:t>accept/decline)</a:t>
            </a:r>
            <a:endParaRPr lang="en-US" dirty="0">
              <a:solidFill>
                <a:srgbClr val="5B5B5B"/>
              </a:solidFill>
              <a:latin typeface="ArialMT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B5B5B"/>
                </a:solidFill>
                <a:latin typeface="ArialMT" charset="0"/>
              </a:rPr>
              <a:t>Prompt alert (they ask something from you)</a:t>
            </a:r>
          </a:p>
        </p:txBody>
      </p:sp>
    </p:spTree>
    <p:extLst>
      <p:ext uri="{BB962C8B-B14F-4D97-AF65-F5344CB8AC3E}">
        <p14:creationId xmlns:p14="http://schemas.microsoft.com/office/powerpoint/2010/main" val="8687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8A333"/>
                </a:solidFill>
                <a:latin typeface="ArialMT" charset="0"/>
              </a:rPr>
              <a:t>Warning/Information alert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05" y="1496777"/>
            <a:ext cx="7896195" cy="4952479"/>
          </a:xfrm>
        </p:spPr>
      </p:pic>
      <p:sp>
        <p:nvSpPr>
          <p:cNvPr id="5" name="TextBox 4"/>
          <p:cNvSpPr txBox="1"/>
          <p:nvPr/>
        </p:nvSpPr>
        <p:spPr>
          <a:xfrm>
            <a:off x="7521388" y="763471"/>
            <a:ext cx="6373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You have one button only.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23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297</Words>
  <Application>Microsoft Macintosh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ArialMT</vt:lpstr>
      <vt:lpstr>Calibri</vt:lpstr>
      <vt:lpstr>Calibri Light</vt:lpstr>
      <vt:lpstr>Helvetica,Bold</vt:lpstr>
      <vt:lpstr>Mangal</vt:lpstr>
      <vt:lpstr>Wingdings</vt:lpstr>
      <vt:lpstr>Arial</vt:lpstr>
      <vt:lpstr>Office Theme</vt:lpstr>
      <vt:lpstr>PowerPoint Presentation</vt:lpstr>
      <vt:lpstr>Agenda</vt:lpstr>
      <vt:lpstr>After today’s session you should be able to:  </vt:lpstr>
      <vt:lpstr>Pop up  </vt:lpstr>
      <vt:lpstr>Browser pop up / HTML ALERT </vt:lpstr>
      <vt:lpstr>Browser pop up / HTML ALERT </vt:lpstr>
      <vt:lpstr>JavaScript alerts  </vt:lpstr>
      <vt:lpstr>There are 3 types of JavaScript alerts</vt:lpstr>
      <vt:lpstr>Warning/Information alert</vt:lpstr>
      <vt:lpstr>Confirmation alert: you have an option to say accept/decline</vt:lpstr>
      <vt:lpstr>Prompt alert: asking information from you to enter</vt:lpstr>
      <vt:lpstr>JavaScript alert syntax </vt:lpstr>
      <vt:lpstr>Iframes  </vt:lpstr>
      <vt:lpstr>Example iframe </vt:lpstr>
      <vt:lpstr>How to handle iframe: syntax </vt:lpstr>
      <vt:lpstr>Multiple windows  </vt:lpstr>
      <vt:lpstr>How to handle multiple 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2019-07-06T01:20:34Z</dcterms:created>
  <dcterms:modified xsi:type="dcterms:W3CDTF">2020-02-02T15:57:29Z</dcterms:modified>
</cp:coreProperties>
</file>