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0" r:id="rId6"/>
    <p:sldId id="259" r:id="rId7"/>
    <p:sldId id="261" r:id="rId8"/>
    <p:sldId id="262" r:id="rId9"/>
    <p:sldId id="266" r:id="rId10"/>
    <p:sldId id="263" r:id="rId11"/>
    <p:sldId id="264" r:id="rId12"/>
    <p:sldId id="265" r:id="rId13"/>
    <p:sldId id="276" r:id="rId14"/>
    <p:sldId id="277" r:id="rId15"/>
    <p:sldId id="278" r:id="rId16"/>
    <p:sldId id="279" r:id="rId17"/>
    <p:sldId id="267" r:id="rId18"/>
    <p:sldId id="269" r:id="rId19"/>
    <p:sldId id="270" r:id="rId20"/>
    <p:sldId id="271" r:id="rId21"/>
    <p:sldId id="272" r:id="rId22"/>
    <p:sldId id="282" r:id="rId23"/>
    <p:sldId id="273" r:id="rId24"/>
    <p:sldId id="274" r:id="rId25"/>
    <p:sldId id="275" r:id="rId26"/>
    <p:sldId id="281" r:id="rId27"/>
    <p:sldId id="280" r:id="rId28"/>
    <p:sldId id="284" r:id="rId29"/>
    <p:sldId id="283" r:id="rId30"/>
    <p:sldId id="285" r:id="rId31"/>
    <p:sldId id="286" r:id="rId32"/>
    <p:sldId id="288" r:id="rId33"/>
    <p:sldId id="289" r:id="rId34"/>
    <p:sldId id="290" r:id="rId35"/>
    <p:sldId id="291"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visual-paradigm.com/scrum/what-is-project-owner-role-in-scrum/" TargetMode="External"/><Relationship Id="rId2" Type="http://schemas.openxmlformats.org/officeDocument/2006/relationships/hyperlink" Target="https://www.visual-paradigm.com/scrum/what-is-scrum-master/" TargetMode="External"/><Relationship Id="rId1" Type="http://schemas.openxmlformats.org/officeDocument/2006/relationships/slideLayout" Target="../slideLayouts/slideLayout2.xml"/><Relationship Id="rId4" Type="http://schemas.openxmlformats.org/officeDocument/2006/relationships/hyperlink" Target="https://www.visual-paradigm.com/scrum/what-is-sprint-in-scru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scrum.org/resources/what-is-sprint-planning" TargetMode="External"/><Relationship Id="rId2" Type="http://schemas.openxmlformats.org/officeDocument/2006/relationships/hyperlink" Target="https://www.scrum.org/resources/what-is-a-sprint-review" TargetMode="External"/><Relationship Id="rId1" Type="http://schemas.openxmlformats.org/officeDocument/2006/relationships/slideLayout" Target="../slideLayouts/slideLayout2.xml"/><Relationship Id="rId4" Type="http://schemas.openxmlformats.org/officeDocument/2006/relationships/hyperlink" Target="https://www.scrum.org/resources/what-is-a-scrum-mas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hygger.io/product-backlog/" TargetMode="External"/><Relationship Id="rId2" Type="http://schemas.openxmlformats.org/officeDocument/2006/relationships/hyperlink" Target="https://hygger.io/blog/what-is-product-backlog-grooming-in-product-management/"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softwaretestinghelp.com/types-of-software-tes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visual-paradigm.com/scrum/scrum-in-3-minu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visual-paradigm.com/scrum/what-is-product-backlog-in-scru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18011"/>
            <a:ext cx="8825658" cy="1332411"/>
          </a:xfrm>
        </p:spPr>
        <p:txBody>
          <a:bodyPr/>
          <a:lstStyle/>
          <a:p>
            <a:pPr algn="ctr"/>
            <a:r>
              <a:rPr lang="en-US" dirty="0" smtClean="0"/>
              <a:t>SCRUM TEAM</a:t>
            </a:r>
            <a:endParaRPr lang="en-US" dirty="0"/>
          </a:p>
        </p:txBody>
      </p:sp>
      <p:sp>
        <p:nvSpPr>
          <p:cNvPr id="3" name="Subtitle 2"/>
          <p:cNvSpPr>
            <a:spLocks noGrp="1"/>
          </p:cNvSpPr>
          <p:nvPr>
            <p:ph type="subTitle" idx="1"/>
          </p:nvPr>
        </p:nvSpPr>
        <p:spPr>
          <a:xfrm>
            <a:off x="1154955" y="2991394"/>
            <a:ext cx="8825658" cy="2647406"/>
          </a:xfrm>
        </p:spPr>
        <p:txBody>
          <a:bodyPr/>
          <a:lstStyle/>
          <a:p>
            <a:r>
              <a:rPr lang="en-US" dirty="0" smtClean="0"/>
              <a:t>--What is scrum team??</a:t>
            </a:r>
          </a:p>
          <a:p>
            <a:r>
              <a:rPr lang="en-US" dirty="0" smtClean="0"/>
              <a:t>--What does scrum team work for?</a:t>
            </a:r>
          </a:p>
          <a:p>
            <a:r>
              <a:rPr lang="en-US" dirty="0" smtClean="0"/>
              <a:t>--What are </a:t>
            </a:r>
            <a:r>
              <a:rPr lang="en-US" dirty="0" smtClean="0"/>
              <a:t>the Roles </a:t>
            </a:r>
            <a:r>
              <a:rPr lang="en-US" dirty="0" smtClean="0"/>
              <a:t>in scrum team?</a:t>
            </a:r>
          </a:p>
          <a:p>
            <a:r>
              <a:rPr lang="en-US" dirty="0" smtClean="0"/>
              <a:t>--what are the responsibilities of the team members?</a:t>
            </a:r>
            <a:endParaRPr lang="en-US" dirty="0"/>
          </a:p>
        </p:txBody>
      </p:sp>
    </p:spTree>
    <p:extLst>
      <p:ext uri="{BB962C8B-B14F-4D97-AF65-F5344CB8AC3E}">
        <p14:creationId xmlns:p14="http://schemas.microsoft.com/office/powerpoint/2010/main" val="120533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CHECK-SPRINT PLANNING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What</a:t>
            </a:r>
            <a:r>
              <a:rPr lang="en-US" dirty="0"/>
              <a:t> –  The product owner describes the </a:t>
            </a:r>
            <a:r>
              <a:rPr lang="en-US" dirty="0" smtClean="0"/>
              <a:t> goal. </a:t>
            </a:r>
            <a:r>
              <a:rPr lang="en-US" dirty="0"/>
              <a:t>The scrum team decides what can be done in the coming sprint and what they will do during the sprint to make that happen</a:t>
            </a:r>
            <a:r>
              <a:rPr lang="en-US" dirty="0" smtClean="0"/>
              <a:t>.</a:t>
            </a:r>
          </a:p>
          <a:p>
            <a:r>
              <a:rPr lang="en-US" b="1" dirty="0"/>
              <a:t>The How</a:t>
            </a:r>
            <a:r>
              <a:rPr lang="en-US" dirty="0"/>
              <a:t> – The development team plans the work necessary to deliver the sprint goal. Ultimately, the resulting sprint plan is a negotiation between the development team and product owner based on value and effort</a:t>
            </a:r>
            <a:r>
              <a:rPr lang="en-US" dirty="0" smtClean="0"/>
              <a:t>.</a:t>
            </a:r>
          </a:p>
          <a:p>
            <a:r>
              <a:rPr lang="en-US" b="1" dirty="0"/>
              <a:t>The Inputs</a:t>
            </a:r>
            <a:r>
              <a:rPr lang="en-US" dirty="0"/>
              <a:t> – A great starting point for the sprint plan is the product backlog </a:t>
            </a:r>
            <a:r>
              <a:rPr lang="en-US" dirty="0" smtClean="0"/>
              <a:t>The </a:t>
            </a:r>
            <a:r>
              <a:rPr lang="en-US" dirty="0"/>
              <a:t>team should also look at the existing work done in the increment and have a view to capacity</a:t>
            </a:r>
            <a:r>
              <a:rPr lang="en-US" dirty="0" smtClean="0"/>
              <a:t>.</a:t>
            </a:r>
          </a:p>
          <a:p>
            <a:r>
              <a:rPr lang="en-US" b="1" dirty="0"/>
              <a:t>The Outputs</a:t>
            </a:r>
            <a:r>
              <a:rPr lang="en-US" dirty="0"/>
              <a:t> – The most important outcome for the sprint planning meeting is that the team can describe the goal of the sprint and how they will start working toward that goal. This is made visible in the sprint backlog.</a:t>
            </a:r>
          </a:p>
        </p:txBody>
      </p:sp>
    </p:spTree>
    <p:extLst>
      <p:ext uri="{BB962C8B-B14F-4D97-AF65-F5344CB8AC3E}">
        <p14:creationId xmlns:p14="http://schemas.microsoft.com/office/powerpoint/2010/main" val="309011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67543"/>
            <a:ext cx="9404723" cy="1319347"/>
          </a:xfrm>
        </p:spPr>
        <p:txBody>
          <a:bodyPr/>
          <a:lstStyle/>
          <a:p>
            <a:r>
              <a:rPr lang="en-US" dirty="0" smtClean="0"/>
              <a:t>QUICK CHECK – USER STORIES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r>
              <a:rPr lang="en-US" dirty="0"/>
              <a:t> A </a:t>
            </a:r>
            <a:r>
              <a:rPr lang="en-US" b="1" dirty="0"/>
              <a:t>user story</a:t>
            </a:r>
            <a:r>
              <a:rPr lang="en-US" dirty="0"/>
              <a:t> is a very high-level definition of a requirement, containing just enough information so that the developers can produce a reasonable estimate of the effort to implement it</a:t>
            </a:r>
            <a:r>
              <a:rPr lang="en-US" dirty="0" smtClean="0"/>
              <a:t>.</a:t>
            </a:r>
          </a:p>
          <a:p>
            <a:endParaRPr lang="en-US" dirty="0"/>
          </a:p>
        </p:txBody>
      </p:sp>
    </p:spTree>
    <p:extLst>
      <p:ext uri="{BB962C8B-B14F-4D97-AF65-F5344CB8AC3E}">
        <p14:creationId xmlns:p14="http://schemas.microsoft.com/office/powerpoint/2010/main" val="186749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examples</a:t>
            </a:r>
            <a:br>
              <a:rPr lang="en-US" dirty="0"/>
            </a:br>
            <a:r>
              <a:rPr lang="en-US" dirty="0"/>
              <a:t>In practice, user stories might look like these:</a:t>
            </a:r>
            <a:br>
              <a:rPr lang="en-US" dirty="0"/>
            </a:br>
            <a:endParaRPr lang="en-US" dirty="0"/>
          </a:p>
        </p:txBody>
      </p:sp>
      <p:sp>
        <p:nvSpPr>
          <p:cNvPr id="3" name="Content Placeholder 2"/>
          <p:cNvSpPr>
            <a:spLocks noGrp="1"/>
          </p:cNvSpPr>
          <p:nvPr>
            <p:ph idx="1"/>
          </p:nvPr>
        </p:nvSpPr>
        <p:spPr>
          <a:xfrm>
            <a:off x="1103312" y="2534194"/>
            <a:ext cx="8946541" cy="3714205"/>
          </a:xfrm>
        </p:spPr>
        <p:txBody>
          <a:bodyPr>
            <a:normAutofit/>
          </a:bodyPr>
          <a:lstStyle/>
          <a:p>
            <a:r>
              <a:rPr lang="en-US" dirty="0" smtClean="0"/>
              <a:t>As </a:t>
            </a:r>
            <a:r>
              <a:rPr lang="en-US" dirty="0"/>
              <a:t>a database administrator, I want to automatically merge datasets from different sources so that I can more easily create reports for my internal customers.</a:t>
            </a:r>
          </a:p>
          <a:p>
            <a:r>
              <a:rPr lang="en-US" dirty="0"/>
              <a:t>As a brand manager, I want to get alerts whenever a reseller advertises our products below agreed-upon prices so that I can quickly take action to protect our brand.</a:t>
            </a:r>
          </a:p>
          <a:p>
            <a:r>
              <a:rPr lang="en-US" dirty="0"/>
              <a:t>As the leader of a remote team, I want our team-messaging app to include file sharing and annotation so that my team can collaborate in real-time and keep an archive of their work in a single place.</a:t>
            </a:r>
          </a:p>
          <a:p>
            <a:endParaRPr lang="en-US" dirty="0"/>
          </a:p>
        </p:txBody>
      </p:sp>
    </p:spTree>
    <p:extLst>
      <p:ext uri="{BB962C8B-B14F-4D97-AF65-F5344CB8AC3E}">
        <p14:creationId xmlns:p14="http://schemas.microsoft.com/office/powerpoint/2010/main" val="290562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a:t>
            </a:r>
            <a:r>
              <a:rPr lang="en-US" dirty="0"/>
              <a:t>is Sprint Review?</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sprint review is an informal meeting which the development team, the </a:t>
            </a:r>
            <a:r>
              <a:rPr lang="en-US" sz="2400" dirty="0">
                <a:hlinkClick r:id="rId2"/>
              </a:rPr>
              <a:t>scrum master</a:t>
            </a:r>
            <a:r>
              <a:rPr lang="en-US" sz="2400" dirty="0"/>
              <a:t>, the </a:t>
            </a:r>
            <a:r>
              <a:rPr lang="en-US" sz="2400" dirty="0">
                <a:hlinkClick r:id="rId3"/>
              </a:rPr>
              <a:t>product owner</a:t>
            </a:r>
            <a:r>
              <a:rPr lang="en-US" sz="2400" dirty="0"/>
              <a:t> and the stakeholders will attend. The team gives a demo on the product and will determine what are finished and what aren’t. The purpose of the Sprint Review meeting is for the team to show the customers and stakeholders the work they have accomplished over the </a:t>
            </a:r>
            <a:r>
              <a:rPr lang="en-US" sz="2400" dirty="0">
                <a:hlinkClick r:id="rId4"/>
              </a:rPr>
              <a:t>sprint</a:t>
            </a:r>
            <a:r>
              <a:rPr lang="en-US" sz="2400" dirty="0"/>
              <a:t> and compare it to the commitment given at the beginning of the sprint.</a:t>
            </a:r>
            <a:endParaRPr lang="en-US" sz="2400" dirty="0"/>
          </a:p>
        </p:txBody>
      </p:sp>
    </p:spTree>
    <p:extLst>
      <p:ext uri="{BB962C8B-B14F-4D97-AF65-F5344CB8AC3E}">
        <p14:creationId xmlns:p14="http://schemas.microsoft.com/office/powerpoint/2010/main" val="248992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Sprint Retrospective?</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The Sprint Retrospective occurs after the </a:t>
            </a:r>
            <a:r>
              <a:rPr lang="en-US" sz="2400" dirty="0">
                <a:hlinkClick r:id="rId2" tooltip="What is a Sprint Review?"/>
              </a:rPr>
              <a:t>Sprint Review</a:t>
            </a:r>
            <a:r>
              <a:rPr lang="en-US" sz="2400" dirty="0"/>
              <a:t> and prior to the next </a:t>
            </a:r>
            <a:r>
              <a:rPr lang="en-US" sz="2400" dirty="0">
                <a:hlinkClick r:id="rId3" tooltip="What is Sprint Planning?"/>
              </a:rPr>
              <a:t>Sprint Planning</a:t>
            </a:r>
            <a:r>
              <a:rPr lang="en-US" sz="2400" dirty="0"/>
              <a:t>. This is at most a three-hour meeting for one-month Sprints. For shorter Sprints, the event is usually shorter. The </a:t>
            </a:r>
            <a:r>
              <a:rPr lang="en-US" sz="2400" dirty="0">
                <a:hlinkClick r:id="rId4" tooltip="What is a Scrum Master?"/>
              </a:rPr>
              <a:t>Scrum Master</a:t>
            </a:r>
            <a:r>
              <a:rPr lang="en-US" sz="2400" dirty="0"/>
              <a:t> ensures that the event takes place and that attendants understand its purpose. This is the opportunity for the Scrum Team to improve and all member should be in attendance.</a:t>
            </a:r>
            <a:endParaRPr lang="en-US" sz="2400" dirty="0"/>
          </a:p>
        </p:txBody>
      </p:sp>
    </p:spTree>
    <p:extLst>
      <p:ext uri="{BB962C8B-B14F-4D97-AF65-F5344CB8AC3E}">
        <p14:creationId xmlns:p14="http://schemas.microsoft.com/office/powerpoint/2010/main" val="316539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6" y="574766"/>
            <a:ext cx="8386354" cy="3046988"/>
          </a:xfrm>
          <a:prstGeom prst="rect">
            <a:avLst/>
          </a:prstGeom>
        </p:spPr>
        <p:txBody>
          <a:bodyPr wrap="square">
            <a:spAutoFit/>
          </a:bodyPr>
          <a:lstStyle/>
          <a:p>
            <a:r>
              <a:rPr lang="en-US" sz="3200" b="1" dirty="0">
                <a:latin typeface="Raleway"/>
              </a:rPr>
              <a:t>During the Sprint </a:t>
            </a:r>
            <a:r>
              <a:rPr lang="en-US" sz="3200" b="1" u="sng" dirty="0">
                <a:latin typeface="Raleway"/>
              </a:rPr>
              <a:t>Retrospective,</a:t>
            </a:r>
            <a:r>
              <a:rPr lang="en-US" sz="3200" b="1" dirty="0">
                <a:latin typeface="Raleway"/>
              </a:rPr>
              <a:t> the team discusses:</a:t>
            </a:r>
          </a:p>
          <a:p>
            <a:pPr>
              <a:buFont typeface="Arial" panose="020B0604020202020204" pitchFamily="34" charset="0"/>
              <a:buChar char="•"/>
            </a:pPr>
            <a:r>
              <a:rPr lang="en-US" sz="3200" b="1" dirty="0">
                <a:latin typeface="Raleway"/>
              </a:rPr>
              <a:t>What went well in the Sprint</a:t>
            </a:r>
          </a:p>
          <a:p>
            <a:pPr>
              <a:buFont typeface="Arial" panose="020B0604020202020204" pitchFamily="34" charset="0"/>
              <a:buChar char="•"/>
            </a:pPr>
            <a:r>
              <a:rPr lang="en-US" sz="3200" b="1" dirty="0">
                <a:latin typeface="Raleway"/>
              </a:rPr>
              <a:t>What could be improved</a:t>
            </a:r>
          </a:p>
          <a:p>
            <a:pPr>
              <a:buFont typeface="Arial" panose="020B0604020202020204" pitchFamily="34" charset="0"/>
              <a:buChar char="•"/>
            </a:pPr>
            <a:r>
              <a:rPr lang="en-US" sz="3200" b="1" dirty="0">
                <a:latin typeface="Raleway"/>
              </a:rPr>
              <a:t>What will we commit to improve in the next Sprint</a:t>
            </a:r>
            <a:endParaRPr lang="en-US" sz="3200" b="1" i="0" dirty="0">
              <a:effectLst/>
              <a:latin typeface="Raleway"/>
            </a:endParaRPr>
          </a:p>
        </p:txBody>
      </p:sp>
    </p:spTree>
    <p:extLst>
      <p:ext uri="{BB962C8B-B14F-4D97-AF65-F5344CB8AC3E}">
        <p14:creationId xmlns:p14="http://schemas.microsoft.com/office/powerpoint/2010/main" val="112772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496389"/>
            <a:ext cx="10868297" cy="5262979"/>
          </a:xfrm>
          <a:prstGeom prst="rect">
            <a:avLst/>
          </a:prstGeom>
        </p:spPr>
        <p:txBody>
          <a:bodyPr wrap="square">
            <a:spAutoFit/>
          </a:bodyPr>
          <a:lstStyle/>
          <a:p>
            <a:r>
              <a:rPr lang="en-US" sz="2400" b="1" dirty="0">
                <a:latin typeface="Raleway"/>
              </a:rPr>
              <a:t>The Scrum Master encourages the Scrum Team to improve its development process and practices to make it more effective and enjoyable for the next Sprint. During each Sprint Retrospective, the Scrum Team plans ways to increase product quality by improving work processes or adapting the definition of “Done” if appropriate and not in conflict with product or organizational standards</a:t>
            </a:r>
            <a:r>
              <a:rPr lang="en-US" sz="2400" b="1" dirty="0" smtClean="0">
                <a:latin typeface="Raleway"/>
              </a:rPr>
              <a:t>.</a:t>
            </a:r>
          </a:p>
          <a:p>
            <a:endParaRPr lang="en-US" sz="2400" b="1" dirty="0" smtClean="0">
              <a:latin typeface="Raleway"/>
            </a:endParaRPr>
          </a:p>
          <a:p>
            <a:r>
              <a:rPr lang="en-US" sz="2400" b="1" dirty="0"/>
              <a:t>By the end of the Sprint Retrospective, the Scrum Team should have identified improvements that it will implement in the next Sprint. Implementing these improvements in the next Sprint is the adaptation to the inspection of the Scrum Team itself. Although improvements may be implemented at any time, the Sprint Retrospective provides a formal opportunity to focus on inspection and adaptation.</a:t>
            </a:r>
            <a:endParaRPr lang="en-US" sz="2400" b="1" dirty="0">
              <a:latin typeface="Raleway"/>
            </a:endParaRPr>
          </a:p>
          <a:p>
            <a:endParaRPr lang="en-US" sz="2400" b="1" dirty="0"/>
          </a:p>
        </p:txBody>
      </p:sp>
    </p:spTree>
    <p:extLst>
      <p:ext uri="{BB962C8B-B14F-4D97-AF65-F5344CB8AC3E}">
        <p14:creationId xmlns:p14="http://schemas.microsoft.com/office/powerpoint/2010/main" val="13026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a:t>
            </a:r>
            <a:endParaRPr lang="en-US" dirty="0"/>
          </a:p>
        </p:txBody>
      </p:sp>
      <p:sp>
        <p:nvSpPr>
          <p:cNvPr id="3" name="Content Placeholder 2"/>
          <p:cNvSpPr>
            <a:spLocks noGrp="1"/>
          </p:cNvSpPr>
          <p:nvPr>
            <p:ph idx="1"/>
          </p:nvPr>
        </p:nvSpPr>
        <p:spPr>
          <a:xfrm>
            <a:off x="1103312" y="1254034"/>
            <a:ext cx="8946541" cy="4994365"/>
          </a:xfrm>
        </p:spPr>
        <p:txBody>
          <a:bodyPr>
            <a:normAutofit/>
          </a:bodyPr>
          <a:lstStyle/>
          <a:p>
            <a:r>
              <a:rPr lang="en-US" sz="2400" dirty="0" smtClean="0"/>
              <a:t>Help </a:t>
            </a:r>
            <a:r>
              <a:rPr lang="en-US" sz="2400" dirty="0"/>
              <a:t>to keep the team accountable to their commitments to the business and also remove any roadblocks that might impede the team’s productivity. They met with the team on a regular basis to review work and deliverables, most often in a weekly cadence. The role of a scrum master is to coach and motivate team member, not enforce rules to them. The role of a scrum master includes:</a:t>
            </a:r>
          </a:p>
          <a:p>
            <a:r>
              <a:rPr lang="en-US" sz="2400" dirty="0"/>
              <a:t>ensure the process run smoothly</a:t>
            </a:r>
          </a:p>
          <a:p>
            <a:r>
              <a:rPr lang="en-US" sz="2400" dirty="0"/>
              <a:t>remove obstacles that impact productivity</a:t>
            </a:r>
          </a:p>
          <a:p>
            <a:r>
              <a:rPr lang="en-US" sz="2400" dirty="0"/>
              <a:t>organize the critical events and meeting</a:t>
            </a:r>
          </a:p>
          <a:p>
            <a:endParaRPr lang="en-US" sz="2400" dirty="0"/>
          </a:p>
        </p:txBody>
      </p:sp>
    </p:spTree>
    <p:extLst>
      <p:ext uri="{BB962C8B-B14F-4D97-AF65-F5344CB8AC3E}">
        <p14:creationId xmlns:p14="http://schemas.microsoft.com/office/powerpoint/2010/main" val="109440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694509"/>
          </a:xfrm>
        </p:spPr>
        <p:txBody>
          <a:bodyPr/>
          <a:lstStyle/>
          <a:p>
            <a:pPr algn="ctr"/>
            <a:r>
              <a:rPr lang="en-US" dirty="0" smtClean="0"/>
              <a:t>SCRUM </a:t>
            </a:r>
            <a:r>
              <a:rPr lang="en-US" b="1" dirty="0" smtClean="0"/>
              <a:t>MASTER</a:t>
            </a:r>
            <a:endParaRPr lang="en-US" b="1" dirty="0"/>
          </a:p>
        </p:txBody>
      </p:sp>
      <p:sp>
        <p:nvSpPr>
          <p:cNvPr id="4" name="Text Placeholder 3"/>
          <p:cNvSpPr>
            <a:spLocks noGrp="1"/>
          </p:cNvSpPr>
          <p:nvPr>
            <p:ph type="body" sz="half" idx="2"/>
          </p:nvPr>
        </p:nvSpPr>
        <p:spPr/>
        <p:txBody>
          <a:bodyPr>
            <a:normAutofit/>
          </a:bodyPr>
          <a:lstStyle/>
          <a:p>
            <a:r>
              <a:rPr lang="en-US" sz="2000" dirty="0"/>
              <a:t>Scrum Master is “</a:t>
            </a:r>
            <a:r>
              <a:rPr lang="en-US" sz="2000" b="1" i="1" dirty="0"/>
              <a:t>a facilitator for the team and the product owner. Rather than manage the team, the scrum master works to assist both the scrum team and the product owner.”</a:t>
            </a:r>
            <a:endParaRPr lang="en-US" sz="2000" dirty="0"/>
          </a:p>
        </p:txBody>
      </p:sp>
      <p:pic>
        <p:nvPicPr>
          <p:cNvPr id="3074" name="Picture 2" descr="https://d1jnx9ba8s6j9r.cloudfront.net/blog/wp-content/uploads/2019/07/Qualities-of-Scrum-Master-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2669" y="979714"/>
            <a:ext cx="4319868" cy="550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02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709" y="953590"/>
            <a:ext cx="10293531" cy="3416320"/>
          </a:xfrm>
          <a:prstGeom prst="rect">
            <a:avLst/>
          </a:prstGeom>
        </p:spPr>
        <p:txBody>
          <a:bodyPr wrap="square">
            <a:spAutoFit/>
          </a:bodyPr>
          <a:lstStyle/>
          <a:p>
            <a:r>
              <a:rPr lang="en-US" sz="2400" b="1" dirty="0">
                <a:latin typeface="Open Sans"/>
              </a:rPr>
              <a:t>Scrum Master serves Product Owner in the following ways:</a:t>
            </a:r>
            <a:endParaRPr lang="en-US" sz="2400" dirty="0">
              <a:latin typeface="Open Sans"/>
            </a:endParaRPr>
          </a:p>
          <a:p>
            <a:pPr>
              <a:buFont typeface="Arial" panose="020B0604020202020204" pitchFamily="34" charset="0"/>
              <a:buChar char="•"/>
            </a:pPr>
            <a:r>
              <a:rPr lang="en-US" sz="2400" dirty="0">
                <a:latin typeface="Open Sans"/>
              </a:rPr>
              <a:t>Makes sure that the goals and scope of the project are understood by everyone involved</a:t>
            </a:r>
          </a:p>
          <a:p>
            <a:pPr>
              <a:buFont typeface="Arial" panose="020B0604020202020204" pitchFamily="34" charset="0"/>
              <a:buChar char="•"/>
            </a:pPr>
            <a:r>
              <a:rPr lang="en-US" sz="2400" dirty="0">
                <a:latin typeface="Open Sans"/>
              </a:rPr>
              <a:t>Facilitates scrum events as and when requested by the product owner</a:t>
            </a:r>
          </a:p>
          <a:p>
            <a:pPr>
              <a:buFont typeface="Arial" panose="020B0604020202020204" pitchFamily="34" charset="0"/>
              <a:buChar char="•"/>
            </a:pPr>
            <a:r>
              <a:rPr lang="en-US" sz="2400" dirty="0">
                <a:latin typeface="Open Sans"/>
              </a:rPr>
              <a:t>Helps product owner find techniques for effective product backlog management</a:t>
            </a:r>
          </a:p>
          <a:p>
            <a:pPr>
              <a:buFont typeface="Arial" panose="020B0604020202020204" pitchFamily="34" charset="0"/>
              <a:buChar char="•"/>
            </a:pPr>
            <a:r>
              <a:rPr lang="en-US" sz="2400" dirty="0">
                <a:latin typeface="Open Sans"/>
              </a:rPr>
              <a:t>Ensure the product owner knows how to arrange the product backlog to maximize value</a:t>
            </a:r>
          </a:p>
          <a:p>
            <a:pPr>
              <a:buFont typeface="Arial" panose="020B0604020202020204" pitchFamily="34" charset="0"/>
              <a:buChar char="•"/>
            </a:pPr>
            <a:r>
              <a:rPr lang="en-US" sz="2400" dirty="0">
                <a:latin typeface="Open Sans"/>
              </a:rPr>
              <a:t>Helps product owner understand and practice agile practices</a:t>
            </a:r>
            <a:endParaRPr lang="en-US" sz="2400" b="0" i="0" dirty="0">
              <a:effectLst/>
              <a:latin typeface="Open Sans"/>
            </a:endParaRPr>
          </a:p>
        </p:txBody>
      </p:sp>
    </p:spTree>
    <p:extLst>
      <p:ext uri="{BB962C8B-B14F-4D97-AF65-F5344CB8AC3E}">
        <p14:creationId xmlns:p14="http://schemas.microsoft.com/office/powerpoint/2010/main" val="288973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65760"/>
            <a:ext cx="8825658" cy="2573383"/>
          </a:xfrm>
        </p:spPr>
        <p:txBody>
          <a:bodyPr/>
          <a:lstStyle/>
          <a:p>
            <a:r>
              <a:rPr lang="en-US" dirty="0" smtClean="0"/>
              <a:t>What is the SCRUM?</a:t>
            </a:r>
            <a:endParaRPr lang="en-US" dirty="0"/>
          </a:p>
        </p:txBody>
      </p:sp>
      <p:sp>
        <p:nvSpPr>
          <p:cNvPr id="3" name="Subtitle 2"/>
          <p:cNvSpPr>
            <a:spLocks noGrp="1"/>
          </p:cNvSpPr>
          <p:nvPr>
            <p:ph type="subTitle" idx="1"/>
          </p:nvPr>
        </p:nvSpPr>
        <p:spPr>
          <a:xfrm>
            <a:off x="1154954" y="3135086"/>
            <a:ext cx="9177765" cy="2503714"/>
          </a:xfrm>
        </p:spPr>
        <p:txBody>
          <a:bodyPr>
            <a:normAutofit fontScale="92500" lnSpcReduction="10000"/>
          </a:bodyPr>
          <a:lstStyle/>
          <a:p>
            <a:r>
              <a:rPr lang="en-US" sz="2800" dirty="0"/>
              <a:t>Scrum is a </a:t>
            </a:r>
            <a:r>
              <a:rPr lang="en-US" sz="2800" dirty="0" smtClean="0"/>
              <a:t>platform that </a:t>
            </a:r>
            <a:r>
              <a:rPr lang="en-US" sz="2800" dirty="0"/>
              <a:t>helps teams work together</a:t>
            </a:r>
            <a:r>
              <a:rPr lang="en-US" dirty="0" smtClean="0"/>
              <a:t>.</a:t>
            </a:r>
          </a:p>
          <a:p>
            <a:r>
              <a:rPr lang="en-US" sz="2800" dirty="0"/>
              <a:t>Scrum encourages teams to learn through experiences, self-organize while working on a problem, and reflect on their wins and losses to continuously improve.</a:t>
            </a:r>
          </a:p>
        </p:txBody>
      </p:sp>
    </p:spTree>
    <p:extLst>
      <p:ext uri="{BB962C8B-B14F-4D97-AF65-F5344CB8AC3E}">
        <p14:creationId xmlns:p14="http://schemas.microsoft.com/office/powerpoint/2010/main" val="39004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7909" y="953589"/>
            <a:ext cx="9927771" cy="4401205"/>
          </a:xfrm>
          <a:prstGeom prst="rect">
            <a:avLst/>
          </a:prstGeom>
        </p:spPr>
        <p:txBody>
          <a:bodyPr wrap="square">
            <a:spAutoFit/>
          </a:bodyPr>
          <a:lstStyle/>
          <a:p>
            <a:r>
              <a:rPr lang="en-US" sz="2800" b="1" dirty="0">
                <a:latin typeface="Open Sans"/>
              </a:rPr>
              <a:t>Scrum Master serves Development Team in the following ways:</a:t>
            </a:r>
            <a:endParaRPr lang="en-US" sz="2800" dirty="0">
              <a:latin typeface="Open Sans"/>
            </a:endParaRPr>
          </a:p>
          <a:p>
            <a:pPr>
              <a:buFont typeface="Arial" panose="020B0604020202020204" pitchFamily="34" charset="0"/>
              <a:buChar char="•"/>
            </a:pPr>
            <a:r>
              <a:rPr lang="en-US" sz="2800" dirty="0">
                <a:latin typeface="Open Sans"/>
              </a:rPr>
              <a:t>Coaches the entire team in self-organizing and cross-functionality</a:t>
            </a:r>
          </a:p>
          <a:p>
            <a:pPr>
              <a:buFont typeface="Arial" panose="020B0604020202020204" pitchFamily="34" charset="0"/>
              <a:buChar char="•"/>
            </a:pPr>
            <a:r>
              <a:rPr lang="en-US" sz="2800" dirty="0">
                <a:latin typeface="Open Sans"/>
              </a:rPr>
              <a:t>Facilitates scrum events as requested and needed</a:t>
            </a:r>
          </a:p>
          <a:p>
            <a:pPr>
              <a:buFont typeface="Arial" panose="020B0604020202020204" pitchFamily="34" charset="0"/>
              <a:buChar char="•"/>
            </a:pPr>
            <a:r>
              <a:rPr lang="en-US" sz="2800" dirty="0">
                <a:latin typeface="Open Sans"/>
              </a:rPr>
              <a:t>Removes obstacles that could slow down the team’s progress</a:t>
            </a:r>
          </a:p>
          <a:p>
            <a:pPr>
              <a:buFont typeface="Arial" panose="020B0604020202020204" pitchFamily="34" charset="0"/>
              <a:buChar char="•"/>
            </a:pPr>
            <a:r>
              <a:rPr lang="en-US" sz="2800" dirty="0">
                <a:latin typeface="Open Sans"/>
              </a:rPr>
              <a:t>Helps development team create high-quality products</a:t>
            </a:r>
          </a:p>
          <a:p>
            <a:pPr>
              <a:buFont typeface="Arial" panose="020B0604020202020204" pitchFamily="34" charset="0"/>
              <a:buChar char="•"/>
            </a:pPr>
            <a:r>
              <a:rPr lang="en-US" sz="2800" dirty="0">
                <a:latin typeface="Open Sans"/>
              </a:rPr>
              <a:t>Guides the team organizational environments in which Scrum is not yet fully adopted and understood</a:t>
            </a:r>
            <a:endParaRPr lang="en-US" sz="2800" b="0" i="0" dirty="0">
              <a:effectLst/>
              <a:latin typeface="Open Sans"/>
            </a:endParaRPr>
          </a:p>
        </p:txBody>
      </p:sp>
    </p:spTree>
    <p:extLst>
      <p:ext uri="{BB962C8B-B14F-4D97-AF65-F5344CB8AC3E}">
        <p14:creationId xmlns:p14="http://schemas.microsoft.com/office/powerpoint/2010/main" val="310182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DEVELOPMENT TEAM</a:t>
            </a:r>
            <a:endParaRPr lang="en-US" dirty="0"/>
          </a:p>
        </p:txBody>
      </p:sp>
      <p:pic>
        <p:nvPicPr>
          <p:cNvPr id="1026" name="Picture 2" descr="Image result for development team i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334" y="1358536"/>
            <a:ext cx="8880512" cy="488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4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851" y="1443841"/>
            <a:ext cx="9666515" cy="5632311"/>
          </a:xfrm>
          <a:prstGeom prst="rect">
            <a:avLst/>
          </a:prstGeom>
        </p:spPr>
        <p:txBody>
          <a:bodyPr wrap="square">
            <a:spAutoFit/>
          </a:bodyPr>
          <a:lstStyle/>
          <a:p>
            <a:r>
              <a:rPr lang="en-US" sz="2400" b="1" u="sng" dirty="0" smtClean="0">
                <a:latin typeface="Raleway"/>
              </a:rPr>
              <a:t>Every role in development team, develops something…</a:t>
            </a:r>
          </a:p>
          <a:p>
            <a:endParaRPr lang="en-US" sz="2400" b="1" dirty="0">
              <a:latin typeface="Raleway"/>
            </a:endParaRPr>
          </a:p>
          <a:p>
            <a:r>
              <a:rPr lang="en-US" sz="2400" b="1" dirty="0" smtClean="0">
                <a:latin typeface="Raleway"/>
              </a:rPr>
              <a:t>Architects </a:t>
            </a:r>
            <a:r>
              <a:rPr lang="en-US" sz="2400" b="1" dirty="0">
                <a:latin typeface="Raleway"/>
              </a:rPr>
              <a:t>develops models, database schema and architecture.</a:t>
            </a:r>
          </a:p>
          <a:p>
            <a:r>
              <a:rPr lang="en-US" sz="2400" b="1" dirty="0">
                <a:latin typeface="Raleway"/>
              </a:rPr>
              <a:t/>
            </a:r>
            <a:br>
              <a:rPr lang="en-US" sz="2400" b="1" dirty="0">
                <a:latin typeface="Raleway"/>
              </a:rPr>
            </a:br>
            <a:r>
              <a:rPr lang="en-US" sz="2400" b="1" dirty="0">
                <a:latin typeface="Raleway"/>
              </a:rPr>
              <a:t>Designers develops user interface and user experience.</a:t>
            </a:r>
          </a:p>
          <a:p>
            <a:r>
              <a:rPr lang="en-US" sz="2400" b="1" dirty="0">
                <a:latin typeface="Raleway"/>
              </a:rPr>
              <a:t/>
            </a:r>
            <a:br>
              <a:rPr lang="en-US" sz="2400" b="1" dirty="0">
                <a:latin typeface="Raleway"/>
              </a:rPr>
            </a:br>
            <a:r>
              <a:rPr lang="en-US" sz="2400" b="1" dirty="0">
                <a:latin typeface="Raleway"/>
              </a:rPr>
              <a:t>Analysts develops business analysis, requirements, documentation and user manuals.</a:t>
            </a:r>
          </a:p>
          <a:p>
            <a:r>
              <a:rPr lang="en-US" sz="2400" b="1" dirty="0">
                <a:latin typeface="Raleway"/>
              </a:rPr>
              <a:t/>
            </a:r>
            <a:br>
              <a:rPr lang="en-US" sz="2400" b="1" dirty="0">
                <a:latin typeface="Raleway"/>
              </a:rPr>
            </a:br>
            <a:r>
              <a:rPr lang="en-US" sz="2400" b="1" dirty="0">
                <a:latin typeface="Raleway"/>
              </a:rPr>
              <a:t>Programmers develops the code itself.</a:t>
            </a:r>
          </a:p>
          <a:p>
            <a:r>
              <a:rPr lang="en-US" sz="2400" b="1" dirty="0">
                <a:latin typeface="Raleway"/>
              </a:rPr>
              <a:t/>
            </a:r>
            <a:br>
              <a:rPr lang="en-US" sz="2400" b="1" dirty="0">
                <a:latin typeface="Raleway"/>
              </a:rPr>
            </a:br>
            <a:r>
              <a:rPr lang="en-US" sz="2400" b="1" dirty="0">
                <a:latin typeface="Raleway"/>
              </a:rPr>
              <a:t>Test Engineer develops test cases, acceptance tests and the tests itself.</a:t>
            </a:r>
          </a:p>
          <a:p>
            <a:r>
              <a:rPr lang="en-US" sz="2400" b="1" dirty="0">
                <a:latin typeface="Raleway"/>
              </a:rPr>
              <a:t/>
            </a:r>
            <a:br>
              <a:rPr lang="en-US" sz="2400" b="1" dirty="0">
                <a:latin typeface="Raleway"/>
              </a:rPr>
            </a:br>
            <a:endParaRPr lang="en-US" sz="2400" b="1" i="0" dirty="0">
              <a:effectLst/>
              <a:latin typeface="Raleway"/>
            </a:endParaRPr>
          </a:p>
        </p:txBody>
      </p:sp>
    </p:spTree>
    <p:extLst>
      <p:ext uri="{BB962C8B-B14F-4D97-AF65-F5344CB8AC3E}">
        <p14:creationId xmlns:p14="http://schemas.microsoft.com/office/powerpoint/2010/main" val="132018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40951"/>
          </a:xfrm>
        </p:spPr>
        <p:txBody>
          <a:bodyPr/>
          <a:lstStyle/>
          <a:p>
            <a:r>
              <a:rPr lang="en-US" b="1" dirty="0" smtClean="0"/>
              <a:t>               BUSINESS ANALYST</a:t>
            </a:r>
            <a:endParaRPr lang="en-US" b="1" dirty="0"/>
          </a:p>
        </p:txBody>
      </p:sp>
      <p:sp>
        <p:nvSpPr>
          <p:cNvPr id="3" name="Rectangle 2"/>
          <p:cNvSpPr/>
          <p:nvPr/>
        </p:nvSpPr>
        <p:spPr>
          <a:xfrm>
            <a:off x="901337" y="1166843"/>
            <a:ext cx="10162903" cy="4893647"/>
          </a:xfrm>
          <a:prstGeom prst="rect">
            <a:avLst/>
          </a:prstGeom>
        </p:spPr>
        <p:txBody>
          <a:bodyPr wrap="square">
            <a:spAutoFit/>
          </a:bodyPr>
          <a:lstStyle/>
          <a:p>
            <a:pPr>
              <a:buFont typeface="Arial" panose="020B0604020202020204" pitchFamily="34" charset="0"/>
              <a:buChar char="•"/>
            </a:pPr>
            <a:r>
              <a:rPr lang="en-US" sz="2400" dirty="0">
                <a:latin typeface="Work Sans"/>
              </a:rPr>
              <a:t>Grooming the product backlog based on the prioritization provided by the product owner.</a:t>
            </a:r>
          </a:p>
          <a:p>
            <a:pPr>
              <a:buFont typeface="Arial" panose="020B0604020202020204" pitchFamily="34" charset="0"/>
              <a:buChar char="•"/>
            </a:pPr>
            <a:r>
              <a:rPr lang="en-US" sz="2400" dirty="0">
                <a:latin typeface="Work Sans"/>
              </a:rPr>
              <a:t>Analyzing the customer needs and finding the solutions to address them.</a:t>
            </a:r>
          </a:p>
          <a:p>
            <a:pPr>
              <a:buFont typeface="Arial" panose="020B0604020202020204" pitchFamily="34" charset="0"/>
              <a:buChar char="•"/>
            </a:pPr>
            <a:r>
              <a:rPr lang="en-US" sz="2400" dirty="0">
                <a:latin typeface="Work Sans"/>
              </a:rPr>
              <a:t>Creating the requirements in the form of user stories with appropriate acceptance criteria.</a:t>
            </a:r>
          </a:p>
          <a:p>
            <a:pPr>
              <a:buFont typeface="Arial" panose="020B0604020202020204" pitchFamily="34" charset="0"/>
              <a:buChar char="•"/>
            </a:pPr>
            <a:r>
              <a:rPr lang="en-US" sz="2400" dirty="0">
                <a:latin typeface="Work Sans"/>
              </a:rPr>
              <a:t>If in case the user stories have been already created by the product owner (with acceptance criteria), then reviewing them to make sure that every business rule is covered and the acceptance criteria meet the user story functionality.</a:t>
            </a:r>
          </a:p>
          <a:p>
            <a:pPr>
              <a:buFont typeface="Arial" panose="020B0604020202020204" pitchFamily="34" charset="0"/>
              <a:buChar char="•"/>
            </a:pPr>
            <a:r>
              <a:rPr lang="en-US" sz="2400" dirty="0">
                <a:latin typeface="Work Sans"/>
              </a:rPr>
              <a:t>Working with the product owner and the stakeholders to understand the scope, suggest improvements to the requirements, etc.</a:t>
            </a:r>
          </a:p>
          <a:p>
            <a:pPr>
              <a:buFont typeface="Arial" panose="020B0604020202020204" pitchFamily="34" charset="0"/>
              <a:buChar char="•"/>
            </a:pPr>
            <a:r>
              <a:rPr lang="en-US" sz="2400" dirty="0">
                <a:latin typeface="Work Sans"/>
              </a:rPr>
              <a:t>Preparing documents like wireframes, design flow, UI etc., as and when required.</a:t>
            </a:r>
            <a:endParaRPr lang="en-US" sz="2400" b="0" i="0" dirty="0">
              <a:effectLst/>
              <a:latin typeface="Work Sans"/>
            </a:endParaRPr>
          </a:p>
        </p:txBody>
      </p:sp>
    </p:spTree>
    <p:extLst>
      <p:ext uri="{BB962C8B-B14F-4D97-AF65-F5344CB8AC3E}">
        <p14:creationId xmlns:p14="http://schemas.microsoft.com/office/powerpoint/2010/main" val="349440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710" y="1360604"/>
            <a:ext cx="10855234" cy="1938992"/>
          </a:xfrm>
          <a:prstGeom prst="rect">
            <a:avLst/>
          </a:prstGeom>
        </p:spPr>
        <p:txBody>
          <a:bodyPr wrap="square">
            <a:spAutoFit/>
          </a:bodyPr>
          <a:lstStyle/>
          <a:p>
            <a:r>
              <a:rPr lang="en-US" sz="4000" b="1" dirty="0">
                <a:latin typeface="Work Sans"/>
              </a:rPr>
              <a:t>The BA guides the team, helps them to understand the requirements and even at times has to approve the implementation.</a:t>
            </a:r>
            <a:endParaRPr lang="en-US" sz="4000" dirty="0"/>
          </a:p>
        </p:txBody>
      </p:sp>
    </p:spTree>
    <p:extLst>
      <p:ext uri="{BB962C8B-B14F-4D97-AF65-F5344CB8AC3E}">
        <p14:creationId xmlns:p14="http://schemas.microsoft.com/office/powerpoint/2010/main" val="281889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US" b="1" dirty="0" smtClean="0"/>
              <a:t>        QUICK CHECK-GROOMING</a:t>
            </a:r>
            <a:endParaRPr lang="en-US" b="1" dirty="0"/>
          </a:p>
        </p:txBody>
      </p:sp>
      <p:sp>
        <p:nvSpPr>
          <p:cNvPr id="3" name="Rectangle 2"/>
          <p:cNvSpPr/>
          <p:nvPr/>
        </p:nvSpPr>
        <p:spPr>
          <a:xfrm>
            <a:off x="483326" y="1946366"/>
            <a:ext cx="11011988" cy="3970318"/>
          </a:xfrm>
          <a:prstGeom prst="rect">
            <a:avLst/>
          </a:prstGeom>
        </p:spPr>
        <p:txBody>
          <a:bodyPr wrap="square">
            <a:spAutoFit/>
          </a:bodyPr>
          <a:lstStyle/>
          <a:p>
            <a:r>
              <a:rPr lang="en-US" dirty="0">
                <a:latin typeface="Lato"/>
              </a:rPr>
              <a:t>Grooming (or refinement) is a meeting of the Scrum team in which the product backlog items are discussed and the next sprint planning is prepared.</a:t>
            </a:r>
          </a:p>
          <a:p>
            <a:r>
              <a:rPr lang="en-US" dirty="0">
                <a:solidFill>
                  <a:srgbClr val="2D8BDE"/>
                </a:solidFill>
                <a:latin typeface="Lato"/>
                <a:hlinkClick r:id="rId2"/>
              </a:rPr>
              <a:t>Product grooming is critical in product management</a:t>
            </a:r>
            <a:r>
              <a:rPr lang="en-US" dirty="0">
                <a:latin typeface="Lato"/>
              </a:rPr>
              <a:t> because it means keeping the backlog up to date and getting backlog items ready for upcoming sprints.</a:t>
            </a:r>
          </a:p>
          <a:p>
            <a:r>
              <a:rPr lang="en-US" dirty="0">
                <a:latin typeface="Lato"/>
              </a:rPr>
              <a:t>Backlog grooming is often named pre-planning. Product owner and team representatives arrange it in the mid-sprint time. In this case, planning and refinement meetings alternate but happen on the same day each week. That provides an effective rhythm for the entire team.</a:t>
            </a:r>
          </a:p>
          <a:p>
            <a:r>
              <a:rPr lang="en-US" dirty="0">
                <a:latin typeface="Lato"/>
              </a:rPr>
              <a:t>The grooming involves splitting big items into smaller ones, rewriting backlog items to be more expressive, deleting obsolete or no more need items, and so on.</a:t>
            </a:r>
          </a:p>
          <a:p>
            <a:r>
              <a:rPr lang="en-US" dirty="0">
                <a:latin typeface="Lato"/>
              </a:rPr>
              <a:t>Product owners should always keep the backlog tidy. Regular involving of team members is optional.</a:t>
            </a:r>
          </a:p>
          <a:p>
            <a:r>
              <a:rPr lang="en-US" dirty="0">
                <a:latin typeface="Lato"/>
              </a:rPr>
              <a:t>It is not a formal ceremony of the Scrum process. </a:t>
            </a:r>
          </a:p>
          <a:p>
            <a:r>
              <a:rPr lang="en-US" dirty="0">
                <a:latin typeface="Lato"/>
              </a:rPr>
              <a:t>Product owners identify user stories based on priorities for the next sprint planning. Groomed </a:t>
            </a:r>
            <a:r>
              <a:rPr lang="en-US" dirty="0">
                <a:solidFill>
                  <a:srgbClr val="2D8BDE"/>
                </a:solidFill>
                <a:latin typeface="Lato"/>
                <a:hlinkClick r:id="rId3"/>
              </a:rPr>
              <a:t>Scrum backlog</a:t>
            </a:r>
            <a:r>
              <a:rPr lang="en-US" dirty="0">
                <a:latin typeface="Lato"/>
              </a:rPr>
              <a:t> helps to streamline sprint planning meetings to avoid stretching them for hours.</a:t>
            </a:r>
          </a:p>
          <a:p>
            <a:r>
              <a:rPr lang="en-US" dirty="0">
                <a:latin typeface="Lato"/>
              </a:rPr>
              <a:t> </a:t>
            </a:r>
            <a:endParaRPr lang="en-US" b="0" i="0" dirty="0">
              <a:effectLst/>
              <a:latin typeface="Lato"/>
            </a:endParaRPr>
          </a:p>
        </p:txBody>
      </p:sp>
    </p:spTree>
    <p:extLst>
      <p:ext uri="{BB962C8B-B14F-4D97-AF65-F5344CB8AC3E}">
        <p14:creationId xmlns:p14="http://schemas.microsoft.com/office/powerpoint/2010/main" val="189496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32806"/>
          </a:xfrm>
        </p:spPr>
        <p:txBody>
          <a:bodyPr/>
          <a:lstStyle/>
          <a:p>
            <a:pPr algn="ctr">
              <a:lnSpc>
                <a:spcPct val="300000"/>
              </a:lnSpc>
            </a:pPr>
            <a:r>
              <a:rPr lang="en-US" sz="4000" b="1" dirty="0" smtClean="0"/>
              <a:t>DEVELOPER</a:t>
            </a:r>
            <a:endParaRPr lang="en-US" sz="4000" b="1"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a:xfrm>
            <a:off x="1220268" y="7396480"/>
            <a:ext cx="2211330" cy="2895599"/>
          </a:xfrm>
        </p:spPr>
        <p:txBody>
          <a:bodyPr/>
          <a:lstStyle/>
          <a:p>
            <a:endParaRPr lang="en-US" dirty="0"/>
          </a:p>
        </p:txBody>
      </p:sp>
      <p:pic>
        <p:nvPicPr>
          <p:cNvPr id="4098" name="Picture 2" descr="Who is a Scrum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89" y="1580606"/>
            <a:ext cx="10764974" cy="417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325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7817275"/>
              </p:ext>
            </p:extLst>
          </p:nvPr>
        </p:nvGraphicFramePr>
        <p:xfrm>
          <a:off x="287383" y="130628"/>
          <a:ext cx="11429999" cy="6687931"/>
        </p:xfrm>
        <a:graphic>
          <a:graphicData uri="http://schemas.openxmlformats.org/drawingml/2006/table">
            <a:tbl>
              <a:tblPr/>
              <a:tblGrid>
                <a:gridCol w="2598357">
                  <a:extLst>
                    <a:ext uri="{9D8B030D-6E8A-4147-A177-3AD203B41FA5}">
                      <a16:colId xmlns:a16="http://schemas.microsoft.com/office/drawing/2014/main" val="2586054764"/>
                    </a:ext>
                  </a:extLst>
                </a:gridCol>
                <a:gridCol w="8831642">
                  <a:extLst>
                    <a:ext uri="{9D8B030D-6E8A-4147-A177-3AD203B41FA5}">
                      <a16:colId xmlns:a16="http://schemas.microsoft.com/office/drawing/2014/main" val="1593248302"/>
                    </a:ext>
                  </a:extLst>
                </a:gridCol>
              </a:tblGrid>
              <a:tr h="374975">
                <a:tc>
                  <a:txBody>
                    <a:bodyPr/>
                    <a:lstStyle/>
                    <a:p>
                      <a:pPr algn="ctr" fontAlgn="ctr"/>
                      <a:r>
                        <a:rPr lang="en-US" sz="1600" b="1" dirty="0">
                          <a:effectLst/>
                        </a:rPr>
                        <a:t>Area</a:t>
                      </a: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3B3FF"/>
                    </a:solidFill>
                  </a:tcPr>
                </a:tc>
                <a:tc>
                  <a:txBody>
                    <a:bodyPr/>
                    <a:lstStyle/>
                    <a:p>
                      <a:pPr algn="ctr" fontAlgn="ctr"/>
                      <a:r>
                        <a:rPr lang="en-US" sz="1600" b="1" dirty="0">
                          <a:effectLst/>
                        </a:rPr>
                        <a:t>Additional Responsibility</a:t>
                      </a: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3B3FF"/>
                    </a:solidFill>
                  </a:tcPr>
                </a:tc>
                <a:extLst>
                  <a:ext uri="{0D108BD9-81ED-4DB2-BD59-A6C34878D82A}">
                    <a16:rowId xmlns:a16="http://schemas.microsoft.com/office/drawing/2014/main" val="1639831809"/>
                  </a:ext>
                </a:extLst>
              </a:tr>
              <a:tr h="1046887">
                <a:tc>
                  <a:txBody>
                    <a:bodyPr/>
                    <a:lstStyle/>
                    <a:p>
                      <a:pPr algn="l" fontAlgn="ctr"/>
                      <a:r>
                        <a:rPr lang="en-US" sz="1400" b="1" dirty="0">
                          <a:solidFill>
                            <a:schemeClr val="bg1"/>
                          </a:solidFill>
                          <a:effectLst/>
                        </a:rPr>
                        <a:t>Task/Project Management</a:t>
                      </a:r>
                      <a:endParaRPr lang="en-US" sz="14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dirty="0">
                          <a:solidFill>
                            <a:schemeClr val="bg1"/>
                          </a:solidFill>
                          <a:effectLst/>
                        </a:rPr>
                        <a:t>Taking responsibility for estimating, planning, and managing all of his/her own tasks and reporting on progress.</a:t>
                      </a:r>
                      <a:br>
                        <a:rPr lang="en-US" sz="1600" dirty="0">
                          <a:solidFill>
                            <a:schemeClr val="bg1"/>
                          </a:solidFill>
                          <a:effectLst/>
                        </a:rPr>
                      </a:br>
                      <a:r>
                        <a:rPr lang="en-US" sz="1600" dirty="0">
                          <a:solidFill>
                            <a:schemeClr val="bg1"/>
                          </a:solidFill>
                          <a:effectLst/>
                        </a:rPr>
                        <a:t/>
                      </a:r>
                      <a:br>
                        <a:rPr lang="en-US" sz="1600" dirty="0">
                          <a:solidFill>
                            <a:schemeClr val="bg1"/>
                          </a:solidFill>
                          <a:effectLst/>
                        </a:rPr>
                      </a:br>
                      <a:r>
                        <a:rPr lang="en-US" sz="1600" u="sng" dirty="0">
                          <a:solidFill>
                            <a:schemeClr val="bg1"/>
                          </a:solidFill>
                          <a:effectLst/>
                        </a:rPr>
                        <a:t>This role is essentially what a project manager might do on a very small scale.</a:t>
                      </a:r>
                      <a:endParaRPr lang="en-US" sz="16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4291395"/>
                  </a:ext>
                </a:extLst>
              </a:tr>
              <a:tr h="1557046">
                <a:tc>
                  <a:txBody>
                    <a:bodyPr/>
                    <a:lstStyle/>
                    <a:p>
                      <a:pPr algn="l" fontAlgn="ctr"/>
                      <a:r>
                        <a:rPr lang="en-US" sz="1400" b="1" dirty="0">
                          <a:solidFill>
                            <a:schemeClr val="bg1"/>
                          </a:solidFill>
                          <a:effectLst/>
                        </a:rPr>
                        <a:t>Effective Teamwork</a:t>
                      </a:r>
                      <a:endParaRPr lang="en-US" sz="14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dirty="0">
                          <a:solidFill>
                            <a:schemeClr val="bg1"/>
                          </a:solidFill>
                          <a:effectLst/>
                        </a:rPr>
                        <a:t>Collaborating closely with all the other members of the team to take shared responsibility for the overall efforts that the team has committed to.</a:t>
                      </a:r>
                      <a:br>
                        <a:rPr lang="en-US" sz="1600" dirty="0">
                          <a:solidFill>
                            <a:schemeClr val="bg1"/>
                          </a:solidFill>
                          <a:effectLst/>
                        </a:rPr>
                      </a:br>
                      <a:r>
                        <a:rPr lang="en-US" sz="1600" dirty="0">
                          <a:solidFill>
                            <a:schemeClr val="bg1"/>
                          </a:solidFill>
                          <a:effectLst/>
                        </a:rPr>
                        <a:t/>
                      </a:r>
                      <a:br>
                        <a:rPr lang="en-US" sz="1600" dirty="0">
                          <a:solidFill>
                            <a:schemeClr val="bg1"/>
                          </a:solidFill>
                          <a:effectLst/>
                        </a:rPr>
                      </a:br>
                      <a:r>
                        <a:rPr lang="en-US" sz="1600" dirty="0">
                          <a:solidFill>
                            <a:schemeClr val="bg1"/>
                          </a:solidFill>
                          <a:effectLst/>
                        </a:rPr>
                        <a:t>This role is also similar to what a project manager might do but rather than being done by a single person with the title of “Project Manager”, </a:t>
                      </a:r>
                      <a:r>
                        <a:rPr lang="en-US" sz="1600" u="sng" dirty="0">
                          <a:solidFill>
                            <a:schemeClr val="bg1"/>
                          </a:solidFill>
                          <a:effectLst/>
                        </a:rPr>
                        <a:t>the responsibility is distributed among all members of the team.</a:t>
                      </a:r>
                      <a:endParaRPr lang="en-US" sz="16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7457718"/>
                  </a:ext>
                </a:extLst>
              </a:tr>
              <a:tr h="1641818">
                <a:tc>
                  <a:txBody>
                    <a:bodyPr/>
                    <a:lstStyle/>
                    <a:p>
                      <a:pPr algn="l" fontAlgn="ctr"/>
                      <a:r>
                        <a:rPr lang="en-US" sz="1400" b="1" dirty="0">
                          <a:solidFill>
                            <a:schemeClr val="bg1"/>
                          </a:solidFill>
                          <a:effectLst/>
                        </a:rPr>
                        <a:t>Software Quality</a:t>
                      </a:r>
                      <a:endParaRPr lang="en-US" sz="14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dirty="0">
                          <a:solidFill>
                            <a:schemeClr val="bg1"/>
                          </a:solidFill>
                          <a:effectLst/>
                        </a:rPr>
                        <a:t>Taking responsibility for the quality of the software the developer produces.</a:t>
                      </a:r>
                      <a:br>
                        <a:rPr lang="en-US" sz="1600" dirty="0">
                          <a:solidFill>
                            <a:schemeClr val="bg1"/>
                          </a:solidFill>
                          <a:effectLst/>
                        </a:rPr>
                      </a:br>
                      <a:r>
                        <a:rPr lang="en-US" sz="1600" dirty="0">
                          <a:solidFill>
                            <a:schemeClr val="bg1"/>
                          </a:solidFill>
                          <a:effectLst/>
                        </a:rPr>
                        <a:t/>
                      </a:r>
                      <a:br>
                        <a:rPr lang="en-US" sz="1600" dirty="0">
                          <a:solidFill>
                            <a:schemeClr val="bg1"/>
                          </a:solidFill>
                          <a:effectLst/>
                        </a:rPr>
                      </a:br>
                      <a:r>
                        <a:rPr lang="en-US" sz="1600" dirty="0">
                          <a:solidFill>
                            <a:schemeClr val="bg1"/>
                          </a:solidFill>
                          <a:effectLst/>
                        </a:rPr>
                        <a:t>Instead of turning over some code to a separate and independent group for testing, the team, as a whole, takes responsibility for the quality of the work they produce.</a:t>
                      </a:r>
                      <a:br>
                        <a:rPr lang="en-US" sz="1600" dirty="0">
                          <a:solidFill>
                            <a:schemeClr val="bg1"/>
                          </a:solidFill>
                          <a:effectLst/>
                        </a:rPr>
                      </a:br>
                      <a:r>
                        <a:rPr lang="en-US" sz="1600" dirty="0">
                          <a:solidFill>
                            <a:schemeClr val="bg1"/>
                          </a:solidFill>
                          <a:effectLst/>
                        </a:rPr>
                        <a:t>A developer may or may not do the testing himself/herself but the key point is that </a:t>
                      </a:r>
                      <a:r>
                        <a:rPr lang="en-US" sz="1600" u="sng" dirty="0">
                          <a:solidFill>
                            <a:schemeClr val="bg1"/>
                          </a:solidFill>
                          <a:effectLst/>
                        </a:rPr>
                        <a:t>the quality of the code is not someone else’s responsibility.</a:t>
                      </a:r>
                      <a:endParaRPr lang="en-US" sz="16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51622536"/>
                  </a:ext>
                </a:extLst>
              </a:tr>
              <a:tr h="2067205">
                <a:tc>
                  <a:txBody>
                    <a:bodyPr/>
                    <a:lstStyle/>
                    <a:p>
                      <a:pPr algn="l" fontAlgn="ctr"/>
                      <a:r>
                        <a:rPr lang="en-US" sz="1400" b="1" dirty="0">
                          <a:solidFill>
                            <a:schemeClr val="bg1"/>
                          </a:solidFill>
                          <a:effectLst/>
                        </a:rPr>
                        <a:t>Understanding User Needs</a:t>
                      </a:r>
                      <a:endParaRPr lang="en-US" sz="14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dirty="0">
                          <a:solidFill>
                            <a:schemeClr val="bg1"/>
                          </a:solidFill>
                          <a:effectLst/>
                        </a:rPr>
                        <a:t>Interacting with users as necessary to clarify requirements.</a:t>
                      </a:r>
                      <a:br>
                        <a:rPr lang="en-US" sz="1600" dirty="0">
                          <a:solidFill>
                            <a:schemeClr val="bg1"/>
                          </a:solidFill>
                          <a:effectLst/>
                        </a:rPr>
                      </a:br>
                      <a:r>
                        <a:rPr lang="en-US" sz="1600" dirty="0">
                          <a:solidFill>
                            <a:schemeClr val="bg1"/>
                          </a:solidFill>
                          <a:effectLst/>
                        </a:rPr>
                        <a:t/>
                      </a:r>
                      <a:br>
                        <a:rPr lang="en-US" sz="1600" dirty="0">
                          <a:solidFill>
                            <a:schemeClr val="bg1"/>
                          </a:solidFill>
                          <a:effectLst/>
                        </a:rPr>
                      </a:br>
                      <a:r>
                        <a:rPr lang="en-US" sz="1600" dirty="0">
                          <a:solidFill>
                            <a:schemeClr val="bg1"/>
                          </a:solidFill>
                          <a:effectLst/>
                        </a:rPr>
                        <a:t>Developers will typically not be given a well-defined set of requirements. More often, the developer will get some general user stories that are intended to be a “placeholder for conversation” and the developer will be expected to interact with the Product Owner and users as necessary to better define what is needed.</a:t>
                      </a:r>
                      <a:br>
                        <a:rPr lang="en-US" sz="1600" dirty="0">
                          <a:solidFill>
                            <a:schemeClr val="bg1"/>
                          </a:solidFill>
                          <a:effectLst/>
                        </a:rPr>
                      </a:br>
                      <a:r>
                        <a:rPr lang="en-US" sz="1600" dirty="0">
                          <a:solidFill>
                            <a:schemeClr val="bg1"/>
                          </a:solidFill>
                          <a:effectLst/>
                        </a:rPr>
                        <a:t/>
                      </a:r>
                      <a:br>
                        <a:rPr lang="en-US" sz="1600" dirty="0">
                          <a:solidFill>
                            <a:schemeClr val="bg1"/>
                          </a:solidFill>
                          <a:effectLst/>
                        </a:rPr>
                      </a:br>
                      <a:r>
                        <a:rPr lang="en-US" sz="1600" u="sng" dirty="0">
                          <a:solidFill>
                            <a:schemeClr val="bg1"/>
                          </a:solidFill>
                          <a:effectLst/>
                        </a:rPr>
                        <a:t>This is essentially equivalent to a Business Analyst role on a very small scale.</a:t>
                      </a:r>
                      <a:endParaRPr lang="en-US" sz="1600" dirty="0">
                        <a:solidFill>
                          <a:schemeClr val="bg1"/>
                        </a:solidFill>
                        <a:effectLst/>
                      </a:endParaRPr>
                    </a:p>
                  </a:txBody>
                  <a:tcPr marL="12699" marR="12699" marT="12699" marB="1269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228244"/>
                  </a:ext>
                </a:extLst>
              </a:tr>
            </a:tbl>
          </a:graphicData>
        </a:graphic>
      </p:graphicFrame>
    </p:spTree>
    <p:extLst>
      <p:ext uri="{BB962C8B-B14F-4D97-AF65-F5344CB8AC3E}">
        <p14:creationId xmlns:p14="http://schemas.microsoft.com/office/powerpoint/2010/main" val="1065205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1672045"/>
            <a:ext cx="8477794" cy="4031873"/>
          </a:xfrm>
          <a:prstGeom prst="rect">
            <a:avLst/>
          </a:prstGeom>
        </p:spPr>
        <p:txBody>
          <a:bodyPr wrap="square">
            <a:spAutoFit/>
          </a:bodyPr>
          <a:lstStyle/>
          <a:p>
            <a:r>
              <a:rPr lang="en-US" sz="3200" dirty="0">
                <a:latin typeface="Georgia" panose="02040502050405020303" pitchFamily="18" charset="0"/>
              </a:rPr>
              <a:t>What exactly does a UX/UI designer do?</a:t>
            </a:r>
            <a:br>
              <a:rPr lang="en-US" sz="3200" dirty="0">
                <a:latin typeface="Georgia" panose="02040502050405020303" pitchFamily="18" charset="0"/>
              </a:rPr>
            </a:br>
            <a:endParaRPr lang="en-US" sz="3200" dirty="0">
              <a:latin typeface="proxima_novabold"/>
            </a:endParaRPr>
          </a:p>
          <a:p>
            <a:r>
              <a:rPr lang="en-US" sz="3200" dirty="0">
                <a:latin typeface="Georgia" panose="02040502050405020303" pitchFamily="18" charset="0"/>
              </a:rPr>
              <a:t>First things first: UX and UI design are two different elements of a single consumer experience. UX refers to the user experience, which focuses on how something works and how people interact with it. UI, or user interface, focuses on the look and layout</a:t>
            </a:r>
            <a:r>
              <a:rPr lang="en-US" sz="2800" dirty="0">
                <a:latin typeface="Georgia" panose="02040502050405020303" pitchFamily="18" charset="0"/>
              </a:rPr>
              <a:t>.</a:t>
            </a:r>
            <a:endParaRPr lang="en-US" sz="2800" i="0" dirty="0">
              <a:effectLst/>
              <a:latin typeface="Georgia" panose="02040502050405020303" pitchFamily="18" charset="0"/>
            </a:endParaRPr>
          </a:p>
        </p:txBody>
      </p:sp>
    </p:spTree>
    <p:extLst>
      <p:ext uri="{BB962C8B-B14F-4D97-AF65-F5344CB8AC3E}">
        <p14:creationId xmlns:p14="http://schemas.microsoft.com/office/powerpoint/2010/main" val="414884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535577"/>
            <a:ext cx="3401064" cy="836023"/>
          </a:xfrm>
        </p:spPr>
        <p:txBody>
          <a:bodyPr/>
          <a:lstStyle/>
          <a:p>
            <a:pPr algn="ctr"/>
            <a:r>
              <a:rPr lang="en-US" sz="4400" b="1" dirty="0" smtClean="0"/>
              <a:t>               QA</a:t>
            </a:r>
            <a:endParaRPr lang="en-US" sz="44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115589"/>
              </p:ext>
            </p:extLst>
          </p:nvPr>
        </p:nvGraphicFramePr>
        <p:xfrm>
          <a:off x="4784725" y="744580"/>
          <a:ext cx="6775904" cy="5603968"/>
        </p:xfrm>
        <a:graphic>
          <a:graphicData uri="http://schemas.openxmlformats.org/drawingml/2006/table">
            <a:tbl>
              <a:tblPr/>
              <a:tblGrid>
                <a:gridCol w="6775904">
                  <a:extLst>
                    <a:ext uri="{9D8B030D-6E8A-4147-A177-3AD203B41FA5}">
                      <a16:colId xmlns:a16="http://schemas.microsoft.com/office/drawing/2014/main" val="2993763432"/>
                    </a:ext>
                  </a:extLst>
                </a:gridCol>
              </a:tblGrid>
              <a:tr h="1400992">
                <a:tc>
                  <a:txBody>
                    <a:bodyPr/>
                    <a:lstStyle/>
                    <a:p>
                      <a:r>
                        <a:rPr lang="en-US" sz="1400">
                          <a:solidFill>
                            <a:schemeClr val="tx2">
                              <a:lumMod val="10000"/>
                            </a:schemeClr>
                          </a:solidFill>
                          <a:effectLst/>
                        </a:rPr>
                        <a:t>Created QA reports and file bug tickets based on the outcome of QA test cycles.</a:t>
                      </a:r>
                    </a:p>
                  </a:txBody>
                  <a:tcPr marL="519589" marR="148454" marT="148454" marB="148454" anchor="ctr">
                    <a:lnL>
                      <a:noFill/>
                    </a:lnL>
                    <a:lnR>
                      <a:noFill/>
                    </a:lnR>
                    <a:lnT>
                      <a:noFill/>
                    </a:lnT>
                    <a:lnB>
                      <a:noFill/>
                    </a:lnB>
                    <a:solidFill>
                      <a:srgbClr val="F9F9F9"/>
                    </a:solidFill>
                  </a:tcPr>
                </a:tc>
                <a:extLst>
                  <a:ext uri="{0D108BD9-81ED-4DB2-BD59-A6C34878D82A}">
                    <a16:rowId xmlns:a16="http://schemas.microsoft.com/office/drawing/2014/main" val="1054418479"/>
                  </a:ext>
                </a:extLst>
              </a:tr>
              <a:tr h="1400992">
                <a:tc>
                  <a:txBody>
                    <a:bodyPr/>
                    <a:lstStyle/>
                    <a:p>
                      <a:r>
                        <a:rPr lang="en-US" sz="1400" dirty="0">
                          <a:solidFill>
                            <a:schemeClr val="tx2">
                              <a:lumMod val="10000"/>
                            </a:schemeClr>
                          </a:solidFill>
                          <a:effectLst/>
                        </a:rPr>
                        <a:t>Provided feedback to developers and product managers around UX based on test outcomes.</a:t>
                      </a:r>
                    </a:p>
                  </a:txBody>
                  <a:tcPr marL="519589" marR="148454" marT="148454" marB="148454" anchor="ctr">
                    <a:lnL>
                      <a:noFill/>
                    </a:lnL>
                    <a:lnR>
                      <a:noFill/>
                    </a:lnR>
                    <a:lnT>
                      <a:noFill/>
                    </a:lnT>
                    <a:lnB>
                      <a:noFill/>
                    </a:lnB>
                    <a:solidFill>
                      <a:srgbClr val="FFFFFF"/>
                    </a:solidFill>
                  </a:tcPr>
                </a:tc>
                <a:extLst>
                  <a:ext uri="{0D108BD9-81ED-4DB2-BD59-A6C34878D82A}">
                    <a16:rowId xmlns:a16="http://schemas.microsoft.com/office/drawing/2014/main" val="708025373"/>
                  </a:ext>
                </a:extLst>
              </a:tr>
              <a:tr h="1400992">
                <a:tc>
                  <a:txBody>
                    <a:bodyPr/>
                    <a:lstStyle/>
                    <a:p>
                      <a:r>
                        <a:rPr lang="en-US" sz="1400">
                          <a:solidFill>
                            <a:schemeClr val="tx2">
                              <a:lumMod val="10000"/>
                            </a:schemeClr>
                          </a:solidFill>
                          <a:effectLst/>
                        </a:rPr>
                        <a:t>Performed Front-end testing of website applications using Selenium and JMeter.</a:t>
                      </a:r>
                    </a:p>
                  </a:txBody>
                  <a:tcPr marL="519589" marR="148454" marT="148454" marB="148454" anchor="ctr">
                    <a:lnL>
                      <a:noFill/>
                    </a:lnL>
                    <a:lnR>
                      <a:noFill/>
                    </a:lnR>
                    <a:lnT>
                      <a:noFill/>
                    </a:lnT>
                    <a:lnB>
                      <a:noFill/>
                    </a:lnB>
                    <a:solidFill>
                      <a:srgbClr val="F9F9F9"/>
                    </a:solidFill>
                  </a:tcPr>
                </a:tc>
                <a:extLst>
                  <a:ext uri="{0D108BD9-81ED-4DB2-BD59-A6C34878D82A}">
                    <a16:rowId xmlns:a16="http://schemas.microsoft.com/office/drawing/2014/main" val="861841330"/>
                  </a:ext>
                </a:extLst>
              </a:tr>
              <a:tr h="1400992">
                <a:tc>
                  <a:txBody>
                    <a:bodyPr/>
                    <a:lstStyle/>
                    <a:p>
                      <a:r>
                        <a:rPr lang="en-US" sz="1400" dirty="0">
                          <a:solidFill>
                            <a:schemeClr val="tx2">
                              <a:lumMod val="10000"/>
                            </a:schemeClr>
                          </a:solidFill>
                          <a:effectLst/>
                        </a:rPr>
                        <a:t>Created test plans, requirements, scenarios and test data for use during testing</a:t>
                      </a:r>
                    </a:p>
                  </a:txBody>
                  <a:tcPr marL="519589" marR="148454" marT="148454" marB="148454" anchor="ctr">
                    <a:lnL>
                      <a:noFill/>
                    </a:lnL>
                    <a:lnR>
                      <a:noFill/>
                    </a:lnR>
                    <a:lnT>
                      <a:noFill/>
                    </a:lnT>
                    <a:lnB>
                      <a:noFill/>
                    </a:lnB>
                    <a:solidFill>
                      <a:srgbClr val="FFFFFF"/>
                    </a:solidFill>
                  </a:tcPr>
                </a:tc>
                <a:extLst>
                  <a:ext uri="{0D108BD9-81ED-4DB2-BD59-A6C34878D82A}">
                    <a16:rowId xmlns:a16="http://schemas.microsoft.com/office/drawing/2014/main" val="2825947326"/>
                  </a:ext>
                </a:extLst>
              </a:tr>
            </a:tbl>
          </a:graphicData>
        </a:graphic>
      </p:graphicFrame>
      <p:sp>
        <p:nvSpPr>
          <p:cNvPr id="4" name="Text Placeholder 3"/>
          <p:cNvSpPr>
            <a:spLocks noGrp="1"/>
          </p:cNvSpPr>
          <p:nvPr>
            <p:ph type="body" sz="half" idx="2"/>
          </p:nvPr>
        </p:nvSpPr>
        <p:spPr/>
        <p:txBody>
          <a:bodyPr/>
          <a:lstStyle/>
          <a:p>
            <a:endParaRPr lang="en-US" dirty="0"/>
          </a:p>
        </p:txBody>
      </p:sp>
      <p:pic>
        <p:nvPicPr>
          <p:cNvPr id="5" name="Picture 6" descr="Image result for qa te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1371601"/>
            <a:ext cx="4069425" cy="49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0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development team i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06" y="1306286"/>
            <a:ext cx="11741051" cy="555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638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TYPES</a:t>
            </a:r>
            <a:endParaRPr lang="en-US" dirty="0"/>
          </a:p>
        </p:txBody>
      </p:sp>
      <p:sp>
        <p:nvSpPr>
          <p:cNvPr id="3" name="Text Placeholder 2"/>
          <p:cNvSpPr>
            <a:spLocks noGrp="1"/>
          </p:cNvSpPr>
          <p:nvPr>
            <p:ph type="body" idx="1"/>
          </p:nvPr>
        </p:nvSpPr>
        <p:spPr>
          <a:xfrm>
            <a:off x="1103312" y="1606731"/>
            <a:ext cx="4396339" cy="874531"/>
          </a:xfrm>
        </p:spPr>
        <p:txBody>
          <a:bodyPr/>
          <a:lstStyle/>
          <a:p>
            <a:r>
              <a:rPr lang="en-US" b="1" dirty="0"/>
              <a:t>Functional Testing types include:</a:t>
            </a:r>
            <a:endParaRPr lang="en-US" dirty="0"/>
          </a:p>
        </p:txBody>
      </p:sp>
      <p:sp>
        <p:nvSpPr>
          <p:cNvPr id="4" name="Content Placeholder 3"/>
          <p:cNvSpPr>
            <a:spLocks noGrp="1"/>
          </p:cNvSpPr>
          <p:nvPr>
            <p:ph sz="half" idx="2"/>
          </p:nvPr>
        </p:nvSpPr>
        <p:spPr/>
        <p:txBody>
          <a:bodyPr/>
          <a:lstStyle/>
          <a:p>
            <a:r>
              <a:rPr lang="en-US" dirty="0"/>
              <a:t>Unit Testing</a:t>
            </a:r>
          </a:p>
          <a:p>
            <a:r>
              <a:rPr lang="en-US" dirty="0"/>
              <a:t>Integration Testing</a:t>
            </a:r>
          </a:p>
          <a:p>
            <a:r>
              <a:rPr lang="en-US" dirty="0"/>
              <a:t>System Testing</a:t>
            </a:r>
          </a:p>
          <a:p>
            <a:r>
              <a:rPr lang="en-US" dirty="0"/>
              <a:t>Sanity Testing</a:t>
            </a:r>
          </a:p>
          <a:p>
            <a:r>
              <a:rPr lang="en-US" dirty="0"/>
              <a:t>Smoke Testing</a:t>
            </a:r>
          </a:p>
          <a:p>
            <a:r>
              <a:rPr lang="en-US" dirty="0"/>
              <a:t>Interface Testing</a:t>
            </a:r>
          </a:p>
          <a:p>
            <a:r>
              <a:rPr lang="en-US" dirty="0"/>
              <a:t>Regression Testing</a:t>
            </a:r>
          </a:p>
          <a:p>
            <a:r>
              <a:rPr lang="en-US" dirty="0"/>
              <a:t>Beta/Acceptance Testing</a:t>
            </a:r>
          </a:p>
          <a:p>
            <a:endParaRPr lang="en-US" dirty="0"/>
          </a:p>
        </p:txBody>
      </p:sp>
      <p:sp>
        <p:nvSpPr>
          <p:cNvPr id="5" name="Text Placeholder 4"/>
          <p:cNvSpPr>
            <a:spLocks noGrp="1"/>
          </p:cNvSpPr>
          <p:nvPr>
            <p:ph type="body" sz="quarter" idx="3"/>
          </p:nvPr>
        </p:nvSpPr>
        <p:spPr/>
        <p:txBody>
          <a:bodyPr/>
          <a:lstStyle/>
          <a:p>
            <a:r>
              <a:rPr lang="en-US" b="1" dirty="0"/>
              <a:t>Non-functional Testing types include:</a:t>
            </a:r>
            <a:endParaRPr lang="en-US" dirty="0"/>
          </a:p>
        </p:txBody>
      </p:sp>
      <p:sp>
        <p:nvSpPr>
          <p:cNvPr id="6" name="Content Placeholder 5"/>
          <p:cNvSpPr>
            <a:spLocks noGrp="1"/>
          </p:cNvSpPr>
          <p:nvPr>
            <p:ph sz="quarter" idx="4"/>
          </p:nvPr>
        </p:nvSpPr>
        <p:spPr/>
        <p:txBody>
          <a:bodyPr>
            <a:normAutofit fontScale="85000" lnSpcReduction="20000"/>
          </a:bodyPr>
          <a:lstStyle/>
          <a:p>
            <a:r>
              <a:rPr lang="en-US" dirty="0"/>
              <a:t>Performance Testing</a:t>
            </a:r>
          </a:p>
          <a:p>
            <a:r>
              <a:rPr lang="en-US" dirty="0"/>
              <a:t>Load Testing</a:t>
            </a:r>
          </a:p>
          <a:p>
            <a:r>
              <a:rPr lang="en-US" dirty="0"/>
              <a:t>Stress Testing</a:t>
            </a:r>
          </a:p>
          <a:p>
            <a:r>
              <a:rPr lang="en-US" dirty="0"/>
              <a:t>Volume Testing</a:t>
            </a:r>
          </a:p>
          <a:p>
            <a:r>
              <a:rPr lang="en-US" dirty="0"/>
              <a:t>Security Testing</a:t>
            </a:r>
          </a:p>
          <a:p>
            <a:r>
              <a:rPr lang="en-US" dirty="0"/>
              <a:t>Compatibility Testing</a:t>
            </a:r>
          </a:p>
          <a:p>
            <a:r>
              <a:rPr lang="en-US" dirty="0"/>
              <a:t>Install Testing</a:t>
            </a:r>
          </a:p>
          <a:p>
            <a:r>
              <a:rPr lang="en-US" dirty="0"/>
              <a:t>Recovery Testing</a:t>
            </a:r>
          </a:p>
          <a:p>
            <a:r>
              <a:rPr lang="en-US" dirty="0"/>
              <a:t>Reliability Testing</a:t>
            </a:r>
          </a:p>
          <a:p>
            <a:r>
              <a:rPr lang="en-US" dirty="0"/>
              <a:t>Usability Testing</a:t>
            </a:r>
          </a:p>
          <a:p>
            <a:r>
              <a:rPr lang="en-US" dirty="0"/>
              <a:t>Compliance Testing</a:t>
            </a:r>
          </a:p>
          <a:p>
            <a:r>
              <a:rPr lang="en-US" dirty="0"/>
              <a:t>Localization Testing</a:t>
            </a:r>
          </a:p>
          <a:p>
            <a:endParaRPr lang="en-US" dirty="0"/>
          </a:p>
        </p:txBody>
      </p:sp>
    </p:spTree>
    <p:extLst>
      <p:ext uri="{BB962C8B-B14F-4D97-AF65-F5344CB8AC3E}">
        <p14:creationId xmlns:p14="http://schemas.microsoft.com/office/powerpoint/2010/main" val="141923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1" y="1097279"/>
            <a:ext cx="8699863" cy="1477328"/>
          </a:xfrm>
          <a:prstGeom prst="rect">
            <a:avLst/>
          </a:prstGeom>
        </p:spPr>
        <p:txBody>
          <a:bodyPr wrap="square">
            <a:spAutoFit/>
          </a:bodyPr>
          <a:lstStyle/>
          <a:p>
            <a:r>
              <a:rPr lang="en-US" dirty="0" smtClean="0">
                <a:latin typeface="Work Sans"/>
              </a:rPr>
              <a:t>FUNCTIONAL TESTING</a:t>
            </a:r>
          </a:p>
          <a:p>
            <a:endParaRPr lang="en-US" dirty="0">
              <a:latin typeface="Work Sans"/>
            </a:endParaRPr>
          </a:p>
          <a:p>
            <a:r>
              <a:rPr lang="en-US" dirty="0" smtClean="0">
                <a:latin typeface="Work Sans"/>
              </a:rPr>
              <a:t>This </a:t>
            </a:r>
            <a:r>
              <a:rPr lang="en-US" dirty="0">
                <a:latin typeface="Work Sans"/>
              </a:rPr>
              <a:t>type of testing ignores the internal parts and focuses only on the output to check if it is as per the requirement or not</a:t>
            </a:r>
            <a:r>
              <a:rPr lang="en-US" dirty="0" smtClean="0">
                <a:latin typeface="Work Sans"/>
              </a:rPr>
              <a:t>.</a:t>
            </a:r>
          </a:p>
          <a:p>
            <a:endParaRPr lang="en-US" dirty="0"/>
          </a:p>
        </p:txBody>
      </p:sp>
      <p:sp>
        <p:nvSpPr>
          <p:cNvPr id="3" name="Rectangle 2"/>
          <p:cNvSpPr/>
          <p:nvPr/>
        </p:nvSpPr>
        <p:spPr>
          <a:xfrm>
            <a:off x="966651" y="3030583"/>
            <a:ext cx="8177349" cy="2862322"/>
          </a:xfrm>
          <a:prstGeom prst="rect">
            <a:avLst/>
          </a:prstGeom>
        </p:spPr>
        <p:txBody>
          <a:bodyPr wrap="square">
            <a:spAutoFit/>
          </a:bodyPr>
          <a:lstStyle/>
          <a:p>
            <a:r>
              <a:rPr lang="en-US" dirty="0" smtClean="0">
                <a:latin typeface="Source Sans Pro"/>
              </a:rPr>
              <a:t>NON-FUNCTIONAL TESTING</a:t>
            </a:r>
          </a:p>
          <a:p>
            <a:endParaRPr lang="en-US" dirty="0" smtClean="0">
              <a:latin typeface="Source Sans Pro"/>
            </a:endParaRPr>
          </a:p>
          <a:p>
            <a:r>
              <a:rPr lang="en-US" dirty="0" smtClean="0">
                <a:latin typeface="Source Sans Pro"/>
              </a:rPr>
              <a:t>Non-functional </a:t>
            </a:r>
            <a:r>
              <a:rPr lang="en-US" dirty="0">
                <a:latin typeface="Source Sans Pro"/>
              </a:rPr>
              <a:t>testing is defined as a type of Software testing to check non-functional aspects (performance, usability, reliability, </a:t>
            </a:r>
            <a:r>
              <a:rPr lang="en-US" dirty="0" err="1">
                <a:latin typeface="Source Sans Pro"/>
              </a:rPr>
              <a:t>etc</a:t>
            </a:r>
            <a:r>
              <a:rPr lang="en-US" dirty="0">
                <a:latin typeface="Source Sans Pro"/>
              </a:rPr>
              <a:t>) of a software application. It is designed to test the readiness of a system as per nonfunctional parameters which are never addressed by functional testing.</a:t>
            </a:r>
          </a:p>
          <a:p>
            <a:r>
              <a:rPr lang="en-US" dirty="0">
                <a:latin typeface="Source Sans Pro"/>
              </a:rPr>
              <a:t>An excellent example of non-functional test would be to check how many people can simultaneously login into a software.</a:t>
            </a:r>
          </a:p>
          <a:p>
            <a:r>
              <a:rPr lang="en-US" dirty="0">
                <a:latin typeface="Source Sans Pro"/>
              </a:rPr>
              <a:t>Non-functional testing is equally important as functional testing and affects client satisfaction.</a:t>
            </a:r>
            <a:endParaRPr lang="en-US" b="0" i="0" dirty="0">
              <a:effectLst/>
              <a:latin typeface="Source Sans Pro"/>
            </a:endParaRPr>
          </a:p>
        </p:txBody>
      </p:sp>
    </p:spTree>
    <p:extLst>
      <p:ext uri="{BB962C8B-B14F-4D97-AF65-F5344CB8AC3E}">
        <p14:creationId xmlns:p14="http://schemas.microsoft.com/office/powerpoint/2010/main" val="394275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313509"/>
            <a:ext cx="8921931" cy="5909310"/>
          </a:xfrm>
          <a:prstGeom prst="rect">
            <a:avLst/>
          </a:prstGeom>
        </p:spPr>
        <p:txBody>
          <a:bodyPr wrap="square">
            <a:spAutoFit/>
          </a:bodyPr>
          <a:lstStyle/>
          <a:p>
            <a:r>
              <a:rPr lang="en-US" u="sng" dirty="0">
                <a:latin typeface="Work Sans"/>
              </a:rPr>
              <a:t>Unit </a:t>
            </a:r>
            <a:r>
              <a:rPr lang="en-US" u="sng" dirty="0" smtClean="0">
                <a:latin typeface="Work Sans"/>
              </a:rPr>
              <a:t>Testing</a:t>
            </a:r>
          </a:p>
          <a:p>
            <a:r>
              <a:rPr lang="en-US" dirty="0" smtClean="0">
                <a:latin typeface="Work Sans"/>
              </a:rPr>
              <a:t> </a:t>
            </a:r>
            <a:r>
              <a:rPr lang="en-US" dirty="0">
                <a:latin typeface="Work Sans"/>
              </a:rPr>
              <a:t>It is typically done by the programmer and not by testers, as it requires detailed knowledge of the internal program design and </a:t>
            </a:r>
            <a:r>
              <a:rPr lang="en-US" dirty="0" smtClean="0">
                <a:latin typeface="Work Sans"/>
              </a:rPr>
              <a:t>code.</a:t>
            </a:r>
            <a:r>
              <a:rPr lang="en-US" dirty="0"/>
              <a:t> Unit Testing is used to design robust software components that help maintain code and eliminate the issues in code units. </a:t>
            </a:r>
            <a:endParaRPr lang="en-US" dirty="0" smtClean="0"/>
          </a:p>
          <a:p>
            <a:endParaRPr lang="en-US" dirty="0">
              <a:latin typeface="Work Sans"/>
            </a:endParaRPr>
          </a:p>
          <a:p>
            <a:r>
              <a:rPr lang="en-US" i="0" u="sng" dirty="0" smtClean="0">
                <a:effectLst/>
                <a:latin typeface="Work Sans"/>
              </a:rPr>
              <a:t>Integration Testing</a:t>
            </a:r>
          </a:p>
          <a:p>
            <a:r>
              <a:rPr lang="en-US" dirty="0"/>
              <a:t>The meaning of Integration testing is quite straightforward- </a:t>
            </a:r>
            <a:r>
              <a:rPr lang="en-US" i="1" dirty="0"/>
              <a:t>Integrate/combine the unit tested module one by one and test the behavior as a combined unit.</a:t>
            </a:r>
            <a:endParaRPr lang="en-US" dirty="0"/>
          </a:p>
          <a:p>
            <a:r>
              <a:rPr lang="en-US" dirty="0"/>
              <a:t>The main function or goal of this testing is to test the interfaces between the units/modules.</a:t>
            </a:r>
          </a:p>
          <a:p>
            <a:r>
              <a:rPr lang="en-US" dirty="0"/>
              <a:t>We normally do Integration testing after “Unit testing”. Once all the individual units are created and tested, we start combining those “Unit Tested” modules and start doing the integrated testing</a:t>
            </a:r>
            <a:r>
              <a:rPr lang="en-US" dirty="0" smtClean="0"/>
              <a:t>.</a:t>
            </a:r>
          </a:p>
          <a:p>
            <a:endParaRPr lang="en-US" dirty="0"/>
          </a:p>
          <a:p>
            <a:r>
              <a:rPr lang="en-US" u="sng" dirty="0" smtClean="0"/>
              <a:t>System Testing</a:t>
            </a:r>
          </a:p>
          <a:p>
            <a:endParaRPr lang="en-US" u="sng" dirty="0"/>
          </a:p>
          <a:p>
            <a:r>
              <a:rPr lang="en-US" i="1" dirty="0"/>
              <a:t>System testing means testing the system as a whole. All the modules/components are integrated in order to verify if the system works as expected or not.</a:t>
            </a:r>
            <a:endParaRPr lang="en-US" u="sng" dirty="0"/>
          </a:p>
          <a:p>
            <a:endParaRPr lang="en-US" i="0" dirty="0">
              <a:effectLst/>
              <a:latin typeface="Work Sans"/>
            </a:endParaRPr>
          </a:p>
        </p:txBody>
      </p:sp>
    </p:spTree>
    <p:extLst>
      <p:ext uri="{BB962C8B-B14F-4D97-AF65-F5344CB8AC3E}">
        <p14:creationId xmlns:p14="http://schemas.microsoft.com/office/powerpoint/2010/main" val="3812731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r>
              <a:rPr lang="en-US" dirty="0" smtClean="0"/>
              <a:t>EXAMPLE FOR FIRST THREE TESTING</a:t>
            </a:r>
            <a:endParaRPr lang="en-US" dirty="0"/>
          </a:p>
        </p:txBody>
      </p:sp>
      <p:sp>
        <p:nvSpPr>
          <p:cNvPr id="3" name="Rectangle 2"/>
          <p:cNvSpPr/>
          <p:nvPr/>
        </p:nvSpPr>
        <p:spPr>
          <a:xfrm>
            <a:off x="352697" y="1959429"/>
            <a:ext cx="11469189" cy="4401205"/>
          </a:xfrm>
          <a:prstGeom prst="rect">
            <a:avLst/>
          </a:prstGeom>
        </p:spPr>
        <p:txBody>
          <a:bodyPr wrap="square">
            <a:spAutoFit/>
          </a:bodyPr>
          <a:lstStyle/>
          <a:p>
            <a:r>
              <a:rPr lang="en-US" sz="2000" i="1" dirty="0">
                <a:latin typeface="Work Sans"/>
              </a:rPr>
              <a:t>A car manufacturer does not produce the car as a whole car. Each component of the car is manufactured separately, like seats, steering, mirror, break, cable, engine, car frame, wheels etc. </a:t>
            </a:r>
            <a:endParaRPr lang="en-US" sz="2000" dirty="0">
              <a:latin typeface="Work Sans"/>
            </a:endParaRPr>
          </a:p>
          <a:p>
            <a:r>
              <a:rPr lang="en-US" sz="2000" i="1" dirty="0">
                <a:latin typeface="Work Sans"/>
              </a:rPr>
              <a:t>After manufacturing each item, it is tested independently whether it is working the way it is supposed to work and that is called </a:t>
            </a:r>
            <a:r>
              <a:rPr lang="en-US" sz="2000" i="1" u="sng" dirty="0">
                <a:latin typeface="Work Sans"/>
              </a:rPr>
              <a:t>Unit testing</a:t>
            </a:r>
            <a:r>
              <a:rPr lang="en-US" sz="2000" i="1" dirty="0">
                <a:latin typeface="Work Sans"/>
              </a:rPr>
              <a:t>.</a:t>
            </a:r>
            <a:endParaRPr lang="en-US" sz="2000" dirty="0">
              <a:latin typeface="Work Sans"/>
            </a:endParaRPr>
          </a:p>
          <a:p>
            <a:r>
              <a:rPr lang="en-US" sz="2000" i="1" dirty="0">
                <a:latin typeface="Work Sans"/>
              </a:rPr>
              <a:t>Now, when each part is assembled with another part, that assembled combination is checked if assembling has not produced any side effect to the functionality of each component and whether both components are working together as expected and that is called </a:t>
            </a:r>
            <a:r>
              <a:rPr lang="en-US" sz="2000" i="1" u="sng" dirty="0">
                <a:latin typeface="Work Sans"/>
              </a:rPr>
              <a:t>integration testing.</a:t>
            </a:r>
            <a:endParaRPr lang="en-US" sz="2000" u="sng" dirty="0">
              <a:latin typeface="Work Sans"/>
            </a:endParaRPr>
          </a:p>
          <a:p>
            <a:r>
              <a:rPr lang="en-US" sz="2000" i="1" dirty="0">
                <a:latin typeface="Work Sans"/>
              </a:rPr>
              <a:t>Once all the parts are assembled and the car is ready, it is not ready actually.</a:t>
            </a:r>
            <a:endParaRPr lang="en-US" sz="2000" dirty="0">
              <a:latin typeface="Work Sans"/>
            </a:endParaRPr>
          </a:p>
          <a:p>
            <a:r>
              <a:rPr lang="en-US" sz="2000" i="1" dirty="0">
                <a:latin typeface="Work Sans"/>
              </a:rPr>
              <a:t>The whole car needs to be checked for different aspects as per the requirements defined like if car can be driven smoothly, breaks, gears and other functionality working properly, car does not show any sign of tiredness after being driven for 2500 miles continuously, color of car is generally accepted and liked, car can be driven on any kind of roads like smooth and rough, sloppy and straight </a:t>
            </a:r>
            <a:r>
              <a:rPr lang="en-US" sz="2000" i="1" dirty="0" err="1">
                <a:latin typeface="Work Sans"/>
              </a:rPr>
              <a:t>etc</a:t>
            </a:r>
            <a:r>
              <a:rPr lang="en-US" sz="2000" i="1" dirty="0">
                <a:latin typeface="Work Sans"/>
              </a:rPr>
              <a:t> and this whole effort of testing is called System testing and it has nothing to do with integration testing.</a:t>
            </a:r>
            <a:endParaRPr lang="en-US" sz="2000" b="0" i="0" dirty="0">
              <a:effectLst/>
              <a:latin typeface="Work Sans"/>
            </a:endParaRPr>
          </a:p>
        </p:txBody>
      </p:sp>
    </p:spTree>
    <p:extLst>
      <p:ext uri="{BB962C8B-B14F-4D97-AF65-F5344CB8AC3E}">
        <p14:creationId xmlns:p14="http://schemas.microsoft.com/office/powerpoint/2010/main" val="3299277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074" y="235133"/>
            <a:ext cx="8948057" cy="5355312"/>
          </a:xfrm>
          <a:prstGeom prst="rect">
            <a:avLst/>
          </a:prstGeom>
        </p:spPr>
        <p:txBody>
          <a:bodyPr wrap="square">
            <a:spAutoFit/>
          </a:bodyPr>
          <a:lstStyle/>
          <a:p>
            <a:r>
              <a:rPr lang="en-US" u="sng" dirty="0">
                <a:latin typeface="Work Sans"/>
              </a:rPr>
              <a:t>Sanity Testing</a:t>
            </a:r>
          </a:p>
          <a:p>
            <a:r>
              <a:rPr lang="en-US" dirty="0" smtClean="0">
                <a:latin typeface="Work Sans"/>
              </a:rPr>
              <a:t>Done one </a:t>
            </a:r>
            <a:r>
              <a:rPr lang="en-US" dirty="0">
                <a:latin typeface="Work Sans"/>
              </a:rPr>
              <a:t>to determine if a new software version is performing well enough to accept it for a major testing effort or not. If an application is crashing for the initial use then the system is not stable enough for further testing. Hence a build or an application is assigned to fix it</a:t>
            </a:r>
            <a:r>
              <a:rPr lang="en-US" dirty="0" smtClean="0">
                <a:latin typeface="Work Sans"/>
              </a:rPr>
              <a:t>.</a:t>
            </a:r>
          </a:p>
          <a:p>
            <a:endParaRPr lang="en-US" b="0" i="0" dirty="0">
              <a:effectLst/>
              <a:latin typeface="Work Sans"/>
            </a:endParaRPr>
          </a:p>
          <a:p>
            <a:r>
              <a:rPr lang="en-US" u="sng" dirty="0" smtClean="0">
                <a:latin typeface="Work Sans"/>
              </a:rPr>
              <a:t>Smoke Testing</a:t>
            </a:r>
          </a:p>
          <a:p>
            <a:r>
              <a:rPr lang="en-US" i="1" dirty="0"/>
              <a:t>Smoke Testing is not exhaustive testing but it is a group of tests that are executed to verify if the basic functionalities of that particular build are working fine as expected or not. This is and should always be the first test to be done on any ‘new’ build</a:t>
            </a:r>
            <a:r>
              <a:rPr lang="en-US" i="1" dirty="0" smtClean="0"/>
              <a:t>. QA</a:t>
            </a:r>
          </a:p>
          <a:p>
            <a:endParaRPr lang="en-US" i="1" u="sng" dirty="0">
              <a:effectLst/>
              <a:latin typeface="Work Sans"/>
            </a:endParaRPr>
          </a:p>
          <a:p>
            <a:r>
              <a:rPr lang="en-US" u="sng" dirty="0"/>
              <a:t>Graphical User Interface (GUI) Testing</a:t>
            </a:r>
          </a:p>
          <a:p>
            <a:r>
              <a:rPr lang="en-US" dirty="0"/>
              <a:t>The objective of this GUI Testing is to validate the GUI as per the business requirement. The expected GUI of the application is mentioned in the Detailed Design Document and GUI mockup screens.</a:t>
            </a:r>
          </a:p>
          <a:p>
            <a:r>
              <a:rPr lang="en-US" dirty="0"/>
              <a:t>The GUI Testing includes the size of the buttons and input field present on the screen, alignment of all text, tables, and content in the tables.</a:t>
            </a:r>
          </a:p>
          <a:p>
            <a:endParaRPr lang="en-US" i="0" u="sng" dirty="0">
              <a:effectLst/>
              <a:latin typeface="Work Sans"/>
            </a:endParaRPr>
          </a:p>
        </p:txBody>
      </p:sp>
    </p:spTree>
    <p:extLst>
      <p:ext uri="{BB962C8B-B14F-4D97-AF65-F5344CB8AC3E}">
        <p14:creationId xmlns:p14="http://schemas.microsoft.com/office/powerpoint/2010/main" val="3180337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7" y="692332"/>
            <a:ext cx="8974183" cy="4524315"/>
          </a:xfrm>
          <a:prstGeom prst="rect">
            <a:avLst/>
          </a:prstGeom>
        </p:spPr>
        <p:txBody>
          <a:bodyPr wrap="square">
            <a:spAutoFit/>
          </a:bodyPr>
          <a:lstStyle/>
          <a:p>
            <a:r>
              <a:rPr lang="en-US" u="sng" dirty="0" smtClean="0">
                <a:latin typeface="Work Sans"/>
              </a:rPr>
              <a:t>Regression Testing</a:t>
            </a:r>
          </a:p>
          <a:p>
            <a:r>
              <a:rPr lang="en-US" dirty="0" smtClean="0">
                <a:latin typeface="Work Sans"/>
              </a:rPr>
              <a:t>Regression </a:t>
            </a:r>
            <a:r>
              <a:rPr lang="en-US" dirty="0">
                <a:latin typeface="Work Sans"/>
              </a:rPr>
              <a:t>Testing is a type of testing that is done to verify that a code change in the software does not impact the existing functionality of the product. This is to make sure the product works fine with new functionality, bug fixes or any change in the existing feature. Previously executed test cases are re-executed in order to verify the impact of change</a:t>
            </a:r>
            <a:r>
              <a:rPr lang="en-US" dirty="0" smtClean="0">
                <a:latin typeface="Work Sans"/>
              </a:rPr>
              <a:t>.</a:t>
            </a:r>
          </a:p>
          <a:p>
            <a:endParaRPr lang="en-US" dirty="0">
              <a:latin typeface="Work Sans"/>
            </a:endParaRPr>
          </a:p>
          <a:p>
            <a:r>
              <a:rPr lang="en-US" u="sng" dirty="0" smtClean="0">
                <a:latin typeface="Work Sans"/>
              </a:rPr>
              <a:t>Beta Testing</a:t>
            </a:r>
          </a:p>
          <a:p>
            <a:r>
              <a:rPr lang="en-US" dirty="0"/>
              <a:t>Usually, this testing is typically done by end-users or others. It is the final testing done before releasing an application for commercial purpose. Usually, the Beta version of the software or product released is limited to a certain number of users in a specific area</a:t>
            </a:r>
            <a:r>
              <a:rPr lang="en-US" dirty="0" smtClean="0"/>
              <a:t>.</a:t>
            </a:r>
          </a:p>
          <a:p>
            <a:endParaRPr lang="en-US" b="1" dirty="0"/>
          </a:p>
          <a:p>
            <a:r>
              <a:rPr lang="en-US" b="1" dirty="0" smtClean="0"/>
              <a:t>Acceptance  Testing</a:t>
            </a:r>
          </a:p>
          <a:p>
            <a:r>
              <a:rPr lang="en-US" b="1" dirty="0" smtClean="0"/>
              <a:t>UAT-BAT-QAT-RAT-CAT-Alpha-Beta</a:t>
            </a:r>
          </a:p>
          <a:p>
            <a:r>
              <a:rPr lang="en-US" b="1" dirty="0"/>
              <a:t> </a:t>
            </a:r>
          </a:p>
        </p:txBody>
      </p:sp>
    </p:spTree>
    <p:extLst>
      <p:ext uri="{BB962C8B-B14F-4D97-AF65-F5344CB8AC3E}">
        <p14:creationId xmlns:p14="http://schemas.microsoft.com/office/powerpoint/2010/main" val="341540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3" y="561703"/>
            <a:ext cx="8765177" cy="369332"/>
          </a:xfrm>
          <a:prstGeom prst="rect">
            <a:avLst/>
          </a:prstGeom>
        </p:spPr>
        <p:txBody>
          <a:bodyPr wrap="square">
            <a:spAutoFit/>
          </a:bodyPr>
          <a:lstStyle/>
          <a:p>
            <a:r>
              <a:rPr lang="en-US" dirty="0">
                <a:hlinkClick r:id="rId2"/>
              </a:rPr>
              <a:t>https://www.softwaretestinghelp.com/types-of-software-testing/</a:t>
            </a:r>
            <a:endParaRPr lang="en-US" dirty="0"/>
          </a:p>
        </p:txBody>
      </p:sp>
    </p:spTree>
    <p:extLst>
      <p:ext uri="{BB962C8B-B14F-4D97-AF65-F5344CB8AC3E}">
        <p14:creationId xmlns:p14="http://schemas.microsoft.com/office/powerpoint/2010/main" val="92441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 TEAM?</a:t>
            </a:r>
            <a:endParaRPr lang="en-US" dirty="0"/>
          </a:p>
        </p:txBody>
      </p:sp>
      <p:sp>
        <p:nvSpPr>
          <p:cNvPr id="3" name="Content Placeholder 2"/>
          <p:cNvSpPr>
            <a:spLocks noGrp="1"/>
          </p:cNvSpPr>
          <p:nvPr>
            <p:ph idx="1"/>
          </p:nvPr>
        </p:nvSpPr>
        <p:spPr/>
        <p:txBody>
          <a:bodyPr/>
          <a:lstStyle/>
          <a:p>
            <a:r>
              <a:rPr lang="en-US" sz="2400" dirty="0"/>
              <a:t>A </a:t>
            </a:r>
            <a:r>
              <a:rPr lang="en-US" sz="2400" dirty="0">
                <a:hlinkClick r:id="rId2"/>
              </a:rPr>
              <a:t>Scrum</a:t>
            </a:r>
            <a:r>
              <a:rPr lang="en-US" sz="2400" dirty="0"/>
              <a:t> Team is a collection of individuals </a:t>
            </a:r>
            <a:r>
              <a:rPr lang="en-US" sz="2400" dirty="0" smtClean="0"/>
              <a:t>working </a:t>
            </a:r>
            <a:r>
              <a:rPr lang="en-US" sz="2400" dirty="0"/>
              <a:t>together to deliver the required product increments. The Scrum framework encourages a high level of communication among team members, so that the team can:</a:t>
            </a:r>
          </a:p>
          <a:p>
            <a:r>
              <a:rPr lang="en-US" sz="2400" dirty="0"/>
              <a:t>Follow a common goal</a:t>
            </a:r>
          </a:p>
          <a:p>
            <a:r>
              <a:rPr lang="en-US" sz="2400" dirty="0"/>
              <a:t>adhere the same norms and rules</a:t>
            </a:r>
          </a:p>
          <a:p>
            <a:r>
              <a:rPr lang="en-US" sz="2400" dirty="0"/>
              <a:t>show respect to each other</a:t>
            </a:r>
          </a:p>
          <a:p>
            <a:endParaRPr lang="en-US" dirty="0"/>
          </a:p>
        </p:txBody>
      </p:sp>
    </p:spTree>
    <p:extLst>
      <p:ext uri="{BB962C8B-B14F-4D97-AF65-F5344CB8AC3E}">
        <p14:creationId xmlns:p14="http://schemas.microsoft.com/office/powerpoint/2010/main" val="77664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154956" y="535578"/>
            <a:ext cx="8825657" cy="2326156"/>
          </a:xfrm>
        </p:spPr>
        <p:txBody>
          <a:bodyPr/>
          <a:lstStyle/>
          <a:p>
            <a:r>
              <a:rPr lang="en-US" sz="8000" dirty="0" smtClean="0"/>
              <a:t>SCRUM TEAM ROLES</a:t>
            </a:r>
            <a:endParaRPr lang="en-US" sz="8000" dirty="0"/>
          </a:p>
        </p:txBody>
      </p:sp>
      <p:sp>
        <p:nvSpPr>
          <p:cNvPr id="3" name="Text Placeholder 2"/>
          <p:cNvSpPr>
            <a:spLocks noGrp="1"/>
          </p:cNvSpPr>
          <p:nvPr>
            <p:ph type="body" idx="1"/>
          </p:nvPr>
        </p:nvSpPr>
        <p:spPr>
          <a:xfrm>
            <a:off x="1154955" y="3422469"/>
            <a:ext cx="8825658" cy="2215312"/>
          </a:xfrm>
        </p:spPr>
        <p:txBody>
          <a:bodyPr>
            <a:normAutofit/>
          </a:bodyPr>
          <a:lstStyle/>
          <a:p>
            <a:r>
              <a:rPr lang="en-US" dirty="0" smtClean="0"/>
              <a:t>Product owner</a:t>
            </a:r>
          </a:p>
          <a:p>
            <a:r>
              <a:rPr lang="en-US" dirty="0" smtClean="0"/>
              <a:t>Scrum master</a:t>
            </a:r>
          </a:p>
          <a:p>
            <a:r>
              <a:rPr lang="en-US" dirty="0" smtClean="0"/>
              <a:t>Development team</a:t>
            </a:r>
            <a:endParaRPr lang="en-US" dirty="0"/>
          </a:p>
        </p:txBody>
      </p:sp>
    </p:spTree>
    <p:extLst>
      <p:ext uri="{BB962C8B-B14F-4D97-AF65-F5344CB8AC3E}">
        <p14:creationId xmlns:p14="http://schemas.microsoft.com/office/powerpoint/2010/main" val="217352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crum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26" y="117565"/>
            <a:ext cx="11078480" cy="674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15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a:t>
            </a:r>
            <a:endParaRPr lang="en-US" dirty="0"/>
          </a:p>
        </p:txBody>
      </p:sp>
      <p:sp>
        <p:nvSpPr>
          <p:cNvPr id="3" name="Content Placeholder 2"/>
          <p:cNvSpPr>
            <a:spLocks noGrp="1"/>
          </p:cNvSpPr>
          <p:nvPr>
            <p:ph idx="1"/>
          </p:nvPr>
        </p:nvSpPr>
        <p:spPr>
          <a:xfrm>
            <a:off x="1103312" y="1580606"/>
            <a:ext cx="8946541" cy="4667793"/>
          </a:xfrm>
        </p:spPr>
        <p:txBody>
          <a:bodyPr/>
          <a:lstStyle/>
          <a:p>
            <a:r>
              <a:rPr lang="en-US" sz="2400" dirty="0"/>
              <a:t>Owner is the Team member who knows what the customer wants and the relative business value of those wants. He or she can then translate the customer’s wants and values back to the Scrum team. The Product Owner must know the business case for the product and what features the customers’ wants. He must be available to consult with the team to make sure they are correctly implementing the product vision. Most importantly, he must have the authority to make all decisions necessary to complete the project, in other words, the Product Owner is responsible for managing the </a:t>
            </a:r>
            <a:r>
              <a:rPr lang="en-US" sz="2400" dirty="0">
                <a:hlinkClick r:id="rId2"/>
              </a:rPr>
              <a:t>Product Backlog</a:t>
            </a:r>
            <a:r>
              <a:rPr lang="en-US" sz="2400" dirty="0"/>
              <a:t> which includes</a:t>
            </a:r>
            <a:r>
              <a:rPr lang="en-US" dirty="0"/>
              <a:t>:</a:t>
            </a:r>
          </a:p>
        </p:txBody>
      </p:sp>
    </p:spTree>
    <p:extLst>
      <p:ext uri="{BB962C8B-B14F-4D97-AF65-F5344CB8AC3E}">
        <p14:creationId xmlns:p14="http://schemas.microsoft.com/office/powerpoint/2010/main" val="125020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 Responsibilities</a:t>
            </a:r>
            <a:endParaRPr lang="en-US" dirty="0"/>
          </a:p>
        </p:txBody>
      </p:sp>
      <p:sp>
        <p:nvSpPr>
          <p:cNvPr id="3" name="Content Placeholder 2"/>
          <p:cNvSpPr>
            <a:spLocks noGrp="1"/>
          </p:cNvSpPr>
          <p:nvPr>
            <p:ph idx="1"/>
          </p:nvPr>
        </p:nvSpPr>
        <p:spPr>
          <a:xfrm>
            <a:off x="1103312" y="1489166"/>
            <a:ext cx="8946541" cy="4759233"/>
          </a:xfrm>
        </p:spPr>
        <p:txBody>
          <a:bodyPr>
            <a:normAutofit/>
          </a:bodyPr>
          <a:lstStyle/>
          <a:p>
            <a:r>
              <a:rPr lang="en-US" dirty="0"/>
              <a:t>Expressing Product Backlog items clearly.</a:t>
            </a:r>
          </a:p>
          <a:p>
            <a:r>
              <a:rPr lang="en-US" dirty="0"/>
              <a:t>Ordering the Product Backlog items to best achieve goals and missions.</a:t>
            </a:r>
          </a:p>
          <a:p>
            <a:r>
              <a:rPr lang="en-US" dirty="0"/>
              <a:t>Optimizing the value of the work the Team performs.</a:t>
            </a:r>
          </a:p>
          <a:p>
            <a:r>
              <a:rPr lang="en-US" dirty="0"/>
              <a:t>Ensuring that the Product Backlog is visible, transparent, and clear to all, and shows what the Team will work on further.</a:t>
            </a:r>
          </a:p>
          <a:p>
            <a:r>
              <a:rPr lang="en-US" dirty="0"/>
              <a:t>Ensuring that the Team understands items in the Product Backlog to the level needed</a:t>
            </a:r>
            <a:r>
              <a:rPr lang="en-US" dirty="0" smtClean="0"/>
              <a:t>.</a:t>
            </a:r>
          </a:p>
          <a:p>
            <a:r>
              <a:rPr lang="en-US" dirty="0" smtClean="0"/>
              <a:t>Sprint Planning</a:t>
            </a:r>
          </a:p>
          <a:p>
            <a:r>
              <a:rPr lang="en-US" dirty="0" smtClean="0"/>
              <a:t>Creates the user stories</a:t>
            </a:r>
          </a:p>
          <a:p>
            <a:r>
              <a:rPr lang="en-US" dirty="0" smtClean="0"/>
              <a:t>Owner of the Scrum Product Backlog</a:t>
            </a:r>
            <a:endParaRPr lang="en-US" dirty="0"/>
          </a:p>
          <a:p>
            <a:endParaRPr lang="en-US" dirty="0"/>
          </a:p>
        </p:txBody>
      </p:sp>
    </p:spTree>
    <p:extLst>
      <p:ext uri="{BB962C8B-B14F-4D97-AF65-F5344CB8AC3E}">
        <p14:creationId xmlns:p14="http://schemas.microsoft.com/office/powerpoint/2010/main" val="140695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36024"/>
            <a:ext cx="3401064" cy="1214845"/>
          </a:xfrm>
        </p:spPr>
        <p:txBody>
          <a:bodyPr/>
          <a:lstStyle/>
          <a:p>
            <a:pPr algn="ctr"/>
            <a:r>
              <a:rPr lang="en-US" b="1" dirty="0" smtClean="0"/>
              <a:t>QUICK CHECK-PRODUCT BACKLOG</a:t>
            </a:r>
            <a:endParaRPr lang="en-US" b="1" dirty="0"/>
          </a:p>
        </p:txBody>
      </p:sp>
      <p:sp>
        <p:nvSpPr>
          <p:cNvPr id="4" name="Text Placeholder 3"/>
          <p:cNvSpPr>
            <a:spLocks noGrp="1"/>
          </p:cNvSpPr>
          <p:nvPr>
            <p:ph type="body" sz="half" idx="2"/>
          </p:nvPr>
        </p:nvSpPr>
        <p:spPr/>
        <p:txBody>
          <a:bodyPr/>
          <a:lstStyle/>
          <a:p>
            <a:r>
              <a:rPr lang="en-US" sz="2800" b="1" dirty="0"/>
              <a:t>Product Backlog</a:t>
            </a:r>
            <a:r>
              <a:rPr lang="en-US" sz="2800" dirty="0"/>
              <a:t> is an ordered list of everything that is known to be needed in the </a:t>
            </a:r>
            <a:r>
              <a:rPr lang="en-US" sz="2800" b="1" dirty="0"/>
              <a:t>product</a:t>
            </a:r>
            <a:r>
              <a:rPr lang="en-US" dirty="0"/>
              <a:t>.</a:t>
            </a:r>
          </a:p>
        </p:txBody>
      </p:sp>
      <p:pic>
        <p:nvPicPr>
          <p:cNvPr id="2050" name="Picture 2" descr="Product Back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0348" y="1447800"/>
            <a:ext cx="406464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818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6391</TotalTime>
  <Words>1625</Words>
  <Application>Microsoft Office PowerPoint</Application>
  <PresentationFormat>Widescreen</PresentationFormat>
  <Paragraphs>185</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Century Gothic</vt:lpstr>
      <vt:lpstr>Georgia</vt:lpstr>
      <vt:lpstr>Lato</vt:lpstr>
      <vt:lpstr>Open Sans</vt:lpstr>
      <vt:lpstr>proxima_novabold</vt:lpstr>
      <vt:lpstr>Raleway</vt:lpstr>
      <vt:lpstr>Source Sans Pro</vt:lpstr>
      <vt:lpstr>Wingdings 3</vt:lpstr>
      <vt:lpstr>Work Sans</vt:lpstr>
      <vt:lpstr>Ion</vt:lpstr>
      <vt:lpstr>SCRUM TEAM</vt:lpstr>
      <vt:lpstr>What is the SCRUM?</vt:lpstr>
      <vt:lpstr>PowerPoint Presentation</vt:lpstr>
      <vt:lpstr>WHAT IS SCRUM TEAM?</vt:lpstr>
      <vt:lpstr>SCRUM TEAM ROLES</vt:lpstr>
      <vt:lpstr>PowerPoint Presentation</vt:lpstr>
      <vt:lpstr>PRODUCT OWNER</vt:lpstr>
      <vt:lpstr>PO Responsibilities</vt:lpstr>
      <vt:lpstr>QUICK CHECK-PRODUCT BACKLOG</vt:lpstr>
      <vt:lpstr>QUICK CHECK-SPRINT PLANNING</vt:lpstr>
      <vt:lpstr>QUICK CHECK – USER STORIES</vt:lpstr>
      <vt:lpstr>User story examples In practice, user stories might look like these: </vt:lpstr>
      <vt:lpstr>         What is Sprint Review? </vt:lpstr>
      <vt:lpstr>What is a Sprint Retrospective? </vt:lpstr>
      <vt:lpstr>PowerPoint Presentation</vt:lpstr>
      <vt:lpstr>PowerPoint Presentation</vt:lpstr>
      <vt:lpstr>SCRUM MASTER</vt:lpstr>
      <vt:lpstr>SCRUM MASTER</vt:lpstr>
      <vt:lpstr>PowerPoint Presentation</vt:lpstr>
      <vt:lpstr>PowerPoint Presentation</vt:lpstr>
      <vt:lpstr>              DEVELOPMENT TEAM</vt:lpstr>
      <vt:lpstr>PowerPoint Presentation</vt:lpstr>
      <vt:lpstr>               BUSINESS ANALYST</vt:lpstr>
      <vt:lpstr>PowerPoint Presentation</vt:lpstr>
      <vt:lpstr>        QUICK CHECK-GROOMING</vt:lpstr>
      <vt:lpstr>DEVELOPER</vt:lpstr>
      <vt:lpstr>PowerPoint Presentation</vt:lpstr>
      <vt:lpstr>PowerPoint Presentation</vt:lpstr>
      <vt:lpstr>               QA</vt:lpstr>
      <vt:lpstr>TESTING TYPES</vt:lpstr>
      <vt:lpstr>PowerPoint Presentation</vt:lpstr>
      <vt:lpstr>PowerPoint Presentation</vt:lpstr>
      <vt:lpstr>EXAMPLE FOR FIRST THREE TESTING</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TEAM</dc:title>
  <dc:creator>KD1114</dc:creator>
  <cp:lastModifiedBy>KD1114</cp:lastModifiedBy>
  <cp:revision>42</cp:revision>
  <dcterms:created xsi:type="dcterms:W3CDTF">2019-11-24T02:13:37Z</dcterms:created>
  <dcterms:modified xsi:type="dcterms:W3CDTF">2019-11-30T20:11:35Z</dcterms:modified>
</cp:coreProperties>
</file>