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389A95-C443-4C23-9534-7F276270D278}">
  <a:tblStyle styleId="{03389A95-C443-4C23-9534-7F276270D27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Slab-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44f6644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44f6644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44f6644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44f6644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944f6644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944f6644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944f6644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944f6644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944f6644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944f6644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944f6644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944f6644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944f6644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944f664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944f6644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44f6644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944f6644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44f6644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944f6644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44f6644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944f6644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944f6644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 plan,case,</a:t>
            </a:r>
            <a:endParaRPr/>
          </a:p>
          <a:p>
            <a:pPr indent="0" lvl="0" marL="0" rtl="0" algn="ctr">
              <a:spcBef>
                <a:spcPts val="0"/>
              </a:spcBef>
              <a:spcAft>
                <a:spcPts val="0"/>
              </a:spcAft>
              <a:buNone/>
            </a:pPr>
            <a:r>
              <a:rPr lang="en"/>
              <a:t>scenario.</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2"/>
          <p:cNvPicPr preferRelativeResize="0"/>
          <p:nvPr/>
        </p:nvPicPr>
        <p:blipFill>
          <a:blip r:embed="rId3">
            <a:alphaModFix/>
          </a:blip>
          <a:stretch>
            <a:fillRect/>
          </a:stretch>
        </p:blipFill>
        <p:spPr>
          <a:xfrm>
            <a:off x="493050" y="458025"/>
            <a:ext cx="8202726" cy="427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ph idx="1" type="body"/>
          </p:nvPr>
        </p:nvSpPr>
        <p:spPr>
          <a:xfrm>
            <a:off x="387900" y="257725"/>
            <a:ext cx="8368200" cy="4311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FFFF00"/>
              </a:buClr>
              <a:buSzPts val="1800"/>
              <a:buChar char="●"/>
            </a:pPr>
            <a:r>
              <a:rPr b="1" lang="en">
                <a:solidFill>
                  <a:srgbClr val="FFFF00"/>
                </a:solidFill>
              </a:rPr>
              <a:t>A test case can have the following elements:</a:t>
            </a:r>
            <a:endParaRPr b="1">
              <a:solidFill>
                <a:srgbClr val="FFFF00"/>
              </a:solidFill>
            </a:endParaRPr>
          </a:p>
          <a:p>
            <a:pPr indent="-342900" lvl="0" marL="457200" rtl="0" algn="l">
              <a:spcBef>
                <a:spcPts val="0"/>
              </a:spcBef>
              <a:spcAft>
                <a:spcPts val="0"/>
              </a:spcAft>
              <a:buClr>
                <a:srgbClr val="FFFFFF"/>
              </a:buClr>
              <a:buSzPts val="1800"/>
              <a:buChar char="●"/>
            </a:pPr>
            <a:r>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Test Case ID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Test Case Summary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Test Procedure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Test Data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Expected Result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Actual Result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Status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Remarks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Created By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Date of Creation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Executed By </a:t>
            </a:r>
            <a:endParaRPr b="1">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Date of Execution </a:t>
            </a:r>
            <a:endParaRPr b="1">
              <a:solidFill>
                <a:srgbClr val="FFFFFF"/>
              </a:solidFill>
            </a:endParaRPr>
          </a:p>
          <a:p>
            <a:pPr indent="0" lvl="0" marL="457200" rtl="0" algn="l">
              <a:spcBef>
                <a:spcPts val="800"/>
              </a:spcBef>
              <a:spcAft>
                <a:spcPts val="0"/>
              </a:spcAft>
              <a:buNone/>
            </a:pPr>
            <a:r>
              <a:t/>
            </a:r>
            <a:endParaRPr b="1">
              <a:solidFill>
                <a:srgbClr val="FFFFFF"/>
              </a:solidFill>
            </a:endParaRPr>
          </a:p>
          <a:p>
            <a:pPr indent="0" lvl="0" marL="0" rtl="0" algn="l">
              <a:spcBef>
                <a:spcPts val="800"/>
              </a:spcBef>
              <a:spcAft>
                <a:spcPts val="0"/>
              </a:spcAft>
              <a:buNone/>
            </a:pPr>
            <a:r>
              <a:t/>
            </a:r>
            <a:endParaRPr b="1">
              <a:solidFill>
                <a:srgbClr val="FFFFFF"/>
              </a:solidFill>
              <a:latin typeface="Arial"/>
              <a:ea typeface="Arial"/>
              <a:cs typeface="Arial"/>
              <a:sym typeface="Arial"/>
            </a:endParaRPr>
          </a:p>
          <a:p>
            <a:pPr indent="0" lvl="0" marL="0" rtl="0" algn="l">
              <a:spcBef>
                <a:spcPts val="0"/>
              </a:spcBef>
              <a:spcAft>
                <a:spcPts val="1600"/>
              </a:spcAft>
              <a:buNone/>
            </a:pPr>
            <a:r>
              <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b="1" lang="en"/>
              <a:t> Test plan</a:t>
            </a:r>
            <a:endParaRPr b="1"/>
          </a:p>
        </p:txBody>
      </p:sp>
      <p:sp>
        <p:nvSpPr>
          <p:cNvPr id="70" name="Google Shape;70;p14"/>
          <p:cNvSpPr txBox="1"/>
          <p:nvPr>
            <p:ph idx="1" type="body"/>
          </p:nvPr>
        </p:nvSpPr>
        <p:spPr>
          <a:xfrm>
            <a:off x="387900" y="1243275"/>
            <a:ext cx="8368200" cy="9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A Software </a:t>
            </a:r>
            <a:r>
              <a:rPr b="1" lang="en">
                <a:solidFill>
                  <a:srgbClr val="FFFFFF"/>
                </a:solidFill>
                <a:latin typeface="Arial"/>
                <a:ea typeface="Arial"/>
                <a:cs typeface="Arial"/>
                <a:sym typeface="Arial"/>
              </a:rPr>
              <a:t>Test Plan</a:t>
            </a:r>
            <a:r>
              <a:rPr lang="en">
                <a:solidFill>
                  <a:srgbClr val="FFFFFF"/>
                </a:solidFill>
                <a:latin typeface="Arial"/>
                <a:ea typeface="Arial"/>
                <a:cs typeface="Arial"/>
                <a:sym typeface="Arial"/>
              </a:rPr>
              <a:t> is a document describing the </a:t>
            </a:r>
            <a:r>
              <a:rPr b="1" lang="en">
                <a:solidFill>
                  <a:srgbClr val="FFFFFF"/>
                </a:solidFill>
                <a:latin typeface="Arial"/>
                <a:ea typeface="Arial"/>
                <a:cs typeface="Arial"/>
                <a:sym typeface="Arial"/>
              </a:rPr>
              <a:t>testing</a:t>
            </a:r>
            <a:r>
              <a:rPr lang="en">
                <a:solidFill>
                  <a:srgbClr val="FFFFFF"/>
                </a:solidFill>
                <a:latin typeface="Arial"/>
                <a:ea typeface="Arial"/>
                <a:cs typeface="Arial"/>
                <a:sym typeface="Arial"/>
              </a:rPr>
              <a:t> scope, approach, resources, schedule, deliverable, communication, entry and exit criteria. It is the basis of formally </a:t>
            </a:r>
            <a:r>
              <a:rPr b="1" lang="en">
                <a:solidFill>
                  <a:srgbClr val="FFFFFF"/>
                </a:solidFill>
                <a:latin typeface="Arial"/>
                <a:ea typeface="Arial"/>
                <a:cs typeface="Arial"/>
                <a:sym typeface="Arial"/>
              </a:rPr>
              <a:t>testing</a:t>
            </a:r>
            <a:r>
              <a:rPr lang="en">
                <a:solidFill>
                  <a:srgbClr val="FFFFFF"/>
                </a:solidFill>
                <a:latin typeface="Arial"/>
                <a:ea typeface="Arial"/>
                <a:cs typeface="Arial"/>
                <a:sym typeface="Arial"/>
              </a:rPr>
              <a:t> any software/product in a project.</a:t>
            </a:r>
            <a:endParaRPr>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71" name="Google Shape;71;p14"/>
          <p:cNvPicPr preferRelativeResize="0"/>
          <p:nvPr/>
        </p:nvPicPr>
        <p:blipFill>
          <a:blip r:embed="rId3">
            <a:alphaModFix/>
          </a:blip>
          <a:stretch>
            <a:fillRect/>
          </a:stretch>
        </p:blipFill>
        <p:spPr>
          <a:xfrm>
            <a:off x="2566650" y="2465300"/>
            <a:ext cx="3988800" cy="2472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2400">
              <a:solidFill>
                <a:srgbClr val="FFFFFF"/>
              </a:solidFill>
              <a:latin typeface="Arial"/>
              <a:ea typeface="Arial"/>
              <a:cs typeface="Arial"/>
              <a:sym typeface="Arial"/>
            </a:endParaRPr>
          </a:p>
          <a:p>
            <a:pPr indent="0" lvl="0" marL="0" rtl="0" algn="l">
              <a:lnSpc>
                <a:spcPct val="115000"/>
              </a:lnSpc>
              <a:spcBef>
                <a:spcPts val="1500"/>
              </a:spcBef>
              <a:spcAft>
                <a:spcPts val="0"/>
              </a:spcAft>
              <a:buNone/>
            </a:pPr>
            <a:r>
              <a:t/>
            </a:r>
            <a:endParaRPr sz="2400">
              <a:solidFill>
                <a:srgbClr val="FF00FF"/>
              </a:solidFill>
              <a:latin typeface="Arial"/>
              <a:ea typeface="Arial"/>
              <a:cs typeface="Arial"/>
              <a:sym typeface="Arial"/>
            </a:endParaRPr>
          </a:p>
          <a:p>
            <a:pPr indent="0" lvl="0" marL="0" rtl="0" algn="l">
              <a:lnSpc>
                <a:spcPct val="115000"/>
              </a:lnSpc>
              <a:spcBef>
                <a:spcPts val="1500"/>
              </a:spcBef>
              <a:spcAft>
                <a:spcPts val="1500"/>
              </a:spcAft>
              <a:buNone/>
            </a:pPr>
            <a:r>
              <a:rPr lang="en" sz="2400">
                <a:solidFill>
                  <a:srgbClr val="FF00FF"/>
                </a:solidFill>
                <a:latin typeface="Arial"/>
                <a:ea typeface="Arial"/>
                <a:cs typeface="Arial"/>
                <a:sym typeface="Arial"/>
              </a:rPr>
              <a:t>Test plans can be of different levels and types, depending upon the scope of testing.</a:t>
            </a:r>
            <a:endParaRPr>
              <a:solidFill>
                <a:srgbClr val="FF00FF"/>
              </a:solidFill>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Arial"/>
                <a:ea typeface="Arial"/>
                <a:cs typeface="Arial"/>
                <a:sym typeface="Arial"/>
              </a:rPr>
              <a:t>=&gt;</a:t>
            </a:r>
            <a:r>
              <a:rPr b="1" lang="en" sz="2400">
                <a:solidFill>
                  <a:srgbClr val="FFFFFF"/>
                </a:solidFill>
                <a:latin typeface="Arial"/>
                <a:ea typeface="Arial"/>
                <a:cs typeface="Arial"/>
                <a:sym typeface="Arial"/>
              </a:rPr>
              <a:t>Master Test Plan</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0" lvl="0" marL="0" rtl="0" algn="l">
              <a:spcBef>
                <a:spcPts val="1500"/>
              </a:spcBef>
              <a:spcAft>
                <a:spcPts val="0"/>
              </a:spcAft>
              <a:buNone/>
            </a:pPr>
            <a:r>
              <a:rPr b="1" lang="en" sz="2400">
                <a:solidFill>
                  <a:srgbClr val="FFFFFF"/>
                </a:solidFill>
                <a:latin typeface="Arial"/>
                <a:ea typeface="Arial"/>
                <a:cs typeface="Arial"/>
                <a:sym typeface="Arial"/>
              </a:rPr>
              <a:t>=&gt;Phase Test Plan</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0" lvl="0" marL="0" rtl="0" algn="l">
              <a:spcBef>
                <a:spcPts val="1500"/>
              </a:spcBef>
              <a:spcAft>
                <a:spcPts val="0"/>
              </a:spcAft>
              <a:buNone/>
            </a:pPr>
            <a:r>
              <a:rPr b="1" lang="en" sz="2400">
                <a:solidFill>
                  <a:srgbClr val="FFFFFF"/>
                </a:solidFill>
                <a:latin typeface="Arial"/>
                <a:ea typeface="Arial"/>
                <a:cs typeface="Arial"/>
                <a:sym typeface="Arial"/>
              </a:rPr>
              <a:t>=&gt;Functional Test Plan</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0" lvl="0" marL="0" rtl="0" algn="l">
              <a:spcBef>
                <a:spcPts val="1500"/>
              </a:spcBef>
              <a:spcAft>
                <a:spcPts val="0"/>
              </a:spcAft>
              <a:buNone/>
            </a:pPr>
            <a:r>
              <a:rPr b="1" lang="en" sz="2400">
                <a:solidFill>
                  <a:srgbClr val="FFFFFF"/>
                </a:solidFill>
                <a:latin typeface="Arial"/>
                <a:ea typeface="Arial"/>
                <a:cs typeface="Arial"/>
                <a:sym typeface="Arial"/>
              </a:rPr>
              <a:t>=&gt;Security Test Plan</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indent="0" lvl="0" marL="0" rtl="0" algn="l">
              <a:spcBef>
                <a:spcPts val="1500"/>
              </a:spcBef>
              <a:spcAft>
                <a:spcPts val="1500"/>
              </a:spcAft>
              <a:buNone/>
            </a:pPr>
            <a:r>
              <a:rPr b="1" lang="en" sz="2400">
                <a:solidFill>
                  <a:srgbClr val="FFFFFF"/>
                </a:solidFill>
                <a:latin typeface="Arial"/>
                <a:ea typeface="Arial"/>
                <a:cs typeface="Arial"/>
                <a:sym typeface="Arial"/>
              </a:rPr>
              <a:t>=&gt;Performance</a:t>
            </a:r>
            <a:r>
              <a:rPr lang="en" sz="2400">
                <a:solidFill>
                  <a:srgbClr val="FFFFFF"/>
                </a:solidFill>
                <a:latin typeface="Arial"/>
                <a:ea typeface="Arial"/>
                <a:cs typeface="Arial"/>
                <a:sym typeface="Arial"/>
              </a:rPr>
              <a:t> </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1949825" y="1489825"/>
            <a:ext cx="5109724" cy="298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40000"/>
              </a:lnSpc>
              <a:spcBef>
                <a:spcPts val="0"/>
              </a:spcBef>
              <a:spcAft>
                <a:spcPts val="0"/>
              </a:spcAft>
              <a:buNone/>
            </a:pPr>
            <a:r>
              <a:rPr b="1" lang="en" sz="1800">
                <a:solidFill>
                  <a:srgbClr val="0072C6"/>
                </a:solidFill>
                <a:latin typeface="Arial"/>
                <a:ea typeface="Arial"/>
                <a:cs typeface="Arial"/>
                <a:sym typeface="Arial"/>
              </a:rPr>
              <a:t>e</a:t>
            </a:r>
            <a:endParaRPr b="1" sz="1800">
              <a:solidFill>
                <a:srgbClr val="0072C6"/>
              </a:solidFill>
              <a:latin typeface="Arial"/>
              <a:ea typeface="Arial"/>
              <a:cs typeface="Arial"/>
              <a:sym typeface="Arial"/>
            </a:endParaRPr>
          </a:p>
          <a:p>
            <a:pPr indent="0" lvl="0" marL="0" rtl="0" algn="l">
              <a:lnSpc>
                <a:spcPct val="140000"/>
              </a:lnSpc>
              <a:spcBef>
                <a:spcPts val="900"/>
              </a:spcBef>
              <a:spcAft>
                <a:spcPts val="900"/>
              </a:spcAft>
              <a:buNone/>
            </a:pPr>
            <a:r>
              <a:rPr b="1" lang="en" sz="1800">
                <a:solidFill>
                  <a:srgbClr val="FFFF00"/>
                </a:solidFill>
                <a:latin typeface="Arial"/>
                <a:ea typeface="Arial"/>
                <a:cs typeface="Arial"/>
                <a:sym typeface="Arial"/>
              </a:rPr>
              <a:t>Test Plan Template</a:t>
            </a:r>
            <a:endParaRPr>
              <a:solidFill>
                <a:srgbClr val="FFFF00"/>
              </a:solidFill>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a:t>
            </a:r>
            <a:r>
              <a:rPr b="1" lang="en">
                <a:solidFill>
                  <a:srgbClr val="FFFFFF"/>
                </a:solidFill>
              </a:rPr>
              <a:t>Test Plan Identifier.</a:t>
            </a:r>
            <a:endParaRPr b="1">
              <a:solidFill>
                <a:srgbClr val="FFFFFF"/>
              </a:solidFill>
            </a:endParaRPr>
          </a:p>
          <a:p>
            <a:pPr indent="0" lvl="0" marL="0" rtl="0" algn="l">
              <a:spcBef>
                <a:spcPts val="1600"/>
              </a:spcBef>
              <a:spcAft>
                <a:spcPts val="0"/>
              </a:spcAft>
              <a:buNone/>
            </a:pPr>
            <a:r>
              <a:rPr b="1" lang="en"/>
              <a:t>2.Project description.</a:t>
            </a:r>
            <a:endParaRPr b="1"/>
          </a:p>
          <a:p>
            <a:pPr indent="0" lvl="0" marL="0" rtl="0" algn="l">
              <a:spcBef>
                <a:spcPts val="1600"/>
              </a:spcBef>
              <a:spcAft>
                <a:spcPts val="0"/>
              </a:spcAft>
              <a:buNone/>
            </a:pPr>
            <a:r>
              <a:rPr b="1" lang="en"/>
              <a:t>3.Test item.</a:t>
            </a:r>
            <a:endParaRPr b="1"/>
          </a:p>
          <a:p>
            <a:pPr indent="0" lvl="0" marL="0" rtl="0" algn="l">
              <a:spcBef>
                <a:spcPts val="1600"/>
              </a:spcBef>
              <a:spcAft>
                <a:spcPts val="1600"/>
              </a:spcAft>
              <a:buNone/>
            </a:pPr>
            <a:r>
              <a:t/>
            </a:r>
            <a:endParaRPr/>
          </a:p>
        </p:txBody>
      </p:sp>
      <p:graphicFrame>
        <p:nvGraphicFramePr>
          <p:cNvPr id="91" name="Google Shape;91;p17"/>
          <p:cNvGraphicFramePr/>
          <p:nvPr/>
        </p:nvGraphicFramePr>
        <p:xfrm>
          <a:off x="3396575" y="1459025"/>
          <a:ext cx="3000000" cy="3000000"/>
        </p:xfrm>
        <a:graphic>
          <a:graphicData uri="http://schemas.openxmlformats.org/drawingml/2006/table">
            <a:tbl>
              <a:tblPr>
                <a:noFill/>
                <a:tableStyleId>{03389A95-C443-4C23-9534-7F276270D278}</a:tableStyleId>
              </a:tblPr>
              <a:tblGrid>
                <a:gridCol w="1421900"/>
                <a:gridCol w="1736650"/>
                <a:gridCol w="1216550"/>
                <a:gridCol w="984400"/>
              </a:tblGrid>
              <a:tr h="625050">
                <a:tc>
                  <a:txBody>
                    <a:bodyPr/>
                    <a:lstStyle/>
                    <a:p>
                      <a:pPr indent="0" lvl="0" marL="0" rtl="0" algn="ctr">
                        <a:lnSpc>
                          <a:spcPct val="115000"/>
                        </a:lnSpc>
                        <a:spcBef>
                          <a:spcPts val="0"/>
                        </a:spcBef>
                        <a:spcAft>
                          <a:spcPts val="200"/>
                        </a:spcAft>
                        <a:buNone/>
                      </a:pPr>
                      <a:r>
                        <a:rPr b="1" lang="en" sz="750"/>
                        <a:t>Item to Test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Test Description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Test Date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Responsibility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r>
              <a:tr h="791650">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650">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1650">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2" name="Google Shape;92;p17"/>
          <p:cNvSpPr txBox="1"/>
          <p:nvPr/>
        </p:nvSpPr>
        <p:spPr>
          <a:xfrm>
            <a:off x="6042200" y="19632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4.</a:t>
            </a:r>
            <a:r>
              <a:rPr b="1" lang="en">
                <a:solidFill>
                  <a:srgbClr val="FFFFFF"/>
                </a:solidFill>
                <a:latin typeface="Times New Roman"/>
                <a:ea typeface="Times New Roman"/>
                <a:cs typeface="Times New Roman"/>
                <a:sym typeface="Times New Roman"/>
              </a:rPr>
              <a:t>Roles and responsibilities.</a:t>
            </a:r>
            <a:endParaRPr>
              <a:solidFill>
                <a:srgbClr val="FFFFFF"/>
              </a:solidFill>
            </a:endParaRPr>
          </a:p>
        </p:txBody>
      </p:sp>
      <p:graphicFrame>
        <p:nvGraphicFramePr>
          <p:cNvPr id="99" name="Google Shape;99;p18"/>
          <p:cNvGraphicFramePr/>
          <p:nvPr/>
        </p:nvGraphicFramePr>
        <p:xfrm>
          <a:off x="1065675" y="2216155"/>
          <a:ext cx="3000000" cy="3000000"/>
        </p:xfrm>
        <a:graphic>
          <a:graphicData uri="http://schemas.openxmlformats.org/drawingml/2006/table">
            <a:tbl>
              <a:tblPr>
                <a:noFill/>
                <a:tableStyleId>{03389A95-C443-4C23-9534-7F276270D278}</a:tableStyleId>
              </a:tblPr>
              <a:tblGrid>
                <a:gridCol w="2202725"/>
                <a:gridCol w="3558225"/>
              </a:tblGrid>
              <a:tr h="388525">
                <a:tc>
                  <a:txBody>
                    <a:bodyPr/>
                    <a:lstStyle/>
                    <a:p>
                      <a:pPr indent="0" lvl="0" marL="0" rtl="0" algn="ctr">
                        <a:lnSpc>
                          <a:spcPct val="115000"/>
                        </a:lnSpc>
                        <a:spcBef>
                          <a:spcPts val="0"/>
                        </a:spcBef>
                        <a:spcAft>
                          <a:spcPts val="200"/>
                        </a:spcAft>
                        <a:buNone/>
                      </a:pPr>
                      <a:r>
                        <a:rPr b="1" lang="en" sz="750"/>
                        <a:t>Role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Responsibility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r>
              <a:tr h="49212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12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12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0" name="Google Shape;100;p18"/>
          <p:cNvSpPr txBox="1"/>
          <p:nvPr/>
        </p:nvSpPr>
        <p:spPr>
          <a:xfrm>
            <a:off x="2198600" y="16054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050">
              <a:latin typeface="Times New Roman"/>
              <a:ea typeface="Times New Roman"/>
              <a:cs typeface="Times New Roman"/>
              <a:sym typeface="Times New Roman"/>
            </a:endParaRPr>
          </a:p>
          <a:p>
            <a:pPr indent="0" lvl="0" marL="0" rtl="0" algn="just">
              <a:lnSpc>
                <a:spcPct val="115000"/>
              </a:lnSpc>
              <a:spcBef>
                <a:spcPts val="1900"/>
              </a:spcBef>
              <a:spcAft>
                <a:spcPts val="0"/>
              </a:spcAft>
              <a:buNone/>
            </a:pPr>
            <a:r>
              <a:t/>
            </a:r>
            <a:endParaRPr sz="900">
              <a:solidFill>
                <a:srgbClr val="0000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a:t>
            </a:r>
            <a:r>
              <a:rPr b="1" lang="en">
                <a:solidFill>
                  <a:srgbClr val="FFFFFF"/>
                </a:solidFill>
                <a:latin typeface="Times New Roman"/>
                <a:ea typeface="Times New Roman"/>
                <a:cs typeface="Times New Roman"/>
                <a:sym typeface="Times New Roman"/>
              </a:rPr>
              <a:t>Test Schedule.</a:t>
            </a:r>
            <a:endParaRPr>
              <a:solidFill>
                <a:srgbClr val="FFFFFF"/>
              </a:solidFill>
            </a:endParaRPr>
          </a:p>
        </p:txBody>
      </p:sp>
      <p:graphicFrame>
        <p:nvGraphicFramePr>
          <p:cNvPr id="107" name="Google Shape;107;p19"/>
          <p:cNvGraphicFramePr/>
          <p:nvPr/>
        </p:nvGraphicFramePr>
        <p:xfrm>
          <a:off x="634250" y="2089905"/>
          <a:ext cx="3000000" cy="3000000"/>
        </p:xfrm>
        <a:graphic>
          <a:graphicData uri="http://schemas.openxmlformats.org/drawingml/2006/table">
            <a:tbl>
              <a:tblPr>
                <a:noFill/>
                <a:tableStyleId>{03389A95-C443-4C23-9534-7F276270D278}</a:tableStyleId>
              </a:tblPr>
              <a:tblGrid>
                <a:gridCol w="1074400"/>
                <a:gridCol w="1575800"/>
                <a:gridCol w="1117425"/>
                <a:gridCol w="1117425"/>
                <a:gridCol w="1117425"/>
              </a:tblGrid>
              <a:tr h="670125">
                <a:tc>
                  <a:txBody>
                    <a:bodyPr/>
                    <a:lstStyle/>
                    <a:p>
                      <a:pPr indent="0" lvl="0" marL="0" rtl="0" algn="ctr">
                        <a:lnSpc>
                          <a:spcPct val="115000"/>
                        </a:lnSpc>
                        <a:spcBef>
                          <a:spcPts val="0"/>
                        </a:spcBef>
                        <a:spcAft>
                          <a:spcPts val="200"/>
                        </a:spcAft>
                        <a:buNone/>
                      </a:pPr>
                      <a:r>
                        <a:rPr b="1" lang="en" sz="750"/>
                        <a:t>Milestone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Deliverable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Effort(Person Hour)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Start Date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c>
                  <a:txBody>
                    <a:bodyPr/>
                    <a:lstStyle/>
                    <a:p>
                      <a:pPr indent="0" lvl="0" marL="0" rtl="0" algn="ctr">
                        <a:lnSpc>
                          <a:spcPct val="115000"/>
                        </a:lnSpc>
                        <a:spcBef>
                          <a:spcPts val="0"/>
                        </a:spcBef>
                        <a:spcAft>
                          <a:spcPts val="200"/>
                        </a:spcAft>
                        <a:buNone/>
                      </a:pPr>
                      <a:r>
                        <a:rPr b="1" lang="en" sz="750"/>
                        <a:t>End Date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0D0"/>
                    </a:solidFill>
                  </a:tcPr>
                </a:tc>
              </a:tr>
              <a:tr h="53607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607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6075">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8" name="Google Shape;108;p19"/>
          <p:cNvSpPr txBox="1"/>
          <p:nvPr/>
        </p:nvSpPr>
        <p:spPr>
          <a:xfrm>
            <a:off x="719400" y="59413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050">
              <a:latin typeface="Times New Roman"/>
              <a:ea typeface="Times New Roman"/>
              <a:cs typeface="Times New Roman"/>
              <a:sym typeface="Times New Roman"/>
            </a:endParaRPr>
          </a:p>
          <a:p>
            <a:pPr indent="0" lvl="0" marL="0" rtl="0" algn="just">
              <a:lnSpc>
                <a:spcPct val="115000"/>
              </a:lnSpc>
              <a:spcBef>
                <a:spcPts val="1900"/>
              </a:spcBef>
              <a:spcAft>
                <a:spcPts val="0"/>
              </a:spcAft>
              <a:buNone/>
            </a:pPr>
            <a:r>
              <a:t/>
            </a:r>
            <a:endParaRPr sz="900">
              <a:latin typeface="Times New Roman"/>
              <a:ea typeface="Times New Roman"/>
              <a:cs typeface="Times New Roman"/>
              <a:sym typeface="Times New Roman"/>
            </a:endParaRPr>
          </a:p>
          <a:p>
            <a:pPr indent="342900" lvl="0" marL="0" rtl="0" algn="l">
              <a:lnSpc>
                <a:spcPct val="115000"/>
              </a:lnSpc>
              <a:spcBef>
                <a:spcPts val="500"/>
              </a:spcBef>
              <a:spcAft>
                <a:spcPts val="500"/>
              </a:spcAft>
              <a:buNone/>
            </a:pPr>
            <a:r>
              <a:t/>
            </a:r>
            <a:endParaRPr sz="10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rPr>
              <a:t>6.</a:t>
            </a:r>
            <a:r>
              <a:rPr b="1" lang="en">
                <a:solidFill>
                  <a:srgbClr val="FFFFFF"/>
                </a:solidFill>
                <a:latin typeface="Arial"/>
                <a:ea typeface="Arial"/>
                <a:cs typeface="Arial"/>
                <a:sym typeface="Arial"/>
              </a:rPr>
              <a:t>Test Plan Approval.</a:t>
            </a:r>
            <a:endParaRPr b="1">
              <a:solidFill>
                <a:srgbClr val="FFFFFF"/>
              </a:solidFill>
            </a:endParaRPr>
          </a:p>
        </p:txBody>
      </p:sp>
      <p:graphicFrame>
        <p:nvGraphicFramePr>
          <p:cNvPr id="115" name="Google Shape;115;p20"/>
          <p:cNvGraphicFramePr/>
          <p:nvPr/>
        </p:nvGraphicFramePr>
        <p:xfrm>
          <a:off x="931200" y="2420490"/>
          <a:ext cx="3000000" cy="3000000"/>
        </p:xfrm>
        <a:graphic>
          <a:graphicData uri="http://schemas.openxmlformats.org/drawingml/2006/table">
            <a:tbl>
              <a:tblPr>
                <a:noFill/>
                <a:tableStyleId>{03389A95-C443-4C23-9534-7F276270D278}</a:tableStyleId>
              </a:tblPr>
              <a:tblGrid>
                <a:gridCol w="1243900"/>
                <a:gridCol w="3455250"/>
                <a:gridCol w="691050"/>
                <a:gridCol w="1382100"/>
              </a:tblGrid>
              <a:tr h="510875">
                <a:tc>
                  <a:txBody>
                    <a:bodyPr/>
                    <a:lstStyle/>
                    <a:p>
                      <a:pPr indent="0" lvl="0" marL="0" rtl="0" algn="just">
                        <a:lnSpc>
                          <a:spcPct val="115000"/>
                        </a:lnSpc>
                        <a:spcBef>
                          <a:spcPts val="0"/>
                        </a:spcBef>
                        <a:spcAft>
                          <a:spcPts val="100"/>
                        </a:spcAft>
                        <a:buNone/>
                      </a:pPr>
                      <a:r>
                        <a:rPr lang="en" sz="900"/>
                        <a:t>Signature: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200"/>
                        </a:spcAft>
                        <a:buNone/>
                      </a:pPr>
                      <a:r>
                        <a:rPr lang="en" sz="900"/>
                        <a:t>Date: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875">
                <a:tc>
                  <a:txBody>
                    <a:bodyPr/>
                    <a:lstStyle/>
                    <a:p>
                      <a:pPr indent="0" lvl="0" marL="0" rtl="0" algn="just">
                        <a:lnSpc>
                          <a:spcPct val="115000"/>
                        </a:lnSpc>
                        <a:spcBef>
                          <a:spcPts val="0"/>
                        </a:spcBef>
                        <a:spcAft>
                          <a:spcPts val="100"/>
                        </a:spcAft>
                        <a:buNone/>
                      </a:pPr>
                      <a:r>
                        <a:rPr lang="en" sz="900"/>
                        <a:t>Print Name: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875">
                <a:tc>
                  <a:txBody>
                    <a:bodyPr/>
                    <a:lstStyle/>
                    <a:p>
                      <a:pPr indent="0" lvl="0" marL="0" rtl="0" algn="just">
                        <a:lnSpc>
                          <a:spcPct val="115000"/>
                        </a:lnSpc>
                        <a:spcBef>
                          <a:spcPts val="0"/>
                        </a:spcBef>
                        <a:spcAft>
                          <a:spcPts val="100"/>
                        </a:spcAft>
                        <a:buNone/>
                      </a:pPr>
                      <a:r>
                        <a:rPr lang="en" sz="900"/>
                        <a:t>Title: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875">
                <a:tc>
                  <a:txBody>
                    <a:bodyPr/>
                    <a:lstStyle/>
                    <a:p>
                      <a:pPr indent="0" lvl="0" marL="0" rtl="0" algn="just">
                        <a:lnSpc>
                          <a:spcPct val="115000"/>
                        </a:lnSpc>
                        <a:spcBef>
                          <a:spcPts val="0"/>
                        </a:spcBef>
                        <a:spcAft>
                          <a:spcPts val="100"/>
                        </a:spcAft>
                        <a:buNone/>
                      </a:pPr>
                      <a:r>
                        <a:rPr lang="en" sz="900"/>
                        <a:t>Role:</a:t>
                      </a:r>
                      <a:endParaRPr sz="90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6" name="Google Shape;116;p20"/>
          <p:cNvSpPr txBox="1"/>
          <p:nvPr/>
        </p:nvSpPr>
        <p:spPr>
          <a:xfrm>
            <a:off x="710825" y="21435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050"/>
          </a:p>
          <a:p>
            <a:pPr indent="0" lvl="0" marL="279400" rtl="0" algn="just">
              <a:lnSpc>
                <a:spcPct val="115000"/>
              </a:lnSpc>
              <a:spcBef>
                <a:spcPts val="200"/>
              </a:spcBef>
              <a:spcAft>
                <a:spcPts val="0"/>
              </a:spcAft>
              <a:buNone/>
            </a:pPr>
            <a:r>
              <a:t/>
            </a:r>
            <a:endParaRPr sz="900"/>
          </a:p>
          <a:p>
            <a:pPr indent="0" lvl="0" marL="0" rtl="0" algn="just">
              <a:lnSpc>
                <a:spcPct val="115000"/>
              </a:lnSpc>
              <a:spcBef>
                <a:spcPts val="100"/>
              </a:spcBef>
              <a:spcAft>
                <a:spcPts val="0"/>
              </a:spcAft>
              <a:buNone/>
            </a:pPr>
            <a:r>
              <a:t/>
            </a:r>
            <a:endParaRPr sz="900"/>
          </a:p>
          <a:p>
            <a:pPr indent="0" lvl="0" marL="0" rtl="0" algn="just">
              <a:lnSpc>
                <a:spcPct val="115000"/>
              </a:lnSpc>
              <a:spcBef>
                <a:spcPts val="200"/>
              </a:spcBef>
              <a:spcAft>
                <a:spcPts val="0"/>
              </a:spcAft>
              <a:buNone/>
            </a:pPr>
            <a:r>
              <a:t/>
            </a:r>
            <a:endParaRPr sz="900"/>
          </a:p>
          <a:p>
            <a:pPr indent="0" lvl="0" marL="279400" rtl="0" algn="just">
              <a:lnSpc>
                <a:spcPct val="115000"/>
              </a:lnSpc>
              <a:spcBef>
                <a:spcPts val="200"/>
              </a:spcBef>
              <a:spcAft>
                <a:spcPts val="0"/>
              </a:spcAft>
              <a:buNone/>
            </a:pPr>
            <a:r>
              <a:t/>
            </a:r>
            <a:endParaRPr sz="900"/>
          </a:p>
          <a:p>
            <a:pPr indent="0" lvl="0" marL="279400" rtl="0" algn="just">
              <a:lnSpc>
                <a:spcPct val="115000"/>
              </a:lnSpc>
              <a:spcBef>
                <a:spcPts val="500"/>
              </a:spcBef>
              <a:spcAft>
                <a:spcPts val="0"/>
              </a:spcAft>
              <a:buNone/>
            </a:pPr>
            <a:r>
              <a:t/>
            </a:r>
            <a:endParaRPr sz="900"/>
          </a:p>
          <a:p>
            <a:pPr indent="0" lvl="0" marL="0" rtl="0" algn="l">
              <a:lnSpc>
                <a:spcPct val="115000"/>
              </a:lnSpc>
              <a:spcBef>
                <a:spcPts val="500"/>
              </a:spcBef>
              <a:spcAft>
                <a:spcPts val="0"/>
              </a:spcAft>
              <a:buNone/>
            </a:pPr>
            <a:r>
              <a:t/>
            </a:r>
            <a:endParaRPr sz="750"/>
          </a:p>
          <a:p>
            <a:pPr indent="0" lvl="0" marL="279400" rtl="0" algn="just">
              <a:lnSpc>
                <a:spcPct val="115000"/>
              </a:lnSpc>
              <a:spcBef>
                <a:spcPts val="200"/>
              </a:spcBef>
              <a:spcAft>
                <a:spcPts val="200"/>
              </a:spcAft>
              <a:buNone/>
            </a:pPr>
            <a:r>
              <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37025"/>
            <a:ext cx="8368200" cy="70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914400" rtl="0" algn="l">
              <a:spcBef>
                <a:spcPts val="0"/>
              </a:spcBef>
              <a:spcAft>
                <a:spcPts val="0"/>
              </a:spcAft>
              <a:buNone/>
            </a:pPr>
            <a:r>
              <a:rPr lang="en"/>
              <a:t>Test Scenario vs Test case.</a:t>
            </a:r>
            <a:endParaRPr/>
          </a:p>
          <a:p>
            <a:pPr indent="0" lvl="0" marL="0" rtl="0" algn="l">
              <a:spcBef>
                <a:spcPts val="0"/>
              </a:spcBef>
              <a:spcAft>
                <a:spcPts val="0"/>
              </a:spcAft>
              <a:buNone/>
            </a:pPr>
            <a:r>
              <a:t/>
            </a:r>
            <a:endParaRPr/>
          </a:p>
        </p:txBody>
      </p:sp>
      <p:sp>
        <p:nvSpPr>
          <p:cNvPr id="122" name="Google Shape;122;p21"/>
          <p:cNvSpPr txBox="1"/>
          <p:nvPr>
            <p:ph idx="1" type="body"/>
          </p:nvPr>
        </p:nvSpPr>
        <p:spPr>
          <a:xfrm>
            <a:off x="309450" y="770125"/>
            <a:ext cx="2637600" cy="37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50">
              <a:solidFill>
                <a:srgbClr val="FFFFFF"/>
              </a:solidFill>
              <a:latin typeface="Lato"/>
              <a:ea typeface="Lato"/>
              <a:cs typeface="Lato"/>
              <a:sym typeface="Lato"/>
            </a:endParaRPr>
          </a:p>
          <a:p>
            <a:pPr indent="0" lvl="0" marL="0" rtl="0" algn="l">
              <a:spcBef>
                <a:spcPts val="1600"/>
              </a:spcBef>
              <a:spcAft>
                <a:spcPts val="0"/>
              </a:spcAft>
              <a:buNone/>
            </a:pPr>
            <a:r>
              <a:rPr b="1" lang="en" sz="1350">
                <a:solidFill>
                  <a:srgbClr val="FFFFFF"/>
                </a:solidFill>
                <a:latin typeface="Lato"/>
                <a:ea typeface="Lato"/>
                <a:cs typeface="Lato"/>
                <a:sym typeface="Lato"/>
              </a:rPr>
              <a:t>What to be tested?</a:t>
            </a:r>
            <a:endParaRPr b="1" sz="1350">
              <a:solidFill>
                <a:srgbClr val="FFFFFF"/>
              </a:solidFill>
              <a:latin typeface="Lato"/>
              <a:ea typeface="Lato"/>
              <a:cs typeface="Lato"/>
              <a:sym typeface="Lato"/>
            </a:endParaRPr>
          </a:p>
          <a:p>
            <a:pPr indent="0" lvl="0" marL="0" rtl="0" algn="l">
              <a:spcBef>
                <a:spcPts val="1600"/>
              </a:spcBef>
              <a:spcAft>
                <a:spcPts val="0"/>
              </a:spcAft>
              <a:buNone/>
            </a:pPr>
            <a:r>
              <a:rPr lang="en" sz="1600">
                <a:solidFill>
                  <a:srgbClr val="000000"/>
                </a:solidFill>
                <a:highlight>
                  <a:srgbClr val="FFFFFF"/>
                </a:highlight>
                <a:latin typeface="Georgia"/>
                <a:ea typeface="Georgia"/>
                <a:cs typeface="Georgia"/>
                <a:sym typeface="Georgia"/>
              </a:rPr>
              <a:t>Test scenario is a collective set of test cases, sort of scenarios which determine the positive and negative aspects of the project to evaluate possible outcomes in order to identify the potential flaws in the program.</a:t>
            </a:r>
            <a:endParaRPr b="1" sz="1350">
              <a:solidFill>
                <a:srgbClr val="FFFFFF"/>
              </a:solidFill>
              <a:latin typeface="Lato"/>
              <a:ea typeface="Lato"/>
              <a:cs typeface="Lato"/>
              <a:sym typeface="Lato"/>
            </a:endParaRPr>
          </a:p>
        </p:txBody>
      </p:sp>
      <p:sp>
        <p:nvSpPr>
          <p:cNvPr id="123" name="Google Shape;123;p21"/>
          <p:cNvSpPr txBox="1"/>
          <p:nvPr>
            <p:ph idx="2" type="body"/>
          </p:nvPr>
        </p:nvSpPr>
        <p:spPr>
          <a:xfrm>
            <a:off x="6241675" y="694775"/>
            <a:ext cx="2745300" cy="42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350">
              <a:solidFill>
                <a:srgbClr val="FFFFFF"/>
              </a:solidFill>
              <a:latin typeface="Lato"/>
              <a:ea typeface="Lato"/>
              <a:cs typeface="Lato"/>
              <a:sym typeface="Lato"/>
            </a:endParaRPr>
          </a:p>
          <a:p>
            <a:pPr indent="0" lvl="0" marL="0" rtl="0" algn="l">
              <a:spcBef>
                <a:spcPts val="1600"/>
              </a:spcBef>
              <a:spcAft>
                <a:spcPts val="0"/>
              </a:spcAft>
              <a:buNone/>
            </a:pPr>
            <a:r>
              <a:rPr b="1" lang="en" sz="1350">
                <a:solidFill>
                  <a:srgbClr val="FFFFFF"/>
                </a:solidFill>
                <a:latin typeface="Lato"/>
                <a:ea typeface="Lato"/>
                <a:cs typeface="Lato"/>
                <a:sym typeface="Lato"/>
              </a:rPr>
              <a:t>How to be tested?</a:t>
            </a:r>
            <a:endParaRPr b="1" sz="1350">
              <a:solidFill>
                <a:srgbClr val="FFFFFF"/>
              </a:solidFill>
              <a:latin typeface="Lato"/>
              <a:ea typeface="Lato"/>
              <a:cs typeface="Lato"/>
              <a:sym typeface="Lato"/>
            </a:endParaRPr>
          </a:p>
          <a:p>
            <a:pPr indent="0" lvl="0" marL="25400" marR="25400" rtl="0" algn="just">
              <a:spcBef>
                <a:spcPts val="1600"/>
              </a:spcBef>
              <a:spcAft>
                <a:spcPts val="0"/>
              </a:spcAft>
              <a:buNone/>
            </a:pPr>
            <a:r>
              <a:rPr lang="en">
                <a:solidFill>
                  <a:srgbClr val="000000"/>
                </a:solidFill>
                <a:highlight>
                  <a:srgbClr val="FFFFFF"/>
                </a:highlight>
                <a:latin typeface="Georgia"/>
                <a:ea typeface="Georgia"/>
                <a:cs typeface="Georgia"/>
                <a:sym typeface="Georgia"/>
              </a:rPr>
              <a:t>A test case is a document, which has a set of test data, preconditions, expected results and postconditions, developed for a particular test scenario in order to verify compliance against a specific requirement.</a:t>
            </a:r>
            <a:endParaRPr>
              <a:solidFill>
                <a:srgbClr val="000000"/>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pic>
        <p:nvPicPr>
          <p:cNvPr id="124" name="Google Shape;124;p21"/>
          <p:cNvPicPr preferRelativeResize="0"/>
          <p:nvPr/>
        </p:nvPicPr>
        <p:blipFill>
          <a:blip r:embed="rId3">
            <a:alphaModFix/>
          </a:blip>
          <a:stretch>
            <a:fillRect/>
          </a:stretch>
        </p:blipFill>
        <p:spPr>
          <a:xfrm>
            <a:off x="3075925" y="1214850"/>
            <a:ext cx="3006062" cy="3237350"/>
          </a:xfrm>
          <a:prstGeom prst="rect">
            <a:avLst/>
          </a:prstGeom>
          <a:noFill/>
          <a:ln>
            <a:noFill/>
          </a:ln>
        </p:spPr>
      </p:pic>
      <p:sp>
        <p:nvSpPr>
          <p:cNvPr id="125" name="Google Shape;125;p21"/>
          <p:cNvSpPr txBox="1"/>
          <p:nvPr/>
        </p:nvSpPr>
        <p:spPr>
          <a:xfrm>
            <a:off x="3933275" y="7396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