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587" r:id="rId2"/>
    <p:sldId id="590" r:id="rId3"/>
    <p:sldId id="586" r:id="rId4"/>
    <p:sldId id="261" r:id="rId5"/>
    <p:sldId id="591" r:id="rId6"/>
    <p:sldId id="592" r:id="rId7"/>
    <p:sldId id="593" r:id="rId8"/>
    <p:sldId id="594" r:id="rId9"/>
    <p:sldId id="595" r:id="rId10"/>
    <p:sldId id="596" r:id="rId11"/>
    <p:sldId id="597" r:id="rId12"/>
    <p:sldId id="260" r:id="rId13"/>
    <p:sldId id="262" r:id="rId14"/>
    <p:sldId id="271" r:id="rId15"/>
    <p:sldId id="263" r:id="rId16"/>
    <p:sldId id="264" r:id="rId17"/>
    <p:sldId id="265" r:id="rId18"/>
    <p:sldId id="267" r:id="rId19"/>
    <p:sldId id="268" r:id="rId20"/>
    <p:sldId id="258" r:id="rId21"/>
    <p:sldId id="337" r:id="rId22"/>
    <p:sldId id="339" r:id="rId23"/>
    <p:sldId id="336" r:id="rId24"/>
    <p:sldId id="351" r:id="rId25"/>
    <p:sldId id="356" r:id="rId26"/>
    <p:sldId id="355" r:id="rId27"/>
    <p:sldId id="269" r:id="rId28"/>
    <p:sldId id="270" r:id="rId29"/>
    <p:sldId id="285" r:id="rId30"/>
    <p:sldId id="280" r:id="rId31"/>
    <p:sldId id="491" r:id="rId32"/>
    <p:sldId id="602" r:id="rId33"/>
    <p:sldId id="282" r:id="rId34"/>
    <p:sldId id="604" r:id="rId35"/>
    <p:sldId id="603" r:id="rId36"/>
    <p:sldId id="277" r:id="rId37"/>
    <p:sldId id="484" r:id="rId38"/>
    <p:sldId id="601" r:id="rId39"/>
    <p:sldId id="483" r:id="rId40"/>
    <p:sldId id="600" r:id="rId41"/>
    <p:sldId id="485" r:id="rId42"/>
    <p:sldId id="486" r:id="rId43"/>
    <p:sldId id="487" r:id="rId44"/>
    <p:sldId id="488" r:id="rId45"/>
    <p:sldId id="432" r:id="rId46"/>
    <p:sldId id="506" r:id="rId47"/>
    <p:sldId id="507" r:id="rId48"/>
    <p:sldId id="508" r:id="rId49"/>
    <p:sldId id="489" r:id="rId50"/>
    <p:sldId id="279" r:id="rId51"/>
    <p:sldId id="352" r:id="rId52"/>
    <p:sldId id="276" r:id="rId53"/>
    <p:sldId id="338" r:id="rId54"/>
    <p:sldId id="35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B92"/>
    <a:srgbClr val="B9A97B"/>
    <a:srgbClr val="25FF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341"/>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bg2">
            <a:lumMod val="50000"/>
          </a:schemeClr>
        </a:solidFill>
      </dgm:spPr>
      <dgm:t>
        <a:bodyPr/>
        <a:lstStyle/>
        <a:p>
          <a:r>
            <a:rPr lang="en-US" dirty="0">
              <a:solidFill>
                <a:schemeClr val="tx1"/>
              </a:solidFill>
            </a:rPr>
            <a:t>Requirement</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bg2">
            <a:lumMod val="50000"/>
          </a:schemeClr>
        </a:solidFill>
      </dgm:spPr>
      <dgm:t>
        <a:bodyPr/>
        <a:lstStyle/>
        <a:p>
          <a:r>
            <a:rPr lang="en-US" dirty="0">
              <a:solidFill>
                <a:schemeClr val="tx1"/>
              </a:solidFill>
            </a:rPr>
            <a:t>Design</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bg2">
            <a:lumMod val="50000"/>
          </a:schemeClr>
        </a:solidFill>
      </dgm:spPr>
      <dgm:t>
        <a:bodyPr/>
        <a:lstStyle/>
        <a:p>
          <a:r>
            <a:rPr lang="en-US" dirty="0">
              <a:solidFill>
                <a:schemeClr val="tx1"/>
              </a:solidFill>
            </a:rPr>
            <a:t>Development</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bg2">
            <a:lumMod val="50000"/>
          </a:schemeClr>
        </a:solidFill>
      </dgm:spPr>
      <dgm:t>
        <a:bodyPr/>
        <a:lstStyle/>
        <a:p>
          <a:r>
            <a:rPr lang="en-US" dirty="0">
              <a:solidFill>
                <a:schemeClr val="tx1"/>
              </a:solidFill>
            </a:rPr>
            <a:t>Testing</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bg2">
            <a:lumMod val="50000"/>
          </a:schemeClr>
        </a:solidFill>
      </dgm:spPr>
      <dgm:t>
        <a:bodyPr/>
        <a:lstStyle/>
        <a:p>
          <a:r>
            <a:rPr lang="en-US">
              <a:solidFill>
                <a:schemeClr val="tx1"/>
              </a:solidFill>
            </a:rPr>
            <a:t>Release</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bg2">
            <a:lumMod val="50000"/>
          </a:schemeClr>
        </a:solidFill>
      </dgm:spPr>
      <dgm:t>
        <a:bodyPr/>
        <a:lstStyle/>
        <a:p>
          <a:r>
            <a:rPr lang="en-US" dirty="0">
              <a:solidFill>
                <a:schemeClr val="tx1"/>
              </a:solidFill>
            </a:rPr>
            <a:t>Maintenance</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tx2">
            <a:lumMod val="60000"/>
            <a:lumOff val="40000"/>
          </a:schemeClr>
        </a:solidFill>
      </dgm:spPr>
      <dgm:t>
        <a:bodyPr/>
        <a:lstStyle/>
        <a:p>
          <a:r>
            <a:rPr lang="en-US" dirty="0">
              <a:solidFill>
                <a:schemeClr val="tx1"/>
              </a:solidFill>
            </a:rPr>
            <a:t>Requirement Study </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tx2">
            <a:lumMod val="60000"/>
            <a:lumOff val="40000"/>
          </a:schemeClr>
        </a:solidFill>
      </dgm:spPr>
      <dgm:t>
        <a:bodyPr/>
        <a:lstStyle/>
        <a:p>
          <a:r>
            <a:rPr lang="en-US" dirty="0">
              <a:solidFill>
                <a:schemeClr val="tx1"/>
              </a:solidFill>
            </a:rPr>
            <a:t>Test Planning</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tx2">
            <a:lumMod val="60000"/>
            <a:lumOff val="40000"/>
          </a:schemeClr>
        </a:solidFill>
      </dgm:spPr>
      <dgm:t>
        <a:bodyPr/>
        <a:lstStyle/>
        <a:p>
          <a:r>
            <a:rPr lang="en-US" dirty="0">
              <a:solidFill>
                <a:schemeClr val="tx1"/>
              </a:solidFill>
            </a:rPr>
            <a:t>Writing Test Cases </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tx2">
            <a:lumMod val="60000"/>
            <a:lumOff val="40000"/>
          </a:schemeClr>
        </a:solidFill>
      </dgm:spPr>
      <dgm:t>
        <a:bodyPr/>
        <a:lstStyle/>
        <a:p>
          <a:r>
            <a:rPr lang="en-US" dirty="0">
              <a:solidFill>
                <a:schemeClr val="tx1"/>
              </a:solidFill>
            </a:rPr>
            <a:t>Review the Test Cases </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tx2">
            <a:lumMod val="60000"/>
            <a:lumOff val="40000"/>
          </a:schemeClr>
        </a:solidFill>
      </dgm:spPr>
      <dgm:t>
        <a:bodyPr/>
        <a:lstStyle/>
        <a:p>
          <a:r>
            <a:rPr lang="en-US" dirty="0">
              <a:solidFill>
                <a:schemeClr val="tx1"/>
              </a:solidFill>
            </a:rPr>
            <a:t>Executing the Test Cases </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tx2">
            <a:lumMod val="60000"/>
            <a:lumOff val="40000"/>
          </a:schemeClr>
        </a:solidFill>
      </dgm:spPr>
      <dgm:t>
        <a:bodyPr/>
        <a:lstStyle/>
        <a:p>
          <a:r>
            <a:rPr lang="en-US" dirty="0">
              <a:solidFill>
                <a:schemeClr val="tx1"/>
              </a:solidFill>
            </a:rPr>
            <a:t>Bug logging and tracking</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810B28-09C7-4981-A2C9-1F0AD552742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5CC8C7A-2D74-4372-AF40-E707B4BCA645}">
      <dgm:prSet phldrT="[Text]" custT="1"/>
      <dgm:spPr>
        <a:solidFill>
          <a:srgbClr val="00B0F0"/>
        </a:solidFill>
      </dgm:spPr>
      <dgm:t>
        <a:bodyPr/>
        <a:lstStyle/>
        <a:p>
          <a:r>
            <a:rPr lang="en-US" sz="2600" dirty="0">
              <a:solidFill>
                <a:schemeClr val="tx1"/>
              </a:solidFill>
            </a:rPr>
            <a:t>Sprint 1</a:t>
          </a:r>
        </a:p>
      </dgm:t>
    </dgm:pt>
    <dgm:pt modelId="{9CE61EE5-BC35-4204-A861-C2EC1BD242ED}" type="parTrans" cxnId="{D8A62BE3-D96E-4B66-AA70-72533D5EDB05}">
      <dgm:prSet/>
      <dgm:spPr/>
      <dgm:t>
        <a:bodyPr/>
        <a:lstStyle/>
        <a:p>
          <a:endParaRPr lang="en-US" sz="2200"/>
        </a:p>
      </dgm:t>
    </dgm:pt>
    <dgm:pt modelId="{DAE4662F-8563-4F88-AC14-648A6BDF7BE7}" type="sibTrans" cxnId="{D8A62BE3-D96E-4B66-AA70-72533D5EDB05}">
      <dgm:prSet/>
      <dgm:spPr/>
      <dgm:t>
        <a:bodyPr/>
        <a:lstStyle/>
        <a:p>
          <a:endParaRPr lang="en-US" sz="2200"/>
        </a:p>
      </dgm:t>
    </dgm:pt>
    <dgm:pt modelId="{D1B82873-F171-44E3-BB51-7AF0680D4184}">
      <dgm:prSet phldrT="[Text]" custT="1"/>
      <dgm:spPr>
        <a:solidFill>
          <a:schemeClr val="bg2">
            <a:lumMod val="50000"/>
          </a:schemeClr>
        </a:solidFill>
      </dgm:spPr>
      <dgm:t>
        <a:bodyPr/>
        <a:lstStyle/>
        <a:p>
          <a:r>
            <a:rPr lang="en-US" sz="2600" dirty="0">
              <a:solidFill>
                <a:schemeClr val="tx1"/>
              </a:solidFill>
            </a:rPr>
            <a:t>Week 1</a:t>
          </a:r>
        </a:p>
      </dgm:t>
    </dgm:pt>
    <dgm:pt modelId="{E1BE9BC6-BADE-4DC8-A4EC-E00E8005BE90}" type="parTrans" cxnId="{32465F83-8D73-4A45-AC17-C50A5DF88FD0}">
      <dgm:prSet/>
      <dgm:spPr/>
      <dgm:t>
        <a:bodyPr/>
        <a:lstStyle/>
        <a:p>
          <a:endParaRPr lang="en-US" sz="2200"/>
        </a:p>
      </dgm:t>
    </dgm:pt>
    <dgm:pt modelId="{2308A155-0250-4A12-BB91-72A0618E5E60}" type="sibTrans" cxnId="{32465F83-8D73-4A45-AC17-C50A5DF88FD0}">
      <dgm:prSet/>
      <dgm:spPr/>
      <dgm:t>
        <a:bodyPr/>
        <a:lstStyle/>
        <a:p>
          <a:endParaRPr lang="en-US" sz="2200"/>
        </a:p>
      </dgm:t>
    </dgm:pt>
    <dgm:pt modelId="{B0BBF300-7F41-4D6C-8CF7-95206696D4C6}">
      <dgm:prSet phldrT="[Text]" custT="1"/>
      <dgm:spPr>
        <a:solidFill>
          <a:schemeClr val="bg2">
            <a:lumMod val="50000"/>
          </a:schemeClr>
        </a:solidFill>
      </dgm:spPr>
      <dgm:t>
        <a:bodyPr/>
        <a:lstStyle/>
        <a:p>
          <a:r>
            <a:rPr lang="en-US" sz="2600" dirty="0">
              <a:solidFill>
                <a:schemeClr val="tx1"/>
              </a:solidFill>
            </a:rPr>
            <a:t>Week 2</a:t>
          </a:r>
        </a:p>
      </dgm:t>
    </dgm:pt>
    <dgm:pt modelId="{6D1C49E3-5F98-4E1A-AF1E-1583E3AC5409}" type="parTrans" cxnId="{7D1FBF7B-4838-4C56-B4CB-ABE7142E883A}">
      <dgm:prSet/>
      <dgm:spPr/>
      <dgm:t>
        <a:bodyPr/>
        <a:lstStyle/>
        <a:p>
          <a:endParaRPr lang="en-US" sz="2200"/>
        </a:p>
      </dgm:t>
    </dgm:pt>
    <dgm:pt modelId="{1DA4C8B8-643C-488D-987A-1A7F91D895A1}" type="sibTrans" cxnId="{7D1FBF7B-4838-4C56-B4CB-ABE7142E883A}">
      <dgm:prSet/>
      <dgm:spPr/>
      <dgm:t>
        <a:bodyPr/>
        <a:lstStyle/>
        <a:p>
          <a:endParaRPr lang="en-US" sz="2200"/>
        </a:p>
      </dgm:t>
    </dgm:pt>
    <dgm:pt modelId="{56612461-00C1-448F-A85B-A6FE447D42A5}">
      <dgm:prSet phldrT="[Text]" custT="1"/>
      <dgm:spPr>
        <a:solidFill>
          <a:srgbClr val="00B0F0"/>
        </a:solidFill>
      </dgm:spPr>
      <dgm:t>
        <a:bodyPr/>
        <a:lstStyle/>
        <a:p>
          <a:r>
            <a:rPr lang="en-US" sz="2600" dirty="0">
              <a:solidFill>
                <a:schemeClr val="tx1"/>
              </a:solidFill>
            </a:rPr>
            <a:t>Sprint 2</a:t>
          </a:r>
        </a:p>
      </dgm:t>
    </dgm:pt>
    <dgm:pt modelId="{314345BF-4F7F-4CF9-B004-06CDEC66696A}" type="parTrans" cxnId="{1DC03B5E-0CE2-4052-8FB3-67E99B443B9F}">
      <dgm:prSet/>
      <dgm:spPr/>
      <dgm:t>
        <a:bodyPr/>
        <a:lstStyle/>
        <a:p>
          <a:endParaRPr lang="en-US" sz="2200"/>
        </a:p>
      </dgm:t>
    </dgm:pt>
    <dgm:pt modelId="{6F12FCE1-FE74-443E-8FEB-E89EB29F55D7}" type="sibTrans" cxnId="{1DC03B5E-0CE2-4052-8FB3-67E99B443B9F}">
      <dgm:prSet/>
      <dgm:spPr/>
      <dgm:t>
        <a:bodyPr/>
        <a:lstStyle/>
        <a:p>
          <a:endParaRPr lang="en-US" sz="2200"/>
        </a:p>
      </dgm:t>
    </dgm:pt>
    <dgm:pt modelId="{48A20482-FAC4-45E8-8A68-1ECFA01301C6}">
      <dgm:prSet phldrT="[Text]" custT="1"/>
      <dgm:spPr>
        <a:solidFill>
          <a:schemeClr val="bg2">
            <a:lumMod val="50000"/>
          </a:schemeClr>
        </a:solidFill>
      </dgm:spPr>
      <dgm:t>
        <a:bodyPr/>
        <a:lstStyle/>
        <a:p>
          <a:r>
            <a:rPr lang="en-US" sz="2600" dirty="0">
              <a:solidFill>
                <a:schemeClr val="tx1"/>
              </a:solidFill>
            </a:rPr>
            <a:t>Week 1</a:t>
          </a:r>
        </a:p>
      </dgm:t>
    </dgm:pt>
    <dgm:pt modelId="{12340A09-B4FF-4A07-886E-5C57BE1C418A}" type="parTrans" cxnId="{8A78443E-2C9C-4699-9D05-92D3C3C72D61}">
      <dgm:prSet/>
      <dgm:spPr/>
      <dgm:t>
        <a:bodyPr/>
        <a:lstStyle/>
        <a:p>
          <a:endParaRPr lang="en-US" sz="2200"/>
        </a:p>
      </dgm:t>
    </dgm:pt>
    <dgm:pt modelId="{5A772AA4-0D4E-4D9B-AC71-CDDD741EE063}" type="sibTrans" cxnId="{8A78443E-2C9C-4699-9D05-92D3C3C72D61}">
      <dgm:prSet/>
      <dgm:spPr/>
      <dgm:t>
        <a:bodyPr/>
        <a:lstStyle/>
        <a:p>
          <a:endParaRPr lang="en-US" sz="2200"/>
        </a:p>
      </dgm:t>
    </dgm:pt>
    <dgm:pt modelId="{75F1A8B3-3DB6-40B9-8BB0-A54C3F79B5A2}">
      <dgm:prSet custT="1"/>
      <dgm:spPr>
        <a:solidFill>
          <a:schemeClr val="bg2">
            <a:lumMod val="50000"/>
          </a:schemeClr>
        </a:solidFill>
      </dgm:spPr>
      <dgm:t>
        <a:bodyPr/>
        <a:lstStyle/>
        <a:p>
          <a:r>
            <a:rPr lang="en-US" sz="2600" dirty="0">
              <a:solidFill>
                <a:schemeClr val="tx1"/>
              </a:solidFill>
            </a:rPr>
            <a:t>Week 2</a:t>
          </a:r>
        </a:p>
      </dgm:t>
    </dgm:pt>
    <dgm:pt modelId="{C7A9F93D-1668-423E-9D98-30F6CBE3E8D6}" type="parTrans" cxnId="{AEAE1AFB-42E3-47C4-AAB6-241FB6FA984B}">
      <dgm:prSet/>
      <dgm:spPr/>
      <dgm:t>
        <a:bodyPr/>
        <a:lstStyle/>
        <a:p>
          <a:endParaRPr lang="en-US" sz="2200"/>
        </a:p>
      </dgm:t>
    </dgm:pt>
    <dgm:pt modelId="{D7803F47-20D3-4134-BAF8-AE1543DEC185}" type="sibTrans" cxnId="{AEAE1AFB-42E3-47C4-AAB6-241FB6FA984B}">
      <dgm:prSet/>
      <dgm:spPr/>
      <dgm:t>
        <a:bodyPr/>
        <a:lstStyle/>
        <a:p>
          <a:endParaRPr lang="en-US" sz="2200"/>
        </a:p>
      </dgm:t>
    </dgm:pt>
    <dgm:pt modelId="{784CE0CE-87D8-45A6-83EB-1B0D81EDF75E}">
      <dgm:prSet custT="1"/>
      <dgm:spPr>
        <a:solidFill>
          <a:schemeClr val="bg2">
            <a:lumMod val="50000"/>
          </a:schemeClr>
        </a:solidFill>
      </dgm:spPr>
      <dgm:t>
        <a:bodyPr/>
        <a:lstStyle/>
        <a:p>
          <a:r>
            <a:rPr lang="en-US" sz="2600" dirty="0">
              <a:solidFill>
                <a:schemeClr val="tx1"/>
              </a:solidFill>
            </a:rPr>
            <a:t>Week 3</a:t>
          </a:r>
        </a:p>
      </dgm:t>
    </dgm:pt>
    <dgm:pt modelId="{37FACCE0-8EE3-4F3A-98F6-6242BCBFBCC7}" type="sibTrans" cxnId="{55793688-E1AB-4853-9736-46705A2DF408}">
      <dgm:prSet/>
      <dgm:spPr/>
      <dgm:t>
        <a:bodyPr/>
        <a:lstStyle/>
        <a:p>
          <a:endParaRPr lang="en-US" sz="2200"/>
        </a:p>
      </dgm:t>
    </dgm:pt>
    <dgm:pt modelId="{7C3E0627-FD94-48A3-8E63-CD8744D76BB9}" type="parTrans" cxnId="{55793688-E1AB-4853-9736-46705A2DF408}">
      <dgm:prSet/>
      <dgm:spPr/>
      <dgm:t>
        <a:bodyPr/>
        <a:lstStyle/>
        <a:p>
          <a:endParaRPr lang="en-US" sz="2200"/>
        </a:p>
      </dgm:t>
    </dgm:pt>
    <dgm:pt modelId="{D2279DC0-03DF-4582-95C2-C54868EEF752}">
      <dgm:prSet phldrT="[Text]" custT="1"/>
      <dgm:spPr>
        <a:solidFill>
          <a:schemeClr val="bg2">
            <a:lumMod val="50000"/>
          </a:schemeClr>
        </a:solidFill>
      </dgm:spPr>
      <dgm:t>
        <a:bodyPr/>
        <a:lstStyle/>
        <a:p>
          <a:r>
            <a:rPr lang="en-US" sz="2600" dirty="0">
              <a:solidFill>
                <a:schemeClr val="tx1"/>
              </a:solidFill>
            </a:rPr>
            <a:t>Week 3</a:t>
          </a:r>
        </a:p>
      </dgm:t>
    </dgm:pt>
    <dgm:pt modelId="{A2622982-36D7-4CFA-8F8A-016E756B3EC3}" type="sibTrans" cxnId="{26D12457-1C28-4520-A3DF-B53CDBE5F6B6}">
      <dgm:prSet/>
      <dgm:spPr/>
      <dgm:t>
        <a:bodyPr/>
        <a:lstStyle/>
        <a:p>
          <a:endParaRPr lang="en-US" sz="2200"/>
        </a:p>
      </dgm:t>
    </dgm:pt>
    <dgm:pt modelId="{11E43825-111C-40AA-A880-2AF212A471E4}" type="parTrans" cxnId="{26D12457-1C28-4520-A3DF-B53CDBE5F6B6}">
      <dgm:prSet/>
      <dgm:spPr/>
      <dgm:t>
        <a:bodyPr/>
        <a:lstStyle/>
        <a:p>
          <a:endParaRPr lang="en-US" sz="2200"/>
        </a:p>
      </dgm:t>
    </dgm:pt>
    <dgm:pt modelId="{6108CAF0-A32B-47B0-8859-9B9A4F70FAB4}" type="pres">
      <dgm:prSet presAssocID="{CD810B28-09C7-4981-A2C9-1F0AD5527423}" presName="Name0" presStyleCnt="0">
        <dgm:presLayoutVars>
          <dgm:chPref val="3"/>
          <dgm:dir/>
          <dgm:animLvl val="lvl"/>
          <dgm:resizeHandles/>
        </dgm:presLayoutVars>
      </dgm:prSet>
      <dgm:spPr/>
    </dgm:pt>
    <dgm:pt modelId="{130AEE23-92FB-4270-8D68-22CE7AD83441}" type="pres">
      <dgm:prSet presAssocID="{95CC8C7A-2D74-4372-AF40-E707B4BCA645}" presName="horFlow" presStyleCnt="0"/>
      <dgm:spPr/>
    </dgm:pt>
    <dgm:pt modelId="{5DA63928-8227-41D0-AE89-CFA802A1F1A9}" type="pres">
      <dgm:prSet presAssocID="{95CC8C7A-2D74-4372-AF40-E707B4BCA645}" presName="bigChev" presStyleLbl="node1" presStyleIdx="0" presStyleCnt="2" custLinFactNeighborX="-3895" custLinFactNeighborY="1899"/>
      <dgm:spPr/>
    </dgm:pt>
    <dgm:pt modelId="{068770B5-9B2E-463A-80CF-E3947BE5FC12}" type="pres">
      <dgm:prSet presAssocID="{E1BE9BC6-BADE-4DC8-A4EC-E00E8005BE90}" presName="parTrans" presStyleCnt="0"/>
      <dgm:spPr/>
    </dgm:pt>
    <dgm:pt modelId="{1A46C256-26D0-4187-B703-236F7FCEB45C}" type="pres">
      <dgm:prSet presAssocID="{D1B82873-F171-44E3-BB51-7AF0680D4184}" presName="node" presStyleLbl="alignAccFollowNode1" presStyleIdx="0" presStyleCnt="6" custLinFactNeighborX="6536">
        <dgm:presLayoutVars>
          <dgm:bulletEnabled val="1"/>
        </dgm:presLayoutVars>
      </dgm:prSet>
      <dgm:spPr/>
    </dgm:pt>
    <dgm:pt modelId="{5DF12F89-DB36-4B5E-B47E-CF90A5EBD8AF}" type="pres">
      <dgm:prSet presAssocID="{2308A155-0250-4A12-BB91-72A0618E5E60}" presName="sibTrans" presStyleCnt="0"/>
      <dgm:spPr/>
    </dgm:pt>
    <dgm:pt modelId="{E6D3E81E-E085-4674-B6CA-429B0D1C073E}" type="pres">
      <dgm:prSet presAssocID="{B0BBF300-7F41-4D6C-8CF7-95206696D4C6}" presName="node" presStyleLbl="alignAccFollowNode1" presStyleIdx="1" presStyleCnt="6" custLinFactNeighborX="6536">
        <dgm:presLayoutVars>
          <dgm:bulletEnabled val="1"/>
        </dgm:presLayoutVars>
      </dgm:prSet>
      <dgm:spPr/>
    </dgm:pt>
    <dgm:pt modelId="{D5D0874B-C116-4799-9EC5-C6010D59161C}" type="pres">
      <dgm:prSet presAssocID="{1DA4C8B8-643C-488D-987A-1A7F91D895A1}" presName="sibTrans" presStyleCnt="0"/>
      <dgm:spPr/>
    </dgm:pt>
    <dgm:pt modelId="{9E242B9A-A446-4CE5-ABBB-3569BC5FFD19}" type="pres">
      <dgm:prSet presAssocID="{D2279DC0-03DF-4582-95C2-C54868EEF752}" presName="node" presStyleLbl="alignAccFollowNode1" presStyleIdx="2" presStyleCnt="6">
        <dgm:presLayoutVars>
          <dgm:bulletEnabled val="1"/>
        </dgm:presLayoutVars>
      </dgm:prSet>
      <dgm:spPr/>
    </dgm:pt>
    <dgm:pt modelId="{3C0AF234-E959-41CF-BE46-61672FEDDD2B}" type="pres">
      <dgm:prSet presAssocID="{95CC8C7A-2D74-4372-AF40-E707B4BCA645}" presName="vSp" presStyleCnt="0"/>
      <dgm:spPr/>
    </dgm:pt>
    <dgm:pt modelId="{B9B71AE0-F23C-4743-BBCB-DD0F63E21D8C}" type="pres">
      <dgm:prSet presAssocID="{56612461-00C1-448F-A85B-A6FE447D42A5}" presName="horFlow" presStyleCnt="0"/>
      <dgm:spPr/>
    </dgm:pt>
    <dgm:pt modelId="{00CF4DB1-C3E7-47B0-8255-E1670CE672EC}" type="pres">
      <dgm:prSet presAssocID="{56612461-00C1-448F-A85B-A6FE447D42A5}" presName="bigChev" presStyleLbl="node1" presStyleIdx="1" presStyleCnt="2" custLinFactNeighborX="-3895" custLinFactNeighborY="1899"/>
      <dgm:spPr/>
    </dgm:pt>
    <dgm:pt modelId="{6B3B2317-9439-4EBC-BE07-A66E02CAC8BD}" type="pres">
      <dgm:prSet presAssocID="{12340A09-B4FF-4A07-886E-5C57BE1C418A}" presName="parTrans" presStyleCnt="0"/>
      <dgm:spPr/>
    </dgm:pt>
    <dgm:pt modelId="{E1C200BD-78C1-451F-813A-212C601230B0}" type="pres">
      <dgm:prSet presAssocID="{48A20482-FAC4-45E8-8A68-1ECFA01301C6}" presName="node" presStyleLbl="alignAccFollowNode1" presStyleIdx="3" presStyleCnt="6">
        <dgm:presLayoutVars>
          <dgm:bulletEnabled val="1"/>
        </dgm:presLayoutVars>
      </dgm:prSet>
      <dgm:spPr/>
    </dgm:pt>
    <dgm:pt modelId="{233E6818-8BDD-40A9-BD2D-1049698838D9}" type="pres">
      <dgm:prSet presAssocID="{5A772AA4-0D4E-4D9B-AC71-CDDD741EE063}" presName="sibTrans" presStyleCnt="0"/>
      <dgm:spPr/>
    </dgm:pt>
    <dgm:pt modelId="{292A4EF1-4898-4CBB-AC59-56F9C9321C8C}" type="pres">
      <dgm:prSet presAssocID="{75F1A8B3-3DB6-40B9-8BB0-A54C3F79B5A2}" presName="node" presStyleLbl="alignAccFollowNode1" presStyleIdx="4" presStyleCnt="6">
        <dgm:presLayoutVars>
          <dgm:bulletEnabled val="1"/>
        </dgm:presLayoutVars>
      </dgm:prSet>
      <dgm:spPr/>
    </dgm:pt>
    <dgm:pt modelId="{1C4B51CD-5514-4E35-ABFF-66178A01E09E}" type="pres">
      <dgm:prSet presAssocID="{D7803F47-20D3-4134-BAF8-AE1543DEC185}" presName="sibTrans" presStyleCnt="0"/>
      <dgm:spPr/>
    </dgm:pt>
    <dgm:pt modelId="{F31E59B1-17C6-40DF-913A-8FDB3FF2541A}" type="pres">
      <dgm:prSet presAssocID="{784CE0CE-87D8-45A6-83EB-1B0D81EDF75E}" presName="node" presStyleLbl="alignAccFollowNode1" presStyleIdx="5" presStyleCnt="6" custLinFactNeighborX="-6536">
        <dgm:presLayoutVars>
          <dgm:bulletEnabled val="1"/>
        </dgm:presLayoutVars>
      </dgm:prSet>
      <dgm:spPr/>
    </dgm:pt>
  </dgm:ptLst>
  <dgm:cxnLst>
    <dgm:cxn modelId="{C0D7EC0E-D1E0-4DEF-88DE-C7030A3651E0}" type="presOf" srcId="{48A20482-FAC4-45E8-8A68-1ECFA01301C6}" destId="{E1C200BD-78C1-451F-813A-212C601230B0}" srcOrd="0" destOrd="0" presId="urn:microsoft.com/office/officeart/2005/8/layout/lProcess3"/>
    <dgm:cxn modelId="{EB4BD517-6F97-4347-9977-AB69D0ACB97C}" type="presOf" srcId="{75F1A8B3-3DB6-40B9-8BB0-A54C3F79B5A2}" destId="{292A4EF1-4898-4CBB-AC59-56F9C9321C8C}" srcOrd="0" destOrd="0" presId="urn:microsoft.com/office/officeart/2005/8/layout/lProcess3"/>
    <dgm:cxn modelId="{E702CE18-A01F-4F58-B0AE-D2125A37FD55}" type="presOf" srcId="{B0BBF300-7F41-4D6C-8CF7-95206696D4C6}" destId="{E6D3E81E-E085-4674-B6CA-429B0D1C073E}" srcOrd="0" destOrd="0" presId="urn:microsoft.com/office/officeart/2005/8/layout/lProcess3"/>
    <dgm:cxn modelId="{8A78443E-2C9C-4699-9D05-92D3C3C72D61}" srcId="{56612461-00C1-448F-A85B-A6FE447D42A5}" destId="{48A20482-FAC4-45E8-8A68-1ECFA01301C6}" srcOrd="0" destOrd="0" parTransId="{12340A09-B4FF-4A07-886E-5C57BE1C418A}" sibTransId="{5A772AA4-0D4E-4D9B-AC71-CDDD741EE063}"/>
    <dgm:cxn modelId="{1DC03B5E-0CE2-4052-8FB3-67E99B443B9F}" srcId="{CD810B28-09C7-4981-A2C9-1F0AD5527423}" destId="{56612461-00C1-448F-A85B-A6FE447D42A5}" srcOrd="1" destOrd="0" parTransId="{314345BF-4F7F-4CF9-B004-06CDEC66696A}" sibTransId="{6F12FCE1-FE74-443E-8FEB-E89EB29F55D7}"/>
    <dgm:cxn modelId="{470C8042-88F7-4A63-8556-8C0272333F85}" type="presOf" srcId="{784CE0CE-87D8-45A6-83EB-1B0D81EDF75E}" destId="{F31E59B1-17C6-40DF-913A-8FDB3FF2541A}" srcOrd="0" destOrd="0" presId="urn:microsoft.com/office/officeart/2005/8/layout/lProcess3"/>
    <dgm:cxn modelId="{0D834D6A-F7A6-4A5F-AE61-26CFAA2B365E}" type="presOf" srcId="{95CC8C7A-2D74-4372-AF40-E707B4BCA645}" destId="{5DA63928-8227-41D0-AE89-CFA802A1F1A9}" srcOrd="0" destOrd="0" presId="urn:microsoft.com/office/officeart/2005/8/layout/lProcess3"/>
    <dgm:cxn modelId="{DF667153-8106-4294-BEED-39DEF1D3A16F}" type="presOf" srcId="{D2279DC0-03DF-4582-95C2-C54868EEF752}" destId="{9E242B9A-A446-4CE5-ABBB-3569BC5FFD19}" srcOrd="0" destOrd="0" presId="urn:microsoft.com/office/officeart/2005/8/layout/lProcess3"/>
    <dgm:cxn modelId="{26D12457-1C28-4520-A3DF-B53CDBE5F6B6}" srcId="{95CC8C7A-2D74-4372-AF40-E707B4BCA645}" destId="{D2279DC0-03DF-4582-95C2-C54868EEF752}" srcOrd="2" destOrd="0" parTransId="{11E43825-111C-40AA-A880-2AF212A471E4}" sibTransId="{A2622982-36D7-4CFA-8F8A-016E756B3EC3}"/>
    <dgm:cxn modelId="{7D1FBF7B-4838-4C56-B4CB-ABE7142E883A}" srcId="{95CC8C7A-2D74-4372-AF40-E707B4BCA645}" destId="{B0BBF300-7F41-4D6C-8CF7-95206696D4C6}" srcOrd="1" destOrd="0" parTransId="{6D1C49E3-5F98-4E1A-AF1E-1583E3AC5409}" sibTransId="{1DA4C8B8-643C-488D-987A-1A7F91D895A1}"/>
    <dgm:cxn modelId="{32465F83-8D73-4A45-AC17-C50A5DF88FD0}" srcId="{95CC8C7A-2D74-4372-AF40-E707B4BCA645}" destId="{D1B82873-F171-44E3-BB51-7AF0680D4184}" srcOrd="0" destOrd="0" parTransId="{E1BE9BC6-BADE-4DC8-A4EC-E00E8005BE90}" sibTransId="{2308A155-0250-4A12-BB91-72A0618E5E60}"/>
    <dgm:cxn modelId="{48EE5C86-15AE-4C69-9522-1C2026DECB85}" type="presOf" srcId="{CD810B28-09C7-4981-A2C9-1F0AD5527423}" destId="{6108CAF0-A32B-47B0-8859-9B9A4F70FAB4}" srcOrd="0" destOrd="0" presId="urn:microsoft.com/office/officeart/2005/8/layout/lProcess3"/>
    <dgm:cxn modelId="{55793688-E1AB-4853-9736-46705A2DF408}" srcId="{56612461-00C1-448F-A85B-A6FE447D42A5}" destId="{784CE0CE-87D8-45A6-83EB-1B0D81EDF75E}" srcOrd="2" destOrd="0" parTransId="{7C3E0627-FD94-48A3-8E63-CD8744D76BB9}" sibTransId="{37FACCE0-8EE3-4F3A-98F6-6242BCBFBCC7}"/>
    <dgm:cxn modelId="{7CD4838D-1F14-4239-BBFE-716222441AA4}" type="presOf" srcId="{56612461-00C1-448F-A85B-A6FE447D42A5}" destId="{00CF4DB1-C3E7-47B0-8255-E1670CE672EC}" srcOrd="0" destOrd="0" presId="urn:microsoft.com/office/officeart/2005/8/layout/lProcess3"/>
    <dgm:cxn modelId="{71D078B9-4E78-4C34-92ED-9AFD2BDD638A}" type="presOf" srcId="{D1B82873-F171-44E3-BB51-7AF0680D4184}" destId="{1A46C256-26D0-4187-B703-236F7FCEB45C}" srcOrd="0" destOrd="0" presId="urn:microsoft.com/office/officeart/2005/8/layout/lProcess3"/>
    <dgm:cxn modelId="{D8A62BE3-D96E-4B66-AA70-72533D5EDB05}" srcId="{CD810B28-09C7-4981-A2C9-1F0AD5527423}" destId="{95CC8C7A-2D74-4372-AF40-E707B4BCA645}" srcOrd="0" destOrd="0" parTransId="{9CE61EE5-BC35-4204-A861-C2EC1BD242ED}" sibTransId="{DAE4662F-8563-4F88-AC14-648A6BDF7BE7}"/>
    <dgm:cxn modelId="{AEAE1AFB-42E3-47C4-AAB6-241FB6FA984B}" srcId="{56612461-00C1-448F-A85B-A6FE447D42A5}" destId="{75F1A8B3-3DB6-40B9-8BB0-A54C3F79B5A2}" srcOrd="1" destOrd="0" parTransId="{C7A9F93D-1668-423E-9D98-30F6CBE3E8D6}" sibTransId="{D7803F47-20D3-4134-BAF8-AE1543DEC185}"/>
    <dgm:cxn modelId="{CA1DD29E-4B1C-4EA0-B1A8-626E64DD2359}" type="presParOf" srcId="{6108CAF0-A32B-47B0-8859-9B9A4F70FAB4}" destId="{130AEE23-92FB-4270-8D68-22CE7AD83441}" srcOrd="0" destOrd="0" presId="urn:microsoft.com/office/officeart/2005/8/layout/lProcess3"/>
    <dgm:cxn modelId="{21A9E869-47AE-4F2B-98CA-32D4F157058D}" type="presParOf" srcId="{130AEE23-92FB-4270-8D68-22CE7AD83441}" destId="{5DA63928-8227-41D0-AE89-CFA802A1F1A9}" srcOrd="0" destOrd="0" presId="urn:microsoft.com/office/officeart/2005/8/layout/lProcess3"/>
    <dgm:cxn modelId="{4BE0A7BB-1F33-42B5-B78E-E9773B8A10FC}" type="presParOf" srcId="{130AEE23-92FB-4270-8D68-22CE7AD83441}" destId="{068770B5-9B2E-463A-80CF-E3947BE5FC12}" srcOrd="1" destOrd="0" presId="urn:microsoft.com/office/officeart/2005/8/layout/lProcess3"/>
    <dgm:cxn modelId="{4BE4AED6-13EB-45CA-8233-0F2C6F135C16}" type="presParOf" srcId="{130AEE23-92FB-4270-8D68-22CE7AD83441}" destId="{1A46C256-26D0-4187-B703-236F7FCEB45C}" srcOrd="2" destOrd="0" presId="urn:microsoft.com/office/officeart/2005/8/layout/lProcess3"/>
    <dgm:cxn modelId="{F66BFA0D-AD39-477B-9089-B85FF6580563}" type="presParOf" srcId="{130AEE23-92FB-4270-8D68-22CE7AD83441}" destId="{5DF12F89-DB36-4B5E-B47E-CF90A5EBD8AF}" srcOrd="3" destOrd="0" presId="urn:microsoft.com/office/officeart/2005/8/layout/lProcess3"/>
    <dgm:cxn modelId="{8622EF71-D32C-4F97-ABB2-D55B9A1C1F33}" type="presParOf" srcId="{130AEE23-92FB-4270-8D68-22CE7AD83441}" destId="{E6D3E81E-E085-4674-B6CA-429B0D1C073E}" srcOrd="4" destOrd="0" presId="urn:microsoft.com/office/officeart/2005/8/layout/lProcess3"/>
    <dgm:cxn modelId="{9A1302D0-CE26-42D2-9515-BD833E32CCC1}" type="presParOf" srcId="{130AEE23-92FB-4270-8D68-22CE7AD83441}" destId="{D5D0874B-C116-4799-9EC5-C6010D59161C}" srcOrd="5" destOrd="0" presId="urn:microsoft.com/office/officeart/2005/8/layout/lProcess3"/>
    <dgm:cxn modelId="{3FB641B2-4A1D-4408-9F6C-71CF9A232F2B}" type="presParOf" srcId="{130AEE23-92FB-4270-8D68-22CE7AD83441}" destId="{9E242B9A-A446-4CE5-ABBB-3569BC5FFD19}" srcOrd="6" destOrd="0" presId="urn:microsoft.com/office/officeart/2005/8/layout/lProcess3"/>
    <dgm:cxn modelId="{28557976-7D5F-4E79-BB8E-0E4C8FD6A008}" type="presParOf" srcId="{6108CAF0-A32B-47B0-8859-9B9A4F70FAB4}" destId="{3C0AF234-E959-41CF-BE46-61672FEDDD2B}" srcOrd="1" destOrd="0" presId="urn:microsoft.com/office/officeart/2005/8/layout/lProcess3"/>
    <dgm:cxn modelId="{2E916317-FF74-462C-A29F-1182905D126E}" type="presParOf" srcId="{6108CAF0-A32B-47B0-8859-9B9A4F70FAB4}" destId="{B9B71AE0-F23C-4743-BBCB-DD0F63E21D8C}" srcOrd="2" destOrd="0" presId="urn:microsoft.com/office/officeart/2005/8/layout/lProcess3"/>
    <dgm:cxn modelId="{D7F78B2E-1460-4ADD-B4AC-D963697B07F7}" type="presParOf" srcId="{B9B71AE0-F23C-4743-BBCB-DD0F63E21D8C}" destId="{00CF4DB1-C3E7-47B0-8255-E1670CE672EC}" srcOrd="0" destOrd="0" presId="urn:microsoft.com/office/officeart/2005/8/layout/lProcess3"/>
    <dgm:cxn modelId="{16612934-C0F4-4214-9BAF-2B919D94DB12}" type="presParOf" srcId="{B9B71AE0-F23C-4743-BBCB-DD0F63E21D8C}" destId="{6B3B2317-9439-4EBC-BE07-A66E02CAC8BD}" srcOrd="1" destOrd="0" presId="urn:microsoft.com/office/officeart/2005/8/layout/lProcess3"/>
    <dgm:cxn modelId="{1B85C41D-ACAC-451C-A69E-348F927E949A}" type="presParOf" srcId="{B9B71AE0-F23C-4743-BBCB-DD0F63E21D8C}" destId="{E1C200BD-78C1-451F-813A-212C601230B0}" srcOrd="2" destOrd="0" presId="urn:microsoft.com/office/officeart/2005/8/layout/lProcess3"/>
    <dgm:cxn modelId="{4E5E7982-81E4-460A-B9F3-8EA0E307767B}" type="presParOf" srcId="{B9B71AE0-F23C-4743-BBCB-DD0F63E21D8C}" destId="{233E6818-8BDD-40A9-BD2D-1049698838D9}" srcOrd="3" destOrd="0" presId="urn:microsoft.com/office/officeart/2005/8/layout/lProcess3"/>
    <dgm:cxn modelId="{ADE2DF9E-02DF-48EB-984A-57A325174587}" type="presParOf" srcId="{B9B71AE0-F23C-4743-BBCB-DD0F63E21D8C}" destId="{292A4EF1-4898-4CBB-AC59-56F9C9321C8C}" srcOrd="4" destOrd="0" presId="urn:microsoft.com/office/officeart/2005/8/layout/lProcess3"/>
    <dgm:cxn modelId="{308FBF67-8034-45E6-9546-167394F30DAD}" type="presParOf" srcId="{B9B71AE0-F23C-4743-BBCB-DD0F63E21D8C}" destId="{1C4B51CD-5514-4E35-ABFF-66178A01E09E}" srcOrd="5" destOrd="0" presId="urn:microsoft.com/office/officeart/2005/8/layout/lProcess3"/>
    <dgm:cxn modelId="{DAD51456-99E5-4A4B-866B-EB3F0D5E18C5}" type="presParOf" srcId="{B9B71AE0-F23C-4743-BBCB-DD0F63E21D8C}" destId="{F31E59B1-17C6-40DF-913A-8FDB3FF2541A}"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00164F-904F-4A61-98A3-C721CE0D898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A14AD64-3984-4490-B87F-CB2605FA1A2D}">
      <dgm:prSet phldrT="[Text]" custT="1"/>
      <dgm:spPr>
        <a:solidFill>
          <a:schemeClr val="bg2">
            <a:lumMod val="50000"/>
          </a:schemeClr>
        </a:solidFill>
      </dgm:spPr>
      <dgm:t>
        <a:bodyPr/>
        <a:lstStyle/>
        <a:p>
          <a:r>
            <a:rPr lang="en-US" sz="3000" b="0" dirty="0">
              <a:solidFill>
                <a:schemeClr val="tx1"/>
              </a:solidFill>
            </a:rPr>
            <a:t>Product </a:t>
          </a:r>
        </a:p>
        <a:p>
          <a:r>
            <a:rPr lang="en-US" sz="3000" b="0" dirty="0">
              <a:solidFill>
                <a:schemeClr val="tx1"/>
              </a:solidFill>
            </a:rPr>
            <a:t>Backlog </a:t>
          </a:r>
          <a:endParaRPr lang="en-US" sz="3000" b="0" dirty="0"/>
        </a:p>
      </dgm:t>
    </dgm:pt>
    <dgm:pt modelId="{5FC94086-3BFD-4555-AFFA-41C8EDCB8292}" type="parTrans" cxnId="{6B7D6C99-073F-46C7-B963-E867907BE4A6}">
      <dgm:prSet/>
      <dgm:spPr/>
      <dgm:t>
        <a:bodyPr/>
        <a:lstStyle/>
        <a:p>
          <a:endParaRPr lang="en-US" b="0"/>
        </a:p>
      </dgm:t>
    </dgm:pt>
    <dgm:pt modelId="{8023BF74-D3E0-4D5B-975F-564A0E406B74}" type="sibTrans" cxnId="{6B7D6C99-073F-46C7-B963-E867907BE4A6}">
      <dgm:prSet/>
      <dgm:spPr/>
      <dgm:t>
        <a:bodyPr/>
        <a:lstStyle/>
        <a:p>
          <a:endParaRPr lang="en-US" b="0"/>
        </a:p>
      </dgm:t>
    </dgm:pt>
    <dgm:pt modelId="{4A825429-C31C-4B93-870E-9CF0A77B22D4}">
      <dgm:prSet phldrT="[Text]" custT="1"/>
      <dgm:spPr>
        <a:solidFill>
          <a:schemeClr val="bg2">
            <a:lumMod val="50000"/>
          </a:schemeClr>
        </a:solidFill>
      </dgm:spPr>
      <dgm:t>
        <a:bodyPr/>
        <a:lstStyle/>
        <a:p>
          <a:r>
            <a:rPr lang="en-US" sz="3000" b="0" dirty="0">
              <a:solidFill>
                <a:schemeClr val="tx1"/>
              </a:solidFill>
            </a:rPr>
            <a:t>Sprint </a:t>
          </a:r>
        </a:p>
        <a:p>
          <a:r>
            <a:rPr lang="en-US" sz="3000" b="0" dirty="0">
              <a:solidFill>
                <a:schemeClr val="tx1"/>
              </a:solidFill>
            </a:rPr>
            <a:t>Backlog </a:t>
          </a:r>
          <a:endParaRPr lang="en-US" sz="3000" b="0" dirty="0"/>
        </a:p>
      </dgm:t>
    </dgm:pt>
    <dgm:pt modelId="{0DCEEDCC-2416-435D-AEA2-BEC765578306}" type="parTrans" cxnId="{2B624329-43C5-41A6-96A4-D4F880A36BBC}">
      <dgm:prSet/>
      <dgm:spPr/>
      <dgm:t>
        <a:bodyPr/>
        <a:lstStyle/>
        <a:p>
          <a:endParaRPr lang="en-US" b="0"/>
        </a:p>
      </dgm:t>
    </dgm:pt>
    <dgm:pt modelId="{DAA7C4B4-AB07-4603-B002-968C19359B93}" type="sibTrans" cxnId="{2B624329-43C5-41A6-96A4-D4F880A36BBC}">
      <dgm:prSet/>
      <dgm:spPr/>
      <dgm:t>
        <a:bodyPr/>
        <a:lstStyle/>
        <a:p>
          <a:endParaRPr lang="en-US" b="0"/>
        </a:p>
      </dgm:t>
    </dgm:pt>
    <dgm:pt modelId="{678EAE33-62E3-49FA-80D1-19D203B91CDF}">
      <dgm:prSet phldrT="[Text]" custT="1"/>
      <dgm:spPr>
        <a:solidFill>
          <a:schemeClr val="bg2">
            <a:lumMod val="50000"/>
          </a:schemeClr>
        </a:solidFill>
      </dgm:spPr>
      <dgm:t>
        <a:bodyPr/>
        <a:lstStyle/>
        <a:p>
          <a:endParaRPr lang="en-US" sz="2600" b="0" dirty="0"/>
        </a:p>
      </dgm:t>
    </dgm:pt>
    <dgm:pt modelId="{8B5F0518-92BD-4B27-BB8B-FA950C682E26}" type="parTrans" cxnId="{9E859E1E-F545-4418-9C17-70C5838CF332}">
      <dgm:prSet/>
      <dgm:spPr/>
      <dgm:t>
        <a:bodyPr/>
        <a:lstStyle/>
        <a:p>
          <a:endParaRPr lang="en-US" b="0"/>
        </a:p>
      </dgm:t>
    </dgm:pt>
    <dgm:pt modelId="{93419EC3-D7CA-4B80-9BAE-7B6A429BC3F8}" type="sibTrans" cxnId="{9E859E1E-F545-4418-9C17-70C5838CF332}">
      <dgm:prSet/>
      <dgm:spPr/>
      <dgm:t>
        <a:bodyPr/>
        <a:lstStyle/>
        <a:p>
          <a:endParaRPr lang="en-US" b="0"/>
        </a:p>
      </dgm:t>
    </dgm:pt>
    <dgm:pt modelId="{115F1EBB-25C4-4883-AAD0-184BE6696B00}">
      <dgm:prSet phldrT="[Text]" custT="1"/>
      <dgm:spPr>
        <a:solidFill>
          <a:schemeClr val="bg2">
            <a:lumMod val="50000"/>
          </a:schemeClr>
        </a:solidFill>
      </dgm:spPr>
      <dgm:t>
        <a:bodyPr/>
        <a:lstStyle/>
        <a:p>
          <a:endParaRPr lang="en-US" sz="2600" b="0" dirty="0"/>
        </a:p>
      </dgm:t>
    </dgm:pt>
    <dgm:pt modelId="{A8E89F4A-4EBD-4224-AF1B-33D71C145939}" type="parTrans" cxnId="{5C50ADE8-EB34-4CBB-B219-9C3D9A654F29}">
      <dgm:prSet/>
      <dgm:spPr/>
      <dgm:t>
        <a:bodyPr/>
        <a:lstStyle/>
        <a:p>
          <a:endParaRPr lang="en-US" b="0"/>
        </a:p>
      </dgm:t>
    </dgm:pt>
    <dgm:pt modelId="{0DBB1B1E-0651-4BF7-83C3-0400E8D1D71D}" type="sibTrans" cxnId="{5C50ADE8-EB34-4CBB-B219-9C3D9A654F29}">
      <dgm:prSet/>
      <dgm:spPr/>
      <dgm:t>
        <a:bodyPr/>
        <a:lstStyle/>
        <a:p>
          <a:endParaRPr lang="en-US" b="0"/>
        </a:p>
      </dgm:t>
    </dgm:pt>
    <dgm:pt modelId="{F5460132-36C9-4D25-A0B8-91A0F0FC141E}">
      <dgm:prSet custT="1"/>
      <dgm:spPr/>
      <dgm:t>
        <a:bodyPr/>
        <a:lstStyle/>
        <a:p>
          <a:r>
            <a:rPr lang="en-US" sz="2600" b="0" dirty="0">
              <a:solidFill>
                <a:schemeClr val="tx1"/>
              </a:solidFill>
            </a:rPr>
            <a:t>The entire application that we want to develop. </a:t>
          </a:r>
          <a:endParaRPr lang="en-US" sz="2600" b="0" dirty="0"/>
        </a:p>
      </dgm:t>
    </dgm:pt>
    <dgm:pt modelId="{9C989430-8989-404E-AFEB-3FEC5F10BECB}" type="parTrans" cxnId="{FBB6F385-908B-43A8-A80C-D98E788AC207}">
      <dgm:prSet/>
      <dgm:spPr/>
      <dgm:t>
        <a:bodyPr/>
        <a:lstStyle/>
        <a:p>
          <a:endParaRPr lang="en-US" b="0"/>
        </a:p>
      </dgm:t>
    </dgm:pt>
    <dgm:pt modelId="{32FB2AA6-4387-4DAB-81ED-068980D13599}" type="sibTrans" cxnId="{FBB6F385-908B-43A8-A80C-D98E788AC207}">
      <dgm:prSet/>
      <dgm:spPr/>
      <dgm:t>
        <a:bodyPr/>
        <a:lstStyle/>
        <a:p>
          <a:endParaRPr lang="en-US" b="0"/>
        </a:p>
      </dgm:t>
    </dgm:pt>
    <dgm:pt modelId="{C8AB2FE2-034F-40F5-A36C-27E674ACC0AF}">
      <dgm:prSet phldrT="[Text]" custT="1"/>
      <dgm:spPr>
        <a:solidFill>
          <a:schemeClr val="bg2">
            <a:lumMod val="50000"/>
          </a:schemeClr>
        </a:solidFill>
      </dgm:spPr>
      <dgm:t>
        <a:bodyPr/>
        <a:lstStyle/>
        <a:p>
          <a:r>
            <a:rPr lang="en-US" sz="2600" b="0" dirty="0">
              <a:solidFill>
                <a:schemeClr val="tx1"/>
              </a:solidFill>
            </a:rPr>
            <a:t>The items that we are going to develop in a speciﬁc sprint. </a:t>
          </a:r>
          <a:endParaRPr lang="en-US" sz="2600" b="0" dirty="0"/>
        </a:p>
      </dgm:t>
    </dgm:pt>
    <dgm:pt modelId="{255C6858-52BD-4D49-811E-A1D5781DE61C}" type="parTrans" cxnId="{EE656ED5-B2D1-47AC-ABFB-CE89741B39FC}">
      <dgm:prSet/>
      <dgm:spPr/>
      <dgm:t>
        <a:bodyPr/>
        <a:lstStyle/>
        <a:p>
          <a:endParaRPr lang="en-US" b="0"/>
        </a:p>
      </dgm:t>
    </dgm:pt>
    <dgm:pt modelId="{0D01B1A8-9AD6-469B-AF32-0BEF7C56C500}" type="sibTrans" cxnId="{EE656ED5-B2D1-47AC-ABFB-CE89741B39FC}">
      <dgm:prSet/>
      <dgm:spPr/>
      <dgm:t>
        <a:bodyPr/>
        <a:lstStyle/>
        <a:p>
          <a:endParaRPr lang="en-US" b="0"/>
        </a:p>
      </dgm:t>
    </dgm:pt>
    <dgm:pt modelId="{6A4D4725-46B3-426B-B0D1-3D8485EFED2C}">
      <dgm:prSet phldrT="[Text]" custT="1"/>
      <dgm:spPr>
        <a:solidFill>
          <a:schemeClr val="bg2">
            <a:lumMod val="50000"/>
          </a:schemeClr>
        </a:solidFill>
      </dgm:spPr>
      <dgm:t>
        <a:bodyPr/>
        <a:lstStyle/>
        <a:p>
          <a:endParaRPr lang="en-US" sz="2600" b="0" dirty="0"/>
        </a:p>
      </dgm:t>
    </dgm:pt>
    <dgm:pt modelId="{7C39AA9A-D564-42D2-86A5-18FEE3EC6460}" type="parTrans" cxnId="{E6C60FF2-B354-4777-9F73-C9DCF99E88F7}">
      <dgm:prSet/>
      <dgm:spPr/>
      <dgm:t>
        <a:bodyPr/>
        <a:lstStyle/>
        <a:p>
          <a:endParaRPr lang="en-US"/>
        </a:p>
      </dgm:t>
    </dgm:pt>
    <dgm:pt modelId="{E418B676-7410-463F-B475-8591FF090A3B}" type="sibTrans" cxnId="{E6C60FF2-B354-4777-9F73-C9DCF99E88F7}">
      <dgm:prSet/>
      <dgm:spPr/>
      <dgm:t>
        <a:bodyPr/>
        <a:lstStyle/>
        <a:p>
          <a:endParaRPr lang="en-US"/>
        </a:p>
      </dgm:t>
    </dgm:pt>
    <dgm:pt modelId="{73AB5B45-7FAF-47F9-8660-11CA8E9FA039}" type="pres">
      <dgm:prSet presAssocID="{3C00164F-904F-4A61-98A3-C721CE0D8984}" presName="Name0" presStyleCnt="0">
        <dgm:presLayoutVars>
          <dgm:dir/>
          <dgm:animLvl val="lvl"/>
          <dgm:resizeHandles/>
        </dgm:presLayoutVars>
      </dgm:prSet>
      <dgm:spPr/>
    </dgm:pt>
    <dgm:pt modelId="{1C738FD0-C296-42E7-8535-0D177698057D}" type="pres">
      <dgm:prSet presAssocID="{1A14AD64-3984-4490-B87F-CB2605FA1A2D}" presName="linNode" presStyleCnt="0"/>
      <dgm:spPr/>
    </dgm:pt>
    <dgm:pt modelId="{2618070D-CE53-4A1C-9D50-61ACEDFE2DBA}" type="pres">
      <dgm:prSet presAssocID="{1A14AD64-3984-4490-B87F-CB2605FA1A2D}" presName="parentShp" presStyleLbl="node1" presStyleIdx="0" presStyleCnt="2">
        <dgm:presLayoutVars>
          <dgm:bulletEnabled val="1"/>
        </dgm:presLayoutVars>
      </dgm:prSet>
      <dgm:spPr/>
    </dgm:pt>
    <dgm:pt modelId="{079FA0D9-B8E3-4E7B-A0C5-9C1F138AF1AE}" type="pres">
      <dgm:prSet presAssocID="{1A14AD64-3984-4490-B87F-CB2605FA1A2D}" presName="childShp" presStyleLbl="bgAccFollowNode1" presStyleIdx="0" presStyleCnt="2" custLinFactNeighborX="-672">
        <dgm:presLayoutVars>
          <dgm:bulletEnabled val="1"/>
        </dgm:presLayoutVars>
      </dgm:prSet>
      <dgm:spPr/>
    </dgm:pt>
    <dgm:pt modelId="{71840F22-9B0A-43A7-8880-36686A37C97C}" type="pres">
      <dgm:prSet presAssocID="{8023BF74-D3E0-4D5B-975F-564A0E406B74}" presName="spacing" presStyleCnt="0"/>
      <dgm:spPr/>
    </dgm:pt>
    <dgm:pt modelId="{61D972CA-86C8-4B0C-BCCE-2EC4DABE9572}" type="pres">
      <dgm:prSet presAssocID="{4A825429-C31C-4B93-870E-9CF0A77B22D4}" presName="linNode" presStyleCnt="0"/>
      <dgm:spPr/>
    </dgm:pt>
    <dgm:pt modelId="{DA78D8D8-B66A-470E-98B8-7D5D27B23137}" type="pres">
      <dgm:prSet presAssocID="{4A825429-C31C-4B93-870E-9CF0A77B22D4}" presName="parentShp" presStyleLbl="node1" presStyleIdx="1" presStyleCnt="2">
        <dgm:presLayoutVars>
          <dgm:bulletEnabled val="1"/>
        </dgm:presLayoutVars>
      </dgm:prSet>
      <dgm:spPr/>
    </dgm:pt>
    <dgm:pt modelId="{694233EB-D72D-4280-A78E-CE26D4C80B70}" type="pres">
      <dgm:prSet presAssocID="{4A825429-C31C-4B93-870E-9CF0A77B22D4}" presName="childShp" presStyleLbl="bgAccFollowNode1" presStyleIdx="1" presStyleCnt="2">
        <dgm:presLayoutVars>
          <dgm:bulletEnabled val="1"/>
        </dgm:presLayoutVars>
      </dgm:prSet>
      <dgm:spPr/>
    </dgm:pt>
  </dgm:ptLst>
  <dgm:cxnLst>
    <dgm:cxn modelId="{F45E5F0F-A802-4327-B4C6-C176F70132FF}" type="presOf" srcId="{3C00164F-904F-4A61-98A3-C721CE0D8984}" destId="{73AB5B45-7FAF-47F9-8660-11CA8E9FA039}" srcOrd="0" destOrd="0" presId="urn:microsoft.com/office/officeart/2005/8/layout/vList6"/>
    <dgm:cxn modelId="{932EAB1A-15CD-4493-A13C-F2364B00E5AD}" type="presOf" srcId="{4A825429-C31C-4B93-870E-9CF0A77B22D4}" destId="{DA78D8D8-B66A-470E-98B8-7D5D27B23137}" srcOrd="0" destOrd="0" presId="urn:microsoft.com/office/officeart/2005/8/layout/vList6"/>
    <dgm:cxn modelId="{9E859E1E-F545-4418-9C17-70C5838CF332}" srcId="{1A14AD64-3984-4490-B87F-CB2605FA1A2D}" destId="{678EAE33-62E3-49FA-80D1-19D203B91CDF}" srcOrd="2" destOrd="0" parTransId="{8B5F0518-92BD-4B27-BB8B-FA950C682E26}" sibTransId="{93419EC3-D7CA-4B80-9BAE-7B6A429BC3F8}"/>
    <dgm:cxn modelId="{725F9D25-E954-468F-80C4-6D6B55662C35}" type="presOf" srcId="{F5460132-36C9-4D25-A0B8-91A0F0FC141E}" destId="{079FA0D9-B8E3-4E7B-A0C5-9C1F138AF1AE}" srcOrd="0" destOrd="1" presId="urn:microsoft.com/office/officeart/2005/8/layout/vList6"/>
    <dgm:cxn modelId="{2B624329-43C5-41A6-96A4-D4F880A36BBC}" srcId="{3C00164F-904F-4A61-98A3-C721CE0D8984}" destId="{4A825429-C31C-4B93-870E-9CF0A77B22D4}" srcOrd="1" destOrd="0" parTransId="{0DCEEDCC-2416-435D-AEA2-BEC765578306}" sibTransId="{DAA7C4B4-AB07-4603-B002-968C19359B93}"/>
    <dgm:cxn modelId="{AC8BCD44-4481-4C12-9ED7-A5AEF9FF333A}" type="presOf" srcId="{115F1EBB-25C4-4883-AAD0-184BE6696B00}" destId="{079FA0D9-B8E3-4E7B-A0C5-9C1F138AF1AE}" srcOrd="0" destOrd="0" presId="urn:microsoft.com/office/officeart/2005/8/layout/vList6"/>
    <dgm:cxn modelId="{2CBF977E-0FD2-40D2-8BBB-D9A1256CA818}" type="presOf" srcId="{6A4D4725-46B3-426B-B0D1-3D8485EFED2C}" destId="{694233EB-D72D-4280-A78E-CE26D4C80B70}" srcOrd="0" destOrd="0" presId="urn:microsoft.com/office/officeart/2005/8/layout/vList6"/>
    <dgm:cxn modelId="{FBB6F385-908B-43A8-A80C-D98E788AC207}" srcId="{1A14AD64-3984-4490-B87F-CB2605FA1A2D}" destId="{F5460132-36C9-4D25-A0B8-91A0F0FC141E}" srcOrd="1" destOrd="0" parTransId="{9C989430-8989-404E-AFEB-3FEC5F10BECB}" sibTransId="{32FB2AA6-4387-4DAB-81ED-068980D13599}"/>
    <dgm:cxn modelId="{6B7D6C99-073F-46C7-B963-E867907BE4A6}" srcId="{3C00164F-904F-4A61-98A3-C721CE0D8984}" destId="{1A14AD64-3984-4490-B87F-CB2605FA1A2D}" srcOrd="0" destOrd="0" parTransId="{5FC94086-3BFD-4555-AFFA-41C8EDCB8292}" sibTransId="{8023BF74-D3E0-4D5B-975F-564A0E406B74}"/>
    <dgm:cxn modelId="{9D5BE8A5-E36E-4DCC-AEC8-386D4DF3B50D}" type="presOf" srcId="{C8AB2FE2-034F-40F5-A36C-27E674ACC0AF}" destId="{694233EB-D72D-4280-A78E-CE26D4C80B70}" srcOrd="0" destOrd="1" presId="urn:microsoft.com/office/officeart/2005/8/layout/vList6"/>
    <dgm:cxn modelId="{0631B2AD-33D2-4CFA-A653-5A17EC6D53AF}" type="presOf" srcId="{678EAE33-62E3-49FA-80D1-19D203B91CDF}" destId="{079FA0D9-B8E3-4E7B-A0C5-9C1F138AF1AE}" srcOrd="0" destOrd="2" presId="urn:microsoft.com/office/officeart/2005/8/layout/vList6"/>
    <dgm:cxn modelId="{08DE54CD-9407-47B8-8BDB-EBCE5B4D9AAD}" type="presOf" srcId="{1A14AD64-3984-4490-B87F-CB2605FA1A2D}" destId="{2618070D-CE53-4A1C-9D50-61ACEDFE2DBA}" srcOrd="0" destOrd="0" presId="urn:microsoft.com/office/officeart/2005/8/layout/vList6"/>
    <dgm:cxn modelId="{EE656ED5-B2D1-47AC-ABFB-CE89741B39FC}" srcId="{4A825429-C31C-4B93-870E-9CF0A77B22D4}" destId="{C8AB2FE2-034F-40F5-A36C-27E674ACC0AF}" srcOrd="1" destOrd="0" parTransId="{255C6858-52BD-4D49-811E-A1D5781DE61C}" sibTransId="{0D01B1A8-9AD6-469B-AF32-0BEF7C56C500}"/>
    <dgm:cxn modelId="{5C50ADE8-EB34-4CBB-B219-9C3D9A654F29}" srcId="{1A14AD64-3984-4490-B87F-CB2605FA1A2D}" destId="{115F1EBB-25C4-4883-AAD0-184BE6696B00}" srcOrd="0" destOrd="0" parTransId="{A8E89F4A-4EBD-4224-AF1B-33D71C145939}" sibTransId="{0DBB1B1E-0651-4BF7-83C3-0400E8D1D71D}"/>
    <dgm:cxn modelId="{E6C60FF2-B354-4777-9F73-C9DCF99E88F7}" srcId="{4A825429-C31C-4B93-870E-9CF0A77B22D4}" destId="{6A4D4725-46B3-426B-B0D1-3D8485EFED2C}" srcOrd="0" destOrd="0" parTransId="{7C39AA9A-D564-42D2-86A5-18FEE3EC6460}" sibTransId="{E418B676-7410-463F-B475-8591FF090A3B}"/>
    <dgm:cxn modelId="{53797D0F-E05E-4E4A-8DE2-F3742D05C1C3}" type="presParOf" srcId="{73AB5B45-7FAF-47F9-8660-11CA8E9FA039}" destId="{1C738FD0-C296-42E7-8535-0D177698057D}" srcOrd="0" destOrd="0" presId="urn:microsoft.com/office/officeart/2005/8/layout/vList6"/>
    <dgm:cxn modelId="{876CFE93-9BEB-48D5-91E4-D22EAC888007}" type="presParOf" srcId="{1C738FD0-C296-42E7-8535-0D177698057D}" destId="{2618070D-CE53-4A1C-9D50-61ACEDFE2DBA}" srcOrd="0" destOrd="0" presId="urn:microsoft.com/office/officeart/2005/8/layout/vList6"/>
    <dgm:cxn modelId="{0C7C80BA-11EE-436D-B465-30651D569C75}" type="presParOf" srcId="{1C738FD0-C296-42E7-8535-0D177698057D}" destId="{079FA0D9-B8E3-4E7B-A0C5-9C1F138AF1AE}" srcOrd="1" destOrd="0" presId="urn:microsoft.com/office/officeart/2005/8/layout/vList6"/>
    <dgm:cxn modelId="{977192EE-576E-4301-B0F6-A8101EF4323F}" type="presParOf" srcId="{73AB5B45-7FAF-47F9-8660-11CA8E9FA039}" destId="{71840F22-9B0A-43A7-8880-36686A37C97C}" srcOrd="1" destOrd="0" presId="urn:microsoft.com/office/officeart/2005/8/layout/vList6"/>
    <dgm:cxn modelId="{3A2346F4-B891-4F50-9AB1-E82F0B58813E}" type="presParOf" srcId="{73AB5B45-7FAF-47F9-8660-11CA8E9FA039}" destId="{61D972CA-86C8-4B0C-BCCE-2EC4DABE9572}" srcOrd="2" destOrd="0" presId="urn:microsoft.com/office/officeart/2005/8/layout/vList6"/>
    <dgm:cxn modelId="{94F87C64-EA2E-4EAF-B6D5-56B3A55037BB}" type="presParOf" srcId="{61D972CA-86C8-4B0C-BCCE-2EC4DABE9572}" destId="{DA78D8D8-B66A-470E-98B8-7D5D27B23137}" srcOrd="0" destOrd="0" presId="urn:microsoft.com/office/officeart/2005/8/layout/vList6"/>
    <dgm:cxn modelId="{D225BDC9-1CF2-4D00-A80D-BAACD6E63E64}" type="presParOf" srcId="{61D972CA-86C8-4B0C-BCCE-2EC4DABE9572}" destId="{694233EB-D72D-4280-A78E-CE26D4C80B7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2FC787-16E5-476D-BB8A-0F5EC1ACBEEB}"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E8D279C3-D629-449A-B379-7EF21E62FB2B}">
      <dgm:prSet phldrT="[Text]" custT="1"/>
      <dgm:spPr>
        <a:solidFill>
          <a:schemeClr val="bg1">
            <a:lumMod val="95000"/>
          </a:schemeClr>
        </a:solidFill>
      </dgm:spPr>
      <dgm:t>
        <a:bodyPr/>
        <a:lstStyle/>
        <a:p>
          <a:r>
            <a:rPr lang="en-US" sz="2200" dirty="0">
              <a:solidFill>
                <a:schemeClr val="tx1"/>
              </a:solidFill>
            </a:rPr>
            <a:t>Product Backlog</a:t>
          </a:r>
        </a:p>
      </dgm:t>
    </dgm:pt>
    <dgm:pt modelId="{04EEF7A6-90F7-4689-AFEF-B5CCFDBF3D05}" type="parTrans" cxnId="{6CAE808A-EB0B-4E50-9AB6-318E6BAF6150}">
      <dgm:prSet/>
      <dgm:spPr/>
      <dgm:t>
        <a:bodyPr/>
        <a:lstStyle/>
        <a:p>
          <a:endParaRPr lang="en-US"/>
        </a:p>
      </dgm:t>
    </dgm:pt>
    <dgm:pt modelId="{C0DDC175-3401-4C83-AB2F-D22103E412F1}" type="sibTrans" cxnId="{6CAE808A-EB0B-4E50-9AB6-318E6BAF6150}">
      <dgm:prSet/>
      <dgm:spPr>
        <a:solidFill>
          <a:srgbClr val="00B050"/>
        </a:solidFill>
      </dgm:spPr>
      <dgm:t>
        <a:bodyPr/>
        <a:lstStyle/>
        <a:p>
          <a:endParaRPr lang="en-US">
            <a:solidFill>
              <a:schemeClr val="tx1"/>
            </a:solidFill>
          </a:endParaRPr>
        </a:p>
      </dgm:t>
    </dgm:pt>
    <dgm:pt modelId="{E8EA3155-46ED-4B9C-B56C-E9209EB355C6}">
      <dgm:prSet phldrT="[Text]" custT="1"/>
      <dgm:spPr>
        <a:solidFill>
          <a:schemeClr val="bg1">
            <a:lumMod val="95000"/>
          </a:schemeClr>
        </a:solidFill>
      </dgm:spPr>
      <dgm:t>
        <a:bodyPr/>
        <a:lstStyle/>
        <a:p>
          <a:r>
            <a:rPr lang="en-US" sz="2500" dirty="0">
              <a:solidFill>
                <a:schemeClr val="tx1"/>
              </a:solidFill>
            </a:rPr>
            <a:t>Sprint</a:t>
          </a:r>
        </a:p>
        <a:p>
          <a:r>
            <a:rPr lang="en-US" sz="2500" dirty="0">
              <a:solidFill>
                <a:schemeClr val="tx1"/>
              </a:solidFill>
            </a:rPr>
            <a:t>Backlog</a:t>
          </a:r>
        </a:p>
      </dgm:t>
    </dgm:pt>
    <dgm:pt modelId="{05B4ADC2-37B2-40F6-98BA-6C23D098D370}" type="parTrans" cxnId="{8ED2BD2F-6770-4AF4-80DA-101965303E1F}">
      <dgm:prSet/>
      <dgm:spPr/>
      <dgm:t>
        <a:bodyPr/>
        <a:lstStyle/>
        <a:p>
          <a:endParaRPr lang="en-US"/>
        </a:p>
      </dgm:t>
    </dgm:pt>
    <dgm:pt modelId="{A6BCDC1E-DEBA-4581-8DD9-79E8D48F9FD8}" type="sibTrans" cxnId="{8ED2BD2F-6770-4AF4-80DA-101965303E1F}">
      <dgm:prSet/>
      <dgm:spPr/>
      <dgm:t>
        <a:bodyPr/>
        <a:lstStyle/>
        <a:p>
          <a:endParaRPr lang="en-US"/>
        </a:p>
      </dgm:t>
    </dgm:pt>
    <dgm:pt modelId="{2EC9B888-F87E-4DB7-9910-EAB91E9D49CF}" type="pres">
      <dgm:prSet presAssocID="{B52FC787-16E5-476D-BB8A-0F5EC1ACBEEB}" presName="Name0" presStyleCnt="0">
        <dgm:presLayoutVars>
          <dgm:dir/>
          <dgm:resizeHandles val="exact"/>
        </dgm:presLayoutVars>
      </dgm:prSet>
      <dgm:spPr/>
    </dgm:pt>
    <dgm:pt modelId="{B2ABA9EA-F852-43EA-A883-82AD3F5C588C}" type="pres">
      <dgm:prSet presAssocID="{B52FC787-16E5-476D-BB8A-0F5EC1ACBEEB}" presName="vNodes" presStyleCnt="0"/>
      <dgm:spPr/>
    </dgm:pt>
    <dgm:pt modelId="{67B732D2-2624-4A10-BBE6-103A81E32CB6}" type="pres">
      <dgm:prSet presAssocID="{E8D279C3-D629-449A-B379-7EF21E62FB2B}" presName="node" presStyleLbl="node1" presStyleIdx="0" presStyleCnt="2" custScaleX="89436" custScaleY="60557" custLinFactNeighborX="-1032" custLinFactNeighborY="344">
        <dgm:presLayoutVars>
          <dgm:bulletEnabled val="1"/>
        </dgm:presLayoutVars>
      </dgm:prSet>
      <dgm:spPr/>
    </dgm:pt>
    <dgm:pt modelId="{53D0F70F-ADAE-4C2A-AE8D-43AAD7755BA2}" type="pres">
      <dgm:prSet presAssocID="{B52FC787-16E5-476D-BB8A-0F5EC1ACBEEB}" presName="sibTransLast" presStyleLbl="sibTrans2D1" presStyleIdx="0" presStyleCnt="1"/>
      <dgm:spPr/>
    </dgm:pt>
    <dgm:pt modelId="{7B61AF38-E325-47A9-BD07-4B33D9E440AA}" type="pres">
      <dgm:prSet presAssocID="{B52FC787-16E5-476D-BB8A-0F5EC1ACBEEB}" presName="connectorText" presStyleLbl="sibTrans2D1" presStyleIdx="0" presStyleCnt="1"/>
      <dgm:spPr/>
    </dgm:pt>
    <dgm:pt modelId="{1861524D-C081-40E0-979A-0EFB9897B442}" type="pres">
      <dgm:prSet presAssocID="{B52FC787-16E5-476D-BB8A-0F5EC1ACBEEB}" presName="lastNode" presStyleLbl="node1" presStyleIdx="1" presStyleCnt="2" custScaleX="53906" custScaleY="36563">
        <dgm:presLayoutVars>
          <dgm:bulletEnabled val="1"/>
        </dgm:presLayoutVars>
      </dgm:prSet>
      <dgm:spPr/>
    </dgm:pt>
  </dgm:ptLst>
  <dgm:cxnLst>
    <dgm:cxn modelId="{8ED2BD2F-6770-4AF4-80DA-101965303E1F}" srcId="{B52FC787-16E5-476D-BB8A-0F5EC1ACBEEB}" destId="{E8EA3155-46ED-4B9C-B56C-E9209EB355C6}" srcOrd="1" destOrd="0" parTransId="{05B4ADC2-37B2-40F6-98BA-6C23D098D370}" sibTransId="{A6BCDC1E-DEBA-4581-8DD9-79E8D48F9FD8}"/>
    <dgm:cxn modelId="{6C2FC046-5AC0-4A66-BF1E-A89E68963900}" type="presOf" srcId="{E8EA3155-46ED-4B9C-B56C-E9209EB355C6}" destId="{1861524D-C081-40E0-979A-0EFB9897B442}" srcOrd="0" destOrd="0" presId="urn:microsoft.com/office/officeart/2005/8/layout/equation2"/>
    <dgm:cxn modelId="{B771D970-3E4C-4898-8B53-FE540F420E9B}" type="presOf" srcId="{B52FC787-16E5-476D-BB8A-0F5EC1ACBEEB}" destId="{2EC9B888-F87E-4DB7-9910-EAB91E9D49CF}" srcOrd="0" destOrd="0" presId="urn:microsoft.com/office/officeart/2005/8/layout/equation2"/>
    <dgm:cxn modelId="{6CAE808A-EB0B-4E50-9AB6-318E6BAF6150}" srcId="{B52FC787-16E5-476D-BB8A-0F5EC1ACBEEB}" destId="{E8D279C3-D629-449A-B379-7EF21E62FB2B}" srcOrd="0" destOrd="0" parTransId="{04EEF7A6-90F7-4689-AFEF-B5CCFDBF3D05}" sibTransId="{C0DDC175-3401-4C83-AB2F-D22103E412F1}"/>
    <dgm:cxn modelId="{0711ED97-39FD-4E84-8D0F-2FA1B8901EE6}" type="presOf" srcId="{C0DDC175-3401-4C83-AB2F-D22103E412F1}" destId="{53D0F70F-ADAE-4C2A-AE8D-43AAD7755BA2}" srcOrd="0" destOrd="0" presId="urn:microsoft.com/office/officeart/2005/8/layout/equation2"/>
    <dgm:cxn modelId="{A2A7E7BC-1BFD-403C-9C70-92FA1CBCF796}" type="presOf" srcId="{C0DDC175-3401-4C83-AB2F-D22103E412F1}" destId="{7B61AF38-E325-47A9-BD07-4B33D9E440AA}" srcOrd="1" destOrd="0" presId="urn:microsoft.com/office/officeart/2005/8/layout/equation2"/>
    <dgm:cxn modelId="{63160BFA-D52C-4153-9F48-39B18AD9C3BE}" type="presOf" srcId="{E8D279C3-D629-449A-B379-7EF21E62FB2B}" destId="{67B732D2-2624-4A10-BBE6-103A81E32CB6}" srcOrd="0" destOrd="0" presId="urn:microsoft.com/office/officeart/2005/8/layout/equation2"/>
    <dgm:cxn modelId="{880047BD-CF6F-4032-B1BD-7664844BB989}" type="presParOf" srcId="{2EC9B888-F87E-4DB7-9910-EAB91E9D49CF}" destId="{B2ABA9EA-F852-43EA-A883-82AD3F5C588C}" srcOrd="0" destOrd="0" presId="urn:microsoft.com/office/officeart/2005/8/layout/equation2"/>
    <dgm:cxn modelId="{4CA01073-9204-4D17-8546-BEADA6305364}" type="presParOf" srcId="{B2ABA9EA-F852-43EA-A883-82AD3F5C588C}" destId="{67B732D2-2624-4A10-BBE6-103A81E32CB6}" srcOrd="0" destOrd="0" presId="urn:microsoft.com/office/officeart/2005/8/layout/equation2"/>
    <dgm:cxn modelId="{835C59D6-45D1-4D1B-87B1-4A2DBA9E7FC3}" type="presParOf" srcId="{2EC9B888-F87E-4DB7-9910-EAB91E9D49CF}" destId="{53D0F70F-ADAE-4C2A-AE8D-43AAD7755BA2}" srcOrd="1" destOrd="0" presId="urn:microsoft.com/office/officeart/2005/8/layout/equation2"/>
    <dgm:cxn modelId="{A93A78B3-AB1F-470A-BB2C-6362EFA91B12}" type="presParOf" srcId="{53D0F70F-ADAE-4C2A-AE8D-43AAD7755BA2}" destId="{7B61AF38-E325-47A9-BD07-4B33D9E440AA}" srcOrd="0" destOrd="0" presId="urn:microsoft.com/office/officeart/2005/8/layout/equation2"/>
    <dgm:cxn modelId="{BAC4C9AC-6FEB-479C-BD79-776E63B2E405}" type="presParOf" srcId="{2EC9B888-F87E-4DB7-9910-EAB91E9D49CF}" destId="{1861524D-C081-40E0-979A-0EFB9897B442}" srcOrd="2"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E64B43-8ED3-42D5-AF09-F176BFD5DF78}"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2D710F72-BBB2-4CCE-93BF-4DD17455F345}">
      <dgm:prSet phldrT="[Text]"/>
      <dgm:spPr>
        <a:solidFill>
          <a:schemeClr val="bg2">
            <a:lumMod val="50000"/>
          </a:schemeClr>
        </a:solidFill>
      </dgm:spPr>
      <dgm:t>
        <a:bodyPr/>
        <a:lstStyle/>
        <a:p>
          <a:pPr>
            <a:buAutoNum type="arabicPeriod"/>
          </a:pPr>
          <a:r>
            <a:rPr lang="en-US" dirty="0">
              <a:solidFill>
                <a:schemeClr val="tx1"/>
              </a:solidFill>
            </a:rPr>
            <a:t>DAILY STAND UP</a:t>
          </a:r>
          <a:endParaRPr lang="en-US" dirty="0"/>
        </a:p>
      </dgm:t>
    </dgm:pt>
    <dgm:pt modelId="{1AF62803-1CD4-4181-82EE-CC551F027B2C}" type="parTrans" cxnId="{3D87CD69-9B69-421A-A3CC-47D9E1937611}">
      <dgm:prSet/>
      <dgm:spPr/>
      <dgm:t>
        <a:bodyPr/>
        <a:lstStyle/>
        <a:p>
          <a:endParaRPr lang="en-US"/>
        </a:p>
      </dgm:t>
    </dgm:pt>
    <dgm:pt modelId="{604D00E9-5609-4FAC-BFFF-60E67C1B6398}" type="sibTrans" cxnId="{3D87CD69-9B69-421A-A3CC-47D9E1937611}">
      <dgm:prSet/>
      <dgm:spPr/>
      <dgm:t>
        <a:bodyPr/>
        <a:lstStyle/>
        <a:p>
          <a:endParaRPr lang="en-US"/>
        </a:p>
      </dgm:t>
    </dgm:pt>
    <dgm:pt modelId="{984C6887-4389-45DD-89A5-4D74926AB048}">
      <dgm:prSet phldrT="[Text]"/>
      <dgm:spPr>
        <a:solidFill>
          <a:schemeClr val="bg2">
            <a:lumMod val="50000"/>
          </a:schemeClr>
        </a:solidFill>
      </dgm:spPr>
      <dgm:t>
        <a:bodyPr/>
        <a:lstStyle/>
        <a:p>
          <a:pPr>
            <a:buAutoNum type="arabicPeriod"/>
          </a:pPr>
          <a:r>
            <a:rPr lang="en-US" dirty="0">
              <a:solidFill>
                <a:schemeClr val="tx1"/>
              </a:solidFill>
            </a:rPr>
            <a:t>QA STATUS MEETING (ONLY FOR QA)</a:t>
          </a:r>
          <a:endParaRPr lang="en-US" dirty="0"/>
        </a:p>
      </dgm:t>
    </dgm:pt>
    <dgm:pt modelId="{B9871DF1-4732-48DA-A536-9476E31D5E4F}" type="parTrans" cxnId="{3E99E0B9-6F60-4B63-8B97-CA24324F4D6A}">
      <dgm:prSet/>
      <dgm:spPr/>
      <dgm:t>
        <a:bodyPr/>
        <a:lstStyle/>
        <a:p>
          <a:endParaRPr lang="en-US"/>
        </a:p>
      </dgm:t>
    </dgm:pt>
    <dgm:pt modelId="{800E6B05-3238-43E9-9811-F7F70F3375AD}" type="sibTrans" cxnId="{3E99E0B9-6F60-4B63-8B97-CA24324F4D6A}">
      <dgm:prSet/>
      <dgm:spPr/>
      <dgm:t>
        <a:bodyPr/>
        <a:lstStyle/>
        <a:p>
          <a:endParaRPr lang="en-US"/>
        </a:p>
      </dgm:t>
    </dgm:pt>
    <dgm:pt modelId="{A969B6D4-0028-4ABC-B092-AD1FB0BFE7FD}">
      <dgm:prSet phldrT="[Text]"/>
      <dgm:spPr>
        <a:solidFill>
          <a:schemeClr val="bg2">
            <a:lumMod val="50000"/>
          </a:schemeClr>
        </a:solidFill>
      </dgm:spPr>
      <dgm:t>
        <a:bodyPr/>
        <a:lstStyle/>
        <a:p>
          <a:pPr>
            <a:buAutoNum type="arabicPeriod"/>
          </a:pPr>
          <a:r>
            <a:rPr lang="en-US" dirty="0">
              <a:solidFill>
                <a:schemeClr val="tx1"/>
              </a:solidFill>
            </a:rPr>
            <a:t>MID SPRINT REVIEW MEETING (SCRUM TEAM)</a:t>
          </a:r>
          <a:endParaRPr lang="en-US" dirty="0"/>
        </a:p>
      </dgm:t>
    </dgm:pt>
    <dgm:pt modelId="{5F97C417-261B-4046-A275-307C2B60A9D6}" type="parTrans" cxnId="{BFFCF661-5CC8-4C5B-844E-753DDF07BF73}">
      <dgm:prSet/>
      <dgm:spPr/>
      <dgm:t>
        <a:bodyPr/>
        <a:lstStyle/>
        <a:p>
          <a:endParaRPr lang="en-US"/>
        </a:p>
      </dgm:t>
    </dgm:pt>
    <dgm:pt modelId="{D3F20F05-40B6-4643-9472-1227B99DEAC7}" type="sibTrans" cxnId="{BFFCF661-5CC8-4C5B-844E-753DDF07BF73}">
      <dgm:prSet/>
      <dgm:spPr/>
      <dgm:t>
        <a:bodyPr/>
        <a:lstStyle/>
        <a:p>
          <a:endParaRPr lang="en-US"/>
        </a:p>
      </dgm:t>
    </dgm:pt>
    <dgm:pt modelId="{E4CF4CF1-384C-4906-9CF9-5FE0B550E72A}">
      <dgm:prSet phldrT="[Text]"/>
      <dgm:spPr>
        <a:solidFill>
          <a:schemeClr val="bg2">
            <a:lumMod val="50000"/>
          </a:schemeClr>
        </a:solidFill>
      </dgm:spPr>
      <dgm:t>
        <a:bodyPr/>
        <a:lstStyle/>
        <a:p>
          <a:pPr>
            <a:buAutoNum type="arabicPeriod"/>
          </a:pPr>
          <a:r>
            <a:rPr lang="en-US" dirty="0">
              <a:solidFill>
                <a:schemeClr val="tx1"/>
              </a:solidFill>
            </a:rPr>
            <a:t>QUARTERLY MEETING ( IT DEPARTMENT )</a:t>
          </a:r>
          <a:endParaRPr lang="en-US" dirty="0"/>
        </a:p>
      </dgm:t>
    </dgm:pt>
    <dgm:pt modelId="{0D4B5387-2EAC-4A20-A9BF-FD65F9925251}" type="parTrans" cxnId="{FAF945CA-EAD3-44D3-8B70-8C7AE01CEA00}">
      <dgm:prSet/>
      <dgm:spPr/>
      <dgm:t>
        <a:bodyPr/>
        <a:lstStyle/>
        <a:p>
          <a:endParaRPr lang="en-US"/>
        </a:p>
      </dgm:t>
    </dgm:pt>
    <dgm:pt modelId="{F3CA12A2-171D-4C22-AD10-CAE3FE769A7B}" type="sibTrans" cxnId="{FAF945CA-EAD3-44D3-8B70-8C7AE01CEA00}">
      <dgm:prSet/>
      <dgm:spPr/>
      <dgm:t>
        <a:bodyPr/>
        <a:lstStyle/>
        <a:p>
          <a:endParaRPr lang="en-US"/>
        </a:p>
      </dgm:t>
    </dgm:pt>
    <dgm:pt modelId="{A9C46193-A14D-407D-9F87-80BAE3A3C021}">
      <dgm:prSet phldrT="[Text]"/>
      <dgm:spPr>
        <a:solidFill>
          <a:schemeClr val="bg2">
            <a:lumMod val="50000"/>
          </a:schemeClr>
        </a:solidFill>
      </dgm:spPr>
      <dgm:t>
        <a:bodyPr/>
        <a:lstStyle/>
        <a:p>
          <a:pPr>
            <a:buAutoNum type="arabicPeriod"/>
          </a:pPr>
          <a:r>
            <a:rPr lang="en-US" dirty="0">
              <a:solidFill>
                <a:schemeClr val="tx1"/>
              </a:solidFill>
            </a:rPr>
            <a:t>CATCH UP MEETING (OFF SHORE TEAM)</a:t>
          </a:r>
          <a:endParaRPr lang="en-US" dirty="0"/>
        </a:p>
      </dgm:t>
    </dgm:pt>
    <dgm:pt modelId="{9D61F36D-877E-48C9-8F9C-FC1A4579B645}" type="parTrans" cxnId="{E6B489DF-2671-41FF-ACBF-D9436F0D405E}">
      <dgm:prSet/>
      <dgm:spPr/>
      <dgm:t>
        <a:bodyPr/>
        <a:lstStyle/>
        <a:p>
          <a:endParaRPr lang="en-US"/>
        </a:p>
      </dgm:t>
    </dgm:pt>
    <dgm:pt modelId="{3C12CB25-DCC7-493D-88F5-A23750D61434}" type="sibTrans" cxnId="{E6B489DF-2671-41FF-ACBF-D9436F0D405E}">
      <dgm:prSet/>
      <dgm:spPr/>
      <dgm:t>
        <a:bodyPr/>
        <a:lstStyle/>
        <a:p>
          <a:endParaRPr lang="en-US"/>
        </a:p>
      </dgm:t>
    </dgm:pt>
    <dgm:pt modelId="{710E2A1B-576A-473B-9A3E-769E47866A07}">
      <dgm:prSet phldrT="[Text]"/>
      <dgm:spPr>
        <a:solidFill>
          <a:schemeClr val="bg2">
            <a:lumMod val="50000"/>
          </a:schemeClr>
        </a:solidFill>
      </dgm:spPr>
      <dgm:t>
        <a:bodyPr/>
        <a:lstStyle/>
        <a:p>
          <a:pPr>
            <a:buAutoNum type="arabicPeriod"/>
          </a:pPr>
          <a:r>
            <a:rPr lang="en-US" dirty="0">
              <a:solidFill>
                <a:schemeClr val="tx1"/>
              </a:solidFill>
            </a:rPr>
            <a:t>LUNCH &amp; LEARN</a:t>
          </a:r>
          <a:endParaRPr lang="en-US" dirty="0"/>
        </a:p>
      </dgm:t>
    </dgm:pt>
    <dgm:pt modelId="{03EA977F-20DC-4BB7-974A-9FEFC8531057}" type="parTrans" cxnId="{F9563017-80EB-4065-8BA1-BA0E19D18333}">
      <dgm:prSet/>
      <dgm:spPr/>
      <dgm:t>
        <a:bodyPr/>
        <a:lstStyle/>
        <a:p>
          <a:endParaRPr lang="en-US"/>
        </a:p>
      </dgm:t>
    </dgm:pt>
    <dgm:pt modelId="{3B9B374F-B4FE-4FA1-B01A-50BD6E31CF78}" type="sibTrans" cxnId="{F9563017-80EB-4065-8BA1-BA0E19D18333}">
      <dgm:prSet/>
      <dgm:spPr/>
      <dgm:t>
        <a:bodyPr/>
        <a:lstStyle/>
        <a:p>
          <a:endParaRPr lang="en-US"/>
        </a:p>
      </dgm:t>
    </dgm:pt>
    <dgm:pt modelId="{6CDF518C-9F68-4F3C-B705-2A1539FC230E}" type="pres">
      <dgm:prSet presAssocID="{29E64B43-8ED3-42D5-AF09-F176BFD5DF78}" presName="Name0" presStyleCnt="0">
        <dgm:presLayoutVars>
          <dgm:chMax val="7"/>
          <dgm:chPref val="7"/>
          <dgm:dir/>
        </dgm:presLayoutVars>
      </dgm:prSet>
      <dgm:spPr/>
    </dgm:pt>
    <dgm:pt modelId="{6A201700-FE46-42C3-BE19-FBF960A601F6}" type="pres">
      <dgm:prSet presAssocID="{29E64B43-8ED3-42D5-AF09-F176BFD5DF78}" presName="Name1" presStyleCnt="0"/>
      <dgm:spPr/>
    </dgm:pt>
    <dgm:pt modelId="{1F9F4D73-B9DF-4720-A5C2-EB334886B67B}" type="pres">
      <dgm:prSet presAssocID="{29E64B43-8ED3-42D5-AF09-F176BFD5DF78}" presName="cycle" presStyleCnt="0"/>
      <dgm:spPr/>
    </dgm:pt>
    <dgm:pt modelId="{3D9272FC-6E72-4C7B-9BEF-8FA0C892F71F}" type="pres">
      <dgm:prSet presAssocID="{29E64B43-8ED3-42D5-AF09-F176BFD5DF78}" presName="srcNode" presStyleLbl="node1" presStyleIdx="0" presStyleCnt="6"/>
      <dgm:spPr/>
    </dgm:pt>
    <dgm:pt modelId="{1C44F913-DDC6-45EE-9023-62966498AD68}" type="pres">
      <dgm:prSet presAssocID="{29E64B43-8ED3-42D5-AF09-F176BFD5DF78}" presName="conn" presStyleLbl="parChTrans1D2" presStyleIdx="0" presStyleCnt="1"/>
      <dgm:spPr/>
    </dgm:pt>
    <dgm:pt modelId="{A129F97D-13C2-4469-9896-9BA340615309}" type="pres">
      <dgm:prSet presAssocID="{29E64B43-8ED3-42D5-AF09-F176BFD5DF78}" presName="extraNode" presStyleLbl="node1" presStyleIdx="0" presStyleCnt="6"/>
      <dgm:spPr/>
    </dgm:pt>
    <dgm:pt modelId="{641C3E26-9399-465E-B645-3EB9D66AF5D2}" type="pres">
      <dgm:prSet presAssocID="{29E64B43-8ED3-42D5-AF09-F176BFD5DF78}" presName="dstNode" presStyleLbl="node1" presStyleIdx="0" presStyleCnt="6"/>
      <dgm:spPr/>
    </dgm:pt>
    <dgm:pt modelId="{F9E4186B-F7C4-4265-B9FA-5305A86FD483}" type="pres">
      <dgm:prSet presAssocID="{2D710F72-BBB2-4CCE-93BF-4DD17455F345}" presName="text_1" presStyleLbl="node1" presStyleIdx="0" presStyleCnt="6">
        <dgm:presLayoutVars>
          <dgm:bulletEnabled val="1"/>
        </dgm:presLayoutVars>
      </dgm:prSet>
      <dgm:spPr/>
    </dgm:pt>
    <dgm:pt modelId="{80C16B30-EB07-46AF-BF09-C8212B803A6D}" type="pres">
      <dgm:prSet presAssocID="{2D710F72-BBB2-4CCE-93BF-4DD17455F345}" presName="accent_1" presStyleCnt="0"/>
      <dgm:spPr/>
    </dgm:pt>
    <dgm:pt modelId="{BF4F6216-40D7-438B-9EE1-5374F784C618}" type="pres">
      <dgm:prSet presAssocID="{2D710F72-BBB2-4CCE-93BF-4DD17455F345}" presName="accentRepeatNode" presStyleLbl="solidFgAcc1" presStyleIdx="0" presStyleCnt="6"/>
      <dgm:spPr/>
    </dgm:pt>
    <dgm:pt modelId="{284ABEDB-F0B9-48D0-B8B2-44917A7D8384}" type="pres">
      <dgm:prSet presAssocID="{984C6887-4389-45DD-89A5-4D74926AB048}" presName="text_2" presStyleLbl="node1" presStyleIdx="1" presStyleCnt="6" custLinFactNeighborX="-373" custLinFactNeighborY="1556">
        <dgm:presLayoutVars>
          <dgm:bulletEnabled val="1"/>
        </dgm:presLayoutVars>
      </dgm:prSet>
      <dgm:spPr/>
    </dgm:pt>
    <dgm:pt modelId="{1F9B5222-1C6C-4D2C-A145-A758770B3ED6}" type="pres">
      <dgm:prSet presAssocID="{984C6887-4389-45DD-89A5-4D74926AB048}" presName="accent_2" presStyleCnt="0"/>
      <dgm:spPr/>
    </dgm:pt>
    <dgm:pt modelId="{BFED7BA5-6A61-4722-A9A7-A3C83EBCD819}" type="pres">
      <dgm:prSet presAssocID="{984C6887-4389-45DD-89A5-4D74926AB048}" presName="accentRepeatNode" presStyleLbl="solidFgAcc1" presStyleIdx="1" presStyleCnt="6"/>
      <dgm:spPr/>
    </dgm:pt>
    <dgm:pt modelId="{6E11F381-5A19-46E0-A031-4E5A6EE605CB}" type="pres">
      <dgm:prSet presAssocID="{A969B6D4-0028-4ABC-B092-AD1FB0BFE7FD}" presName="text_3" presStyleLbl="node1" presStyleIdx="2" presStyleCnt="6">
        <dgm:presLayoutVars>
          <dgm:bulletEnabled val="1"/>
        </dgm:presLayoutVars>
      </dgm:prSet>
      <dgm:spPr/>
    </dgm:pt>
    <dgm:pt modelId="{DF562094-98D5-46BD-BC56-38F2B652330F}" type="pres">
      <dgm:prSet presAssocID="{A969B6D4-0028-4ABC-B092-AD1FB0BFE7FD}" presName="accent_3" presStyleCnt="0"/>
      <dgm:spPr/>
    </dgm:pt>
    <dgm:pt modelId="{B94DE991-CD19-42BB-9411-846E868E3B0A}" type="pres">
      <dgm:prSet presAssocID="{A969B6D4-0028-4ABC-B092-AD1FB0BFE7FD}" presName="accentRepeatNode" presStyleLbl="solidFgAcc1" presStyleIdx="2" presStyleCnt="6"/>
      <dgm:spPr/>
    </dgm:pt>
    <dgm:pt modelId="{CFECA8E7-0422-4B2F-928E-152046A1729A}" type="pres">
      <dgm:prSet presAssocID="{E4CF4CF1-384C-4906-9CF9-5FE0B550E72A}" presName="text_4" presStyleLbl="node1" presStyleIdx="3" presStyleCnt="6">
        <dgm:presLayoutVars>
          <dgm:bulletEnabled val="1"/>
        </dgm:presLayoutVars>
      </dgm:prSet>
      <dgm:spPr/>
    </dgm:pt>
    <dgm:pt modelId="{8C512E3B-C526-416C-92EA-849E2E3C1D61}" type="pres">
      <dgm:prSet presAssocID="{E4CF4CF1-384C-4906-9CF9-5FE0B550E72A}" presName="accent_4" presStyleCnt="0"/>
      <dgm:spPr/>
    </dgm:pt>
    <dgm:pt modelId="{AE527059-2CEB-4219-BF88-227C656E3F98}" type="pres">
      <dgm:prSet presAssocID="{E4CF4CF1-384C-4906-9CF9-5FE0B550E72A}" presName="accentRepeatNode" presStyleLbl="solidFgAcc1" presStyleIdx="3" presStyleCnt="6"/>
      <dgm:spPr/>
    </dgm:pt>
    <dgm:pt modelId="{BDD730C0-F763-47B9-8DDB-8EAA29D7A98A}" type="pres">
      <dgm:prSet presAssocID="{A9C46193-A14D-407D-9F87-80BAE3A3C021}" presName="text_5" presStyleLbl="node1" presStyleIdx="4" presStyleCnt="6">
        <dgm:presLayoutVars>
          <dgm:bulletEnabled val="1"/>
        </dgm:presLayoutVars>
      </dgm:prSet>
      <dgm:spPr/>
    </dgm:pt>
    <dgm:pt modelId="{E7ABA2CE-A4F8-4E0E-BD46-A67BDDA49021}" type="pres">
      <dgm:prSet presAssocID="{A9C46193-A14D-407D-9F87-80BAE3A3C021}" presName="accent_5" presStyleCnt="0"/>
      <dgm:spPr/>
    </dgm:pt>
    <dgm:pt modelId="{82FA2563-E245-494E-A7BE-491BBA0C0512}" type="pres">
      <dgm:prSet presAssocID="{A9C46193-A14D-407D-9F87-80BAE3A3C021}" presName="accentRepeatNode" presStyleLbl="solidFgAcc1" presStyleIdx="4" presStyleCnt="6"/>
      <dgm:spPr/>
    </dgm:pt>
    <dgm:pt modelId="{70AE1966-07A3-4CB4-ADBF-DAF7F1E4A6B6}" type="pres">
      <dgm:prSet presAssocID="{710E2A1B-576A-473B-9A3E-769E47866A07}" presName="text_6" presStyleLbl="node1" presStyleIdx="5" presStyleCnt="6">
        <dgm:presLayoutVars>
          <dgm:bulletEnabled val="1"/>
        </dgm:presLayoutVars>
      </dgm:prSet>
      <dgm:spPr/>
    </dgm:pt>
    <dgm:pt modelId="{31BC75DF-5A02-4D45-8DC4-965DE6F361C2}" type="pres">
      <dgm:prSet presAssocID="{710E2A1B-576A-473B-9A3E-769E47866A07}" presName="accent_6" presStyleCnt="0"/>
      <dgm:spPr/>
    </dgm:pt>
    <dgm:pt modelId="{61B22D3C-717C-4AE3-AAE5-B5DD7F318DBD}" type="pres">
      <dgm:prSet presAssocID="{710E2A1B-576A-473B-9A3E-769E47866A07}" presName="accentRepeatNode" presStyleLbl="solidFgAcc1" presStyleIdx="5" presStyleCnt="6"/>
      <dgm:spPr/>
    </dgm:pt>
  </dgm:ptLst>
  <dgm:cxnLst>
    <dgm:cxn modelId="{F9563017-80EB-4065-8BA1-BA0E19D18333}" srcId="{29E64B43-8ED3-42D5-AF09-F176BFD5DF78}" destId="{710E2A1B-576A-473B-9A3E-769E47866A07}" srcOrd="5" destOrd="0" parTransId="{03EA977F-20DC-4BB7-974A-9FEFC8531057}" sibTransId="{3B9B374F-B4FE-4FA1-B01A-50BD6E31CF78}"/>
    <dgm:cxn modelId="{BFFCF661-5CC8-4C5B-844E-753DDF07BF73}" srcId="{29E64B43-8ED3-42D5-AF09-F176BFD5DF78}" destId="{A969B6D4-0028-4ABC-B092-AD1FB0BFE7FD}" srcOrd="2" destOrd="0" parTransId="{5F97C417-261B-4046-A275-307C2B60A9D6}" sibTransId="{D3F20F05-40B6-4643-9472-1227B99DEAC7}"/>
    <dgm:cxn modelId="{57940645-11CC-4F2B-B805-65D0C676FF87}" type="presOf" srcId="{604D00E9-5609-4FAC-BFFF-60E67C1B6398}" destId="{1C44F913-DDC6-45EE-9023-62966498AD68}" srcOrd="0" destOrd="0" presId="urn:microsoft.com/office/officeart/2008/layout/VerticalCurvedList"/>
    <dgm:cxn modelId="{7DA8EB47-20F6-4B6C-884A-3869F8DCB24B}" type="presOf" srcId="{29E64B43-8ED3-42D5-AF09-F176BFD5DF78}" destId="{6CDF518C-9F68-4F3C-B705-2A1539FC230E}" srcOrd="0" destOrd="0" presId="urn:microsoft.com/office/officeart/2008/layout/VerticalCurvedList"/>
    <dgm:cxn modelId="{3D87CD69-9B69-421A-A3CC-47D9E1937611}" srcId="{29E64B43-8ED3-42D5-AF09-F176BFD5DF78}" destId="{2D710F72-BBB2-4CCE-93BF-4DD17455F345}" srcOrd="0" destOrd="0" parTransId="{1AF62803-1CD4-4181-82EE-CC551F027B2C}" sibTransId="{604D00E9-5609-4FAC-BFFF-60E67C1B6398}"/>
    <dgm:cxn modelId="{3509F653-F319-4AF8-8549-C8496D136D2F}" type="presOf" srcId="{E4CF4CF1-384C-4906-9CF9-5FE0B550E72A}" destId="{CFECA8E7-0422-4B2F-928E-152046A1729A}" srcOrd="0" destOrd="0" presId="urn:microsoft.com/office/officeart/2008/layout/VerticalCurvedList"/>
    <dgm:cxn modelId="{8A864854-1240-4588-B97A-E8E07BD0B415}" type="presOf" srcId="{2D710F72-BBB2-4CCE-93BF-4DD17455F345}" destId="{F9E4186B-F7C4-4265-B9FA-5305A86FD483}" srcOrd="0" destOrd="0" presId="urn:microsoft.com/office/officeart/2008/layout/VerticalCurvedList"/>
    <dgm:cxn modelId="{D5AEA787-3E1F-43B4-86AB-7E7671B697E7}" type="presOf" srcId="{984C6887-4389-45DD-89A5-4D74926AB048}" destId="{284ABEDB-F0B9-48D0-B8B2-44917A7D8384}" srcOrd="0" destOrd="0" presId="urn:microsoft.com/office/officeart/2008/layout/VerticalCurvedList"/>
    <dgm:cxn modelId="{5696DBAA-6E50-4CC4-9CF5-5FE82B64A42C}" type="presOf" srcId="{A969B6D4-0028-4ABC-B092-AD1FB0BFE7FD}" destId="{6E11F381-5A19-46E0-A031-4E5A6EE605CB}" srcOrd="0" destOrd="0" presId="urn:microsoft.com/office/officeart/2008/layout/VerticalCurvedList"/>
    <dgm:cxn modelId="{3E99E0B9-6F60-4B63-8B97-CA24324F4D6A}" srcId="{29E64B43-8ED3-42D5-AF09-F176BFD5DF78}" destId="{984C6887-4389-45DD-89A5-4D74926AB048}" srcOrd="1" destOrd="0" parTransId="{B9871DF1-4732-48DA-A536-9476E31D5E4F}" sibTransId="{800E6B05-3238-43E9-9811-F7F70F3375AD}"/>
    <dgm:cxn modelId="{77A370C6-4E4F-4709-A5EC-4537FADCBAE0}" type="presOf" srcId="{A9C46193-A14D-407D-9F87-80BAE3A3C021}" destId="{BDD730C0-F763-47B9-8DDB-8EAA29D7A98A}" srcOrd="0" destOrd="0" presId="urn:microsoft.com/office/officeart/2008/layout/VerticalCurvedList"/>
    <dgm:cxn modelId="{FAF945CA-EAD3-44D3-8B70-8C7AE01CEA00}" srcId="{29E64B43-8ED3-42D5-AF09-F176BFD5DF78}" destId="{E4CF4CF1-384C-4906-9CF9-5FE0B550E72A}" srcOrd="3" destOrd="0" parTransId="{0D4B5387-2EAC-4A20-A9BF-FD65F9925251}" sibTransId="{F3CA12A2-171D-4C22-AD10-CAE3FE769A7B}"/>
    <dgm:cxn modelId="{E6B489DF-2671-41FF-ACBF-D9436F0D405E}" srcId="{29E64B43-8ED3-42D5-AF09-F176BFD5DF78}" destId="{A9C46193-A14D-407D-9F87-80BAE3A3C021}" srcOrd="4" destOrd="0" parTransId="{9D61F36D-877E-48C9-8F9C-FC1A4579B645}" sibTransId="{3C12CB25-DCC7-493D-88F5-A23750D61434}"/>
    <dgm:cxn modelId="{9F8503F9-14C7-4EC0-80AD-903500095B5F}" type="presOf" srcId="{710E2A1B-576A-473B-9A3E-769E47866A07}" destId="{70AE1966-07A3-4CB4-ADBF-DAF7F1E4A6B6}" srcOrd="0" destOrd="0" presId="urn:microsoft.com/office/officeart/2008/layout/VerticalCurvedList"/>
    <dgm:cxn modelId="{675C29DE-3774-422C-A460-C2A18C4F3F14}" type="presParOf" srcId="{6CDF518C-9F68-4F3C-B705-2A1539FC230E}" destId="{6A201700-FE46-42C3-BE19-FBF960A601F6}" srcOrd="0" destOrd="0" presId="urn:microsoft.com/office/officeart/2008/layout/VerticalCurvedList"/>
    <dgm:cxn modelId="{1F3A48AF-5C1A-4C95-8AF4-E40BF33D5EB1}" type="presParOf" srcId="{6A201700-FE46-42C3-BE19-FBF960A601F6}" destId="{1F9F4D73-B9DF-4720-A5C2-EB334886B67B}" srcOrd="0" destOrd="0" presId="urn:microsoft.com/office/officeart/2008/layout/VerticalCurvedList"/>
    <dgm:cxn modelId="{24EE8BD5-E68D-42E6-85CC-5E68C484B0E8}" type="presParOf" srcId="{1F9F4D73-B9DF-4720-A5C2-EB334886B67B}" destId="{3D9272FC-6E72-4C7B-9BEF-8FA0C892F71F}" srcOrd="0" destOrd="0" presId="urn:microsoft.com/office/officeart/2008/layout/VerticalCurvedList"/>
    <dgm:cxn modelId="{4FD1C016-15B3-45C8-AB48-440968262D90}" type="presParOf" srcId="{1F9F4D73-B9DF-4720-A5C2-EB334886B67B}" destId="{1C44F913-DDC6-45EE-9023-62966498AD68}" srcOrd="1" destOrd="0" presId="urn:microsoft.com/office/officeart/2008/layout/VerticalCurvedList"/>
    <dgm:cxn modelId="{4F901A2A-F7CB-49BF-9D24-53D1550E153E}" type="presParOf" srcId="{1F9F4D73-B9DF-4720-A5C2-EB334886B67B}" destId="{A129F97D-13C2-4469-9896-9BA340615309}" srcOrd="2" destOrd="0" presId="urn:microsoft.com/office/officeart/2008/layout/VerticalCurvedList"/>
    <dgm:cxn modelId="{DEAA113F-3383-471E-A79C-B5D8E06F2E87}" type="presParOf" srcId="{1F9F4D73-B9DF-4720-A5C2-EB334886B67B}" destId="{641C3E26-9399-465E-B645-3EB9D66AF5D2}" srcOrd="3" destOrd="0" presId="urn:microsoft.com/office/officeart/2008/layout/VerticalCurvedList"/>
    <dgm:cxn modelId="{6E10D72A-E7DD-41AD-A3D7-6CF6C37CD71B}" type="presParOf" srcId="{6A201700-FE46-42C3-BE19-FBF960A601F6}" destId="{F9E4186B-F7C4-4265-B9FA-5305A86FD483}" srcOrd="1" destOrd="0" presId="urn:microsoft.com/office/officeart/2008/layout/VerticalCurvedList"/>
    <dgm:cxn modelId="{550DE7AD-4363-48C3-BF9C-D691E9F81B50}" type="presParOf" srcId="{6A201700-FE46-42C3-BE19-FBF960A601F6}" destId="{80C16B30-EB07-46AF-BF09-C8212B803A6D}" srcOrd="2" destOrd="0" presId="urn:microsoft.com/office/officeart/2008/layout/VerticalCurvedList"/>
    <dgm:cxn modelId="{1B454E36-2FDD-49C2-AD62-400DEF6BD940}" type="presParOf" srcId="{80C16B30-EB07-46AF-BF09-C8212B803A6D}" destId="{BF4F6216-40D7-438B-9EE1-5374F784C618}" srcOrd="0" destOrd="0" presId="urn:microsoft.com/office/officeart/2008/layout/VerticalCurvedList"/>
    <dgm:cxn modelId="{43256BED-4EF9-4684-854C-9A3C0AA3BF87}" type="presParOf" srcId="{6A201700-FE46-42C3-BE19-FBF960A601F6}" destId="{284ABEDB-F0B9-48D0-B8B2-44917A7D8384}" srcOrd="3" destOrd="0" presId="urn:microsoft.com/office/officeart/2008/layout/VerticalCurvedList"/>
    <dgm:cxn modelId="{DF1D2949-A445-439C-AADB-7AB83B6C3B75}" type="presParOf" srcId="{6A201700-FE46-42C3-BE19-FBF960A601F6}" destId="{1F9B5222-1C6C-4D2C-A145-A758770B3ED6}" srcOrd="4" destOrd="0" presId="urn:microsoft.com/office/officeart/2008/layout/VerticalCurvedList"/>
    <dgm:cxn modelId="{C0F86DFE-B34D-41F5-868B-3788FFF827CB}" type="presParOf" srcId="{1F9B5222-1C6C-4D2C-A145-A758770B3ED6}" destId="{BFED7BA5-6A61-4722-A9A7-A3C83EBCD819}" srcOrd="0" destOrd="0" presId="urn:microsoft.com/office/officeart/2008/layout/VerticalCurvedList"/>
    <dgm:cxn modelId="{7EEF6614-FC2C-4FE9-B11B-3F96C9538536}" type="presParOf" srcId="{6A201700-FE46-42C3-BE19-FBF960A601F6}" destId="{6E11F381-5A19-46E0-A031-4E5A6EE605CB}" srcOrd="5" destOrd="0" presId="urn:microsoft.com/office/officeart/2008/layout/VerticalCurvedList"/>
    <dgm:cxn modelId="{C6B4118C-C1DD-4D62-865F-0143D8229BF5}" type="presParOf" srcId="{6A201700-FE46-42C3-BE19-FBF960A601F6}" destId="{DF562094-98D5-46BD-BC56-38F2B652330F}" srcOrd="6" destOrd="0" presId="urn:microsoft.com/office/officeart/2008/layout/VerticalCurvedList"/>
    <dgm:cxn modelId="{62D1BD07-E027-4043-B3D7-857A987C317E}" type="presParOf" srcId="{DF562094-98D5-46BD-BC56-38F2B652330F}" destId="{B94DE991-CD19-42BB-9411-846E868E3B0A}" srcOrd="0" destOrd="0" presId="urn:microsoft.com/office/officeart/2008/layout/VerticalCurvedList"/>
    <dgm:cxn modelId="{D1E56A03-E29C-42F0-AB94-17476F9556B6}" type="presParOf" srcId="{6A201700-FE46-42C3-BE19-FBF960A601F6}" destId="{CFECA8E7-0422-4B2F-928E-152046A1729A}" srcOrd="7" destOrd="0" presId="urn:microsoft.com/office/officeart/2008/layout/VerticalCurvedList"/>
    <dgm:cxn modelId="{686BFCCA-77CF-4250-8455-6DAB8B16E210}" type="presParOf" srcId="{6A201700-FE46-42C3-BE19-FBF960A601F6}" destId="{8C512E3B-C526-416C-92EA-849E2E3C1D61}" srcOrd="8" destOrd="0" presId="urn:microsoft.com/office/officeart/2008/layout/VerticalCurvedList"/>
    <dgm:cxn modelId="{B36EE5E9-8CF7-4C1D-AC6C-A811FC67B19F}" type="presParOf" srcId="{8C512E3B-C526-416C-92EA-849E2E3C1D61}" destId="{AE527059-2CEB-4219-BF88-227C656E3F98}" srcOrd="0" destOrd="0" presId="urn:microsoft.com/office/officeart/2008/layout/VerticalCurvedList"/>
    <dgm:cxn modelId="{0B15A55F-422A-48E5-A9B3-CFD53A4BE3CA}" type="presParOf" srcId="{6A201700-FE46-42C3-BE19-FBF960A601F6}" destId="{BDD730C0-F763-47B9-8DDB-8EAA29D7A98A}" srcOrd="9" destOrd="0" presId="urn:microsoft.com/office/officeart/2008/layout/VerticalCurvedList"/>
    <dgm:cxn modelId="{7B47F15A-1D0A-4628-99D8-E572A83DCBFC}" type="presParOf" srcId="{6A201700-FE46-42C3-BE19-FBF960A601F6}" destId="{E7ABA2CE-A4F8-4E0E-BD46-A67BDDA49021}" srcOrd="10" destOrd="0" presId="urn:microsoft.com/office/officeart/2008/layout/VerticalCurvedList"/>
    <dgm:cxn modelId="{E0DDB9D2-A4FC-4E3E-9950-453803925615}" type="presParOf" srcId="{E7ABA2CE-A4F8-4E0E-BD46-A67BDDA49021}" destId="{82FA2563-E245-494E-A7BE-491BBA0C0512}" srcOrd="0" destOrd="0" presId="urn:microsoft.com/office/officeart/2008/layout/VerticalCurvedList"/>
    <dgm:cxn modelId="{137DB28B-9699-44A8-85F2-661939C70A05}" type="presParOf" srcId="{6A201700-FE46-42C3-BE19-FBF960A601F6}" destId="{70AE1966-07A3-4CB4-ADBF-DAF7F1E4A6B6}" srcOrd="11" destOrd="0" presId="urn:microsoft.com/office/officeart/2008/layout/VerticalCurvedList"/>
    <dgm:cxn modelId="{C887D827-ADE4-43DE-A203-7798E365E578}" type="presParOf" srcId="{6A201700-FE46-42C3-BE19-FBF960A601F6}" destId="{31BC75DF-5A02-4D45-8DC4-965DE6F361C2}" srcOrd="12" destOrd="0" presId="urn:microsoft.com/office/officeart/2008/layout/VerticalCurvedList"/>
    <dgm:cxn modelId="{C9D465ED-DF73-4C07-8F50-E2E5460B84A1}" type="presParOf" srcId="{31BC75DF-5A02-4D45-8DC4-965DE6F361C2}" destId="{61B22D3C-717C-4AE3-AAE5-B5DD7F318DB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197CA3-7AB8-4677-8EC7-8A3C269338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16BA172-687C-4ACC-90F6-257B41D4AD83}">
      <dgm:prSet phldrT="[Text]"/>
      <dgm:spPr>
        <a:solidFill>
          <a:schemeClr val="bg2">
            <a:lumMod val="50000"/>
          </a:schemeClr>
        </a:solidFill>
      </dgm:spPr>
      <dgm:t>
        <a:bodyPr/>
        <a:lstStyle/>
        <a:p>
          <a:r>
            <a:rPr lang="en-US" dirty="0">
              <a:solidFill>
                <a:schemeClr val="tx1"/>
              </a:solidFill>
            </a:rPr>
            <a:t>Reproduce Manually</a:t>
          </a:r>
        </a:p>
      </dgm:t>
    </dgm:pt>
    <dgm:pt modelId="{47FBA45A-86D6-4DE7-86E8-FFC62CAEBE6C}" type="parTrans" cxnId="{6061E3CB-6A90-471C-A9A9-A7E7B9689C46}">
      <dgm:prSet/>
      <dgm:spPr/>
      <dgm:t>
        <a:bodyPr/>
        <a:lstStyle/>
        <a:p>
          <a:endParaRPr lang="en-US"/>
        </a:p>
      </dgm:t>
    </dgm:pt>
    <dgm:pt modelId="{451EDA9D-3443-4826-84E9-915A0571D871}" type="sibTrans" cxnId="{6061E3CB-6A90-471C-A9A9-A7E7B9689C46}">
      <dgm:prSet/>
      <dgm:spPr/>
      <dgm:t>
        <a:bodyPr/>
        <a:lstStyle/>
        <a:p>
          <a:endParaRPr lang="en-US">
            <a:solidFill>
              <a:schemeClr val="tx1"/>
            </a:solidFill>
          </a:endParaRPr>
        </a:p>
      </dgm:t>
    </dgm:pt>
    <dgm:pt modelId="{B81D0B86-3FB2-44BD-8373-4668F74F4E6B}">
      <dgm:prSet phldrT="[Text]"/>
      <dgm:spPr>
        <a:solidFill>
          <a:schemeClr val="bg2">
            <a:lumMod val="50000"/>
          </a:schemeClr>
        </a:solidFill>
      </dgm:spPr>
      <dgm:t>
        <a:bodyPr/>
        <a:lstStyle/>
        <a:p>
          <a:r>
            <a:rPr lang="en-US" dirty="0">
              <a:solidFill>
                <a:schemeClr val="tx1"/>
              </a:solidFill>
            </a:rPr>
            <a:t>Create a Ticket</a:t>
          </a:r>
        </a:p>
      </dgm:t>
    </dgm:pt>
    <dgm:pt modelId="{E7BCE69A-1795-4A4A-A4D6-8F70744C84CE}" type="parTrans" cxnId="{D714429E-22D8-4BE7-A5E0-1FC1F00614EF}">
      <dgm:prSet/>
      <dgm:spPr/>
      <dgm:t>
        <a:bodyPr/>
        <a:lstStyle/>
        <a:p>
          <a:endParaRPr lang="en-US"/>
        </a:p>
      </dgm:t>
    </dgm:pt>
    <dgm:pt modelId="{D3726791-1121-49D1-BE6C-F0C3941871EE}" type="sibTrans" cxnId="{D714429E-22D8-4BE7-A5E0-1FC1F00614EF}">
      <dgm:prSet/>
      <dgm:spPr/>
      <dgm:t>
        <a:bodyPr/>
        <a:lstStyle/>
        <a:p>
          <a:endParaRPr lang="en-US">
            <a:solidFill>
              <a:schemeClr val="tx1"/>
            </a:solidFill>
          </a:endParaRPr>
        </a:p>
      </dgm:t>
    </dgm:pt>
    <dgm:pt modelId="{1B14A15C-2A3B-482D-A6F8-C2D0EA20182B}">
      <dgm:prSet phldrT="[Text]"/>
      <dgm:spPr>
        <a:solidFill>
          <a:schemeClr val="bg2">
            <a:lumMod val="50000"/>
          </a:schemeClr>
        </a:solidFill>
      </dgm:spPr>
      <dgm:t>
        <a:bodyPr/>
        <a:lstStyle/>
        <a:p>
          <a:r>
            <a:rPr lang="en-US" dirty="0">
              <a:solidFill>
                <a:schemeClr val="tx1"/>
              </a:solidFill>
            </a:rPr>
            <a:t>After Developer fixed Re Test</a:t>
          </a:r>
        </a:p>
      </dgm:t>
    </dgm:pt>
    <dgm:pt modelId="{AEAF6DB0-F710-461C-BCE3-7891350049DB}" type="parTrans" cxnId="{DC2AA4C8-1F07-4C85-9D9D-7B92673E28B5}">
      <dgm:prSet/>
      <dgm:spPr/>
      <dgm:t>
        <a:bodyPr/>
        <a:lstStyle/>
        <a:p>
          <a:endParaRPr lang="en-US"/>
        </a:p>
      </dgm:t>
    </dgm:pt>
    <dgm:pt modelId="{74F4F664-2E97-4FBE-AB48-0806DD24CF48}" type="sibTrans" cxnId="{DC2AA4C8-1F07-4C85-9D9D-7B92673E28B5}">
      <dgm:prSet/>
      <dgm:spPr/>
      <dgm:t>
        <a:bodyPr/>
        <a:lstStyle/>
        <a:p>
          <a:endParaRPr lang="en-US">
            <a:solidFill>
              <a:schemeClr val="tx1"/>
            </a:solidFill>
          </a:endParaRPr>
        </a:p>
      </dgm:t>
    </dgm:pt>
    <dgm:pt modelId="{02658918-668E-4020-AE59-4917D8BD7249}">
      <dgm:prSet phldrT="[Text]"/>
      <dgm:spPr>
        <a:solidFill>
          <a:schemeClr val="bg2">
            <a:lumMod val="50000"/>
          </a:schemeClr>
        </a:solidFill>
      </dgm:spPr>
      <dgm:t>
        <a:bodyPr/>
        <a:lstStyle/>
        <a:p>
          <a:r>
            <a:rPr lang="en-US" dirty="0">
              <a:solidFill>
                <a:schemeClr val="tx1"/>
              </a:solidFill>
            </a:rPr>
            <a:t>If Pass Close it, if Fails again assign back to Developer</a:t>
          </a:r>
        </a:p>
      </dgm:t>
    </dgm:pt>
    <dgm:pt modelId="{06F8127A-0F3B-4221-9207-44E531F26C25}" type="parTrans" cxnId="{349FA897-5077-443D-9399-6F15BAB95C95}">
      <dgm:prSet/>
      <dgm:spPr/>
      <dgm:t>
        <a:bodyPr/>
        <a:lstStyle/>
        <a:p>
          <a:endParaRPr lang="en-US"/>
        </a:p>
      </dgm:t>
    </dgm:pt>
    <dgm:pt modelId="{041A6A13-0E91-425D-8198-E44448D2054E}" type="sibTrans" cxnId="{349FA897-5077-443D-9399-6F15BAB95C95}">
      <dgm:prSet/>
      <dgm:spPr/>
      <dgm:t>
        <a:bodyPr/>
        <a:lstStyle/>
        <a:p>
          <a:endParaRPr lang="en-US"/>
        </a:p>
      </dgm:t>
    </dgm:pt>
    <dgm:pt modelId="{BA3F33B2-3BC7-4D54-A552-B688E6FF5C4B}" type="pres">
      <dgm:prSet presAssocID="{6A197CA3-7AB8-4677-8EC7-8A3C2693380E}" presName="outerComposite" presStyleCnt="0">
        <dgm:presLayoutVars>
          <dgm:chMax val="5"/>
          <dgm:dir/>
          <dgm:resizeHandles val="exact"/>
        </dgm:presLayoutVars>
      </dgm:prSet>
      <dgm:spPr/>
    </dgm:pt>
    <dgm:pt modelId="{A0941817-9617-4C21-863E-442D1C4E7B1B}" type="pres">
      <dgm:prSet presAssocID="{6A197CA3-7AB8-4677-8EC7-8A3C2693380E}" presName="dummyMaxCanvas" presStyleCnt="0">
        <dgm:presLayoutVars/>
      </dgm:prSet>
      <dgm:spPr/>
    </dgm:pt>
    <dgm:pt modelId="{72745C1E-EAAA-4E4D-8055-29A47052863F}" type="pres">
      <dgm:prSet presAssocID="{6A197CA3-7AB8-4677-8EC7-8A3C2693380E}" presName="FourNodes_1" presStyleLbl="node1" presStyleIdx="0" presStyleCnt="4">
        <dgm:presLayoutVars>
          <dgm:bulletEnabled val="1"/>
        </dgm:presLayoutVars>
      </dgm:prSet>
      <dgm:spPr/>
    </dgm:pt>
    <dgm:pt modelId="{9A807675-4202-4BF9-B185-9DDAB321DFB7}" type="pres">
      <dgm:prSet presAssocID="{6A197CA3-7AB8-4677-8EC7-8A3C2693380E}" presName="FourNodes_2" presStyleLbl="node1" presStyleIdx="1" presStyleCnt="4">
        <dgm:presLayoutVars>
          <dgm:bulletEnabled val="1"/>
        </dgm:presLayoutVars>
      </dgm:prSet>
      <dgm:spPr/>
    </dgm:pt>
    <dgm:pt modelId="{4F596D6A-9494-4BE2-8098-5C211FCA0C72}" type="pres">
      <dgm:prSet presAssocID="{6A197CA3-7AB8-4677-8EC7-8A3C2693380E}" presName="FourNodes_3" presStyleLbl="node1" presStyleIdx="2" presStyleCnt="4">
        <dgm:presLayoutVars>
          <dgm:bulletEnabled val="1"/>
        </dgm:presLayoutVars>
      </dgm:prSet>
      <dgm:spPr/>
    </dgm:pt>
    <dgm:pt modelId="{792A6E62-8599-4E65-AEC8-911653DC8533}" type="pres">
      <dgm:prSet presAssocID="{6A197CA3-7AB8-4677-8EC7-8A3C2693380E}" presName="FourNodes_4" presStyleLbl="node1" presStyleIdx="3" presStyleCnt="4">
        <dgm:presLayoutVars>
          <dgm:bulletEnabled val="1"/>
        </dgm:presLayoutVars>
      </dgm:prSet>
      <dgm:spPr/>
    </dgm:pt>
    <dgm:pt modelId="{FB7447D6-046D-43C4-A3A3-8A73BB0C89A1}" type="pres">
      <dgm:prSet presAssocID="{6A197CA3-7AB8-4677-8EC7-8A3C2693380E}" presName="FourConn_1-2" presStyleLbl="fgAccFollowNode1" presStyleIdx="0" presStyleCnt="3">
        <dgm:presLayoutVars>
          <dgm:bulletEnabled val="1"/>
        </dgm:presLayoutVars>
      </dgm:prSet>
      <dgm:spPr/>
    </dgm:pt>
    <dgm:pt modelId="{FCB7EC04-B3F7-4623-9829-D341C0A75CB5}" type="pres">
      <dgm:prSet presAssocID="{6A197CA3-7AB8-4677-8EC7-8A3C2693380E}" presName="FourConn_2-3" presStyleLbl="fgAccFollowNode1" presStyleIdx="1" presStyleCnt="3">
        <dgm:presLayoutVars>
          <dgm:bulletEnabled val="1"/>
        </dgm:presLayoutVars>
      </dgm:prSet>
      <dgm:spPr/>
    </dgm:pt>
    <dgm:pt modelId="{7765CD24-2E7D-4D19-A9F1-71C0844B4067}" type="pres">
      <dgm:prSet presAssocID="{6A197CA3-7AB8-4677-8EC7-8A3C2693380E}" presName="FourConn_3-4" presStyleLbl="fgAccFollowNode1" presStyleIdx="2" presStyleCnt="3">
        <dgm:presLayoutVars>
          <dgm:bulletEnabled val="1"/>
        </dgm:presLayoutVars>
      </dgm:prSet>
      <dgm:spPr/>
    </dgm:pt>
    <dgm:pt modelId="{38925E61-674B-4345-85E6-751D42C10405}" type="pres">
      <dgm:prSet presAssocID="{6A197CA3-7AB8-4677-8EC7-8A3C2693380E}" presName="FourNodes_1_text" presStyleLbl="node1" presStyleIdx="3" presStyleCnt="4">
        <dgm:presLayoutVars>
          <dgm:bulletEnabled val="1"/>
        </dgm:presLayoutVars>
      </dgm:prSet>
      <dgm:spPr/>
    </dgm:pt>
    <dgm:pt modelId="{1F1C1677-F198-4144-99DF-1E270845140F}" type="pres">
      <dgm:prSet presAssocID="{6A197CA3-7AB8-4677-8EC7-8A3C2693380E}" presName="FourNodes_2_text" presStyleLbl="node1" presStyleIdx="3" presStyleCnt="4">
        <dgm:presLayoutVars>
          <dgm:bulletEnabled val="1"/>
        </dgm:presLayoutVars>
      </dgm:prSet>
      <dgm:spPr/>
    </dgm:pt>
    <dgm:pt modelId="{7CA76BF8-043D-4FFF-8C70-E66B3FDC904F}" type="pres">
      <dgm:prSet presAssocID="{6A197CA3-7AB8-4677-8EC7-8A3C2693380E}" presName="FourNodes_3_text" presStyleLbl="node1" presStyleIdx="3" presStyleCnt="4">
        <dgm:presLayoutVars>
          <dgm:bulletEnabled val="1"/>
        </dgm:presLayoutVars>
      </dgm:prSet>
      <dgm:spPr/>
    </dgm:pt>
    <dgm:pt modelId="{55E3F1FF-11FA-4F2F-A8BA-DD76BEA30673}" type="pres">
      <dgm:prSet presAssocID="{6A197CA3-7AB8-4677-8EC7-8A3C2693380E}" presName="FourNodes_4_text" presStyleLbl="node1" presStyleIdx="3" presStyleCnt="4">
        <dgm:presLayoutVars>
          <dgm:bulletEnabled val="1"/>
        </dgm:presLayoutVars>
      </dgm:prSet>
      <dgm:spPr/>
    </dgm:pt>
  </dgm:ptLst>
  <dgm:cxnLst>
    <dgm:cxn modelId="{947D5D11-095A-4E5B-A4E3-FC81FF3C2567}" type="presOf" srcId="{6A197CA3-7AB8-4677-8EC7-8A3C2693380E}" destId="{BA3F33B2-3BC7-4D54-A552-B688E6FF5C4B}" srcOrd="0" destOrd="0" presId="urn:microsoft.com/office/officeart/2005/8/layout/vProcess5"/>
    <dgm:cxn modelId="{F34D7A18-BFD3-437A-BE83-3799C80CAE78}" type="presOf" srcId="{D3726791-1121-49D1-BE6C-F0C3941871EE}" destId="{FCB7EC04-B3F7-4623-9829-D341C0A75CB5}" srcOrd="0" destOrd="0" presId="urn:microsoft.com/office/officeart/2005/8/layout/vProcess5"/>
    <dgm:cxn modelId="{9423E925-CE31-462B-9CAF-A8D3DEF72365}" type="presOf" srcId="{02658918-668E-4020-AE59-4917D8BD7249}" destId="{792A6E62-8599-4E65-AEC8-911653DC8533}" srcOrd="0" destOrd="0" presId="urn:microsoft.com/office/officeart/2005/8/layout/vProcess5"/>
    <dgm:cxn modelId="{A1008362-A834-411E-81E8-DAE11BCFFDCF}" type="presOf" srcId="{B81D0B86-3FB2-44BD-8373-4668F74F4E6B}" destId="{9A807675-4202-4BF9-B185-9DDAB321DFB7}" srcOrd="0" destOrd="0" presId="urn:microsoft.com/office/officeart/2005/8/layout/vProcess5"/>
    <dgm:cxn modelId="{CD2EF389-31CF-4C1C-A068-F6360EA49ECD}" type="presOf" srcId="{B81D0B86-3FB2-44BD-8373-4668F74F4E6B}" destId="{1F1C1677-F198-4144-99DF-1E270845140F}" srcOrd="1" destOrd="0" presId="urn:microsoft.com/office/officeart/2005/8/layout/vProcess5"/>
    <dgm:cxn modelId="{2CBE5A8D-7051-4092-8C2C-5BFC4495406D}" type="presOf" srcId="{451EDA9D-3443-4826-84E9-915A0571D871}" destId="{FB7447D6-046D-43C4-A3A3-8A73BB0C89A1}" srcOrd="0" destOrd="0" presId="urn:microsoft.com/office/officeart/2005/8/layout/vProcess5"/>
    <dgm:cxn modelId="{FBD81C92-1824-4C2D-AC10-2A9823FFD2D3}" type="presOf" srcId="{E16BA172-687C-4ACC-90F6-257B41D4AD83}" destId="{72745C1E-EAAA-4E4D-8055-29A47052863F}" srcOrd="0" destOrd="0" presId="urn:microsoft.com/office/officeart/2005/8/layout/vProcess5"/>
    <dgm:cxn modelId="{349FA897-5077-443D-9399-6F15BAB95C95}" srcId="{6A197CA3-7AB8-4677-8EC7-8A3C2693380E}" destId="{02658918-668E-4020-AE59-4917D8BD7249}" srcOrd="3" destOrd="0" parTransId="{06F8127A-0F3B-4221-9207-44E531F26C25}" sibTransId="{041A6A13-0E91-425D-8198-E44448D2054E}"/>
    <dgm:cxn modelId="{D714429E-22D8-4BE7-A5E0-1FC1F00614EF}" srcId="{6A197CA3-7AB8-4677-8EC7-8A3C2693380E}" destId="{B81D0B86-3FB2-44BD-8373-4668F74F4E6B}" srcOrd="1" destOrd="0" parTransId="{E7BCE69A-1795-4A4A-A4D6-8F70744C84CE}" sibTransId="{D3726791-1121-49D1-BE6C-F0C3941871EE}"/>
    <dgm:cxn modelId="{0698BFA3-7188-4BF6-A981-EC36746CCD01}" type="presOf" srcId="{1B14A15C-2A3B-482D-A6F8-C2D0EA20182B}" destId="{4F596D6A-9494-4BE2-8098-5C211FCA0C72}" srcOrd="0" destOrd="0" presId="urn:microsoft.com/office/officeart/2005/8/layout/vProcess5"/>
    <dgm:cxn modelId="{A6D3DFB7-26DC-4F9F-A804-193A6DAB38E8}" type="presOf" srcId="{74F4F664-2E97-4FBE-AB48-0806DD24CF48}" destId="{7765CD24-2E7D-4D19-A9F1-71C0844B4067}" srcOrd="0" destOrd="0" presId="urn:microsoft.com/office/officeart/2005/8/layout/vProcess5"/>
    <dgm:cxn modelId="{DC2AA4C8-1F07-4C85-9D9D-7B92673E28B5}" srcId="{6A197CA3-7AB8-4677-8EC7-8A3C2693380E}" destId="{1B14A15C-2A3B-482D-A6F8-C2D0EA20182B}" srcOrd="2" destOrd="0" parTransId="{AEAF6DB0-F710-461C-BCE3-7891350049DB}" sibTransId="{74F4F664-2E97-4FBE-AB48-0806DD24CF48}"/>
    <dgm:cxn modelId="{B4CC6ACA-7475-492A-B758-570DC6E5CB56}" type="presOf" srcId="{1B14A15C-2A3B-482D-A6F8-C2D0EA20182B}" destId="{7CA76BF8-043D-4FFF-8C70-E66B3FDC904F}" srcOrd="1" destOrd="0" presId="urn:microsoft.com/office/officeart/2005/8/layout/vProcess5"/>
    <dgm:cxn modelId="{6061E3CB-6A90-471C-A9A9-A7E7B9689C46}" srcId="{6A197CA3-7AB8-4677-8EC7-8A3C2693380E}" destId="{E16BA172-687C-4ACC-90F6-257B41D4AD83}" srcOrd="0" destOrd="0" parTransId="{47FBA45A-86D6-4DE7-86E8-FFC62CAEBE6C}" sibTransId="{451EDA9D-3443-4826-84E9-915A0571D871}"/>
    <dgm:cxn modelId="{98A50AD6-E211-48BC-9BDC-A3C42EB0A702}" type="presOf" srcId="{02658918-668E-4020-AE59-4917D8BD7249}" destId="{55E3F1FF-11FA-4F2F-A8BA-DD76BEA30673}" srcOrd="1" destOrd="0" presId="urn:microsoft.com/office/officeart/2005/8/layout/vProcess5"/>
    <dgm:cxn modelId="{24847DDA-033E-4E28-BCFC-138D99038621}" type="presOf" srcId="{E16BA172-687C-4ACC-90F6-257B41D4AD83}" destId="{38925E61-674B-4345-85E6-751D42C10405}" srcOrd="1" destOrd="0" presId="urn:microsoft.com/office/officeart/2005/8/layout/vProcess5"/>
    <dgm:cxn modelId="{FD93C4D8-36E5-4552-BB6B-7BCE23204F8A}" type="presParOf" srcId="{BA3F33B2-3BC7-4D54-A552-B688E6FF5C4B}" destId="{A0941817-9617-4C21-863E-442D1C4E7B1B}" srcOrd="0" destOrd="0" presId="urn:microsoft.com/office/officeart/2005/8/layout/vProcess5"/>
    <dgm:cxn modelId="{85071C6E-0EB2-468C-8ED2-AD81E09585E3}" type="presParOf" srcId="{BA3F33B2-3BC7-4D54-A552-B688E6FF5C4B}" destId="{72745C1E-EAAA-4E4D-8055-29A47052863F}" srcOrd="1" destOrd="0" presId="urn:microsoft.com/office/officeart/2005/8/layout/vProcess5"/>
    <dgm:cxn modelId="{234A42E8-8F16-4877-9FFE-F15FD26DCDA6}" type="presParOf" srcId="{BA3F33B2-3BC7-4D54-A552-B688E6FF5C4B}" destId="{9A807675-4202-4BF9-B185-9DDAB321DFB7}" srcOrd="2" destOrd="0" presId="urn:microsoft.com/office/officeart/2005/8/layout/vProcess5"/>
    <dgm:cxn modelId="{EF08E68A-07A3-4D2F-A7D4-CE51B0F43B9B}" type="presParOf" srcId="{BA3F33B2-3BC7-4D54-A552-B688E6FF5C4B}" destId="{4F596D6A-9494-4BE2-8098-5C211FCA0C72}" srcOrd="3" destOrd="0" presId="urn:microsoft.com/office/officeart/2005/8/layout/vProcess5"/>
    <dgm:cxn modelId="{A1D9E66C-FD7C-4B0E-8AF3-1447E3D03018}" type="presParOf" srcId="{BA3F33B2-3BC7-4D54-A552-B688E6FF5C4B}" destId="{792A6E62-8599-4E65-AEC8-911653DC8533}" srcOrd="4" destOrd="0" presId="urn:microsoft.com/office/officeart/2005/8/layout/vProcess5"/>
    <dgm:cxn modelId="{6B6E8929-1B55-4ABD-827A-EB045D787B34}" type="presParOf" srcId="{BA3F33B2-3BC7-4D54-A552-B688E6FF5C4B}" destId="{FB7447D6-046D-43C4-A3A3-8A73BB0C89A1}" srcOrd="5" destOrd="0" presId="urn:microsoft.com/office/officeart/2005/8/layout/vProcess5"/>
    <dgm:cxn modelId="{84640D79-C863-4C34-B0DA-D7C8E1BC3838}" type="presParOf" srcId="{BA3F33B2-3BC7-4D54-A552-B688E6FF5C4B}" destId="{FCB7EC04-B3F7-4623-9829-D341C0A75CB5}" srcOrd="6" destOrd="0" presId="urn:microsoft.com/office/officeart/2005/8/layout/vProcess5"/>
    <dgm:cxn modelId="{78814299-A915-48DA-953A-CFE6B32AEC8A}" type="presParOf" srcId="{BA3F33B2-3BC7-4D54-A552-B688E6FF5C4B}" destId="{7765CD24-2E7D-4D19-A9F1-71C0844B4067}" srcOrd="7" destOrd="0" presId="urn:microsoft.com/office/officeart/2005/8/layout/vProcess5"/>
    <dgm:cxn modelId="{2535678A-28EE-4910-980D-91692DCD7E2F}" type="presParOf" srcId="{BA3F33B2-3BC7-4D54-A552-B688E6FF5C4B}" destId="{38925E61-674B-4345-85E6-751D42C10405}" srcOrd="8" destOrd="0" presId="urn:microsoft.com/office/officeart/2005/8/layout/vProcess5"/>
    <dgm:cxn modelId="{F42DEDF5-2831-4EB5-8506-484F895E668F}" type="presParOf" srcId="{BA3F33B2-3BC7-4D54-A552-B688E6FF5C4B}" destId="{1F1C1677-F198-4144-99DF-1E270845140F}" srcOrd="9" destOrd="0" presId="urn:microsoft.com/office/officeart/2005/8/layout/vProcess5"/>
    <dgm:cxn modelId="{B96949D5-CB91-4E07-B655-0531D36E5DDE}" type="presParOf" srcId="{BA3F33B2-3BC7-4D54-A552-B688E6FF5C4B}" destId="{7CA76BF8-043D-4FFF-8C70-E66B3FDC904F}" srcOrd="10" destOrd="0" presId="urn:microsoft.com/office/officeart/2005/8/layout/vProcess5"/>
    <dgm:cxn modelId="{B818CA7A-4EDC-4A4A-B4A5-2DC3EE3CF4F0}" type="presParOf" srcId="{BA3F33B2-3BC7-4D54-A552-B688E6FF5C4B}" destId="{55E3F1FF-11FA-4F2F-A8BA-DD76BEA3067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Requirement</a:t>
          </a:r>
          <a:endParaRPr lang="en-US" sz="17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Design</a:t>
          </a:r>
          <a:endParaRPr lang="en-US" sz="17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Development</a:t>
          </a:r>
          <a:endParaRPr lang="en-US" sz="17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Testing</a:t>
          </a:r>
          <a:endParaRPr lang="en-US" sz="17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Release</a:t>
          </a:r>
          <a:endParaRPr lang="en-US" sz="17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Maintenance</a:t>
          </a:r>
          <a:endParaRPr lang="en-US" sz="1700" kern="1200" dirty="0"/>
        </a:p>
      </dsp:txBody>
      <dsp:txXfrm>
        <a:off x="9615623" y="1324134"/>
        <a:ext cx="1226824" cy="8178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Requirement Study </a:t>
          </a:r>
          <a:endParaRPr lang="en-US" sz="18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Test Planning</a:t>
          </a:r>
          <a:endParaRPr lang="en-US" sz="18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Writing Test Cases </a:t>
          </a:r>
          <a:endParaRPr lang="en-US" sz="18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Review the Test Cases </a:t>
          </a:r>
          <a:endParaRPr lang="en-US" sz="18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Executing the Test Cases </a:t>
          </a:r>
          <a:endParaRPr lang="en-US" sz="18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Bug logging and tracking</a:t>
          </a:r>
          <a:endParaRPr lang="en-US" sz="1800" kern="1200" dirty="0"/>
        </a:p>
      </dsp:txBody>
      <dsp:txXfrm>
        <a:off x="9615623" y="1324134"/>
        <a:ext cx="1226824" cy="817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63928-8227-41D0-AE89-CFA802A1F1A9}">
      <dsp:nvSpPr>
        <dsp:cNvPr id="0" name=""/>
        <dsp:cNvSpPr/>
      </dsp:nvSpPr>
      <dsp:spPr>
        <a:xfrm>
          <a:off x="0" y="705177"/>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1</a:t>
          </a:r>
        </a:p>
      </dsp:txBody>
      <dsp:txXfrm>
        <a:off x="701369" y="705177"/>
        <a:ext cx="2104107" cy="1402737"/>
      </dsp:txXfrm>
    </dsp:sp>
    <dsp:sp modelId="{1A46C256-26D0-4187-B703-236F7FCEB45C}">
      <dsp:nvSpPr>
        <dsp:cNvPr id="0" name=""/>
        <dsp:cNvSpPr/>
      </dsp:nvSpPr>
      <dsp:spPr>
        <a:xfrm>
          <a:off x="3084424"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66560" y="797771"/>
        <a:ext cx="1746408" cy="1164272"/>
      </dsp:txXfrm>
    </dsp:sp>
    <dsp:sp modelId="{E6D3E81E-E085-4674-B6CA-429B0D1C073E}">
      <dsp:nvSpPr>
        <dsp:cNvPr id="0" name=""/>
        <dsp:cNvSpPr/>
      </dsp:nvSpPr>
      <dsp:spPr>
        <a:xfrm>
          <a:off x="5587609"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69745" y="797771"/>
        <a:ext cx="1746408" cy="1164272"/>
      </dsp:txXfrm>
    </dsp:sp>
    <dsp:sp modelId="{9E242B9A-A446-4CE5-ABBB-3569BC5FFD19}">
      <dsp:nvSpPr>
        <dsp:cNvPr id="0" name=""/>
        <dsp:cNvSpPr/>
      </dsp:nvSpPr>
      <dsp:spPr>
        <a:xfrm>
          <a:off x="8064161"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46297" y="797771"/>
        <a:ext cx="1746408" cy="1164272"/>
      </dsp:txXfrm>
    </dsp:sp>
    <dsp:sp modelId="{00CF4DB1-C3E7-47B0-8255-E1670CE672EC}">
      <dsp:nvSpPr>
        <dsp:cNvPr id="0" name=""/>
        <dsp:cNvSpPr/>
      </dsp:nvSpPr>
      <dsp:spPr>
        <a:xfrm>
          <a:off x="0" y="2304298"/>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2</a:t>
          </a:r>
        </a:p>
      </dsp:txBody>
      <dsp:txXfrm>
        <a:off x="701369" y="2304298"/>
        <a:ext cx="2104107" cy="1402737"/>
      </dsp:txXfrm>
    </dsp:sp>
    <dsp:sp modelId="{E1C200BD-78C1-451F-813A-212C601230B0}">
      <dsp:nvSpPr>
        <dsp:cNvPr id="0" name=""/>
        <dsp:cNvSpPr/>
      </dsp:nvSpPr>
      <dsp:spPr>
        <a:xfrm>
          <a:off x="3057790"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39926" y="2396892"/>
        <a:ext cx="1746408" cy="1164272"/>
      </dsp:txXfrm>
    </dsp:sp>
    <dsp:sp modelId="{292A4EF1-4898-4CBB-AC59-56F9C9321C8C}">
      <dsp:nvSpPr>
        <dsp:cNvPr id="0" name=""/>
        <dsp:cNvSpPr/>
      </dsp:nvSpPr>
      <dsp:spPr>
        <a:xfrm>
          <a:off x="5560975"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43111" y="2396892"/>
        <a:ext cx="1746408" cy="1164272"/>
      </dsp:txXfrm>
    </dsp:sp>
    <dsp:sp modelId="{F31E59B1-17C6-40DF-913A-8FDB3FF2541A}">
      <dsp:nvSpPr>
        <dsp:cNvPr id="0" name=""/>
        <dsp:cNvSpPr/>
      </dsp:nvSpPr>
      <dsp:spPr>
        <a:xfrm>
          <a:off x="8037527"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19663" y="2396892"/>
        <a:ext cx="1746408" cy="1164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FA0D9-B8E3-4E7B-A0C5-9C1F138AF1AE}">
      <dsp:nvSpPr>
        <dsp:cNvPr id="0" name=""/>
        <dsp:cNvSpPr/>
      </dsp:nvSpPr>
      <dsp:spPr>
        <a:xfrm>
          <a:off x="3935772" y="353"/>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entire application that we want to develop. </a:t>
          </a:r>
          <a:endParaRPr lang="en-US" sz="2600" b="0" kern="1200" dirty="0"/>
        </a:p>
        <a:p>
          <a:pPr marL="228600" lvl="1" indent="-228600" algn="l" defTabSz="1155700">
            <a:lnSpc>
              <a:spcPct val="90000"/>
            </a:lnSpc>
            <a:spcBef>
              <a:spcPct val="0"/>
            </a:spcBef>
            <a:spcAft>
              <a:spcPct val="15000"/>
            </a:spcAft>
            <a:buChar char="•"/>
          </a:pPr>
          <a:endParaRPr lang="en-US" sz="2600" b="0" kern="1200" dirty="0"/>
        </a:p>
      </dsp:txBody>
      <dsp:txXfrm>
        <a:off x="3935772" y="172580"/>
        <a:ext cx="5426919" cy="1033361"/>
      </dsp:txXfrm>
    </dsp:sp>
    <dsp:sp modelId="{2618070D-CE53-4A1C-9D50-61ACEDFE2DBA}">
      <dsp:nvSpPr>
        <dsp:cNvPr id="0" name=""/>
        <dsp:cNvSpPr/>
      </dsp:nvSpPr>
      <dsp:spPr>
        <a:xfrm>
          <a:off x="0" y="353"/>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Product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67612"/>
        <a:ext cx="3827882" cy="1243297"/>
      </dsp:txXfrm>
    </dsp:sp>
    <dsp:sp modelId="{694233EB-D72D-4280-A78E-CE26D4C80B70}">
      <dsp:nvSpPr>
        <dsp:cNvPr id="0" name=""/>
        <dsp:cNvSpPr/>
      </dsp:nvSpPr>
      <dsp:spPr>
        <a:xfrm>
          <a:off x="3962400" y="1515950"/>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items that we are going to develop in a speciﬁc sprint. </a:t>
          </a:r>
          <a:endParaRPr lang="en-US" sz="2600" b="0" kern="1200" dirty="0"/>
        </a:p>
      </dsp:txBody>
      <dsp:txXfrm>
        <a:off x="3962400" y="1688177"/>
        <a:ext cx="5426919" cy="1033361"/>
      </dsp:txXfrm>
    </dsp:sp>
    <dsp:sp modelId="{DA78D8D8-B66A-470E-98B8-7D5D27B23137}">
      <dsp:nvSpPr>
        <dsp:cNvPr id="0" name=""/>
        <dsp:cNvSpPr/>
      </dsp:nvSpPr>
      <dsp:spPr>
        <a:xfrm>
          <a:off x="0" y="1515950"/>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Sprint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1583209"/>
        <a:ext cx="3827882" cy="1243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32D2-2624-4A10-BBE6-103A81E32CB6}">
      <dsp:nvSpPr>
        <dsp:cNvPr id="0" name=""/>
        <dsp:cNvSpPr/>
      </dsp:nvSpPr>
      <dsp:spPr>
        <a:xfrm>
          <a:off x="1159815" y="2450"/>
          <a:ext cx="3167621" cy="2144792"/>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Product Backlog</a:t>
          </a:r>
        </a:p>
      </dsp:txBody>
      <dsp:txXfrm>
        <a:off x="1623702" y="316548"/>
        <a:ext cx="2239847" cy="1516596"/>
      </dsp:txXfrm>
    </dsp:sp>
    <dsp:sp modelId="{53D0F70F-ADAE-4C2A-AE8D-43AAD7755BA2}">
      <dsp:nvSpPr>
        <dsp:cNvPr id="0" name=""/>
        <dsp:cNvSpPr/>
      </dsp:nvSpPr>
      <dsp:spPr>
        <a:xfrm rot="21599104">
          <a:off x="4867841" y="415373"/>
          <a:ext cx="1145656" cy="131754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solidFill>
              <a:schemeClr val="tx1"/>
            </a:solidFill>
          </a:endParaRPr>
        </a:p>
      </dsp:txBody>
      <dsp:txXfrm>
        <a:off x="4867841" y="678926"/>
        <a:ext cx="801959" cy="790524"/>
      </dsp:txXfrm>
    </dsp:sp>
    <dsp:sp modelId="{1861524D-C081-40E0-979A-0EFB9897B442}">
      <dsp:nvSpPr>
        <dsp:cNvPr id="0" name=""/>
        <dsp:cNvSpPr/>
      </dsp:nvSpPr>
      <dsp:spPr>
        <a:xfrm>
          <a:off x="6489053" y="426131"/>
          <a:ext cx="1909229" cy="1294979"/>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Sprint</a:t>
          </a:r>
        </a:p>
        <a:p>
          <a:pPr marL="0" lvl="0" indent="0" algn="ctr" defTabSz="1111250">
            <a:lnSpc>
              <a:spcPct val="90000"/>
            </a:lnSpc>
            <a:spcBef>
              <a:spcPct val="0"/>
            </a:spcBef>
            <a:spcAft>
              <a:spcPct val="35000"/>
            </a:spcAft>
            <a:buNone/>
          </a:pPr>
          <a:r>
            <a:rPr lang="en-US" sz="2500" kern="1200" dirty="0">
              <a:solidFill>
                <a:schemeClr val="tx1"/>
              </a:solidFill>
            </a:rPr>
            <a:t>Backlog</a:t>
          </a:r>
        </a:p>
      </dsp:txBody>
      <dsp:txXfrm>
        <a:off x="6768653" y="615776"/>
        <a:ext cx="1350029" cy="915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4F913-DDC6-45EE-9023-62966498AD68}">
      <dsp:nvSpPr>
        <dsp:cNvPr id="0" name=""/>
        <dsp:cNvSpPr/>
      </dsp:nvSpPr>
      <dsp:spPr>
        <a:xfrm>
          <a:off x="-6126981" y="-937410"/>
          <a:ext cx="7293488" cy="7293488"/>
        </a:xfrm>
        <a:prstGeom prst="blockArc">
          <a:avLst>
            <a:gd name="adj1" fmla="val 18900000"/>
            <a:gd name="adj2" fmla="val 2700000"/>
            <a:gd name="adj3" fmla="val 29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4186B-F7C4-4265-B9FA-5305A86FD483}">
      <dsp:nvSpPr>
        <dsp:cNvPr id="0" name=""/>
        <dsp:cNvSpPr/>
      </dsp:nvSpPr>
      <dsp:spPr>
        <a:xfrm>
          <a:off x="434398" y="285347"/>
          <a:ext cx="8490977"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DAILY STAND UP</a:t>
          </a:r>
          <a:endParaRPr lang="en-US" sz="3000" kern="1200" dirty="0"/>
        </a:p>
      </dsp:txBody>
      <dsp:txXfrm>
        <a:off x="434398" y="285347"/>
        <a:ext cx="8490977" cy="570477"/>
      </dsp:txXfrm>
    </dsp:sp>
    <dsp:sp modelId="{BF4F6216-40D7-438B-9EE1-5374F784C618}">
      <dsp:nvSpPr>
        <dsp:cNvPr id="0" name=""/>
        <dsp:cNvSpPr/>
      </dsp:nvSpPr>
      <dsp:spPr>
        <a:xfrm>
          <a:off x="77849" y="214037"/>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ABEDB-F0B9-48D0-B8B2-44917A7D8384}">
      <dsp:nvSpPr>
        <dsp:cNvPr id="0" name=""/>
        <dsp:cNvSpPr/>
      </dsp:nvSpPr>
      <dsp:spPr>
        <a:xfrm>
          <a:off x="873733" y="1149831"/>
          <a:ext cx="802172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QA STATUS MEETING (ONLY FOR QA)</a:t>
          </a:r>
          <a:endParaRPr lang="en-US" sz="3000" kern="1200" dirty="0"/>
        </a:p>
      </dsp:txBody>
      <dsp:txXfrm>
        <a:off x="873733" y="1149831"/>
        <a:ext cx="8021721" cy="570477"/>
      </dsp:txXfrm>
    </dsp:sp>
    <dsp:sp modelId="{BFED7BA5-6A61-4722-A9A7-A3C83EBCD819}">
      <dsp:nvSpPr>
        <dsp:cNvPr id="0" name=""/>
        <dsp:cNvSpPr/>
      </dsp:nvSpPr>
      <dsp:spPr>
        <a:xfrm>
          <a:off x="547106" y="1069644"/>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1F381-5A19-46E0-A031-4E5A6EE605CB}">
      <dsp:nvSpPr>
        <dsp:cNvPr id="0" name=""/>
        <dsp:cNvSpPr/>
      </dsp:nvSpPr>
      <dsp:spPr>
        <a:xfrm>
          <a:off x="1118233" y="1996562"/>
          <a:ext cx="780714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MID SPRINT REVIEW MEETING (SCRUM TEAM)</a:t>
          </a:r>
          <a:endParaRPr lang="en-US" sz="3000" kern="1200" dirty="0"/>
        </a:p>
      </dsp:txBody>
      <dsp:txXfrm>
        <a:off x="1118233" y="1996562"/>
        <a:ext cx="7807141" cy="570477"/>
      </dsp:txXfrm>
    </dsp:sp>
    <dsp:sp modelId="{B94DE991-CD19-42BB-9411-846E868E3B0A}">
      <dsp:nvSpPr>
        <dsp:cNvPr id="0" name=""/>
        <dsp:cNvSpPr/>
      </dsp:nvSpPr>
      <dsp:spPr>
        <a:xfrm>
          <a:off x="761685" y="1925252"/>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ECA8E7-0422-4B2F-928E-152046A1729A}">
      <dsp:nvSpPr>
        <dsp:cNvPr id="0" name=""/>
        <dsp:cNvSpPr/>
      </dsp:nvSpPr>
      <dsp:spPr>
        <a:xfrm>
          <a:off x="1118233" y="2851627"/>
          <a:ext cx="780714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QUARTERLY MEETING ( IT DEPARTMENT )</a:t>
          </a:r>
          <a:endParaRPr lang="en-US" sz="3000" kern="1200" dirty="0"/>
        </a:p>
      </dsp:txBody>
      <dsp:txXfrm>
        <a:off x="1118233" y="2851627"/>
        <a:ext cx="7807141" cy="570477"/>
      </dsp:txXfrm>
    </dsp:sp>
    <dsp:sp modelId="{AE527059-2CEB-4219-BF88-227C656E3F98}">
      <dsp:nvSpPr>
        <dsp:cNvPr id="0" name=""/>
        <dsp:cNvSpPr/>
      </dsp:nvSpPr>
      <dsp:spPr>
        <a:xfrm>
          <a:off x="761685" y="2780318"/>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730C0-F763-47B9-8DDB-8EAA29D7A98A}">
      <dsp:nvSpPr>
        <dsp:cNvPr id="0" name=""/>
        <dsp:cNvSpPr/>
      </dsp:nvSpPr>
      <dsp:spPr>
        <a:xfrm>
          <a:off x="903654" y="3707235"/>
          <a:ext cx="802172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CATCH UP MEETING (OFF SHORE TEAM)</a:t>
          </a:r>
          <a:endParaRPr lang="en-US" sz="3000" kern="1200" dirty="0"/>
        </a:p>
      </dsp:txBody>
      <dsp:txXfrm>
        <a:off x="903654" y="3707235"/>
        <a:ext cx="8021721" cy="570477"/>
      </dsp:txXfrm>
    </dsp:sp>
    <dsp:sp modelId="{82FA2563-E245-494E-A7BE-491BBA0C0512}">
      <dsp:nvSpPr>
        <dsp:cNvPr id="0" name=""/>
        <dsp:cNvSpPr/>
      </dsp:nvSpPr>
      <dsp:spPr>
        <a:xfrm>
          <a:off x="547106" y="3635925"/>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AE1966-07A3-4CB4-ADBF-DAF7F1E4A6B6}">
      <dsp:nvSpPr>
        <dsp:cNvPr id="0" name=""/>
        <dsp:cNvSpPr/>
      </dsp:nvSpPr>
      <dsp:spPr>
        <a:xfrm>
          <a:off x="434398" y="4562842"/>
          <a:ext cx="8490977"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LUNCH &amp; LEARN</a:t>
          </a:r>
          <a:endParaRPr lang="en-US" sz="3000" kern="1200" dirty="0"/>
        </a:p>
      </dsp:txBody>
      <dsp:txXfrm>
        <a:off x="434398" y="4562842"/>
        <a:ext cx="8490977" cy="570477"/>
      </dsp:txXfrm>
    </dsp:sp>
    <dsp:sp modelId="{61B22D3C-717C-4AE3-AAE5-B5DD7F318DBD}">
      <dsp:nvSpPr>
        <dsp:cNvPr id="0" name=""/>
        <dsp:cNvSpPr/>
      </dsp:nvSpPr>
      <dsp:spPr>
        <a:xfrm>
          <a:off x="77849" y="4491533"/>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5C1E-EAAA-4E4D-8055-29A47052863F}">
      <dsp:nvSpPr>
        <dsp:cNvPr id="0" name=""/>
        <dsp:cNvSpPr/>
      </dsp:nvSpPr>
      <dsp:spPr>
        <a:xfrm>
          <a:off x="0" y="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Reproduce Manually</a:t>
          </a:r>
        </a:p>
      </dsp:txBody>
      <dsp:txXfrm>
        <a:off x="31201" y="31201"/>
        <a:ext cx="5262860" cy="1002880"/>
      </dsp:txXfrm>
    </dsp:sp>
    <dsp:sp modelId="{9A807675-4202-4BF9-B185-9DDAB321DFB7}">
      <dsp:nvSpPr>
        <dsp:cNvPr id="0" name=""/>
        <dsp:cNvSpPr/>
      </dsp:nvSpPr>
      <dsp:spPr>
        <a:xfrm>
          <a:off x="544575" y="125897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Create a Ticket</a:t>
          </a:r>
        </a:p>
      </dsp:txBody>
      <dsp:txXfrm>
        <a:off x="575776" y="1290171"/>
        <a:ext cx="5202988" cy="1002880"/>
      </dsp:txXfrm>
    </dsp:sp>
    <dsp:sp modelId="{4F596D6A-9494-4BE2-8098-5C211FCA0C72}">
      <dsp:nvSpPr>
        <dsp:cNvPr id="0" name=""/>
        <dsp:cNvSpPr/>
      </dsp:nvSpPr>
      <dsp:spPr>
        <a:xfrm>
          <a:off x="1081024" y="251794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After Developer fixed Re Test</a:t>
          </a:r>
        </a:p>
      </dsp:txBody>
      <dsp:txXfrm>
        <a:off x="1112225" y="2549141"/>
        <a:ext cx="5211116" cy="1002880"/>
      </dsp:txXfrm>
    </dsp:sp>
    <dsp:sp modelId="{792A6E62-8599-4E65-AEC8-911653DC8533}">
      <dsp:nvSpPr>
        <dsp:cNvPr id="0" name=""/>
        <dsp:cNvSpPr/>
      </dsp:nvSpPr>
      <dsp:spPr>
        <a:xfrm>
          <a:off x="1625599" y="377691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If Pass Close it, if Fails again assign back to Developer</a:t>
          </a:r>
        </a:p>
      </dsp:txBody>
      <dsp:txXfrm>
        <a:off x="1656800" y="3808111"/>
        <a:ext cx="5202988" cy="1002880"/>
      </dsp:txXfrm>
    </dsp:sp>
    <dsp:sp modelId="{FB7447D6-046D-43C4-A3A3-8A73BB0C89A1}">
      <dsp:nvSpPr>
        <dsp:cNvPr id="0" name=""/>
        <dsp:cNvSpPr/>
      </dsp:nvSpPr>
      <dsp:spPr>
        <a:xfrm>
          <a:off x="5809966" y="81590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5965763" y="815909"/>
        <a:ext cx="380839" cy="521056"/>
      </dsp:txXfrm>
    </dsp:sp>
    <dsp:sp modelId="{FCB7EC04-B3F7-4623-9829-D341C0A75CB5}">
      <dsp:nvSpPr>
        <dsp:cNvPr id="0" name=""/>
        <dsp:cNvSpPr/>
      </dsp:nvSpPr>
      <dsp:spPr>
        <a:xfrm>
          <a:off x="6354542" y="207487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6510339" y="2074879"/>
        <a:ext cx="380839" cy="521056"/>
      </dsp:txXfrm>
    </dsp:sp>
    <dsp:sp modelId="{7765CD24-2E7D-4D19-A9F1-71C0844B4067}">
      <dsp:nvSpPr>
        <dsp:cNvPr id="0" name=""/>
        <dsp:cNvSpPr/>
      </dsp:nvSpPr>
      <dsp:spPr>
        <a:xfrm>
          <a:off x="6890990" y="333384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7046787" y="3333849"/>
        <a:ext cx="380839" cy="5210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42C58B-3A08-46D0-8755-C49406E82C8C}" type="datetimeFigureOut">
              <a:rPr lang="en-US" smtClean="0"/>
              <a:t>10/31/2019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5345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54410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153873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408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791770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782576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029700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9110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22008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01435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42C58B-3A08-46D0-8755-C49406E82C8C}"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62471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2C58B-3A08-46D0-8755-C49406E82C8C}"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47967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2C58B-3A08-46D0-8755-C49406E82C8C}"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88361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2C58B-3A08-46D0-8755-C49406E82C8C}"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51510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2C58B-3A08-46D0-8755-C49406E82C8C}"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08034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132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97054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42C58B-3A08-46D0-8755-C49406E82C8C}" type="datetimeFigureOut">
              <a:rPr lang="en-US" smtClean="0"/>
              <a:t>10/31/2019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7DAB0-E281-4FEA-8F8C-F640F98257EF}" type="slidenum">
              <a:rPr lang="en-US" smtClean="0"/>
              <a:t>‹#›</a:t>
            </a:fld>
            <a:endParaRPr lang="en-US"/>
          </a:p>
        </p:txBody>
      </p:sp>
    </p:spTree>
    <p:extLst>
      <p:ext uri="{BB962C8B-B14F-4D97-AF65-F5344CB8AC3E}">
        <p14:creationId xmlns:p14="http://schemas.microsoft.com/office/powerpoint/2010/main" val="138309248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oftwaretestingclass.com/how-to-write-good-test-cases/" TargetMode="External"/><Relationship Id="rId2" Type="http://schemas.openxmlformats.org/officeDocument/2006/relationships/hyperlink" Target="https://www.softwaretestingclass.com/software-requirement-specification-s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edefined Process 2">
            <a:extLst>
              <a:ext uri="{FF2B5EF4-FFF2-40B4-BE49-F238E27FC236}">
                <a16:creationId xmlns:a16="http://schemas.microsoft.com/office/drawing/2014/main" id="{495A4888-0D2B-4B8F-871D-6F2F98C46469}"/>
              </a:ext>
            </a:extLst>
          </p:cNvPr>
          <p:cNvSpPr/>
          <p:nvPr/>
        </p:nvSpPr>
        <p:spPr>
          <a:xfrm>
            <a:off x="1399712" y="373439"/>
            <a:ext cx="9392575" cy="496573"/>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Topics</a:t>
            </a:r>
          </a:p>
        </p:txBody>
      </p:sp>
      <p:sp>
        <p:nvSpPr>
          <p:cNvPr id="2" name="Rectangle 1">
            <a:extLst>
              <a:ext uri="{FF2B5EF4-FFF2-40B4-BE49-F238E27FC236}">
                <a16:creationId xmlns:a16="http://schemas.microsoft.com/office/drawing/2014/main" id="{95FF1CCD-CE72-4DA7-982A-16E8A01BB25D}"/>
              </a:ext>
            </a:extLst>
          </p:cNvPr>
          <p:cNvSpPr/>
          <p:nvPr/>
        </p:nvSpPr>
        <p:spPr>
          <a:xfrm>
            <a:off x="1526959" y="976544"/>
            <a:ext cx="9037468" cy="56461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SDLC</a:t>
            </a:r>
          </a:p>
          <a:p>
            <a:pPr marL="342900" indent="-342900">
              <a:buAutoNum type="arabicPeriod"/>
            </a:pPr>
            <a:r>
              <a:rPr lang="en-US" dirty="0">
                <a:solidFill>
                  <a:schemeClr val="tx1"/>
                </a:solidFill>
              </a:rPr>
              <a:t>STLC</a:t>
            </a:r>
          </a:p>
          <a:p>
            <a:pPr marL="342900" indent="-342900">
              <a:buAutoNum type="arabicPeriod"/>
            </a:pPr>
            <a:r>
              <a:rPr lang="en-US" dirty="0">
                <a:solidFill>
                  <a:schemeClr val="tx1"/>
                </a:solidFill>
              </a:rPr>
              <a:t>QA PROCCESS</a:t>
            </a:r>
          </a:p>
          <a:p>
            <a:pPr marL="342900" indent="-342900">
              <a:buAutoNum type="arabicPeriod"/>
            </a:pPr>
            <a:r>
              <a:rPr lang="en-US" dirty="0">
                <a:solidFill>
                  <a:schemeClr val="tx1"/>
                </a:solidFill>
              </a:rPr>
              <a:t>AGILE VS WATERFALL</a:t>
            </a:r>
          </a:p>
          <a:p>
            <a:pPr marL="342900" indent="-342900">
              <a:buAutoNum type="arabicPeriod"/>
            </a:pPr>
            <a:r>
              <a:rPr lang="en-US" dirty="0">
                <a:solidFill>
                  <a:schemeClr val="tx1"/>
                </a:solidFill>
              </a:rPr>
              <a:t>TEAMS</a:t>
            </a:r>
          </a:p>
          <a:p>
            <a:pPr marL="342900" indent="-342900">
              <a:buAutoNum type="arabicPeriod"/>
            </a:pPr>
            <a:r>
              <a:rPr lang="en-US" dirty="0">
                <a:solidFill>
                  <a:schemeClr val="tx1"/>
                </a:solidFill>
              </a:rPr>
              <a:t>AGILE CEREMONIES</a:t>
            </a:r>
          </a:p>
          <a:p>
            <a:pPr marL="342900" indent="-342900">
              <a:buAutoNum type="arabicPeriod"/>
            </a:pPr>
            <a:r>
              <a:rPr lang="en-US" dirty="0">
                <a:solidFill>
                  <a:schemeClr val="tx1"/>
                </a:solidFill>
              </a:rPr>
              <a:t>JIRA</a:t>
            </a:r>
          </a:p>
          <a:p>
            <a:pPr marL="342900" indent="-342900">
              <a:buAutoNum type="arabicPeriod"/>
            </a:pPr>
            <a:r>
              <a:rPr lang="en-US" dirty="0">
                <a:solidFill>
                  <a:schemeClr val="tx1"/>
                </a:solidFill>
              </a:rPr>
              <a:t>DEFECT LIFE CYCLE</a:t>
            </a:r>
          </a:p>
          <a:p>
            <a:pPr marL="342900" indent="-342900">
              <a:buAutoNum type="arabicPeriod"/>
            </a:pPr>
            <a:r>
              <a:rPr lang="en-US" dirty="0">
                <a:solidFill>
                  <a:schemeClr val="tx1"/>
                </a:solidFill>
              </a:rPr>
              <a:t>ENVIRONEMNTS</a:t>
            </a:r>
          </a:p>
          <a:p>
            <a:pPr marL="342900" indent="-342900">
              <a:buAutoNum type="arabicPeriod"/>
            </a:pPr>
            <a:r>
              <a:rPr lang="en-US" dirty="0">
                <a:solidFill>
                  <a:schemeClr val="tx1"/>
                </a:solidFill>
              </a:rPr>
              <a:t>BRD,USER STORY, TEST SCENARIO, TEST CASE, TEST SCRIPT</a:t>
            </a:r>
          </a:p>
          <a:p>
            <a:pPr marL="342900" indent="-342900">
              <a:buAutoNum type="arabicPeriod"/>
            </a:pPr>
            <a:r>
              <a:rPr lang="en-US" dirty="0">
                <a:solidFill>
                  <a:schemeClr val="tx1"/>
                </a:solidFill>
              </a:rPr>
              <a:t>QA PROCESS QUESTIONS</a:t>
            </a:r>
          </a:p>
          <a:p>
            <a:pPr marL="342900" indent="-342900">
              <a:buAutoNum type="arabicPeriod"/>
            </a:pPr>
            <a:r>
              <a:rPr lang="en-US" dirty="0">
                <a:solidFill>
                  <a:schemeClr val="tx1"/>
                </a:solidFill>
              </a:rPr>
              <a:t>INTERVIEW PREP QUESTIONS</a:t>
            </a:r>
          </a:p>
          <a:p>
            <a:pPr marL="342900" indent="-342900">
              <a:buAutoNum type="arabicPeriod"/>
            </a:pPr>
            <a:r>
              <a:rPr lang="en-US" dirty="0">
                <a:solidFill>
                  <a:schemeClr val="tx1"/>
                </a:solidFill>
              </a:rPr>
              <a:t>POSTMAN</a:t>
            </a:r>
          </a:p>
          <a:p>
            <a:pPr marL="342900" indent="-342900">
              <a:buAutoNum type="arabicPeriod"/>
            </a:pPr>
            <a:r>
              <a:rPr lang="en-US" dirty="0">
                <a:solidFill>
                  <a:schemeClr val="tx1"/>
                </a:solidFill>
              </a:rPr>
              <a:t>HOW TO WRITE RESUME</a:t>
            </a:r>
          </a:p>
          <a:p>
            <a:pPr marL="342900" indent="-342900">
              <a:buAutoNum type="arabicPeriod"/>
            </a:pPr>
            <a:r>
              <a:rPr lang="en-US" dirty="0">
                <a:solidFill>
                  <a:schemeClr val="tx1"/>
                </a:solidFill>
              </a:rPr>
              <a:t>JOB HUNTING PROCCESS</a:t>
            </a:r>
          </a:p>
          <a:p>
            <a:pPr marL="342900" indent="-342900">
              <a:buAutoNum type="arabicPeriod"/>
            </a:pPr>
            <a:r>
              <a:rPr lang="en-US" dirty="0">
                <a:solidFill>
                  <a:schemeClr val="tx1"/>
                </a:solidFill>
              </a:rPr>
              <a:t>HOW TO HANDLE RECRUITERS AND JOB OFFERS</a:t>
            </a:r>
          </a:p>
          <a:p>
            <a:pPr marL="342900" indent="-342900">
              <a:buAutoNum type="arabicPeriod"/>
            </a:pPr>
            <a:r>
              <a:rPr lang="en-US" dirty="0">
                <a:solidFill>
                  <a:schemeClr val="tx1"/>
                </a:solidFill>
              </a:rPr>
              <a:t>FIRST WEEKS OF NEW JOB</a:t>
            </a:r>
          </a:p>
          <a:p>
            <a:pPr marL="342900" indent="-342900">
              <a:buAutoNum type="arabicPeriod"/>
            </a:pPr>
            <a:r>
              <a:rPr lang="en-US" dirty="0">
                <a:solidFill>
                  <a:schemeClr val="tx1"/>
                </a:solidFill>
              </a:rPr>
              <a:t>MORE</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44951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Bug logging and tracking</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68824"/>
            <a:ext cx="8211671"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It is a process of reporting the defect and once it is fixed tester should retest if passes, we close the ticket if not we should send back to developer. </a:t>
            </a:r>
          </a:p>
        </p:txBody>
      </p:sp>
    </p:spTree>
    <p:extLst>
      <p:ext uri="{BB962C8B-B14F-4D97-AF65-F5344CB8AC3E}">
        <p14:creationId xmlns:p14="http://schemas.microsoft.com/office/powerpoint/2010/main" val="330216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1E22B1-70ED-4B52-A53E-41ECB699B918}"/>
              </a:ext>
            </a:extLst>
          </p:cNvPr>
          <p:cNvSpPr/>
          <p:nvPr/>
        </p:nvSpPr>
        <p:spPr>
          <a:xfrm>
            <a:off x="1779886" y="190435"/>
            <a:ext cx="8309500" cy="5894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Testing’s Contributions to Success</a:t>
            </a:r>
          </a:p>
        </p:txBody>
      </p:sp>
      <p:sp>
        <p:nvSpPr>
          <p:cNvPr id="9" name="Rectangle 8">
            <a:extLst>
              <a:ext uri="{FF2B5EF4-FFF2-40B4-BE49-F238E27FC236}">
                <a16:creationId xmlns:a16="http://schemas.microsoft.com/office/drawing/2014/main" id="{2C213AFB-DC2C-4C88-9AE7-6C08F5079D1A}"/>
              </a:ext>
            </a:extLst>
          </p:cNvPr>
          <p:cNvSpPr/>
          <p:nvPr/>
        </p:nvSpPr>
        <p:spPr>
          <a:xfrm>
            <a:off x="1779886" y="1597892"/>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involved in requirements reviews or user story refinement could detect defects in these work products. The identification and removal of requirements defects reduces the risk of incorrect or untestable functionality being developed. </a:t>
            </a:r>
          </a:p>
        </p:txBody>
      </p:sp>
      <p:sp>
        <p:nvSpPr>
          <p:cNvPr id="10" name="Rectangle 9">
            <a:extLst>
              <a:ext uri="{FF2B5EF4-FFF2-40B4-BE49-F238E27FC236}">
                <a16:creationId xmlns:a16="http://schemas.microsoft.com/office/drawing/2014/main" id="{79FF1EBC-C5A2-4249-B80E-A4580A172BCF}"/>
              </a:ext>
            </a:extLst>
          </p:cNvPr>
          <p:cNvSpPr/>
          <p:nvPr/>
        </p:nvSpPr>
        <p:spPr>
          <a:xfrm>
            <a:off x="1779886" y="3086034"/>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work closely with system designers while the system is being designed can increase each party’s understanding of the design and how to test it. This increased understanding can reduce the risk of fundamental design defects and enable tests to be identified at an early stage</a:t>
            </a:r>
          </a:p>
        </p:txBody>
      </p:sp>
      <p:sp>
        <p:nvSpPr>
          <p:cNvPr id="11" name="Rectangle 10">
            <a:extLst>
              <a:ext uri="{FF2B5EF4-FFF2-40B4-BE49-F238E27FC236}">
                <a16:creationId xmlns:a16="http://schemas.microsoft.com/office/drawing/2014/main" id="{3F6E582C-55C0-4508-A2CA-EA146C8D9FFB}"/>
              </a:ext>
            </a:extLst>
          </p:cNvPr>
          <p:cNvSpPr/>
          <p:nvPr/>
        </p:nvSpPr>
        <p:spPr>
          <a:xfrm>
            <a:off x="1779886" y="4574176"/>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work closely with developers while the code is under development can increase each party’s understanding of the code and how to test it. This increased understanding can reduce the risk of defects within the code and the tests.</a:t>
            </a:r>
          </a:p>
        </p:txBody>
      </p:sp>
    </p:spTree>
    <p:extLst>
      <p:ext uri="{BB962C8B-B14F-4D97-AF65-F5344CB8AC3E}">
        <p14:creationId xmlns:p14="http://schemas.microsoft.com/office/powerpoint/2010/main" val="89398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style.rotation</p:attrName>
                                        </p:attrNameLst>
                                      </p:cBhvr>
                                      <p:tavLst>
                                        <p:tav tm="0">
                                          <p:val>
                                            <p:fltVal val="90"/>
                                          </p:val>
                                        </p:tav>
                                        <p:tav tm="100000">
                                          <p:val>
                                            <p:fltVal val="0"/>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E9208D9-86DD-42D7-AE83-B2F977BA72BD}"/>
              </a:ext>
            </a:extLst>
          </p:cNvPr>
          <p:cNvGraphicFramePr/>
          <p:nvPr>
            <p:extLst>
              <p:ext uri="{D42A27DB-BD31-4B8C-83A1-F6EECF244321}">
                <p14:modId xmlns:p14="http://schemas.microsoft.com/office/powerpoint/2010/main" val="503382922"/>
              </p:ext>
            </p:extLst>
          </p:nvPr>
        </p:nvGraphicFramePr>
        <p:xfrm>
          <a:off x="870012" y="1642368"/>
          <a:ext cx="10981678" cy="4358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667DD752-A431-4ECC-BA25-AA52EF9BBE71}"/>
              </a:ext>
            </a:extLst>
          </p:cNvPr>
          <p:cNvSpPr/>
          <p:nvPr/>
        </p:nvSpPr>
        <p:spPr>
          <a:xfrm>
            <a:off x="2743200" y="381740"/>
            <a:ext cx="6489577" cy="603681"/>
          </a:xfrm>
          <a:prstGeom prst="flowChartPredefined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PROJECT</a:t>
            </a:r>
          </a:p>
        </p:txBody>
      </p:sp>
    </p:spTree>
    <p:extLst>
      <p:ext uri="{BB962C8B-B14F-4D97-AF65-F5344CB8AC3E}">
        <p14:creationId xmlns:p14="http://schemas.microsoft.com/office/powerpoint/2010/main" val="174489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SPRINT PLANNING</a:t>
            </a: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5"/>
            <a:ext cx="8309500" cy="26189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We take  user  stories  from Product backlog to Sprint  Backlog.</a:t>
            </a:r>
          </a:p>
          <a:p>
            <a:pPr marL="342900" indent="-342900" algn="just">
              <a:buAutoNum type="arabicPeriod"/>
            </a:pPr>
            <a:endParaRPr lang="en-US" dirty="0">
              <a:solidFill>
                <a:schemeClr val="tx1"/>
              </a:solidFill>
            </a:endParaRPr>
          </a:p>
          <a:p>
            <a:pPr marL="342900" indent="-342900" algn="just">
              <a:buFontTx/>
              <a:buAutoNum type="arabicPeriod"/>
            </a:pPr>
            <a:r>
              <a:rPr lang="en-US" dirty="0">
                <a:solidFill>
                  <a:schemeClr val="tx1"/>
                </a:solidFill>
              </a:rPr>
              <a:t>As scrum team we  give points</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It takes  </a:t>
            </a:r>
            <a:r>
              <a:rPr lang="en-US">
                <a:solidFill>
                  <a:schemeClr val="tx1"/>
                </a:solidFill>
              </a:rPr>
              <a:t>around 1-2 </a:t>
            </a:r>
            <a:r>
              <a:rPr lang="en-US" dirty="0">
                <a:solidFill>
                  <a:schemeClr val="tx1"/>
                </a:solidFill>
              </a:rPr>
              <a:t>hours</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Lead by  scrum master</a:t>
            </a:r>
          </a:p>
          <a:p>
            <a:pPr marL="342900" indent="-342900" algn="just">
              <a:buAutoNum type="arabicPeriod"/>
            </a:pPr>
            <a:endParaRPr lang="en-US" dirty="0">
              <a:solidFill>
                <a:schemeClr val="tx1"/>
              </a:solidFill>
            </a:endParaRPr>
          </a:p>
          <a:p>
            <a:pPr marL="342900" indent="-342900" algn="just">
              <a:buAutoNum type="arabicPeriod"/>
            </a:pPr>
            <a:endParaRPr lang="en-US" dirty="0">
              <a:solidFill>
                <a:schemeClr val="tx1"/>
              </a:solidFill>
            </a:endParaRP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293933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1861313" y="1036468"/>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a:t>
            </a:r>
          </a:p>
          <a:p>
            <a:pPr algn="ctr"/>
            <a:r>
              <a:rPr lang="en-US" dirty="0">
                <a:solidFill>
                  <a:schemeClr val="tx1"/>
                </a:solidFill>
              </a:rPr>
              <a:t> What is </a:t>
            </a:r>
            <a:r>
              <a:rPr lang="en-US" b="1" dirty="0">
                <a:solidFill>
                  <a:schemeClr val="tx1"/>
                </a:solidFill>
              </a:rPr>
              <a:t>VELOCITY &amp; CAPACITY</a:t>
            </a:r>
            <a:r>
              <a:rPr lang="en-US" dirty="0">
                <a:solidFill>
                  <a:schemeClr val="tx1"/>
                </a:solidFill>
              </a:rPr>
              <a:t>?</a:t>
            </a:r>
          </a:p>
          <a:p>
            <a:pPr algn="just"/>
            <a:endParaRPr lang="en-US" dirty="0">
              <a:solidFill>
                <a:schemeClr val="tx1"/>
              </a:solidFill>
            </a:endParaRPr>
          </a:p>
        </p:txBody>
      </p:sp>
      <p:sp>
        <p:nvSpPr>
          <p:cNvPr id="5" name="Rectangle 4">
            <a:extLst>
              <a:ext uri="{FF2B5EF4-FFF2-40B4-BE49-F238E27FC236}">
                <a16:creationId xmlns:a16="http://schemas.microsoft.com/office/drawing/2014/main" id="{13441CB0-48BB-41C3-A8B9-A96315F46660}"/>
              </a:ext>
            </a:extLst>
          </p:cNvPr>
          <p:cNvSpPr/>
          <p:nvPr/>
        </p:nvSpPr>
        <p:spPr>
          <a:xfrm>
            <a:off x="1665008" y="3395154"/>
            <a:ext cx="9037468" cy="25212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tx1"/>
                </a:solidFill>
              </a:rPr>
              <a:t>VELOCITY:   is average points you have completed during the sprint as scrum team</a:t>
            </a:r>
          </a:p>
          <a:p>
            <a:pPr lvl="0"/>
            <a:endParaRPr lang="en-US" dirty="0">
              <a:solidFill>
                <a:schemeClr val="tx1"/>
              </a:solidFill>
            </a:endParaRPr>
          </a:p>
          <a:p>
            <a:pPr lvl="0"/>
            <a:r>
              <a:rPr lang="en-US" b="1" dirty="0">
                <a:solidFill>
                  <a:schemeClr val="tx1"/>
                </a:solidFill>
              </a:rPr>
              <a:t>CAPACITY:  How many resources you have available</a:t>
            </a:r>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427817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7521A1-AE02-4B0A-B070-394DF6819196}"/>
              </a:ext>
            </a:extLst>
          </p:cNvPr>
          <p:cNvGraphicFramePr>
            <a:graphicFrameLocks noGrp="1"/>
          </p:cNvGraphicFramePr>
          <p:nvPr>
            <p:ph idx="1"/>
            <p:extLst>
              <p:ext uri="{D42A27DB-BD31-4B8C-83A1-F6EECF244321}">
                <p14:modId xmlns:p14="http://schemas.microsoft.com/office/powerpoint/2010/main" val="2983943479"/>
              </p:ext>
            </p:extLst>
          </p:nvPr>
        </p:nvGraphicFramePr>
        <p:xfrm>
          <a:off x="1265700" y="1269507"/>
          <a:ext cx="9906000" cy="2894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BACEA12E-9D3E-4EB4-9034-9DCED61464FE}"/>
              </a:ext>
            </a:extLst>
          </p:cNvPr>
          <p:cNvGraphicFramePr/>
          <p:nvPr>
            <p:extLst>
              <p:ext uri="{D42A27DB-BD31-4B8C-83A1-F6EECF244321}">
                <p14:modId xmlns:p14="http://schemas.microsoft.com/office/powerpoint/2010/main" val="3875102462"/>
              </p:ext>
            </p:extLst>
          </p:nvPr>
        </p:nvGraphicFramePr>
        <p:xfrm>
          <a:off x="1331650" y="4492101"/>
          <a:ext cx="9594650" cy="21472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Flowchart: Predefined Process 10">
            <a:extLst>
              <a:ext uri="{FF2B5EF4-FFF2-40B4-BE49-F238E27FC236}">
                <a16:creationId xmlns:a16="http://schemas.microsoft.com/office/drawing/2014/main" id="{0FD7A79E-B9B8-4F1C-945E-3405428CF49C}"/>
              </a:ext>
            </a:extLst>
          </p:cNvPr>
          <p:cNvSpPr/>
          <p:nvPr/>
        </p:nvSpPr>
        <p:spPr>
          <a:xfrm>
            <a:off x="1811045" y="177553"/>
            <a:ext cx="8575829" cy="497150"/>
          </a:xfrm>
          <a:prstGeom prst="flowChartPredefined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difference between  Product Backlog &amp; Sprint Backlog</a:t>
            </a:r>
          </a:p>
        </p:txBody>
      </p:sp>
    </p:spTree>
    <p:extLst>
      <p:ext uri="{BB962C8B-B14F-4D97-AF65-F5344CB8AC3E}">
        <p14:creationId xmlns:p14="http://schemas.microsoft.com/office/powerpoint/2010/main" val="12057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0" grpId="0">
        <p:bldAsOne/>
      </p:bldGraphic>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SPRINT RETROSPECTIVE</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4"/>
            <a:ext cx="8309500" cy="32137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r>
              <a:rPr lang="en-US" dirty="0">
                <a:solidFill>
                  <a:schemeClr val="tx1"/>
                </a:solidFill>
              </a:rPr>
              <a:t>The purpose of the team retrospective is  to identify the thing that team is  doing well that they should keep doing.</a:t>
            </a:r>
          </a:p>
          <a:p>
            <a:pPr marL="342900" indent="-342900" algn="just">
              <a:buFontTx/>
              <a:buAutoNum type="arabicPeriod"/>
            </a:pPr>
            <a:r>
              <a:rPr lang="en-US" dirty="0">
                <a:solidFill>
                  <a:schemeClr val="tx1"/>
                </a:solidFill>
              </a:rPr>
              <a:t>Things they should start doing in order to improve</a:t>
            </a:r>
          </a:p>
          <a:p>
            <a:pPr marL="342900" indent="-342900" algn="just">
              <a:buFontTx/>
              <a:buAutoNum type="arabicPeriod"/>
            </a:pPr>
            <a:r>
              <a:rPr lang="en-US" dirty="0">
                <a:solidFill>
                  <a:schemeClr val="tx1"/>
                </a:solidFill>
              </a:rPr>
              <a:t>Things that are keeping them from performing at their best that they should stop doing</a:t>
            </a:r>
          </a:p>
          <a:p>
            <a:pPr marL="342900" indent="-342900" algn="just">
              <a:buFontTx/>
              <a:buAutoNum type="arabicPeriod"/>
            </a:pPr>
            <a:r>
              <a:rPr lang="en-US" dirty="0">
                <a:solidFill>
                  <a:schemeClr val="tx1"/>
                </a:solidFill>
              </a:rPr>
              <a:t>The meeting is organized by the Scrum Master.</a:t>
            </a:r>
          </a:p>
          <a:p>
            <a:pPr marL="342900" indent="-342900" algn="just">
              <a:buFontTx/>
              <a:buAutoNum type="arabicPeriod"/>
            </a:pPr>
            <a:r>
              <a:rPr lang="en-US" dirty="0">
                <a:solidFill>
                  <a:schemeClr val="tx1"/>
                </a:solidFill>
              </a:rPr>
              <a:t>It takes around 1 hour.</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96780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SPRINT GROOMING</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When  1-2 days  left  in  current  sprint you  have  groom meeting</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You start  talk  about  what is  going to  happen  in next  sprint</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Everybody has to be  on  same  page</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The meeting is organized by the Business Analyst</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It takes around 1 hour.</a:t>
            </a: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algn="just"/>
            <a:endParaRPr lang="en-US" dirty="0">
              <a:solidFill>
                <a:schemeClr val="tx1"/>
              </a:solidFill>
            </a:endParaRP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14156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DEMO</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Everybody  talks about what  functionality  he/she  has  worked in  current</a:t>
            </a:r>
          </a:p>
          <a:p>
            <a:pPr algn="just"/>
            <a:r>
              <a:rPr lang="en-US" dirty="0">
                <a:solidFill>
                  <a:schemeClr val="tx1"/>
                </a:solidFill>
              </a:rPr>
              <a:t>     release cycle</a:t>
            </a:r>
          </a:p>
          <a:p>
            <a:pPr algn="just"/>
            <a:endParaRPr lang="en-US" dirty="0">
              <a:solidFill>
                <a:schemeClr val="tx1"/>
              </a:solidFill>
            </a:endParaRPr>
          </a:p>
          <a:p>
            <a:pPr marL="342900" indent="-342900" algn="just">
              <a:buAutoNum type="arabicPeriod" startAt="2"/>
            </a:pPr>
            <a:r>
              <a:rPr lang="en-US" dirty="0">
                <a:solidFill>
                  <a:schemeClr val="tx1"/>
                </a:solidFill>
              </a:rPr>
              <a:t>It takes around 1-1.5 hour.</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16935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16EF140-981C-4DBD-8EA6-FB8A4E2C674A}"/>
              </a:ext>
            </a:extLst>
          </p:cNvPr>
          <p:cNvGraphicFramePr/>
          <p:nvPr>
            <p:extLst>
              <p:ext uri="{D42A27DB-BD31-4B8C-83A1-F6EECF244321}">
                <p14:modId xmlns:p14="http://schemas.microsoft.com/office/powerpoint/2010/main" val="1152383320"/>
              </p:ext>
            </p:extLst>
          </p:nvPr>
        </p:nvGraphicFramePr>
        <p:xfrm>
          <a:off x="1615736" y="1287837"/>
          <a:ext cx="90019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D38862D1-B799-4426-9CD1-D18C3716FA83}"/>
              </a:ext>
            </a:extLst>
          </p:cNvPr>
          <p:cNvSpPr/>
          <p:nvPr/>
        </p:nvSpPr>
        <p:spPr>
          <a:xfrm>
            <a:off x="1269507" y="390617"/>
            <a:ext cx="9001957" cy="68358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 OTHER MEETINGS</a:t>
            </a:r>
            <a:endParaRPr lang="en-US" dirty="0">
              <a:solidFill>
                <a:schemeClr val="tx1"/>
              </a:solidFill>
            </a:endParaRPr>
          </a:p>
        </p:txBody>
      </p:sp>
    </p:spTree>
    <p:extLst>
      <p:ext uri="{BB962C8B-B14F-4D97-AF65-F5344CB8AC3E}">
        <p14:creationId xmlns:p14="http://schemas.microsoft.com/office/powerpoint/2010/main" val="3587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edefined Process 2">
            <a:extLst>
              <a:ext uri="{FF2B5EF4-FFF2-40B4-BE49-F238E27FC236}">
                <a16:creationId xmlns:a16="http://schemas.microsoft.com/office/drawing/2014/main" id="{495A4888-0D2B-4B8F-871D-6F2F98C46469}"/>
              </a:ext>
            </a:extLst>
          </p:cNvPr>
          <p:cNvSpPr/>
          <p:nvPr/>
        </p:nvSpPr>
        <p:spPr>
          <a:xfrm>
            <a:off x="1302058" y="178131"/>
            <a:ext cx="9392575" cy="798413"/>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WHAT IS TESTING?</a:t>
            </a:r>
          </a:p>
        </p:txBody>
      </p:sp>
      <p:sp>
        <p:nvSpPr>
          <p:cNvPr id="2" name="Rectangle 1">
            <a:extLst>
              <a:ext uri="{FF2B5EF4-FFF2-40B4-BE49-F238E27FC236}">
                <a16:creationId xmlns:a16="http://schemas.microsoft.com/office/drawing/2014/main" id="{F184C7BE-0C11-4777-9F27-9C068E6D120E}"/>
              </a:ext>
            </a:extLst>
          </p:cNvPr>
          <p:cNvSpPr/>
          <p:nvPr/>
        </p:nvSpPr>
        <p:spPr>
          <a:xfrm>
            <a:off x="1198485" y="1429305"/>
            <a:ext cx="9552373" cy="332024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	Software systems are an integral part of life, from business applications (e.g., banking) to consumer products (e.g., cars). </a:t>
            </a:r>
          </a:p>
          <a:p>
            <a:pPr algn="just"/>
            <a:endParaRPr lang="en-US" sz="2200" dirty="0">
              <a:solidFill>
                <a:schemeClr val="tx1"/>
              </a:solidFill>
            </a:endParaRPr>
          </a:p>
          <a:p>
            <a:pPr algn="just"/>
            <a:r>
              <a:rPr lang="en-US" sz="2200" dirty="0">
                <a:solidFill>
                  <a:schemeClr val="tx1"/>
                </a:solidFill>
              </a:rPr>
              <a:t>	Software testing is a way to assess the quality of the software and to reduce the risk of software failure in operation.</a:t>
            </a:r>
          </a:p>
          <a:p>
            <a:pPr algn="just"/>
            <a:endParaRPr lang="en-US" sz="2200" dirty="0">
              <a:solidFill>
                <a:schemeClr val="tx1"/>
              </a:solidFill>
            </a:endParaRPr>
          </a:p>
          <a:p>
            <a:pPr algn="just"/>
            <a:r>
              <a:rPr lang="en-US" sz="2200" dirty="0">
                <a:solidFill>
                  <a:schemeClr val="tx1"/>
                </a:solidFill>
              </a:rPr>
              <a:t>	Software that does not work correctly can lead to many problems such as:</a:t>
            </a:r>
          </a:p>
        </p:txBody>
      </p:sp>
      <p:sp>
        <p:nvSpPr>
          <p:cNvPr id="4" name="Rectangle: Rounded Corners 3">
            <a:extLst>
              <a:ext uri="{FF2B5EF4-FFF2-40B4-BE49-F238E27FC236}">
                <a16:creationId xmlns:a16="http://schemas.microsoft.com/office/drawing/2014/main" id="{9A1C6DCE-A96E-454B-8ED4-1E2AA9BDD7B3}"/>
              </a:ext>
            </a:extLst>
          </p:cNvPr>
          <p:cNvSpPr/>
          <p:nvPr/>
        </p:nvSpPr>
        <p:spPr>
          <a:xfrm>
            <a:off x="1109705" y="5086906"/>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Loss of money</a:t>
            </a:r>
            <a:endParaRPr lang="en-US" dirty="0"/>
          </a:p>
        </p:txBody>
      </p:sp>
      <p:sp>
        <p:nvSpPr>
          <p:cNvPr id="5" name="Rectangle: Rounded Corners 4">
            <a:extLst>
              <a:ext uri="{FF2B5EF4-FFF2-40B4-BE49-F238E27FC236}">
                <a16:creationId xmlns:a16="http://schemas.microsoft.com/office/drawing/2014/main" id="{6933045B-533F-4760-96D8-8E00CF0A46EA}"/>
              </a:ext>
            </a:extLst>
          </p:cNvPr>
          <p:cNvSpPr/>
          <p:nvPr/>
        </p:nvSpPr>
        <p:spPr>
          <a:xfrm>
            <a:off x="8640928" y="5143130"/>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Injury or death</a:t>
            </a:r>
            <a:endParaRPr lang="en-US" dirty="0"/>
          </a:p>
        </p:txBody>
      </p:sp>
      <p:sp>
        <p:nvSpPr>
          <p:cNvPr id="6" name="Rectangle: Rounded Corners 5">
            <a:extLst>
              <a:ext uri="{FF2B5EF4-FFF2-40B4-BE49-F238E27FC236}">
                <a16:creationId xmlns:a16="http://schemas.microsoft.com/office/drawing/2014/main" id="{DD4ECD87-FD8A-41BF-9A17-03D3DA7931D8}"/>
              </a:ext>
            </a:extLst>
          </p:cNvPr>
          <p:cNvSpPr/>
          <p:nvPr/>
        </p:nvSpPr>
        <p:spPr>
          <a:xfrm>
            <a:off x="6217323" y="5154967"/>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reputation</a:t>
            </a:r>
            <a:endParaRPr lang="en-US" dirty="0"/>
          </a:p>
        </p:txBody>
      </p:sp>
      <p:sp>
        <p:nvSpPr>
          <p:cNvPr id="7" name="Rectangle: Rounded Corners 6">
            <a:extLst>
              <a:ext uri="{FF2B5EF4-FFF2-40B4-BE49-F238E27FC236}">
                <a16:creationId xmlns:a16="http://schemas.microsoft.com/office/drawing/2014/main" id="{57530DE4-1663-48B8-88B0-E8595E54BC45}"/>
              </a:ext>
            </a:extLst>
          </p:cNvPr>
          <p:cNvSpPr/>
          <p:nvPr/>
        </p:nvSpPr>
        <p:spPr>
          <a:xfrm>
            <a:off x="3663514" y="5134994"/>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a:t>
            </a:r>
          </a:p>
        </p:txBody>
      </p:sp>
    </p:spTree>
    <p:extLst>
      <p:ext uri="{BB962C8B-B14F-4D97-AF65-F5344CB8AC3E}">
        <p14:creationId xmlns:p14="http://schemas.microsoft.com/office/powerpoint/2010/main" val="372136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animBg="1"/>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E3C049-72A6-4156-ADEB-ADC1017AD117}"/>
              </a:ext>
            </a:extLst>
          </p:cNvPr>
          <p:cNvSpPr/>
          <p:nvPr/>
        </p:nvSpPr>
        <p:spPr>
          <a:xfrm>
            <a:off x="4104738" y="317823"/>
            <a:ext cx="6542843"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Describe me scrum Team? </a:t>
            </a:r>
          </a:p>
        </p:txBody>
      </p:sp>
      <p:sp>
        <p:nvSpPr>
          <p:cNvPr id="6" name="Rectangle 5">
            <a:extLst>
              <a:ext uri="{FF2B5EF4-FFF2-40B4-BE49-F238E27FC236}">
                <a16:creationId xmlns:a16="http://schemas.microsoft.com/office/drawing/2014/main" id="{6FDC3857-9628-4D15-B90E-1E775A75484B}"/>
              </a:ext>
            </a:extLst>
          </p:cNvPr>
          <p:cNvSpPr/>
          <p:nvPr/>
        </p:nvSpPr>
        <p:spPr>
          <a:xfrm>
            <a:off x="2573116" y="2102384"/>
            <a:ext cx="9367423" cy="12123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highlight>
                  <a:srgbClr val="00FF00"/>
                </a:highlight>
              </a:rPr>
              <a:t>Product owner</a:t>
            </a:r>
            <a:r>
              <a:rPr lang="en-US" sz="2200" dirty="0">
                <a:solidFill>
                  <a:schemeClr val="tx1"/>
                </a:solidFill>
              </a:rPr>
              <a:t>. Product owner is the one who created wish list to the project which is called product backlog. Product owner usually prioritizes the product backlog item</a:t>
            </a:r>
          </a:p>
        </p:txBody>
      </p:sp>
      <p:sp>
        <p:nvSpPr>
          <p:cNvPr id="5" name="Rectangle 4">
            <a:extLst>
              <a:ext uri="{FF2B5EF4-FFF2-40B4-BE49-F238E27FC236}">
                <a16:creationId xmlns:a16="http://schemas.microsoft.com/office/drawing/2014/main" id="{FD495741-CD25-499E-9A2B-CF683540C6A1}"/>
              </a:ext>
            </a:extLst>
          </p:cNvPr>
          <p:cNvSpPr/>
          <p:nvPr/>
        </p:nvSpPr>
        <p:spPr>
          <a:xfrm>
            <a:off x="2573118" y="5443197"/>
            <a:ext cx="9367422"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Team : BA, Developers and Testers</a:t>
            </a:r>
          </a:p>
        </p:txBody>
      </p:sp>
      <p:sp>
        <p:nvSpPr>
          <p:cNvPr id="7" name="Rectangle 6">
            <a:extLst>
              <a:ext uri="{FF2B5EF4-FFF2-40B4-BE49-F238E27FC236}">
                <a16:creationId xmlns:a16="http://schemas.microsoft.com/office/drawing/2014/main" id="{23A7E1A4-AC0B-4A92-BBF7-DFE03E0BA32E}"/>
              </a:ext>
            </a:extLst>
          </p:cNvPr>
          <p:cNvSpPr/>
          <p:nvPr/>
        </p:nvSpPr>
        <p:spPr>
          <a:xfrm>
            <a:off x="2573117" y="3750524"/>
            <a:ext cx="9368753"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highlight>
                  <a:srgbClr val="00FF00"/>
                </a:highlight>
              </a:rPr>
              <a:t>Scrum master, </a:t>
            </a:r>
            <a:r>
              <a:rPr lang="en-US" sz="2200" dirty="0">
                <a:solidFill>
                  <a:schemeClr val="tx1"/>
                </a:solidFill>
              </a:rPr>
              <a:t>He or she is responsible to move the team to the right direction. Couching the team to be more agile and more productive. If we have any blocker he or she is go to person to remove our blocker.</a:t>
            </a:r>
          </a:p>
        </p:txBody>
      </p:sp>
    </p:spTree>
    <p:extLst>
      <p:ext uri="{BB962C8B-B14F-4D97-AF65-F5344CB8AC3E}">
        <p14:creationId xmlns:p14="http://schemas.microsoft.com/office/powerpoint/2010/main" val="418595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What is user story?</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rPr>
              <a:t>	In software development and product management, a user story is an informal, natural language description of one or more features of a software system. </a:t>
            </a:r>
          </a:p>
          <a:p>
            <a:pPr algn="just"/>
            <a:r>
              <a:rPr lang="en-US" sz="2500" dirty="0">
                <a:solidFill>
                  <a:schemeClr val="tx1"/>
                </a:solidFill>
              </a:rPr>
              <a:t>	A user story describes the type of user, what they want and why. </a:t>
            </a:r>
          </a:p>
          <a:p>
            <a:pPr algn="just"/>
            <a:r>
              <a:rPr lang="en-US" sz="2500" dirty="0">
                <a:solidFill>
                  <a:schemeClr val="tx1"/>
                </a:solidFill>
              </a:rPr>
              <a:t>A user story helps to create a simplified description of a requirement.</a:t>
            </a:r>
          </a:p>
          <a:p>
            <a:pPr algn="just"/>
            <a:endParaRPr lang="en-US" sz="2500" dirty="0">
              <a:solidFill>
                <a:schemeClr val="tx1"/>
              </a:solidFill>
            </a:endParaRPr>
          </a:p>
          <a:p>
            <a:pPr algn="just"/>
            <a:r>
              <a:rPr lang="en-US" dirty="0"/>
              <a:t>As a &lt; type of user &gt;, I want &lt; some goal &gt; so that &lt; some reason &gt;.</a:t>
            </a:r>
            <a:endParaRPr lang="en-US" sz="2500" dirty="0">
              <a:solidFill>
                <a:schemeClr val="tx1"/>
              </a:solidFill>
            </a:endParaRPr>
          </a:p>
          <a:p>
            <a:pPr marL="342900" indent="-342900" algn="just">
              <a:buAutoNum type="arabicPeriod"/>
            </a:pPr>
            <a:endParaRPr lang="en-US" sz="2500" dirty="0">
              <a:solidFill>
                <a:schemeClr val="tx1"/>
              </a:solidFill>
            </a:endParaRPr>
          </a:p>
        </p:txBody>
      </p:sp>
    </p:spTree>
    <p:extLst>
      <p:ext uri="{BB962C8B-B14F-4D97-AF65-F5344CB8AC3E}">
        <p14:creationId xmlns:p14="http://schemas.microsoft.com/office/powerpoint/2010/main" val="29765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is Acceptance Criteria?</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1847461"/>
            <a:ext cx="10226351" cy="47772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Acceptance criteria define what must be done to complete a user story. They specify the boundaries of the story. </a:t>
            </a:r>
          </a:p>
          <a:p>
            <a:endParaRPr lang="en-US" sz="2000" dirty="0">
              <a:solidFill>
                <a:schemeClr val="tx1"/>
              </a:solidFill>
            </a:endParaRPr>
          </a:p>
          <a:p>
            <a:r>
              <a:rPr lang="en-US" sz="2000" b="1" dirty="0">
                <a:solidFill>
                  <a:schemeClr val="tx1"/>
                </a:solidFill>
              </a:rPr>
              <a:t>For example:  </a:t>
            </a:r>
          </a:p>
          <a:p>
            <a:r>
              <a:rPr lang="en-US" sz="2000" dirty="0">
                <a:solidFill>
                  <a:schemeClr val="tx1"/>
                </a:solidFill>
              </a:rPr>
              <a:t>user story &lt; </a:t>
            </a:r>
            <a:r>
              <a:rPr lang="en-US" sz="2000" dirty="0">
                <a:solidFill>
                  <a:schemeClr val="bg2">
                    <a:lumMod val="20000"/>
                    <a:lumOff val="80000"/>
                  </a:schemeClr>
                </a:solidFill>
              </a:rPr>
              <a:t>As a customer I want to be able to search a product so I can buy them</a:t>
            </a:r>
            <a:r>
              <a:rPr lang="en-US" sz="2000" dirty="0">
                <a:solidFill>
                  <a:schemeClr val="tx1"/>
                </a:solidFill>
              </a:rPr>
              <a:t>.&gt;</a:t>
            </a:r>
          </a:p>
          <a:p>
            <a:r>
              <a:rPr lang="en-US" sz="2000" dirty="0">
                <a:solidFill>
                  <a:schemeClr val="tx1"/>
                </a:solidFill>
              </a:rPr>
              <a:t>We can have following acceptance criteria for above user story:</a:t>
            </a:r>
          </a:p>
          <a:p>
            <a:endParaRPr lang="en-US" sz="2000" dirty="0">
              <a:solidFill>
                <a:schemeClr val="tx1"/>
              </a:solidFill>
            </a:endParaRPr>
          </a:p>
          <a:p>
            <a:pPr lvl="0"/>
            <a:r>
              <a:rPr lang="en-US" sz="2000" dirty="0">
                <a:solidFill>
                  <a:schemeClr val="tx1"/>
                </a:solidFill>
              </a:rPr>
              <a:t>User should be able to search by product name.</a:t>
            </a:r>
          </a:p>
          <a:p>
            <a:pPr lvl="0"/>
            <a:r>
              <a:rPr lang="en-US" sz="2000" dirty="0">
                <a:solidFill>
                  <a:schemeClr val="tx1"/>
                </a:solidFill>
              </a:rPr>
              <a:t>User should be able to search by product ID</a:t>
            </a:r>
          </a:p>
          <a:p>
            <a:pPr lvl="0"/>
            <a:r>
              <a:rPr lang="en-US" sz="2000" dirty="0">
                <a:solidFill>
                  <a:schemeClr val="tx1"/>
                </a:solidFill>
              </a:rPr>
              <a:t>User should be able to sort the search result by (hot selling, price, rating, trending)</a:t>
            </a:r>
          </a:p>
          <a:p>
            <a:pPr lvl="0"/>
            <a:endParaRPr lang="en-US" sz="2000" dirty="0">
              <a:solidFill>
                <a:schemeClr val="tx1"/>
              </a:solidFill>
            </a:endParaRPr>
          </a:p>
          <a:p>
            <a:r>
              <a:rPr lang="en-US" sz="2000" dirty="0">
                <a:solidFill>
                  <a:schemeClr val="tx1"/>
                </a:solidFill>
              </a:rPr>
              <a:t>If all of the conditions are met, then we know the story is successfully developed. </a:t>
            </a:r>
          </a:p>
          <a:p>
            <a:r>
              <a:rPr lang="en-US" sz="2000" dirty="0">
                <a:solidFill>
                  <a:schemeClr val="tx1"/>
                </a:solidFill>
              </a:rPr>
              <a:t>We also write test cases based on acceptance criteria. </a:t>
            </a:r>
          </a:p>
          <a:p>
            <a:pPr algn="just"/>
            <a:endParaRPr lang="en-US" sz="2000" dirty="0">
              <a:solidFill>
                <a:schemeClr val="tx1"/>
              </a:solidFill>
            </a:endParaRPr>
          </a:p>
        </p:txBody>
      </p:sp>
    </p:spTree>
    <p:extLst>
      <p:ext uri="{BB962C8B-B14F-4D97-AF65-F5344CB8AC3E}">
        <p14:creationId xmlns:p14="http://schemas.microsoft.com/office/powerpoint/2010/main" val="382385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r>
              <a:rPr lang="en-US" sz="2800" b="1" dirty="0">
                <a:solidFill>
                  <a:schemeClr val="tx1"/>
                </a:solidFill>
              </a:rPr>
              <a:t>What is  Test Case?</a:t>
            </a:r>
          </a:p>
          <a:p>
            <a:pPr algn="ctr"/>
            <a:endParaRPr lang="en-US" sz="2500" b="1"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A Test Case is a document that describes step by step process how to test the application.</a:t>
            </a:r>
          </a:p>
          <a:p>
            <a:r>
              <a:rPr lang="en-US" sz="2800" dirty="0">
                <a:solidFill>
                  <a:schemeClr val="tx1"/>
                </a:solidFill>
              </a:rPr>
              <a:t>	A Test Case includes Test Case name, Steps Description, Expected Output.</a:t>
            </a:r>
            <a:endParaRPr lang="en-US" sz="2800" dirty="0"/>
          </a:p>
          <a:p>
            <a:endParaRPr lang="en-US" sz="2800" dirty="0">
              <a:solidFill>
                <a:schemeClr val="tx1"/>
              </a:solidFill>
            </a:endParaRPr>
          </a:p>
          <a:p>
            <a:pPr marL="457200" indent="-457200">
              <a:buAutoNum type="arabicPeriod"/>
            </a:pPr>
            <a:endParaRPr lang="en-US" sz="2800" dirty="0">
              <a:solidFill>
                <a:schemeClr val="tx1"/>
              </a:solidFill>
            </a:endParaRPr>
          </a:p>
          <a:p>
            <a:pPr algn="just"/>
            <a:endParaRPr lang="en-US" sz="2500" dirty="0">
              <a:solidFill>
                <a:schemeClr val="tx1"/>
              </a:solidFill>
            </a:endParaRPr>
          </a:p>
        </p:txBody>
      </p:sp>
    </p:spTree>
    <p:extLst>
      <p:ext uri="{BB962C8B-B14F-4D97-AF65-F5344CB8AC3E}">
        <p14:creationId xmlns:p14="http://schemas.microsoft.com/office/powerpoint/2010/main" val="52850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0D9255-9339-4792-969F-7F794C00494C}"/>
              </a:ext>
            </a:extLst>
          </p:cNvPr>
          <p:cNvSpPr/>
          <p:nvPr/>
        </p:nvSpPr>
        <p:spPr>
          <a:xfrm>
            <a:off x="1341120" y="740229"/>
            <a:ext cx="9814560" cy="564315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lumMod val="50000"/>
                  </a:schemeClr>
                </a:solidFill>
              </a:rPr>
              <a:t>User Story : {1125-As a User I want to see list of airports in “Departure” </a:t>
            </a:r>
            <a:r>
              <a:rPr lang="en-US" dirty="0">
                <a:solidFill>
                  <a:schemeClr val="tx2">
                    <a:lumMod val="50000"/>
                  </a:schemeClr>
                </a:solidFill>
              </a:rPr>
              <a:t>and</a:t>
            </a:r>
            <a:r>
              <a:rPr lang="en-US" b="1" dirty="0">
                <a:solidFill>
                  <a:schemeClr val="tx2">
                    <a:lumMod val="50000"/>
                  </a:schemeClr>
                </a:solidFill>
              </a:rPr>
              <a:t> field "Going to” field}</a:t>
            </a:r>
            <a:endParaRPr lang="en-US" dirty="0">
              <a:solidFill>
                <a:schemeClr val="tx2">
                  <a:lumMod val="50000"/>
                </a:schemeClr>
              </a:solidFill>
            </a:endParaRPr>
          </a:p>
          <a:p>
            <a:r>
              <a:rPr lang="en-US" b="1" dirty="0">
                <a:solidFill>
                  <a:schemeClr val="tx2">
                    <a:lumMod val="50000"/>
                  </a:schemeClr>
                </a:solidFill>
              </a:rPr>
              <a:t> </a:t>
            </a:r>
            <a:endParaRPr lang="en-US" dirty="0">
              <a:solidFill>
                <a:schemeClr val="tx2">
                  <a:lumMod val="50000"/>
                </a:schemeClr>
              </a:solidFill>
            </a:endParaRPr>
          </a:p>
          <a:p>
            <a:endParaRPr lang="en-US" b="1" dirty="0">
              <a:solidFill>
                <a:schemeClr val="tx2">
                  <a:lumMod val="50000"/>
                </a:schemeClr>
              </a:solidFill>
            </a:endParaRPr>
          </a:p>
          <a:p>
            <a:r>
              <a:rPr lang="en-US" dirty="0"/>
              <a:t>http://www.ksrtc.in</a:t>
            </a:r>
            <a:endParaRPr lang="en-US" b="1" dirty="0">
              <a:solidFill>
                <a:schemeClr val="tx2">
                  <a:lumMod val="50000"/>
                </a:schemeClr>
              </a:solidFill>
            </a:endParaRPr>
          </a:p>
          <a:p>
            <a:r>
              <a:rPr lang="en-US" b="1" dirty="0">
                <a:solidFill>
                  <a:schemeClr val="tx2">
                    <a:lumMod val="50000"/>
                  </a:schemeClr>
                </a:solidFill>
              </a:rPr>
              <a:t>Acceptance  Criteria</a:t>
            </a:r>
            <a:endParaRPr lang="en-US" dirty="0">
              <a:solidFill>
                <a:schemeClr val="tx2">
                  <a:lumMod val="50000"/>
                </a:schemeClr>
              </a:solidFill>
            </a:endParaRPr>
          </a:p>
          <a:p>
            <a:r>
              <a:rPr lang="en-US" b="1" dirty="0">
                <a:solidFill>
                  <a:schemeClr val="tx2">
                    <a:lumMod val="50000"/>
                  </a:schemeClr>
                </a:solidFill>
              </a:rPr>
              <a:t>As a user I want to type only a few letter </a:t>
            </a:r>
            <a:endParaRPr lang="en-US" dirty="0">
              <a:solidFill>
                <a:schemeClr val="tx2">
                  <a:lumMod val="50000"/>
                </a:schemeClr>
              </a:solidFill>
            </a:endParaRPr>
          </a:p>
          <a:p>
            <a:r>
              <a:rPr lang="en-US" b="1" dirty="0">
                <a:solidFill>
                  <a:schemeClr val="tx2">
                    <a:lumMod val="50000"/>
                  </a:schemeClr>
                </a:solidFill>
              </a:rPr>
              <a:t>So that, I can see list of options</a:t>
            </a:r>
            <a:endParaRPr lang="en-US" dirty="0">
              <a:solidFill>
                <a:schemeClr val="tx2">
                  <a:lumMod val="50000"/>
                </a:schemeClr>
              </a:solidFill>
            </a:endParaRPr>
          </a:p>
          <a:p>
            <a:r>
              <a:rPr lang="en-US" b="1" dirty="0">
                <a:solidFill>
                  <a:schemeClr val="tx2">
                    <a:lumMod val="50000"/>
                  </a:schemeClr>
                </a:solidFill>
              </a:rPr>
              <a:t> </a:t>
            </a:r>
            <a:endParaRPr lang="en-US" dirty="0">
              <a:solidFill>
                <a:schemeClr val="tx2">
                  <a:lumMod val="50000"/>
                </a:schemeClr>
              </a:solidFill>
            </a:endParaRPr>
          </a:p>
          <a:p>
            <a:r>
              <a:rPr lang="en-US" dirty="0">
                <a:solidFill>
                  <a:schemeClr val="tx2">
                    <a:lumMod val="50000"/>
                  </a:schemeClr>
                </a:solidFill>
              </a:rPr>
              <a:t>User is on the Home Page</a:t>
            </a:r>
          </a:p>
          <a:p>
            <a:r>
              <a:rPr lang="en-US" dirty="0">
                <a:solidFill>
                  <a:schemeClr val="tx2">
                    <a:lumMod val="50000"/>
                  </a:schemeClr>
                </a:solidFill>
              </a:rPr>
              <a:t>As a user I should be able to type in Departure field</a:t>
            </a:r>
          </a:p>
          <a:p>
            <a:r>
              <a:rPr lang="en-US" dirty="0">
                <a:solidFill>
                  <a:schemeClr val="tx2">
                    <a:lumMod val="50000"/>
                  </a:schemeClr>
                </a:solidFill>
              </a:rPr>
              <a:t>When user enters letters</a:t>
            </a:r>
          </a:p>
          <a:p>
            <a:r>
              <a:rPr lang="en-US" dirty="0">
                <a:solidFill>
                  <a:schemeClr val="tx2">
                    <a:lumMod val="50000"/>
                  </a:schemeClr>
                </a:solidFill>
              </a:rPr>
              <a:t>User should be able to see list of airports</a:t>
            </a:r>
          </a:p>
          <a:p>
            <a:r>
              <a:rPr lang="en-US" dirty="0">
                <a:solidFill>
                  <a:schemeClr val="tx2">
                    <a:lumMod val="50000"/>
                  </a:schemeClr>
                </a:solidFill>
              </a:rPr>
              <a:t>User should be able to select airport</a:t>
            </a:r>
          </a:p>
        </p:txBody>
      </p:sp>
    </p:spTree>
    <p:extLst>
      <p:ext uri="{BB962C8B-B14F-4D97-AF65-F5344CB8AC3E}">
        <p14:creationId xmlns:p14="http://schemas.microsoft.com/office/powerpoint/2010/main" val="2446692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lumMod val="50000"/>
                  </a:schemeClr>
                </a:solidFill>
              </a:rPr>
              <a:t>Who approves test case? </a:t>
            </a:r>
            <a:endParaRPr lang="en-US" sz="26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600" dirty="0">
                <a:solidFill>
                  <a:schemeClr val="tx2">
                    <a:lumMod val="50000"/>
                  </a:schemeClr>
                </a:solidFill>
              </a:rPr>
              <a:t>The approver of test cases varies from one organization to the next. </a:t>
            </a:r>
          </a:p>
          <a:p>
            <a:pPr algn="just"/>
            <a:r>
              <a:rPr lang="en-US" sz="2600" dirty="0">
                <a:solidFill>
                  <a:schemeClr val="tx2">
                    <a:lumMod val="50000"/>
                  </a:schemeClr>
                </a:solidFill>
              </a:rPr>
              <a:t>In some organizations, the team lead/QA lead may approve the test cases while another approves them by team members through peer review </a:t>
            </a:r>
          </a:p>
        </p:txBody>
      </p:sp>
    </p:spTree>
    <p:extLst>
      <p:ext uri="{BB962C8B-B14F-4D97-AF65-F5344CB8AC3E}">
        <p14:creationId xmlns:p14="http://schemas.microsoft.com/office/powerpoint/2010/main" val="289278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What is peer review ?</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2">
                    <a:lumMod val="50000"/>
                  </a:schemeClr>
                </a:solidFill>
              </a:rPr>
              <a:t>Peer review is process for finding any error or defect on various documents , </a:t>
            </a:r>
          </a:p>
          <a:p>
            <a:pPr algn="just"/>
            <a:r>
              <a:rPr lang="en-US" dirty="0">
                <a:solidFill>
                  <a:schemeClr val="tx2">
                    <a:lumMod val="50000"/>
                  </a:schemeClr>
                </a:solidFill>
              </a:rPr>
              <a:t>it is conducted by team members . the purpose of peer review is find the defect as early as possible before it is deployed to next step. </a:t>
            </a:r>
          </a:p>
          <a:p>
            <a:pPr algn="just"/>
            <a:endParaRPr lang="en-US" sz="2200" dirty="0">
              <a:solidFill>
                <a:schemeClr val="tx2">
                  <a:lumMod val="50000"/>
                </a:schemeClr>
              </a:solidFill>
            </a:endParaRPr>
          </a:p>
        </p:txBody>
      </p:sp>
    </p:spTree>
    <p:extLst>
      <p:ext uri="{BB962C8B-B14F-4D97-AF65-F5344CB8AC3E}">
        <p14:creationId xmlns:p14="http://schemas.microsoft.com/office/powerpoint/2010/main" val="932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FAF5AC-2C43-4550-932C-3B9253F069BC}"/>
              </a:ext>
            </a:extLst>
          </p:cNvPr>
          <p:cNvSpPr/>
          <p:nvPr/>
        </p:nvSpPr>
        <p:spPr>
          <a:xfrm>
            <a:off x="1597980" y="523782"/>
            <a:ext cx="8922058" cy="115409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What is  Test Plan?</a:t>
            </a:r>
          </a:p>
          <a:p>
            <a:r>
              <a:rPr lang="en-US" sz="2000" dirty="0">
                <a:solidFill>
                  <a:schemeClr val="tx1"/>
                </a:solidFill>
              </a:rPr>
              <a:t>It is word document describing what and how a particular application will be tested in a given time frame.</a:t>
            </a:r>
          </a:p>
        </p:txBody>
      </p:sp>
      <p:sp>
        <p:nvSpPr>
          <p:cNvPr id="10" name="Rectangle 9">
            <a:extLst>
              <a:ext uri="{FF2B5EF4-FFF2-40B4-BE49-F238E27FC236}">
                <a16:creationId xmlns:a16="http://schemas.microsoft.com/office/drawing/2014/main" id="{45753EC1-6E51-44AD-8DA3-AC2E387CA91D}"/>
              </a:ext>
            </a:extLst>
          </p:cNvPr>
          <p:cNvSpPr/>
          <p:nvPr/>
        </p:nvSpPr>
        <p:spPr>
          <a:xfrm>
            <a:off x="1553592" y="2224993"/>
            <a:ext cx="9010835" cy="371701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CONTENT OF THE TEST PLAN:</a:t>
            </a:r>
            <a:br>
              <a:rPr lang="en-US" dirty="0">
                <a:solidFill>
                  <a:schemeClr val="tx1"/>
                </a:solidFill>
              </a:rPr>
            </a:br>
            <a:r>
              <a:rPr lang="en-US" dirty="0">
                <a:solidFill>
                  <a:schemeClr val="tx1"/>
                </a:solidFill>
              </a:rPr>
              <a:t>1. Overview about Project</a:t>
            </a:r>
          </a:p>
          <a:p>
            <a:r>
              <a:rPr lang="en-US" dirty="0">
                <a:solidFill>
                  <a:schemeClr val="tx1"/>
                </a:solidFill>
              </a:rPr>
              <a:t>2. Project Test Scope</a:t>
            </a:r>
            <a:br>
              <a:rPr lang="en-US" dirty="0">
                <a:solidFill>
                  <a:schemeClr val="tx1"/>
                </a:solidFill>
              </a:rPr>
            </a:br>
            <a:r>
              <a:rPr lang="en-US" dirty="0">
                <a:solidFill>
                  <a:schemeClr val="tx1"/>
                </a:solidFill>
              </a:rPr>
              <a:t>3. Types of Testing (Functional, Regression, </a:t>
            </a:r>
            <a:r>
              <a:rPr lang="en-US" dirty="0" err="1">
                <a:solidFill>
                  <a:schemeClr val="tx1"/>
                </a:solidFill>
              </a:rPr>
              <a:t>etc</a:t>
            </a:r>
            <a:r>
              <a:rPr lang="en-US" dirty="0">
                <a:solidFill>
                  <a:schemeClr val="tx1"/>
                </a:solidFill>
              </a:rPr>
              <a:t>). </a:t>
            </a:r>
            <a:br>
              <a:rPr lang="en-US" dirty="0">
                <a:solidFill>
                  <a:schemeClr val="tx1"/>
                </a:solidFill>
              </a:rPr>
            </a:br>
            <a:r>
              <a:rPr lang="en-US" dirty="0">
                <a:solidFill>
                  <a:schemeClr val="tx1"/>
                </a:solidFill>
              </a:rPr>
              <a:t>4. High Level Test Cases</a:t>
            </a:r>
            <a:br>
              <a:rPr lang="en-US" dirty="0">
                <a:solidFill>
                  <a:schemeClr val="tx1"/>
                </a:solidFill>
              </a:rPr>
            </a:br>
            <a:r>
              <a:rPr lang="en-US" dirty="0">
                <a:solidFill>
                  <a:schemeClr val="tx1"/>
                </a:solidFill>
              </a:rPr>
              <a:t>5. Entrance Criteria </a:t>
            </a:r>
            <a:br>
              <a:rPr lang="en-US" dirty="0">
                <a:solidFill>
                  <a:schemeClr val="tx1"/>
                </a:solidFill>
              </a:rPr>
            </a:br>
            <a:r>
              <a:rPr lang="en-US" dirty="0">
                <a:solidFill>
                  <a:schemeClr val="tx1"/>
                </a:solidFill>
              </a:rPr>
              <a:t>6. Exit Criteria</a:t>
            </a:r>
            <a:br>
              <a:rPr lang="en-US" dirty="0">
                <a:solidFill>
                  <a:schemeClr val="tx1"/>
                </a:solidFill>
              </a:rPr>
            </a:br>
            <a:r>
              <a:rPr lang="en-US" dirty="0">
                <a:solidFill>
                  <a:schemeClr val="tx1"/>
                </a:solidFill>
              </a:rPr>
              <a:t>7. Defect Life Cycle</a:t>
            </a:r>
          </a:p>
          <a:p>
            <a:r>
              <a:rPr lang="en-US" dirty="0">
                <a:solidFill>
                  <a:schemeClr val="tx1"/>
                </a:solidFill>
              </a:rPr>
              <a:t>8. Resources</a:t>
            </a:r>
            <a:br>
              <a:rPr lang="en-US" dirty="0">
                <a:solidFill>
                  <a:schemeClr val="tx1"/>
                </a:solidFill>
              </a:rPr>
            </a:br>
            <a:r>
              <a:rPr lang="en-US" dirty="0">
                <a:solidFill>
                  <a:schemeClr val="tx1"/>
                </a:solidFill>
              </a:rPr>
              <a:t>9.Testing Tools </a:t>
            </a:r>
          </a:p>
          <a:p>
            <a:r>
              <a:rPr lang="en-US" dirty="0">
                <a:solidFill>
                  <a:schemeClr val="tx1"/>
                </a:solidFill>
              </a:rPr>
              <a:t>10. Reporting</a:t>
            </a:r>
          </a:p>
          <a:p>
            <a:r>
              <a:rPr lang="en-US" dirty="0">
                <a:solidFill>
                  <a:schemeClr val="tx1"/>
                </a:solidFill>
              </a:rPr>
              <a:t>11. Meetings</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70443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0B4CA4D-A69E-465E-BC0A-AF4CF351FBA3}"/>
              </a:ext>
            </a:extLst>
          </p:cNvPr>
          <p:cNvGraphicFramePr/>
          <p:nvPr>
            <p:extLst>
              <p:ext uri="{D42A27DB-BD31-4B8C-83A1-F6EECF244321}">
                <p14:modId xmlns:p14="http://schemas.microsoft.com/office/powerpoint/2010/main" val="2969524471"/>
              </p:ext>
            </p:extLst>
          </p:nvPr>
        </p:nvGraphicFramePr>
        <p:xfrm>
          <a:off x="2333841" y="1482571"/>
          <a:ext cx="8128000" cy="4842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4F8C7BE-4A76-4901-A550-23657DD2B1BE}"/>
              </a:ext>
            </a:extLst>
          </p:cNvPr>
          <p:cNvSpPr/>
          <p:nvPr/>
        </p:nvSpPr>
        <p:spPr>
          <a:xfrm>
            <a:off x="1775534" y="257452"/>
            <a:ext cx="7883371" cy="7723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Logging the Defect and Tracking</a:t>
            </a:r>
          </a:p>
        </p:txBody>
      </p:sp>
    </p:spTree>
    <p:extLst>
      <p:ext uri="{BB962C8B-B14F-4D97-AF65-F5344CB8AC3E}">
        <p14:creationId xmlns:p14="http://schemas.microsoft.com/office/powerpoint/2010/main" val="140791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717594"/>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Explain the difference between bug severity and bug priority? </a:t>
            </a:r>
          </a:p>
        </p:txBody>
      </p:sp>
      <p:sp>
        <p:nvSpPr>
          <p:cNvPr id="7" name="Rectangle 6">
            <a:extLst>
              <a:ext uri="{FF2B5EF4-FFF2-40B4-BE49-F238E27FC236}">
                <a16:creationId xmlns:a16="http://schemas.microsoft.com/office/drawing/2014/main" id="{A8E1509E-16D9-4CA3-B037-805BC8A04556}"/>
              </a:ext>
            </a:extLst>
          </p:cNvPr>
          <p:cNvSpPr/>
          <p:nvPr/>
        </p:nvSpPr>
        <p:spPr>
          <a:xfrm>
            <a:off x="2371643" y="209291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Bug severity refers to the level of impact that the bug has on the application.</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Priority means how soon you want to ﬁx the bug. If new development is going on and there are a lots of defect needs to be ﬁxed we can not ﬁxed all the defect in one single build.</a:t>
            </a:r>
          </a:p>
          <a:p>
            <a:pPr algn="just"/>
            <a:r>
              <a:rPr lang="en-US" dirty="0">
                <a:solidFill>
                  <a:schemeClr val="tx1"/>
                </a:solidFill>
              </a:rPr>
              <a:t>      QA managers or Developers have to prioritize the work. </a:t>
            </a:r>
          </a:p>
        </p:txBody>
      </p:sp>
    </p:spTree>
    <p:extLst>
      <p:ext uri="{BB962C8B-B14F-4D97-AF65-F5344CB8AC3E}">
        <p14:creationId xmlns:p14="http://schemas.microsoft.com/office/powerpoint/2010/main" val="81460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153520"/>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solidFill>
                <a:schemeClr val="tx1"/>
              </a:solidFill>
            </a:endParaRPr>
          </a:p>
          <a:p>
            <a:pPr algn="ctr"/>
            <a:r>
              <a:rPr lang="en-US" sz="2500" b="1" dirty="0">
                <a:solidFill>
                  <a:schemeClr val="tx1"/>
                </a:solidFill>
              </a:rPr>
              <a:t>What is Software Development Life Cycle?  (SDLC)</a:t>
            </a:r>
          </a:p>
          <a:p>
            <a:pPr algn="ctr"/>
            <a:endParaRPr lang="en-US" sz="2200" dirty="0"/>
          </a:p>
        </p:txBody>
      </p:sp>
    </p:spTree>
    <p:extLst>
      <p:ext uri="{BB962C8B-B14F-4D97-AF65-F5344CB8AC3E}">
        <p14:creationId xmlns:p14="http://schemas.microsoft.com/office/powerpoint/2010/main" val="29429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2C6440-E373-426D-AF02-99DB861DC97E}"/>
              </a:ext>
            </a:extLst>
          </p:cNvPr>
          <p:cNvSpPr/>
          <p:nvPr/>
        </p:nvSpPr>
        <p:spPr>
          <a:xfrm>
            <a:off x="2419966" y="786032"/>
            <a:ext cx="7605346" cy="113420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ENVIRONMENTS</a:t>
            </a:r>
          </a:p>
        </p:txBody>
      </p:sp>
      <p:sp>
        <p:nvSpPr>
          <p:cNvPr id="3" name="Rectangle 2">
            <a:extLst>
              <a:ext uri="{FF2B5EF4-FFF2-40B4-BE49-F238E27FC236}">
                <a16:creationId xmlns:a16="http://schemas.microsoft.com/office/drawing/2014/main" id="{C01E7BF9-D77F-4F12-BF01-FA491BE9D5AD}"/>
              </a:ext>
            </a:extLst>
          </p:cNvPr>
          <p:cNvSpPr/>
          <p:nvPr/>
        </p:nvSpPr>
        <p:spPr>
          <a:xfrm>
            <a:off x="221181" y="3403414"/>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Environment</a:t>
            </a:r>
          </a:p>
          <a:p>
            <a:pPr algn="ctr"/>
            <a:r>
              <a:rPr lang="en-US" dirty="0"/>
              <a:t>www.aaa-d.com</a:t>
            </a:r>
          </a:p>
          <a:p>
            <a:pPr algn="ctr"/>
            <a:endParaRPr lang="en-US" dirty="0"/>
          </a:p>
          <a:p>
            <a:pPr algn="ctr"/>
            <a:endParaRPr lang="en-US" dirty="0"/>
          </a:p>
          <a:p>
            <a:pPr algn="ctr"/>
            <a:endParaRPr lang="en-US" dirty="0"/>
          </a:p>
        </p:txBody>
      </p:sp>
      <p:sp>
        <p:nvSpPr>
          <p:cNvPr id="4" name="Rectangle 3">
            <a:extLst>
              <a:ext uri="{FF2B5EF4-FFF2-40B4-BE49-F238E27FC236}">
                <a16:creationId xmlns:a16="http://schemas.microsoft.com/office/drawing/2014/main" id="{0AEC9EC9-0D56-46C3-ABA7-214955AF0E3D}"/>
              </a:ext>
            </a:extLst>
          </p:cNvPr>
          <p:cNvSpPr/>
          <p:nvPr/>
        </p:nvSpPr>
        <p:spPr>
          <a:xfrm>
            <a:off x="9633358" y="3334652"/>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Production Env.</a:t>
            </a:r>
          </a:p>
          <a:p>
            <a:pPr algn="ctr"/>
            <a:r>
              <a:rPr lang="en-US" dirty="0"/>
              <a:t>www.aaa.com</a:t>
            </a:r>
          </a:p>
          <a:p>
            <a:pPr algn="ctr"/>
            <a:endParaRPr lang="en-US" dirty="0"/>
          </a:p>
          <a:p>
            <a:pPr algn="ctr"/>
            <a:endParaRPr lang="en-US" dirty="0"/>
          </a:p>
          <a:p>
            <a:pPr algn="ctr"/>
            <a:endParaRPr lang="en-US" dirty="0"/>
          </a:p>
        </p:txBody>
      </p:sp>
      <p:sp>
        <p:nvSpPr>
          <p:cNvPr id="5" name="Rectangle 4">
            <a:extLst>
              <a:ext uri="{FF2B5EF4-FFF2-40B4-BE49-F238E27FC236}">
                <a16:creationId xmlns:a16="http://schemas.microsoft.com/office/drawing/2014/main" id="{A5A7FD86-B7A7-4643-AB93-0D97A5479D6E}"/>
              </a:ext>
            </a:extLst>
          </p:cNvPr>
          <p:cNvSpPr/>
          <p:nvPr/>
        </p:nvSpPr>
        <p:spPr>
          <a:xfrm>
            <a:off x="5909245" y="3425826"/>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Env.</a:t>
            </a:r>
          </a:p>
          <a:p>
            <a:pPr algn="ctr"/>
            <a:r>
              <a:rPr lang="en-US" dirty="0"/>
              <a:t>www.aaa-s.com</a:t>
            </a:r>
          </a:p>
          <a:p>
            <a:pPr algn="ctr"/>
            <a:endParaRPr lang="en-US" dirty="0"/>
          </a:p>
          <a:p>
            <a:pPr algn="ctr"/>
            <a:endParaRPr lang="en-US" dirty="0"/>
          </a:p>
          <a:p>
            <a:pPr algn="ctr"/>
            <a:endParaRPr lang="en-US" dirty="0"/>
          </a:p>
        </p:txBody>
      </p:sp>
      <p:sp>
        <p:nvSpPr>
          <p:cNvPr id="6" name="Rectangle 5">
            <a:extLst>
              <a:ext uri="{FF2B5EF4-FFF2-40B4-BE49-F238E27FC236}">
                <a16:creationId xmlns:a16="http://schemas.microsoft.com/office/drawing/2014/main" id="{C5FF0C81-5492-4E4D-B9C4-4E87C1D64F54}"/>
              </a:ext>
            </a:extLst>
          </p:cNvPr>
          <p:cNvSpPr/>
          <p:nvPr/>
        </p:nvSpPr>
        <p:spPr>
          <a:xfrm>
            <a:off x="2981958" y="3429000"/>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 Env.</a:t>
            </a:r>
          </a:p>
          <a:p>
            <a:pPr algn="ctr"/>
            <a:r>
              <a:rPr lang="en-US" dirty="0"/>
              <a:t>www.aaa-q.com</a:t>
            </a:r>
          </a:p>
          <a:p>
            <a:pPr algn="ctr"/>
            <a:endParaRPr lang="en-US" dirty="0"/>
          </a:p>
          <a:p>
            <a:pPr algn="ctr"/>
            <a:endParaRPr lang="en-US" dirty="0"/>
          </a:p>
          <a:p>
            <a:pPr algn="ctr"/>
            <a:endParaRPr lang="en-US" dirty="0"/>
          </a:p>
        </p:txBody>
      </p:sp>
      <p:sp>
        <p:nvSpPr>
          <p:cNvPr id="8" name="Arrow: Curved Down 7">
            <a:extLst>
              <a:ext uri="{FF2B5EF4-FFF2-40B4-BE49-F238E27FC236}">
                <a16:creationId xmlns:a16="http://schemas.microsoft.com/office/drawing/2014/main" id="{20767274-139F-4CAC-8FE2-8F8E22D76768}"/>
              </a:ext>
            </a:extLst>
          </p:cNvPr>
          <p:cNvSpPr/>
          <p:nvPr/>
        </p:nvSpPr>
        <p:spPr>
          <a:xfrm>
            <a:off x="1838996" y="2486466"/>
            <a:ext cx="1881653" cy="5711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urved Down 8">
            <a:extLst>
              <a:ext uri="{FF2B5EF4-FFF2-40B4-BE49-F238E27FC236}">
                <a16:creationId xmlns:a16="http://schemas.microsoft.com/office/drawing/2014/main" id="{79CB5785-DF1F-43A0-8557-FAC60A840498}"/>
              </a:ext>
            </a:extLst>
          </p:cNvPr>
          <p:cNvSpPr/>
          <p:nvPr/>
        </p:nvSpPr>
        <p:spPr>
          <a:xfrm>
            <a:off x="4424258" y="2524256"/>
            <a:ext cx="1881653" cy="5711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Down 9">
            <a:extLst>
              <a:ext uri="{FF2B5EF4-FFF2-40B4-BE49-F238E27FC236}">
                <a16:creationId xmlns:a16="http://schemas.microsoft.com/office/drawing/2014/main" id="{211FEFE7-E0DC-4CC0-8150-7F9C34B3AA84}"/>
              </a:ext>
            </a:extLst>
          </p:cNvPr>
          <p:cNvSpPr/>
          <p:nvPr/>
        </p:nvSpPr>
        <p:spPr>
          <a:xfrm>
            <a:off x="6671985" y="2403923"/>
            <a:ext cx="1914723" cy="5711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Star: 5 Points 11">
            <a:extLst>
              <a:ext uri="{FF2B5EF4-FFF2-40B4-BE49-F238E27FC236}">
                <a16:creationId xmlns:a16="http://schemas.microsoft.com/office/drawing/2014/main" id="{DEB8092D-57D0-4194-9C11-7C5A3E521567}"/>
              </a:ext>
            </a:extLst>
          </p:cNvPr>
          <p:cNvSpPr/>
          <p:nvPr/>
        </p:nvSpPr>
        <p:spPr>
          <a:xfrm>
            <a:off x="773675" y="4960102"/>
            <a:ext cx="1065321"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AC358CBE-243D-427B-8DA6-4A952099A68D}"/>
              </a:ext>
            </a:extLst>
          </p:cNvPr>
          <p:cNvSpPr/>
          <p:nvPr/>
        </p:nvSpPr>
        <p:spPr>
          <a:xfrm>
            <a:off x="3782696" y="4937760"/>
            <a:ext cx="1065321"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89DC618A-CBCC-456D-850E-CEFB5E24B8F1}"/>
              </a:ext>
            </a:extLst>
          </p:cNvPr>
          <p:cNvSpPr/>
          <p:nvPr/>
        </p:nvSpPr>
        <p:spPr>
          <a:xfrm>
            <a:off x="6534530" y="4845285"/>
            <a:ext cx="950999"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BE3D7B1-B0F7-424C-B13E-526AC434A938}"/>
              </a:ext>
            </a:extLst>
          </p:cNvPr>
          <p:cNvSpPr/>
          <p:nvPr/>
        </p:nvSpPr>
        <p:spPr>
          <a:xfrm>
            <a:off x="1607342" y="4705147"/>
            <a:ext cx="857572"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72C5EEB-1215-492C-8408-BD373461A7CA}"/>
              </a:ext>
            </a:extLst>
          </p:cNvPr>
          <p:cNvSpPr/>
          <p:nvPr/>
        </p:nvSpPr>
        <p:spPr>
          <a:xfrm>
            <a:off x="7444077" y="4613973"/>
            <a:ext cx="76554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711C5E78-4810-466D-BA57-65B38B676A3D}"/>
              </a:ext>
            </a:extLst>
          </p:cNvPr>
          <p:cNvSpPr/>
          <p:nvPr/>
        </p:nvSpPr>
        <p:spPr>
          <a:xfrm>
            <a:off x="10161637" y="4682735"/>
            <a:ext cx="950999"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955DB1C-73D7-44BC-BCBD-AAD6CBFCA794}"/>
              </a:ext>
            </a:extLst>
          </p:cNvPr>
          <p:cNvSpPr/>
          <p:nvPr/>
        </p:nvSpPr>
        <p:spPr>
          <a:xfrm>
            <a:off x="11079407" y="4608167"/>
            <a:ext cx="76554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FF2B8D2-23AD-4104-BB6D-44A60E819B97}"/>
              </a:ext>
            </a:extLst>
          </p:cNvPr>
          <p:cNvSpPr/>
          <p:nvPr/>
        </p:nvSpPr>
        <p:spPr>
          <a:xfrm>
            <a:off x="7930721" y="1630849"/>
            <a:ext cx="2558642" cy="255864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Env.</a:t>
            </a:r>
          </a:p>
          <a:p>
            <a:pPr algn="ctr"/>
            <a:r>
              <a:rPr lang="en-US" dirty="0"/>
              <a:t>www.aaa.com</a:t>
            </a:r>
          </a:p>
          <a:p>
            <a:pPr algn="ctr"/>
            <a:endParaRPr lang="en-US" dirty="0"/>
          </a:p>
          <a:p>
            <a:pPr algn="ctr"/>
            <a:endParaRPr lang="en-US" dirty="0"/>
          </a:p>
          <a:p>
            <a:pPr algn="ctr"/>
            <a:endParaRPr lang="en-US" dirty="0"/>
          </a:p>
        </p:txBody>
      </p:sp>
      <p:sp>
        <p:nvSpPr>
          <p:cNvPr id="23" name="Star: 5 Points 22">
            <a:extLst>
              <a:ext uri="{FF2B5EF4-FFF2-40B4-BE49-F238E27FC236}">
                <a16:creationId xmlns:a16="http://schemas.microsoft.com/office/drawing/2014/main" id="{6EF80122-DB27-4DCE-A881-83AA63747BB0}"/>
              </a:ext>
            </a:extLst>
          </p:cNvPr>
          <p:cNvSpPr/>
          <p:nvPr/>
        </p:nvSpPr>
        <p:spPr>
          <a:xfrm>
            <a:off x="8459000" y="2978932"/>
            <a:ext cx="950999" cy="71731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57538B7-C44A-4925-B133-EB09430B1CFF}"/>
              </a:ext>
            </a:extLst>
          </p:cNvPr>
          <p:cNvSpPr/>
          <p:nvPr/>
        </p:nvSpPr>
        <p:spPr>
          <a:xfrm>
            <a:off x="9376770" y="2904364"/>
            <a:ext cx="765544"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1E0BB12-D39B-46DD-A0E5-A1E3F3EAA602}"/>
              </a:ext>
            </a:extLst>
          </p:cNvPr>
          <p:cNvSpPr/>
          <p:nvPr/>
        </p:nvSpPr>
        <p:spPr>
          <a:xfrm>
            <a:off x="4419231" y="4579102"/>
            <a:ext cx="857572"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347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0BF4D2-A654-4E99-B547-5995153A4265}"/>
              </a:ext>
            </a:extLst>
          </p:cNvPr>
          <p:cNvSpPr/>
          <p:nvPr/>
        </p:nvSpPr>
        <p:spPr>
          <a:xfrm>
            <a:off x="1950098" y="1684175"/>
            <a:ext cx="9125339" cy="348964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TESTING TYPES</a:t>
            </a:r>
          </a:p>
        </p:txBody>
      </p:sp>
    </p:spTree>
    <p:extLst>
      <p:ext uri="{BB962C8B-B14F-4D97-AF65-F5344CB8AC3E}">
        <p14:creationId xmlns:p14="http://schemas.microsoft.com/office/powerpoint/2010/main" val="380465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0BF4D2-A654-4E99-B547-5995153A4265}"/>
              </a:ext>
            </a:extLst>
          </p:cNvPr>
          <p:cNvSpPr/>
          <p:nvPr/>
        </p:nvSpPr>
        <p:spPr>
          <a:xfrm>
            <a:off x="4634575" y="199324"/>
            <a:ext cx="2118563" cy="79896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TESTING</a:t>
            </a:r>
          </a:p>
        </p:txBody>
      </p:sp>
      <p:sp>
        <p:nvSpPr>
          <p:cNvPr id="5" name="Rectangle 4">
            <a:extLst>
              <a:ext uri="{FF2B5EF4-FFF2-40B4-BE49-F238E27FC236}">
                <a16:creationId xmlns:a16="http://schemas.microsoft.com/office/drawing/2014/main" id="{0EBA23EE-83D1-4BD6-BF5E-022BA3A330E7}"/>
              </a:ext>
            </a:extLst>
          </p:cNvPr>
          <p:cNvSpPr/>
          <p:nvPr/>
        </p:nvSpPr>
        <p:spPr>
          <a:xfrm>
            <a:off x="1702967" y="1485635"/>
            <a:ext cx="2684476" cy="85489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Dynamic </a:t>
            </a:r>
          </a:p>
          <a:p>
            <a:pPr algn="ctr"/>
            <a:r>
              <a:rPr lang="en-US" sz="3200" b="1" dirty="0">
                <a:solidFill>
                  <a:schemeClr val="tx1"/>
                </a:solidFill>
              </a:rPr>
              <a:t>Testing</a:t>
            </a:r>
          </a:p>
        </p:txBody>
      </p:sp>
      <p:sp>
        <p:nvSpPr>
          <p:cNvPr id="8" name="Rectangle 7">
            <a:extLst>
              <a:ext uri="{FF2B5EF4-FFF2-40B4-BE49-F238E27FC236}">
                <a16:creationId xmlns:a16="http://schemas.microsoft.com/office/drawing/2014/main" id="{12F7A834-0186-4918-BD6A-6574C2571A90}"/>
              </a:ext>
            </a:extLst>
          </p:cNvPr>
          <p:cNvSpPr/>
          <p:nvPr/>
        </p:nvSpPr>
        <p:spPr>
          <a:xfrm>
            <a:off x="7415869" y="1485635"/>
            <a:ext cx="2498522" cy="85489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Static Testing</a:t>
            </a:r>
          </a:p>
        </p:txBody>
      </p:sp>
      <p:cxnSp>
        <p:nvCxnSpPr>
          <p:cNvPr id="10" name="Connector: Elbow 9">
            <a:extLst>
              <a:ext uri="{FF2B5EF4-FFF2-40B4-BE49-F238E27FC236}">
                <a16:creationId xmlns:a16="http://schemas.microsoft.com/office/drawing/2014/main" id="{AF458FD0-DA76-4DF6-9FEE-9B2A8BA2D961}"/>
              </a:ext>
            </a:extLst>
          </p:cNvPr>
          <p:cNvCxnSpPr>
            <a:cxnSpLocks/>
            <a:endCxn id="11" idx="0"/>
          </p:cNvCxnSpPr>
          <p:nvPr/>
        </p:nvCxnSpPr>
        <p:spPr>
          <a:xfrm rot="5400000">
            <a:off x="1021711" y="2863090"/>
            <a:ext cx="1958833" cy="913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B6C94F5-7833-499B-A998-41237FCC36D4}"/>
              </a:ext>
            </a:extLst>
          </p:cNvPr>
          <p:cNvSpPr/>
          <p:nvPr/>
        </p:nvSpPr>
        <p:spPr>
          <a:xfrm>
            <a:off x="320182" y="4299359"/>
            <a:ext cx="2448186" cy="107300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Functional Testing</a:t>
            </a:r>
          </a:p>
        </p:txBody>
      </p:sp>
      <p:sp>
        <p:nvSpPr>
          <p:cNvPr id="13" name="Rectangle 12">
            <a:extLst>
              <a:ext uri="{FF2B5EF4-FFF2-40B4-BE49-F238E27FC236}">
                <a16:creationId xmlns:a16="http://schemas.microsoft.com/office/drawing/2014/main" id="{4E448C30-5338-4E8D-B5BD-5839A227AEA4}"/>
              </a:ext>
            </a:extLst>
          </p:cNvPr>
          <p:cNvSpPr/>
          <p:nvPr/>
        </p:nvSpPr>
        <p:spPr>
          <a:xfrm>
            <a:off x="3020038" y="4299358"/>
            <a:ext cx="3075962" cy="107300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Non-Functional Testing</a:t>
            </a:r>
          </a:p>
        </p:txBody>
      </p:sp>
      <p:cxnSp>
        <p:nvCxnSpPr>
          <p:cNvPr id="14" name="Connector: Elbow 13">
            <a:extLst>
              <a:ext uri="{FF2B5EF4-FFF2-40B4-BE49-F238E27FC236}">
                <a16:creationId xmlns:a16="http://schemas.microsoft.com/office/drawing/2014/main" id="{9E6E9063-554B-4FF5-B24F-61B18125C173}"/>
              </a:ext>
            </a:extLst>
          </p:cNvPr>
          <p:cNvCxnSpPr>
            <a:cxnSpLocks/>
          </p:cNvCxnSpPr>
          <p:nvPr/>
        </p:nvCxnSpPr>
        <p:spPr>
          <a:xfrm rot="16200000" flipH="1">
            <a:off x="3138881" y="2662106"/>
            <a:ext cx="1958831" cy="1315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79D2C52-4AC4-4A63-B0F7-8B93A36BC4ED}"/>
              </a:ext>
            </a:extLst>
          </p:cNvPr>
          <p:cNvSpPr/>
          <p:nvPr/>
        </p:nvSpPr>
        <p:spPr>
          <a:xfrm>
            <a:off x="7466205" y="4299358"/>
            <a:ext cx="2448186" cy="107300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Review</a:t>
            </a:r>
          </a:p>
        </p:txBody>
      </p:sp>
      <p:cxnSp>
        <p:nvCxnSpPr>
          <p:cNvPr id="20" name="Straight Arrow Connector 19">
            <a:extLst>
              <a:ext uri="{FF2B5EF4-FFF2-40B4-BE49-F238E27FC236}">
                <a16:creationId xmlns:a16="http://schemas.microsoft.com/office/drawing/2014/main" id="{916BBEC3-2525-4139-AD73-9E5870DE7818}"/>
              </a:ext>
            </a:extLst>
          </p:cNvPr>
          <p:cNvCxnSpPr/>
          <p:nvPr/>
        </p:nvCxnSpPr>
        <p:spPr>
          <a:xfrm>
            <a:off x="8665130" y="2457974"/>
            <a:ext cx="0" cy="1753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04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1" grpId="0" animBg="1"/>
      <p:bldP spid="13"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81920" y="212657"/>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Static Testing  </a:t>
            </a:r>
          </a:p>
        </p:txBody>
      </p:sp>
      <p:sp>
        <p:nvSpPr>
          <p:cNvPr id="5" name="Rectangle 4">
            <a:extLst>
              <a:ext uri="{FF2B5EF4-FFF2-40B4-BE49-F238E27FC236}">
                <a16:creationId xmlns:a16="http://schemas.microsoft.com/office/drawing/2014/main" id="{ACE6BF33-900F-48D8-BE07-5BB0C9E35C5A}"/>
              </a:ext>
            </a:extLst>
          </p:cNvPr>
          <p:cNvSpPr/>
          <p:nvPr/>
        </p:nvSpPr>
        <p:spPr>
          <a:xfrm>
            <a:off x="609600" y="1340107"/>
            <a:ext cx="11125200" cy="53052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r>
              <a:rPr lang="en-US" sz="2500" dirty="0">
                <a:solidFill>
                  <a:schemeClr val="tx1"/>
                </a:solidFill>
              </a:rPr>
              <a:t>Static testing is done during the verification process	</a:t>
            </a:r>
          </a:p>
          <a:p>
            <a:pPr marL="342900" indent="-342900" algn="just">
              <a:buAutoNum type="arabicPeriod"/>
            </a:pPr>
            <a:r>
              <a:rPr lang="en-US" sz="2500" dirty="0">
                <a:solidFill>
                  <a:schemeClr val="tx1"/>
                </a:solidFill>
              </a:rPr>
              <a:t>This testing includes reviewing of the documents. </a:t>
            </a:r>
          </a:p>
          <a:p>
            <a:pPr marL="342900" indent="-342900" algn="just">
              <a:buFont typeface="Arial" panose="020B0604020202020204" pitchFamily="34" charset="0"/>
              <a:buChar char="•"/>
            </a:pPr>
            <a:endParaRPr lang="en-US" sz="2500" dirty="0">
              <a:solidFill>
                <a:schemeClr val="tx1"/>
              </a:solidFill>
            </a:endParaRPr>
          </a:p>
          <a:p>
            <a:pPr marL="342900" indent="-342900" algn="just">
              <a:buFont typeface="Arial" panose="020B0604020202020204" pitchFamily="34" charset="0"/>
              <a:buChar char="•"/>
            </a:pPr>
            <a:r>
              <a:rPr lang="en-US" sz="2500" dirty="0">
                <a:solidFill>
                  <a:schemeClr val="tx1"/>
                </a:solidFill>
              </a:rPr>
              <a:t>Specifications, including business requirements, functional requirements, and security requirements </a:t>
            </a:r>
          </a:p>
          <a:p>
            <a:pPr marL="342900" indent="-342900" algn="just">
              <a:buFont typeface="Arial" panose="020B0604020202020204" pitchFamily="34" charset="0"/>
              <a:buChar char="•"/>
            </a:pPr>
            <a:r>
              <a:rPr lang="en-US" sz="2500" dirty="0">
                <a:solidFill>
                  <a:schemeClr val="tx1"/>
                </a:solidFill>
              </a:rPr>
              <a:t>Epics, user stories, and acceptance criteria</a:t>
            </a:r>
          </a:p>
          <a:p>
            <a:pPr marL="342900" indent="-342900" algn="just">
              <a:buFont typeface="Arial" panose="020B0604020202020204" pitchFamily="34" charset="0"/>
              <a:buChar char="•"/>
            </a:pPr>
            <a:r>
              <a:rPr lang="en-US" sz="2500" dirty="0">
                <a:solidFill>
                  <a:schemeClr val="tx1"/>
                </a:solidFill>
              </a:rPr>
              <a:t>Architecture and design specifications </a:t>
            </a:r>
          </a:p>
          <a:p>
            <a:pPr marL="342900" indent="-342900" algn="just">
              <a:buFont typeface="Arial" panose="020B0604020202020204" pitchFamily="34" charset="0"/>
              <a:buChar char="•"/>
            </a:pPr>
            <a:r>
              <a:rPr lang="en-US" sz="2500" dirty="0">
                <a:solidFill>
                  <a:schemeClr val="tx1"/>
                </a:solidFill>
              </a:rPr>
              <a:t>Static testing techniques provide a variety of benefits. When applied early in the software development lifecycle, static testing enables the early detection of defects before dynamic testing is performed (e.g., in requirements or design specifications reviews, product backlog refinement, etc.)</a:t>
            </a:r>
          </a:p>
          <a:p>
            <a:pPr marL="342900" indent="-342900" algn="just">
              <a:buFont typeface="Arial" panose="020B0604020202020204" pitchFamily="34" charset="0"/>
              <a:buChar char="•"/>
            </a:pPr>
            <a:endParaRPr lang="en-US" sz="2500" dirty="0">
              <a:solidFill>
                <a:schemeClr val="tx1"/>
              </a:solidFill>
            </a:endParaRPr>
          </a:p>
        </p:txBody>
      </p:sp>
    </p:spTree>
    <p:extLst>
      <p:ext uri="{BB962C8B-B14F-4D97-AF65-F5344CB8AC3E}">
        <p14:creationId xmlns:p14="http://schemas.microsoft.com/office/powerpoint/2010/main" val="122366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81920" y="212657"/>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1"/>
                </a:solidFill>
              </a:rPr>
              <a:t>Dynamic Testing  </a:t>
            </a:r>
          </a:p>
        </p:txBody>
      </p:sp>
      <p:sp>
        <p:nvSpPr>
          <p:cNvPr id="5" name="Rectangle 4">
            <a:extLst>
              <a:ext uri="{FF2B5EF4-FFF2-40B4-BE49-F238E27FC236}">
                <a16:creationId xmlns:a16="http://schemas.microsoft.com/office/drawing/2014/main" id="{ACE6BF33-900F-48D8-BE07-5BB0C9E35C5A}"/>
              </a:ext>
            </a:extLst>
          </p:cNvPr>
          <p:cNvSpPr/>
          <p:nvPr/>
        </p:nvSpPr>
        <p:spPr>
          <a:xfrm>
            <a:off x="1681920" y="1340107"/>
            <a:ext cx="9148917" cy="53052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500" dirty="0">
                <a:solidFill>
                  <a:schemeClr val="tx1"/>
                </a:solidFill>
              </a:rPr>
              <a:t>Under Dynamic	Testing code	is	executed.	It	checks	for	functional	behavior	of	software	system	.	</a:t>
            </a:r>
          </a:p>
          <a:p>
            <a:pPr marL="342900" indent="-342900" algn="just">
              <a:buAutoNum type="arabicPeriod"/>
            </a:pPr>
            <a:r>
              <a:rPr lang="en-US" sz="2500" dirty="0">
                <a:solidFill>
                  <a:schemeClr val="tx1"/>
                </a:solidFill>
              </a:rPr>
              <a:t> Main	objective	of	this	testing	is	to	confirm	that	the	software	product	works	in	conformance	with	the	business	requirements.	This	 testing	 is	also	called	as	Execution	technique	or	validation	testing</a:t>
            </a:r>
          </a:p>
        </p:txBody>
      </p:sp>
    </p:spTree>
    <p:extLst>
      <p:ext uri="{BB962C8B-B14F-4D97-AF65-F5344CB8AC3E}">
        <p14:creationId xmlns:p14="http://schemas.microsoft.com/office/powerpoint/2010/main" val="134506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81920" y="212657"/>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smoke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788713" y="1120589"/>
            <a:ext cx="9148917" cy="53052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Smoke testing is a form of software testing that is not exhaustive and checks only the most crucial components of the software but does not check in more detail.  </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 In my current project we run smoke test to make sure if the application is stable enough to perform other major testing activities.</a:t>
            </a:r>
          </a:p>
          <a:p>
            <a:pPr marL="342900" indent="-342900" algn="just">
              <a:buAutoNum type="arabicPeriod"/>
            </a:pPr>
            <a:r>
              <a:rPr lang="en-US" dirty="0">
                <a:solidFill>
                  <a:schemeClr val="tx1"/>
                </a:solidFill>
              </a:rPr>
              <a:t>WE  TEST  THE MOST  IMPORTANT FUNCTIONALITIES IN OUR  APP.</a:t>
            </a:r>
          </a:p>
          <a:p>
            <a:pPr algn="just"/>
            <a:r>
              <a:rPr lang="en-US" dirty="0">
                <a:solidFill>
                  <a:schemeClr val="tx1"/>
                </a:solidFill>
              </a:rPr>
              <a:t>             TO MAKE SURE OUR  APP IS UP AND  RUNNING/STABLE.</a:t>
            </a:r>
          </a:p>
          <a:p>
            <a:pPr algn="just"/>
            <a:endParaRPr lang="en-US" dirty="0">
              <a:solidFill>
                <a:schemeClr val="tx1"/>
              </a:solidFill>
            </a:endParaRPr>
          </a:p>
          <a:p>
            <a:pPr algn="just"/>
            <a:r>
              <a:rPr lang="en-US" dirty="0">
                <a:solidFill>
                  <a:schemeClr val="tx1"/>
                </a:solidFill>
              </a:rPr>
              <a:t>           WE AUTOMATE OUR  SMOKE TEST</a:t>
            </a:r>
          </a:p>
          <a:p>
            <a:pPr algn="just"/>
            <a:endParaRPr lang="en-US" dirty="0">
              <a:solidFill>
                <a:schemeClr val="tx1"/>
              </a:solidFill>
            </a:endParaRPr>
          </a:p>
          <a:p>
            <a:pPr algn="just"/>
            <a:r>
              <a:rPr lang="en-US" dirty="0">
                <a:solidFill>
                  <a:schemeClr val="tx1"/>
                </a:solidFill>
              </a:rPr>
              <a:t>4. WE INCLUDE  THE MOST   IMPORTAMT  FUNCTIONALITIES IN OUR SMOKE TETS</a:t>
            </a:r>
          </a:p>
          <a:p>
            <a:pPr algn="just"/>
            <a:r>
              <a:rPr lang="en-US" dirty="0">
                <a:solidFill>
                  <a:schemeClr val="tx1"/>
                </a:solidFill>
              </a:rPr>
              <a:t>5. QA LEAD DECIDES WHICH FUNCTIONALITIES SHOULD BE IN SMOKE TEST</a:t>
            </a:r>
          </a:p>
          <a:p>
            <a:pPr algn="just"/>
            <a:r>
              <a:rPr lang="en-US" dirty="0">
                <a:solidFill>
                  <a:schemeClr val="tx1"/>
                </a:solidFill>
              </a:rPr>
              <a:t>6. USUALY  THERE 5-15 FUNCTIONALITIES IN SMOKE TEST</a:t>
            </a:r>
          </a:p>
          <a:p>
            <a:pPr algn="just"/>
            <a:r>
              <a:rPr lang="en-US" dirty="0">
                <a:solidFill>
                  <a:schemeClr val="tx1"/>
                </a:solidFill>
              </a:rPr>
              <a:t>7. IT TAKES 10-20</a:t>
            </a:r>
          </a:p>
          <a:p>
            <a:pPr marL="342900" indent="-342900" algn="just">
              <a:buAutoNum type="arabicPeriod" startAt="8"/>
            </a:pPr>
            <a:r>
              <a:rPr lang="en-US" dirty="0">
                <a:solidFill>
                  <a:schemeClr val="tx1"/>
                </a:solidFill>
              </a:rPr>
              <a:t>MOSTLY IT IS AUTOMATED  AND ONE QA IS ASSIGNED TO ANALYZE FAILURE IN SMOKE TEST</a:t>
            </a:r>
          </a:p>
          <a:p>
            <a:pPr marL="342900" indent="-342900" algn="just">
              <a:buAutoNum type="arabicPeriod" startAt="8"/>
            </a:pPr>
            <a:r>
              <a:rPr lang="en-US" dirty="0">
                <a:solidFill>
                  <a:schemeClr val="tx1"/>
                </a:solidFill>
              </a:rPr>
              <a:t>IF THERE IS NO AUTOMATION  THEY DO IT MANUALLY</a:t>
            </a:r>
          </a:p>
          <a:p>
            <a:pPr algn="just"/>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304289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Regression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3117349"/>
            <a:ext cx="9148917" cy="325132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We do Regression Test to make sure that new functionalities  did not break </a:t>
            </a:r>
          </a:p>
          <a:p>
            <a:pPr algn="just"/>
            <a:r>
              <a:rPr lang="en-US" dirty="0">
                <a:solidFill>
                  <a:schemeClr val="tx1"/>
                </a:solidFill>
              </a:rPr>
              <a:t>     existing  functionalities.</a:t>
            </a:r>
          </a:p>
          <a:p>
            <a:pPr algn="just"/>
            <a:r>
              <a:rPr lang="en-US" dirty="0">
                <a:solidFill>
                  <a:schemeClr val="tx1"/>
                </a:solidFill>
              </a:rPr>
              <a:t>2. WE RUN OUR REGRESSION  AT THE END OF EACH SPRINT</a:t>
            </a:r>
          </a:p>
          <a:p>
            <a:pPr marL="342900" indent="-342900" algn="just">
              <a:buAutoNum type="arabicPeriod" startAt="3"/>
            </a:pPr>
            <a:r>
              <a:rPr lang="en-US" dirty="0">
                <a:solidFill>
                  <a:schemeClr val="tx1"/>
                </a:solidFill>
              </a:rPr>
              <a:t>IT TAKES HOURS DEPENDS ON HOW MANY  TEST CASES IN YOUR REGRESSION</a:t>
            </a:r>
          </a:p>
          <a:p>
            <a:pPr marL="342900" indent="-342900" algn="just">
              <a:buAutoNum type="arabicPeriod" startAt="3"/>
            </a:pPr>
            <a:r>
              <a:rPr lang="en-US" dirty="0">
                <a:solidFill>
                  <a:schemeClr val="tx1"/>
                </a:solidFill>
              </a:rPr>
              <a:t>EXAMPLE: 200 TEST CASES  IT TOOK AROUND 3 HOURS</a:t>
            </a:r>
          </a:p>
          <a:p>
            <a:pPr marL="342900" indent="-342900" algn="just">
              <a:buAutoNum type="arabicPeriod" startAt="3"/>
            </a:pPr>
            <a:r>
              <a:rPr lang="en-US" dirty="0">
                <a:solidFill>
                  <a:schemeClr val="tx1"/>
                </a:solidFill>
              </a:rPr>
              <a:t>FIRST  WE RUN OUR  REGRSSION IN  QA ENV, </a:t>
            </a:r>
          </a:p>
          <a:p>
            <a:pPr marL="342900" indent="-342900" algn="just">
              <a:buAutoNum type="arabicPeriod" startAt="3"/>
            </a:pPr>
            <a:endParaRPr lang="en-US" dirty="0">
              <a:solidFill>
                <a:schemeClr val="tx1"/>
              </a:solidFill>
            </a:endParaRPr>
          </a:p>
          <a:p>
            <a:pPr marL="342900" indent="-342900" algn="just">
              <a:buAutoNum type="arabicPeriod" startAt="3"/>
            </a:pPr>
            <a:r>
              <a:rPr lang="en-US" dirty="0">
                <a:solidFill>
                  <a:schemeClr val="tx1"/>
                </a:solidFill>
              </a:rPr>
              <a:t>HOW  OFTEN  DO YOU RUN YOUR  REGRESSION</a:t>
            </a:r>
          </a:p>
          <a:p>
            <a:pPr marL="342900" indent="-342900" algn="just">
              <a:buAutoNum type="arabicPeriod" startAt="3"/>
            </a:pPr>
            <a:r>
              <a:rPr lang="en-US" dirty="0">
                <a:solidFill>
                  <a:schemeClr val="tx1"/>
                </a:solidFill>
              </a:rPr>
              <a:t>HOW MANY  TEST CASES ARE  THERE  IN  YOUR  REGRESSION</a:t>
            </a:r>
          </a:p>
          <a:p>
            <a:pPr marL="342900" indent="-342900" algn="just">
              <a:buAutoNum type="arabicPeriod" startAt="3"/>
            </a:pPr>
            <a:r>
              <a:rPr lang="en-US" dirty="0">
                <a:solidFill>
                  <a:schemeClr val="tx1"/>
                </a:solidFill>
              </a:rPr>
              <a:t>HOW LONG DID IT TAKE</a:t>
            </a:r>
          </a:p>
          <a:p>
            <a:pPr marL="342900" indent="-342900" algn="just">
              <a:buAutoNum type="arabicPeriod" startAt="3"/>
            </a:pPr>
            <a:r>
              <a:rPr lang="en-US" dirty="0">
                <a:solidFill>
                  <a:schemeClr val="tx1"/>
                </a:solidFill>
              </a:rPr>
              <a:t>DID YOU RUN YOUR REGRESSION  IN VM=VIRTUAL MACHINE</a:t>
            </a:r>
          </a:p>
          <a:p>
            <a:pPr algn="just"/>
            <a:endParaRPr lang="en-US" dirty="0">
              <a:solidFill>
                <a:schemeClr val="tx1"/>
              </a:solidFill>
            </a:endParaRPr>
          </a:p>
        </p:txBody>
      </p:sp>
    </p:spTree>
    <p:extLst>
      <p:ext uri="{BB962C8B-B14F-4D97-AF65-F5344CB8AC3E}">
        <p14:creationId xmlns:p14="http://schemas.microsoft.com/office/powerpoint/2010/main" val="9749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dirty="0">
                <a:solidFill>
                  <a:schemeClr val="tx1"/>
                </a:solidFill>
              </a:rPr>
              <a:t>What is FUNCTIONAL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2034989"/>
            <a:ext cx="9148917" cy="433368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300" dirty="0">
                <a:solidFill>
                  <a:schemeClr val="tx1"/>
                </a:solidFill>
              </a:rPr>
              <a:t>* It is a test to check whether each and every functionality of that application is working as per the requirement. In this test, the Test Cases are ‘executed’.</a:t>
            </a:r>
          </a:p>
          <a:p>
            <a:pPr algn="just"/>
            <a:endParaRPr lang="en-US" sz="2300" dirty="0">
              <a:solidFill>
                <a:schemeClr val="tx1"/>
              </a:solidFill>
            </a:endParaRPr>
          </a:p>
          <a:p>
            <a:pPr algn="just"/>
            <a:r>
              <a:rPr lang="en-US" sz="2300" dirty="0">
                <a:solidFill>
                  <a:schemeClr val="tx1"/>
                </a:solidFill>
              </a:rPr>
              <a:t>* Functional testing of a system involves tests that evaluate functions that the system should perform.</a:t>
            </a:r>
          </a:p>
        </p:txBody>
      </p:sp>
    </p:spTree>
    <p:extLst>
      <p:ext uri="{BB962C8B-B14F-4D97-AF65-F5344CB8AC3E}">
        <p14:creationId xmlns:p14="http://schemas.microsoft.com/office/powerpoint/2010/main" val="41100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NON-FUNCTIONAL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760026" y="2142565"/>
            <a:ext cx="9148917" cy="42530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rPr>
              <a:t>Non-functional testing of a system evaluates characteristics of systems and software such as performance efficiency or security</a:t>
            </a:r>
          </a:p>
        </p:txBody>
      </p:sp>
    </p:spTree>
    <p:extLst>
      <p:ext uri="{BB962C8B-B14F-4D97-AF65-F5344CB8AC3E}">
        <p14:creationId xmlns:p14="http://schemas.microsoft.com/office/powerpoint/2010/main" val="66612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UNIT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3117349"/>
            <a:ext cx="9148917" cy="325132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It is a test to check the code whether it is properly working or not as per the requirement. </a:t>
            </a:r>
          </a:p>
          <a:p>
            <a:pPr algn="just"/>
            <a:r>
              <a:rPr lang="en-US" dirty="0">
                <a:solidFill>
                  <a:schemeClr val="tx1"/>
                </a:solidFill>
              </a:rPr>
              <a:t>      It is done by the developers (Not testers).</a:t>
            </a:r>
          </a:p>
          <a:p>
            <a:pPr algn="just"/>
            <a:r>
              <a:rPr lang="en-US" dirty="0">
                <a:solidFill>
                  <a:schemeClr val="tx1"/>
                </a:solidFill>
              </a:rPr>
              <a:t> </a:t>
            </a:r>
          </a:p>
          <a:p>
            <a:pPr algn="just"/>
            <a:r>
              <a:rPr lang="en-US" dirty="0">
                <a:solidFill>
                  <a:schemeClr val="tx1"/>
                </a:solidFill>
              </a:rPr>
              <a:t>    1. Unit	Testing	of	software	applications	is	done	 during	the	development	(coding)	of	an	application </a:t>
            </a:r>
          </a:p>
          <a:p>
            <a:pPr algn="just"/>
            <a:r>
              <a:rPr lang="en-US" dirty="0">
                <a:solidFill>
                  <a:schemeClr val="tx1"/>
                </a:solidFill>
              </a:rPr>
              <a:t>    2. The	goal	of Unit Testing is to isolate each part of	the program and show that the	individual	 parts are	 correct.	Unit	Testing is	usually performed	by	the	developer</a:t>
            </a:r>
          </a:p>
        </p:txBody>
      </p:sp>
    </p:spTree>
    <p:extLst>
      <p:ext uri="{BB962C8B-B14F-4D97-AF65-F5344CB8AC3E}">
        <p14:creationId xmlns:p14="http://schemas.microsoft.com/office/powerpoint/2010/main" val="256763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extLst>
              <p:ext uri="{D42A27DB-BD31-4B8C-83A1-F6EECF244321}">
                <p14:modId xmlns:p14="http://schemas.microsoft.com/office/powerpoint/2010/main" val="3609808941"/>
              </p:ext>
            </p:extLst>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24335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What is Software Testing Life Cycle (STLC)?</a:t>
            </a:r>
            <a:endParaRPr lang="en-US" sz="2200" dirty="0"/>
          </a:p>
        </p:txBody>
      </p:sp>
    </p:spTree>
    <p:extLst>
      <p:ext uri="{BB962C8B-B14F-4D97-AF65-F5344CB8AC3E}">
        <p14:creationId xmlns:p14="http://schemas.microsoft.com/office/powerpoint/2010/main" val="173583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50000"/>
                  </a:schemeClr>
                </a:solidFill>
              </a:rPr>
              <a:t>What is Component Testing?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1810872"/>
            <a:ext cx="10484498" cy="45246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2">
                    <a:lumMod val="50000"/>
                  </a:schemeClr>
                </a:solidFill>
              </a:rPr>
              <a:t>Component testing (also known as module testing) focuses on components that are separately testable.</a:t>
            </a:r>
          </a:p>
          <a:p>
            <a:r>
              <a:rPr lang="en-US" sz="3000" dirty="0">
                <a:solidFill>
                  <a:schemeClr val="tx2">
                    <a:lumMod val="50000"/>
                  </a:schemeClr>
                </a:solidFill>
              </a:rPr>
              <a:t>In some cases, especially in iterative development models (e.g., Agile) where code changes are ongoing, automated component regression tests play a key role in building confidence that changes have not broken existing components.</a:t>
            </a:r>
          </a:p>
        </p:txBody>
      </p:sp>
    </p:spTree>
    <p:extLst>
      <p:ext uri="{BB962C8B-B14F-4D97-AF65-F5344CB8AC3E}">
        <p14:creationId xmlns:p14="http://schemas.microsoft.com/office/powerpoint/2010/main" val="27346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INTEGRATION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1972235"/>
            <a:ext cx="9148917" cy="425823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It is a test to check whether all the modules are combined together or not and working successfully as specified in the requirement document.</a:t>
            </a:r>
          </a:p>
          <a:p>
            <a:pPr algn="just"/>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Verifying whether the functional and non-functional behaviors of the interfaces are as designed and specified</a:t>
            </a:r>
          </a:p>
          <a:p>
            <a:pPr marL="285750" indent="-285750" algn="just">
              <a:buFont typeface="Arial" panose="020B0604020202020204" pitchFamily="34" charset="0"/>
              <a:buChar char="•"/>
            </a:pPr>
            <a:r>
              <a:rPr lang="en-US" dirty="0">
                <a:solidFill>
                  <a:schemeClr val="tx1"/>
                </a:solidFill>
              </a:rPr>
              <a:t>Building confidence in the quality of the interfaces</a:t>
            </a:r>
          </a:p>
          <a:p>
            <a:pPr marL="285750" indent="-285750" algn="just">
              <a:buFont typeface="Arial" panose="020B0604020202020204" pitchFamily="34" charset="0"/>
              <a:buChar char="•"/>
            </a:pPr>
            <a:r>
              <a:rPr lang="en-US" dirty="0">
                <a:solidFill>
                  <a:schemeClr val="tx1"/>
                </a:solidFill>
              </a:rPr>
              <a:t>Component integration testing focuses on the interactions and interfaces between integrated components</a:t>
            </a:r>
          </a:p>
          <a:p>
            <a:pPr marL="285750" indent="-285750" algn="just">
              <a:buFont typeface="Arial" panose="020B0604020202020204" pitchFamily="34" charset="0"/>
              <a:buChar char="•"/>
            </a:pPr>
            <a:r>
              <a:rPr lang="en-US" dirty="0">
                <a:solidFill>
                  <a:schemeClr val="tx1"/>
                </a:solidFill>
              </a:rPr>
              <a:t>System integration testing focuses on the interactions and interfaces between systems, provided by, external organizations</a:t>
            </a:r>
          </a:p>
        </p:txBody>
      </p:sp>
    </p:spTree>
    <p:extLst>
      <p:ext uri="{BB962C8B-B14F-4D97-AF65-F5344CB8AC3E}">
        <p14:creationId xmlns:p14="http://schemas.microsoft.com/office/powerpoint/2010/main" val="398737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Performance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3117349"/>
            <a:ext cx="9148917" cy="22819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It is a test to check the performance of application.</a:t>
            </a:r>
          </a:p>
        </p:txBody>
      </p:sp>
    </p:spTree>
    <p:extLst>
      <p:ext uri="{BB962C8B-B14F-4D97-AF65-F5344CB8AC3E}">
        <p14:creationId xmlns:p14="http://schemas.microsoft.com/office/powerpoint/2010/main" val="283914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USER ACCEPTANCE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3117349"/>
            <a:ext cx="9148917" cy="22819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In this type of testing, the software is handed over to the user in order to find out if the software meets the user expectations and works as it is expected to.</a:t>
            </a:r>
          </a:p>
          <a:p>
            <a:pPr algn="just"/>
            <a:endParaRPr lang="en-US" dirty="0">
              <a:solidFill>
                <a:schemeClr val="tx1"/>
              </a:solidFill>
            </a:endParaRPr>
          </a:p>
        </p:txBody>
      </p:sp>
    </p:spTree>
    <p:extLst>
      <p:ext uri="{BB962C8B-B14F-4D97-AF65-F5344CB8AC3E}">
        <p14:creationId xmlns:p14="http://schemas.microsoft.com/office/powerpoint/2010/main" val="403014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BACK END 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697273" y="3117349"/>
            <a:ext cx="9148917" cy="22819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It is a test to check whether the data displayed in the GUI front end report format matches with the particular data in the original database</a:t>
            </a:r>
          </a:p>
        </p:txBody>
      </p:sp>
    </p:spTree>
    <p:extLst>
      <p:ext uri="{BB962C8B-B14F-4D97-AF65-F5344CB8AC3E}">
        <p14:creationId xmlns:p14="http://schemas.microsoft.com/office/powerpoint/2010/main" val="239306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solidFill>
                  <a:schemeClr val="tx2">
                    <a:lumMod val="50000"/>
                  </a:schemeClr>
                </a:solidFill>
              </a:rPr>
              <a:t>Ad-hoc	testing?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2">
                    <a:lumMod val="50000"/>
                  </a:schemeClr>
                </a:solidFill>
              </a:rPr>
              <a:t>	Testing	performed	without	planning	and	documentation	-the	tester	tries	to	'break'	the	system	by	randomly	trying	the	system's	functionality.	It	is	performed	by	the	testing	team</a:t>
            </a:r>
          </a:p>
        </p:txBody>
      </p:sp>
    </p:spTree>
    <p:extLst>
      <p:ext uri="{BB962C8B-B14F-4D97-AF65-F5344CB8AC3E}">
        <p14:creationId xmlns:p14="http://schemas.microsoft.com/office/powerpoint/2010/main" val="382463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721510" y="41292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50000"/>
                  </a:schemeClr>
                </a:solidFill>
              </a:rPr>
              <a:t>What is Alpha Testing?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1855694"/>
            <a:ext cx="10484498" cy="447979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2">
                    <a:lumMod val="50000"/>
                  </a:schemeClr>
                </a:solidFill>
              </a:rPr>
              <a:t>In this type of testing, the users are invited at the development center where they use the application and the developers note every particular input or action carried out by the user. Any type of abnormal behavior of the system is noted and rectified by the developers.</a:t>
            </a:r>
          </a:p>
          <a:p>
            <a:r>
              <a:rPr lang="en-US" sz="3000" dirty="0">
                <a:solidFill>
                  <a:schemeClr val="tx2">
                    <a:lumMod val="50000"/>
                  </a:schemeClr>
                </a:solidFill>
              </a:rPr>
              <a:t> Alpha testing is performed at the developing organization’s site, not by the development team, but by potential or existing customers, and/or operators or an independent test team. </a:t>
            </a:r>
          </a:p>
        </p:txBody>
      </p:sp>
    </p:spTree>
    <p:extLst>
      <p:ext uri="{BB962C8B-B14F-4D97-AF65-F5344CB8AC3E}">
        <p14:creationId xmlns:p14="http://schemas.microsoft.com/office/powerpoint/2010/main" val="92532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50000"/>
                  </a:schemeClr>
                </a:solidFill>
              </a:rPr>
              <a:t>What is Beta Testing?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2">
                    <a:lumMod val="50000"/>
                  </a:schemeClr>
                </a:solidFill>
              </a:rPr>
              <a:t>In this type of testing, the software is distributed as a beta version to the users and users test the application at their sites. As the users explore the software, in case if any exception/defect occurs that is reported to the developers.</a:t>
            </a:r>
          </a:p>
          <a:p>
            <a:r>
              <a:rPr lang="en-US" sz="3000" dirty="0">
                <a:solidFill>
                  <a:schemeClr val="tx2">
                    <a:lumMod val="50000"/>
                  </a:schemeClr>
                </a:solidFill>
              </a:rPr>
              <a:t>Beta testing is performed by potential or existing customers, and/or operators at their own locations. Beta testing may come after alpha testing</a:t>
            </a:r>
          </a:p>
        </p:txBody>
      </p:sp>
    </p:spTree>
    <p:extLst>
      <p:ext uri="{BB962C8B-B14F-4D97-AF65-F5344CB8AC3E}">
        <p14:creationId xmlns:p14="http://schemas.microsoft.com/office/powerpoint/2010/main" val="350421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820122" y="699797"/>
            <a:ext cx="9148917" cy="85052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2">
                    <a:lumMod val="50000"/>
                  </a:schemeClr>
                </a:solidFill>
              </a:rPr>
              <a:t>What will you do if developer does not accept the bug</a:t>
            </a:r>
          </a:p>
        </p:txBody>
      </p:sp>
      <p:sp>
        <p:nvSpPr>
          <p:cNvPr id="3" name="Rectangle 2">
            <a:extLst>
              <a:ext uri="{FF2B5EF4-FFF2-40B4-BE49-F238E27FC236}">
                <a16:creationId xmlns:a16="http://schemas.microsoft.com/office/drawing/2014/main" id="{BDF6FEF7-8D2D-40A0-904F-FA6269CF1227}"/>
              </a:ext>
            </a:extLst>
          </p:cNvPr>
          <p:cNvSpPr/>
          <p:nvPr/>
        </p:nvSpPr>
        <p:spPr>
          <a:xfrm>
            <a:off x="1152332" y="2631234"/>
            <a:ext cx="10484498" cy="37042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a:solidFill>
                  <a:schemeClr val="tx2">
                    <a:lumMod val="50000"/>
                  </a:schemeClr>
                </a:solidFill>
              </a:rPr>
              <a:t>Answer: If the developer does not accept the defect, then he will reject it. Once it is rejected, then it comes back to the tester. Now, the tester will ask for clarification with the developer why the defect is rejected. Since everything is based on the requirement documents, both tester and developer will have to look at the requirement document, validate it and then reopen it if necessary or close.</a:t>
            </a:r>
          </a:p>
        </p:txBody>
      </p:sp>
    </p:spTree>
    <p:extLst>
      <p:ext uri="{BB962C8B-B14F-4D97-AF65-F5344CB8AC3E}">
        <p14:creationId xmlns:p14="http://schemas.microsoft.com/office/powerpoint/2010/main" val="372917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273" y="929398"/>
            <a:ext cx="9148917"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Give me five common problems that occur during software development.</a:t>
            </a:r>
          </a:p>
        </p:txBody>
      </p:sp>
      <p:sp>
        <p:nvSpPr>
          <p:cNvPr id="3" name="Rectangle 2">
            <a:extLst>
              <a:ext uri="{FF2B5EF4-FFF2-40B4-BE49-F238E27FC236}">
                <a16:creationId xmlns:a16="http://schemas.microsoft.com/office/drawing/2014/main" id="{A8E1509E-16D9-4CA3-B037-805BC8A04556}"/>
              </a:ext>
            </a:extLst>
          </p:cNvPr>
          <p:cNvSpPr/>
          <p:nvPr/>
        </p:nvSpPr>
        <p:spPr>
          <a:xfrm>
            <a:off x="1697272" y="3078361"/>
            <a:ext cx="9148917" cy="33528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Poorly written </a:t>
            </a:r>
            <a:r>
              <a:rPr lang="en-US" b="1" dirty="0">
                <a:solidFill>
                  <a:schemeClr val="tx1"/>
                </a:solidFill>
              </a:rPr>
              <a:t>requirements</a:t>
            </a:r>
            <a:r>
              <a:rPr lang="en-US" dirty="0">
                <a:solidFill>
                  <a:schemeClr val="tx1"/>
                </a:solidFill>
              </a:rPr>
              <a:t>, unrealistic </a:t>
            </a:r>
            <a:r>
              <a:rPr lang="en-US" b="1" dirty="0">
                <a:solidFill>
                  <a:schemeClr val="tx1"/>
                </a:solidFill>
              </a:rPr>
              <a:t>schedules</a:t>
            </a:r>
            <a:r>
              <a:rPr lang="en-US" dirty="0">
                <a:solidFill>
                  <a:schemeClr val="tx1"/>
                </a:solidFill>
              </a:rPr>
              <a:t>, inadequate </a:t>
            </a:r>
            <a:r>
              <a:rPr lang="en-US" b="1" dirty="0">
                <a:solidFill>
                  <a:schemeClr val="tx1"/>
                </a:solidFill>
              </a:rPr>
              <a:t>testing</a:t>
            </a:r>
            <a:r>
              <a:rPr lang="en-US" dirty="0">
                <a:solidFill>
                  <a:schemeClr val="tx1"/>
                </a:solidFill>
              </a:rPr>
              <a:t>, adding new </a:t>
            </a:r>
            <a:r>
              <a:rPr lang="en-US" b="1" dirty="0">
                <a:solidFill>
                  <a:schemeClr val="tx1"/>
                </a:solidFill>
              </a:rPr>
              <a:t>features</a:t>
            </a:r>
            <a:r>
              <a:rPr lang="en-US" dirty="0">
                <a:solidFill>
                  <a:schemeClr val="tx1"/>
                </a:solidFill>
              </a:rPr>
              <a:t> after development is underway and poor </a:t>
            </a:r>
            <a:r>
              <a:rPr lang="en-US" b="1" dirty="0">
                <a:solidFill>
                  <a:schemeClr val="tx1"/>
                </a:solidFill>
              </a:rPr>
              <a:t>communication</a:t>
            </a:r>
            <a:r>
              <a:rPr lang="en-US" dirty="0">
                <a:solidFill>
                  <a:schemeClr val="tx1"/>
                </a:solidFill>
              </a:rPr>
              <a:t>. </a:t>
            </a:r>
          </a:p>
          <a:p>
            <a:pPr algn="just"/>
            <a:r>
              <a:rPr lang="en-US" dirty="0">
                <a:solidFill>
                  <a:schemeClr val="tx1"/>
                </a:solidFill>
              </a:rPr>
              <a:t>Requirements are poorly written when requirements are unclear, incomplete, too general, or not testable; therefore there will be problems. The schedule is unrealistic if too much work is crammed in too little time. Software testing is inadequate if none knows whether or not the software is any good until customers complain or the system crashes. It’s extremely common that new features are added after development is underway. Miscommunication either means the developers don’t know what is needed, or customers have unrealistic expectations and therefore problems are guaranteed</a:t>
            </a:r>
          </a:p>
          <a:p>
            <a:pPr algn="just"/>
            <a:endParaRPr lang="en-US" dirty="0">
              <a:solidFill>
                <a:schemeClr val="tx1"/>
              </a:solidFill>
            </a:endParaRPr>
          </a:p>
        </p:txBody>
      </p:sp>
      <p:sp>
        <p:nvSpPr>
          <p:cNvPr id="4" name="Rectangle 3">
            <a:extLst>
              <a:ext uri="{FF2B5EF4-FFF2-40B4-BE49-F238E27FC236}">
                <a16:creationId xmlns:a16="http://schemas.microsoft.com/office/drawing/2014/main" id="{81107F1F-66B7-4FBD-AD1F-CE081E7DE8C6}"/>
              </a:ext>
            </a:extLst>
          </p:cNvPr>
          <p:cNvSpPr/>
          <p:nvPr/>
        </p:nvSpPr>
        <p:spPr>
          <a:xfrm>
            <a:off x="1697272" y="2038525"/>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requirements</a:t>
            </a:r>
            <a:endParaRPr lang="en-US" dirty="0"/>
          </a:p>
        </p:txBody>
      </p:sp>
      <p:sp>
        <p:nvSpPr>
          <p:cNvPr id="5" name="Rectangle 4">
            <a:extLst>
              <a:ext uri="{FF2B5EF4-FFF2-40B4-BE49-F238E27FC236}">
                <a16:creationId xmlns:a16="http://schemas.microsoft.com/office/drawing/2014/main" id="{FA15418B-731B-4928-B5BA-2C4A5BCFC70D}"/>
              </a:ext>
            </a:extLst>
          </p:cNvPr>
          <p:cNvSpPr/>
          <p:nvPr/>
        </p:nvSpPr>
        <p:spPr>
          <a:xfrm>
            <a:off x="5436678" y="2046260"/>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testing</a:t>
            </a:r>
            <a:endParaRPr lang="en-US" dirty="0"/>
          </a:p>
        </p:txBody>
      </p:sp>
      <p:sp>
        <p:nvSpPr>
          <p:cNvPr id="6" name="Rectangle 5">
            <a:extLst>
              <a:ext uri="{FF2B5EF4-FFF2-40B4-BE49-F238E27FC236}">
                <a16:creationId xmlns:a16="http://schemas.microsoft.com/office/drawing/2014/main" id="{660190CB-5C4F-42BA-A33F-AAAA8E019DA9}"/>
              </a:ext>
            </a:extLst>
          </p:cNvPr>
          <p:cNvSpPr/>
          <p:nvPr/>
        </p:nvSpPr>
        <p:spPr>
          <a:xfrm>
            <a:off x="3552613" y="2030136"/>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schedules</a:t>
            </a:r>
            <a:endParaRPr lang="en-US" dirty="0"/>
          </a:p>
        </p:txBody>
      </p:sp>
      <p:sp>
        <p:nvSpPr>
          <p:cNvPr id="7" name="Rectangle 6">
            <a:extLst>
              <a:ext uri="{FF2B5EF4-FFF2-40B4-BE49-F238E27FC236}">
                <a16:creationId xmlns:a16="http://schemas.microsoft.com/office/drawing/2014/main" id="{0E73D817-242D-4AD5-ADA3-8F43EF81B12A}"/>
              </a:ext>
            </a:extLst>
          </p:cNvPr>
          <p:cNvSpPr/>
          <p:nvPr/>
        </p:nvSpPr>
        <p:spPr>
          <a:xfrm>
            <a:off x="7320743" y="2038525"/>
            <a:ext cx="1607990"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features</a:t>
            </a:r>
            <a:endParaRPr lang="en-US" dirty="0"/>
          </a:p>
        </p:txBody>
      </p:sp>
      <p:sp>
        <p:nvSpPr>
          <p:cNvPr id="8" name="Rectangle 7">
            <a:extLst>
              <a:ext uri="{FF2B5EF4-FFF2-40B4-BE49-F238E27FC236}">
                <a16:creationId xmlns:a16="http://schemas.microsoft.com/office/drawing/2014/main" id="{CCD54904-EE07-46F3-B2B1-E402BB313B0D}"/>
              </a:ext>
            </a:extLst>
          </p:cNvPr>
          <p:cNvSpPr/>
          <p:nvPr/>
        </p:nvSpPr>
        <p:spPr>
          <a:xfrm>
            <a:off x="9233533" y="2021490"/>
            <a:ext cx="1697322" cy="545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communication</a:t>
            </a:r>
            <a:endParaRPr lang="en-US" dirty="0"/>
          </a:p>
        </p:txBody>
      </p:sp>
    </p:spTree>
    <p:extLst>
      <p:ext uri="{BB962C8B-B14F-4D97-AF65-F5344CB8AC3E}">
        <p14:creationId xmlns:p14="http://schemas.microsoft.com/office/powerpoint/2010/main" val="346060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80">
                                          <p:stCondLst>
                                            <p:cond delay="0"/>
                                          </p:stCondLst>
                                        </p:cTn>
                                        <p:tgtEl>
                                          <p:spTgt spid="8"/>
                                        </p:tgtEl>
                                      </p:cBhvr>
                                    </p:animEffect>
                                    <p:anim calcmode="lin" valueType="num">
                                      <p:cBhvr>
                                        <p:cTn id="3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8" dur="26">
                                          <p:stCondLst>
                                            <p:cond delay="650"/>
                                          </p:stCondLst>
                                        </p:cTn>
                                        <p:tgtEl>
                                          <p:spTgt spid="8"/>
                                        </p:tgtEl>
                                      </p:cBhvr>
                                      <p:to x="100000" y="60000"/>
                                    </p:animScale>
                                    <p:animScale>
                                      <p:cBhvr>
                                        <p:cTn id="39" dur="166" decel="50000">
                                          <p:stCondLst>
                                            <p:cond delay="676"/>
                                          </p:stCondLst>
                                        </p:cTn>
                                        <p:tgtEl>
                                          <p:spTgt spid="8"/>
                                        </p:tgtEl>
                                      </p:cBhvr>
                                      <p:to x="100000" y="100000"/>
                                    </p:animScale>
                                    <p:animScale>
                                      <p:cBhvr>
                                        <p:cTn id="40" dur="26">
                                          <p:stCondLst>
                                            <p:cond delay="1312"/>
                                          </p:stCondLst>
                                        </p:cTn>
                                        <p:tgtEl>
                                          <p:spTgt spid="8"/>
                                        </p:tgtEl>
                                      </p:cBhvr>
                                      <p:to x="100000" y="80000"/>
                                    </p:animScale>
                                    <p:animScale>
                                      <p:cBhvr>
                                        <p:cTn id="41" dur="166" decel="50000">
                                          <p:stCondLst>
                                            <p:cond delay="1338"/>
                                          </p:stCondLst>
                                        </p:cTn>
                                        <p:tgtEl>
                                          <p:spTgt spid="8"/>
                                        </p:tgtEl>
                                      </p:cBhvr>
                                      <p:to x="100000" y="100000"/>
                                    </p:animScale>
                                    <p:animScale>
                                      <p:cBhvr>
                                        <p:cTn id="42" dur="26">
                                          <p:stCondLst>
                                            <p:cond delay="1642"/>
                                          </p:stCondLst>
                                        </p:cTn>
                                        <p:tgtEl>
                                          <p:spTgt spid="8"/>
                                        </p:tgtEl>
                                      </p:cBhvr>
                                      <p:to x="100000" y="90000"/>
                                    </p:animScale>
                                    <p:animScale>
                                      <p:cBhvr>
                                        <p:cTn id="43" dur="166" decel="50000">
                                          <p:stCondLst>
                                            <p:cond delay="1668"/>
                                          </p:stCondLst>
                                        </p:cTn>
                                        <p:tgtEl>
                                          <p:spTgt spid="8"/>
                                        </p:tgtEl>
                                      </p:cBhvr>
                                      <p:to x="100000" y="100000"/>
                                    </p:animScale>
                                    <p:animScale>
                                      <p:cBhvr>
                                        <p:cTn id="44" dur="26">
                                          <p:stCondLst>
                                            <p:cond delay="1808"/>
                                          </p:stCondLst>
                                        </p:cTn>
                                        <p:tgtEl>
                                          <p:spTgt spid="8"/>
                                        </p:tgtEl>
                                      </p:cBhvr>
                                      <p:to x="100000" y="95000"/>
                                    </p:animScale>
                                    <p:animScale>
                                      <p:cBhvr>
                                        <p:cTn id="45" dur="166" decel="50000">
                                          <p:stCondLst>
                                            <p:cond delay="1834"/>
                                          </p:stCondLst>
                                        </p:cTn>
                                        <p:tgtEl>
                                          <p:spTgt spid="8"/>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arn(inVertical)">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Requirement Study </a:t>
              </a:r>
              <a:endParaRPr lang="en-US" sz="1800" kern="1200"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95718"/>
            <a:ext cx="8211671"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Test analysis: </a:t>
            </a:r>
            <a:r>
              <a:rPr lang="en-US" sz="2200" dirty="0">
                <a:solidFill>
                  <a:schemeClr val="tx1"/>
                </a:solidFill>
              </a:rPr>
              <a:t>Requirement specifications, such as business requirements, User stories or similar work products that specify desired functional and non-functional component or system behavior.  </a:t>
            </a:r>
          </a:p>
          <a:p>
            <a:endParaRPr lang="en-US" sz="2200" dirty="0">
              <a:solidFill>
                <a:schemeClr val="tx1"/>
              </a:solidFill>
            </a:endParaRPr>
          </a:p>
          <a:p>
            <a:r>
              <a:rPr lang="en-US" sz="2200" b="1" dirty="0">
                <a:solidFill>
                  <a:schemeClr val="tx1"/>
                </a:solidFill>
              </a:rPr>
              <a:t>Test analysis answers the question “what to test?”</a:t>
            </a:r>
            <a:endParaRPr lang="en-US" sz="2200" dirty="0">
              <a:solidFill>
                <a:schemeClr val="tx1"/>
              </a:solidFill>
            </a:endParaRPr>
          </a:p>
          <a:p>
            <a:pPr algn="ctr"/>
            <a:endParaRPr lang="en-US" sz="2200" dirty="0">
              <a:solidFill>
                <a:schemeClr val="tx1"/>
              </a:solidFill>
            </a:endParaRPr>
          </a:p>
        </p:txBody>
      </p:sp>
    </p:spTree>
    <p:extLst>
      <p:ext uri="{BB962C8B-B14F-4D97-AF65-F5344CB8AC3E}">
        <p14:creationId xmlns:p14="http://schemas.microsoft.com/office/powerpoint/2010/main" val="142483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97384" y="866184"/>
            <a:ext cx="9148917" cy="7499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difference between regression testing and retesting? </a:t>
            </a:r>
          </a:p>
        </p:txBody>
      </p:sp>
      <p:sp>
        <p:nvSpPr>
          <p:cNvPr id="3" name="Rectangle 2">
            <a:extLst>
              <a:ext uri="{FF2B5EF4-FFF2-40B4-BE49-F238E27FC236}">
                <a16:creationId xmlns:a16="http://schemas.microsoft.com/office/drawing/2014/main" id="{A8E1509E-16D9-4CA3-B037-805BC8A04556}"/>
              </a:ext>
            </a:extLst>
          </p:cNvPr>
          <p:cNvSpPr/>
          <p:nvPr/>
        </p:nvSpPr>
        <p:spPr>
          <a:xfrm>
            <a:off x="1777283" y="224150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Regression testing is performing tests to ensure that modiﬁcations to a module or system do not have a negative effect on previous releases. </a:t>
            </a:r>
          </a:p>
          <a:p>
            <a:pPr marL="342900" indent="-342900" algn="just">
              <a:buAutoNum type="arabicPeriod"/>
            </a:pPr>
            <a:r>
              <a:rPr lang="en-US" dirty="0">
                <a:solidFill>
                  <a:schemeClr val="tx1"/>
                </a:solidFill>
              </a:rPr>
              <a:t> Regression testing is performed if there is new functionality added or bug ﬁxed in the application to make sure other parts of the application are still functioning correctly</a:t>
            </a:r>
          </a:p>
          <a:p>
            <a:pPr marL="342900" indent="-342900" algn="just">
              <a:buAutoNum type="arabicPeriod"/>
            </a:pPr>
            <a:r>
              <a:rPr lang="en-US" dirty="0">
                <a:solidFill>
                  <a:schemeClr val="tx1"/>
                </a:solidFill>
              </a:rPr>
              <a:t>Retesting is running the same test again. </a:t>
            </a:r>
          </a:p>
        </p:txBody>
      </p:sp>
    </p:spTree>
    <p:extLst>
      <p:ext uri="{BB962C8B-B14F-4D97-AF65-F5344CB8AC3E}">
        <p14:creationId xmlns:p14="http://schemas.microsoft.com/office/powerpoint/2010/main" val="7134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2">
                    <a:lumMod val="50000"/>
                  </a:schemeClr>
                </a:solidFill>
              </a:rPr>
              <a:t>What is the differences between test scenario, test case and test script?</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2">
                    <a:lumMod val="50000"/>
                  </a:schemeClr>
                </a:solidFill>
              </a:rPr>
              <a:t>Test scenario </a:t>
            </a:r>
            <a:r>
              <a:rPr lang="en-US" sz="2200" dirty="0">
                <a:solidFill>
                  <a:schemeClr val="tx2">
                    <a:lumMod val="50000"/>
                  </a:schemeClr>
                </a:solidFill>
              </a:rPr>
              <a:t>is a description of  user’s multiple actions that  might face when using the applications what to test. It is  high level of test cases. </a:t>
            </a:r>
          </a:p>
          <a:p>
            <a:r>
              <a:rPr lang="en-US" sz="2200" b="1" dirty="0">
                <a:solidFill>
                  <a:schemeClr val="tx2">
                    <a:lumMod val="50000"/>
                  </a:schemeClr>
                </a:solidFill>
              </a:rPr>
              <a:t>Test script </a:t>
            </a:r>
            <a:r>
              <a:rPr lang="en-US" sz="2200" dirty="0">
                <a:solidFill>
                  <a:schemeClr val="tx2">
                    <a:lumMod val="50000"/>
                  </a:schemeClr>
                </a:solidFill>
              </a:rPr>
              <a:t>in software testing is a set of instructions that will be performed on the system under test to test that the system functions as </a:t>
            </a:r>
            <a:r>
              <a:rPr lang="en-US" sz="2200" dirty="0" err="1">
                <a:solidFill>
                  <a:schemeClr val="tx2">
                    <a:lumMod val="50000"/>
                  </a:schemeClr>
                </a:solidFill>
              </a:rPr>
              <a:t>expected.This</a:t>
            </a:r>
            <a:r>
              <a:rPr lang="en-US" sz="2200" dirty="0">
                <a:solidFill>
                  <a:schemeClr val="tx2">
                    <a:lumMod val="50000"/>
                  </a:schemeClr>
                </a:solidFill>
              </a:rPr>
              <a:t> terminology mostly used for automation testing</a:t>
            </a:r>
          </a:p>
          <a:p>
            <a:r>
              <a:rPr lang="en-US" sz="2200" b="1" dirty="0">
                <a:solidFill>
                  <a:schemeClr val="tx2">
                    <a:lumMod val="50000"/>
                  </a:schemeClr>
                </a:solidFill>
              </a:rPr>
              <a:t>Test case </a:t>
            </a:r>
            <a:r>
              <a:rPr lang="en-US" sz="2200" dirty="0">
                <a:solidFill>
                  <a:schemeClr val="tx2">
                    <a:lumMod val="50000"/>
                  </a:schemeClr>
                </a:solidFill>
              </a:rPr>
              <a:t>is documentation which specifies input </a:t>
            </a:r>
            <a:r>
              <a:rPr lang="en-US" sz="2200" dirty="0" err="1">
                <a:solidFill>
                  <a:schemeClr val="tx2">
                    <a:lumMod val="50000"/>
                  </a:schemeClr>
                </a:solidFill>
              </a:rPr>
              <a:t>values,expected</a:t>
            </a:r>
            <a:r>
              <a:rPr lang="en-US" sz="2200" dirty="0">
                <a:solidFill>
                  <a:schemeClr val="tx2">
                    <a:lumMod val="50000"/>
                  </a:schemeClr>
                </a:solidFill>
              </a:rPr>
              <a:t> output and the preconditions for executing the </a:t>
            </a:r>
            <a:r>
              <a:rPr lang="en-US" sz="2200" dirty="0" err="1">
                <a:solidFill>
                  <a:schemeClr val="tx2">
                    <a:lumMod val="50000"/>
                  </a:schemeClr>
                </a:solidFill>
              </a:rPr>
              <a:t>test.This</a:t>
            </a:r>
            <a:r>
              <a:rPr lang="en-US" sz="2200" dirty="0">
                <a:solidFill>
                  <a:schemeClr val="tx2">
                    <a:lumMod val="50000"/>
                  </a:schemeClr>
                </a:solidFill>
              </a:rPr>
              <a:t> terminology mostly used for manual testing how to test . It's a layout of the low-level details on how to test the scenario</a:t>
            </a:r>
          </a:p>
        </p:txBody>
      </p:sp>
    </p:spTree>
    <p:extLst>
      <p:ext uri="{BB962C8B-B14F-4D97-AF65-F5344CB8AC3E}">
        <p14:creationId xmlns:p14="http://schemas.microsoft.com/office/powerpoint/2010/main" val="63608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203189-44A8-446B-942B-67969DD92592}"/>
              </a:ext>
            </a:extLst>
          </p:cNvPr>
          <p:cNvSpPr/>
          <p:nvPr/>
        </p:nvSpPr>
        <p:spPr>
          <a:xfrm>
            <a:off x="1560224" y="889044"/>
            <a:ext cx="9148917" cy="7499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What </a:t>
            </a:r>
            <a:r>
              <a:rPr lang="en-US">
                <a:solidFill>
                  <a:schemeClr val="tx1">
                    <a:lumMod val="95000"/>
                    <a:lumOff val="5000"/>
                  </a:schemeClr>
                </a:solidFill>
              </a:rPr>
              <a:t>is RTM?</a:t>
            </a:r>
            <a:endParaRPr lang="en-US" dirty="0">
              <a:solidFill>
                <a:schemeClr val="tx1">
                  <a:lumMod val="95000"/>
                  <a:lumOff val="5000"/>
                </a:schemeClr>
              </a:solidFill>
            </a:endParaRPr>
          </a:p>
        </p:txBody>
      </p:sp>
      <p:sp>
        <p:nvSpPr>
          <p:cNvPr id="5" name="Rectangle 4">
            <a:extLst>
              <a:ext uri="{FF2B5EF4-FFF2-40B4-BE49-F238E27FC236}">
                <a16:creationId xmlns:a16="http://schemas.microsoft.com/office/drawing/2014/main" id="{A8E1509E-16D9-4CA3-B037-805BC8A04556}"/>
              </a:ext>
            </a:extLst>
          </p:cNvPr>
          <p:cNvSpPr/>
          <p:nvPr/>
        </p:nvSpPr>
        <p:spPr>
          <a:xfrm>
            <a:off x="1640123" y="226436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lumMod val="95000"/>
                    <a:lumOff val="5000"/>
                  </a:schemeClr>
                </a:solidFill>
              </a:rPr>
              <a:t>RTM= Requirement Traceability Matrix</a:t>
            </a:r>
          </a:p>
          <a:p>
            <a:pPr marL="342900" indent="-342900" algn="just">
              <a:buAutoNum type="arabicPeriod"/>
            </a:pPr>
            <a:endParaRPr lang="en-US" dirty="0">
              <a:solidFill>
                <a:schemeClr val="tx1">
                  <a:lumMod val="95000"/>
                  <a:lumOff val="5000"/>
                </a:schemeClr>
              </a:solidFill>
            </a:endParaRPr>
          </a:p>
          <a:p>
            <a:pPr marL="342900" indent="-342900" algn="just">
              <a:buAutoNum type="arabicPeriod"/>
            </a:pPr>
            <a:r>
              <a:rPr lang="en-US" dirty="0">
                <a:solidFill>
                  <a:schemeClr val="tx1">
                    <a:lumMod val="95000"/>
                    <a:lumOff val="5000"/>
                  </a:schemeClr>
                </a:solidFill>
              </a:rPr>
              <a:t>To determine whether the developed project is meet the requirements of the user.</a:t>
            </a:r>
          </a:p>
          <a:p>
            <a:pPr algn="just"/>
            <a:r>
              <a:rPr lang="en-US" dirty="0">
                <a:solidFill>
                  <a:schemeClr val="tx1">
                    <a:lumMod val="95000"/>
                    <a:lumOff val="5000"/>
                  </a:schemeClr>
                </a:solidFill>
              </a:rPr>
              <a:t> </a:t>
            </a:r>
          </a:p>
          <a:p>
            <a:pPr algn="just"/>
            <a:r>
              <a:rPr lang="en-US" dirty="0">
                <a:solidFill>
                  <a:schemeClr val="tx1">
                    <a:lumMod val="95000"/>
                    <a:lumOff val="5000"/>
                  </a:schemeClr>
                </a:solidFill>
              </a:rPr>
              <a:t>2.  To make sure all test cases covers requirements.</a:t>
            </a:r>
          </a:p>
        </p:txBody>
      </p:sp>
    </p:spTree>
    <p:extLst>
      <p:ext uri="{BB962C8B-B14F-4D97-AF65-F5344CB8AC3E}">
        <p14:creationId xmlns:p14="http://schemas.microsoft.com/office/powerpoint/2010/main" val="34729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What is epic?</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rPr>
              <a:t>	An Epic Can be defined as a big chunk of work that has one common objective. </a:t>
            </a:r>
          </a:p>
          <a:p>
            <a:pPr algn="just"/>
            <a:r>
              <a:rPr lang="en-US" sz="2500" dirty="0">
                <a:solidFill>
                  <a:schemeClr val="tx1"/>
                </a:solidFill>
              </a:rPr>
              <a:t>	It could be a feature, customer request or business requirement. These details are defined in User Stories. </a:t>
            </a:r>
          </a:p>
        </p:txBody>
      </p:sp>
    </p:spTree>
    <p:extLst>
      <p:ext uri="{BB962C8B-B14F-4D97-AF65-F5344CB8AC3E}">
        <p14:creationId xmlns:p14="http://schemas.microsoft.com/office/powerpoint/2010/main" val="253034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2">
                    <a:lumMod val="50000"/>
                  </a:schemeClr>
                </a:solidFill>
              </a:rPr>
              <a:t>What is Build?</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2">
                    <a:lumMod val="50000"/>
                  </a:schemeClr>
                </a:solidFill>
              </a:rPr>
              <a:t>When each of the different modules of software is prepared, they are put in a single folder by Configuration Management Team(CMT) and it is called the build. In other word, the developers put their code in the share location (folder) and all those code (modules) are combined together so that it is a complete application that works.</a:t>
            </a:r>
          </a:p>
        </p:txBody>
      </p:sp>
    </p:spTree>
    <p:extLst>
      <p:ext uri="{BB962C8B-B14F-4D97-AF65-F5344CB8AC3E}">
        <p14:creationId xmlns:p14="http://schemas.microsoft.com/office/powerpoint/2010/main" val="375316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r>
                <a:rPr lang="en-US" dirty="0">
                  <a:solidFill>
                    <a:schemeClr val="tx1"/>
                  </a:solidFill>
                </a:rPr>
                <a:t>  Test Planning</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95718"/>
            <a:ext cx="8211671" cy="3827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Test planning involves activities that define the objectives of testing and the approach, it is document describing the scope, approach, type of testing, resources and schedule of intended test activities. </a:t>
            </a:r>
          </a:p>
          <a:p>
            <a:pPr algn="ctr"/>
            <a:endParaRPr lang="en-US" sz="2200" dirty="0">
              <a:solidFill>
                <a:schemeClr val="tx1"/>
              </a:solidFill>
            </a:endParaRPr>
          </a:p>
        </p:txBody>
      </p:sp>
    </p:spTree>
    <p:extLst>
      <p:ext uri="{BB962C8B-B14F-4D97-AF65-F5344CB8AC3E}">
        <p14:creationId xmlns:p14="http://schemas.microsoft.com/office/powerpoint/2010/main" val="370541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Writing Test Cases </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2716306" y="1595718"/>
            <a:ext cx="8722659"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Test Case: is a set of conditions under which a tester will determine whether a system under test satisfies requirements or works correctly.</a:t>
            </a:r>
          </a:p>
        </p:txBody>
      </p:sp>
    </p:spTree>
    <p:extLst>
      <p:ext uri="{BB962C8B-B14F-4D97-AF65-F5344CB8AC3E}">
        <p14:creationId xmlns:p14="http://schemas.microsoft.com/office/powerpoint/2010/main" val="113676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Review the Test Cases</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2375649" y="645459"/>
            <a:ext cx="8964706" cy="588084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dirty="0">
                <a:solidFill>
                  <a:schemeClr val="tx1"/>
                </a:solidFill>
              </a:rPr>
              <a:t>Test case review process</a:t>
            </a:r>
            <a:r>
              <a:rPr lang="en-US" sz="2200" dirty="0">
                <a:solidFill>
                  <a:schemeClr val="tx1"/>
                </a:solidFill>
              </a:rPr>
              <a:t> is an important process to follow in software testing. Test case ensures that each and every functionality mentioned in </a:t>
            </a:r>
            <a:r>
              <a:rPr lang="en-US" sz="2200" dirty="0">
                <a:solidFill>
                  <a:schemeClr val="tx1"/>
                </a:solidFill>
                <a:hlinkClick r:id="rId2">
                  <a:extLst>
                    <a:ext uri="{A12FA001-AC4F-418D-AE19-62706E023703}">
                      <ahyp:hlinkClr xmlns:ahyp="http://schemas.microsoft.com/office/drawing/2018/hyperlinkcolor" val="tx"/>
                    </a:ext>
                  </a:extLst>
                </a:hlinkClick>
              </a:rPr>
              <a:t>Software Requirement Specification</a:t>
            </a:r>
            <a:r>
              <a:rPr lang="en-US" sz="2200" dirty="0">
                <a:solidFill>
                  <a:schemeClr val="tx1"/>
                </a:solidFill>
              </a:rPr>
              <a:t> is covered. Test case should be effective and also follow the standards to </a:t>
            </a:r>
            <a:r>
              <a:rPr lang="en-US" sz="2200" dirty="0">
                <a:solidFill>
                  <a:schemeClr val="tx1"/>
                </a:solidFill>
                <a:hlinkClick r:id="rId3">
                  <a:extLst>
                    <a:ext uri="{A12FA001-AC4F-418D-AE19-62706E023703}">
                      <ahyp:hlinkClr xmlns:ahyp="http://schemas.microsoft.com/office/drawing/2018/hyperlinkcolor" val="tx"/>
                    </a:ext>
                  </a:extLst>
                </a:hlinkClick>
              </a:rPr>
              <a:t>write test case</a:t>
            </a:r>
            <a:r>
              <a:rPr lang="en-US" sz="2200" dirty="0">
                <a:solidFill>
                  <a:schemeClr val="tx1"/>
                </a:solidFill>
              </a:rPr>
              <a:t>. </a:t>
            </a:r>
          </a:p>
          <a:p>
            <a:pPr algn="just"/>
            <a:r>
              <a:rPr lang="en-US" sz="2200" dirty="0">
                <a:solidFill>
                  <a:schemeClr val="tx1"/>
                </a:solidFill>
              </a:rPr>
              <a:t>Negative </a:t>
            </a:r>
            <a:r>
              <a:rPr lang="en-US" sz="2200" dirty="0" err="1">
                <a:solidFill>
                  <a:schemeClr val="tx1"/>
                </a:solidFill>
              </a:rPr>
              <a:t>sceanrios</a:t>
            </a:r>
            <a:endParaRPr lang="en-US" sz="2200" dirty="0">
              <a:solidFill>
                <a:schemeClr val="tx1"/>
              </a:solidFill>
            </a:endParaRPr>
          </a:p>
          <a:p>
            <a:pPr algn="just"/>
            <a:endParaRPr lang="en-US" sz="2200" dirty="0">
              <a:solidFill>
                <a:schemeClr val="tx1"/>
              </a:solidFill>
            </a:endParaRPr>
          </a:p>
          <a:p>
            <a:pPr fontAlgn="base"/>
            <a:r>
              <a:rPr lang="en-US" sz="2200" b="1" dirty="0">
                <a:solidFill>
                  <a:schemeClr val="tx1"/>
                </a:solidFill>
              </a:rPr>
              <a:t>Self-review:</a:t>
            </a:r>
            <a:r>
              <a:rPr lang="en-US" sz="2200" dirty="0">
                <a:solidFill>
                  <a:schemeClr val="tx1"/>
                </a:solidFill>
              </a:rPr>
              <a:t> It is done by the tester himself who has written the test cases. He can verify whether all the requirements are covered or not by looking into </a:t>
            </a:r>
            <a:r>
              <a:rPr lang="en-US" sz="2200" i="1" dirty="0">
                <a:solidFill>
                  <a:schemeClr val="tx1"/>
                </a:solidFill>
              </a:rPr>
              <a:t>BRD</a:t>
            </a:r>
            <a:r>
              <a:rPr lang="en-US" sz="2200" dirty="0">
                <a:solidFill>
                  <a:schemeClr val="tx1"/>
                </a:solidFill>
              </a:rPr>
              <a:t>.</a:t>
            </a:r>
          </a:p>
          <a:p>
            <a:pPr fontAlgn="base"/>
            <a:r>
              <a:rPr lang="en-US" sz="2200" b="1" dirty="0">
                <a:solidFill>
                  <a:schemeClr val="tx1"/>
                </a:solidFill>
              </a:rPr>
              <a:t>Peer review: </a:t>
            </a:r>
            <a:r>
              <a:rPr lang="en-US" sz="2200" dirty="0">
                <a:solidFill>
                  <a:schemeClr val="tx1"/>
                </a:solidFill>
              </a:rPr>
              <a:t>It is done by another tester who hasn’t written those test cases but is familiar with the system under test. </a:t>
            </a:r>
          </a:p>
          <a:p>
            <a:pPr fontAlgn="base"/>
            <a:r>
              <a:rPr lang="en-US" sz="2200" b="1" dirty="0">
                <a:solidFill>
                  <a:schemeClr val="tx1"/>
                </a:solidFill>
              </a:rPr>
              <a:t>Review by a supervisor:</a:t>
            </a:r>
            <a:r>
              <a:rPr lang="en-US" sz="2200" dirty="0">
                <a:solidFill>
                  <a:schemeClr val="tx1"/>
                </a:solidFill>
              </a:rPr>
              <a:t> It is done by a team lead who has great knowledge about the requirements and system under test.</a:t>
            </a:r>
          </a:p>
          <a:p>
            <a:pPr algn="just"/>
            <a:endParaRPr lang="en-US" sz="2200" dirty="0">
              <a:solidFill>
                <a:schemeClr val="tx1"/>
              </a:solidFill>
            </a:endParaRPr>
          </a:p>
        </p:txBody>
      </p:sp>
    </p:spTree>
    <p:extLst>
      <p:ext uri="{BB962C8B-B14F-4D97-AF65-F5344CB8AC3E}">
        <p14:creationId xmlns:p14="http://schemas.microsoft.com/office/powerpoint/2010/main" val="223706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456822"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r>
                <a:rPr lang="en-US" dirty="0">
                  <a:solidFill>
                    <a:schemeClr val="tx1"/>
                  </a:solidFill>
                </a:rPr>
                <a:t> Executing the   Test Cases </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048000" y="2205318"/>
            <a:ext cx="8211671" cy="268941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It is a process of executing your test cases according to actual and expected results.</a:t>
            </a:r>
          </a:p>
        </p:txBody>
      </p:sp>
    </p:spTree>
    <p:extLst>
      <p:ext uri="{BB962C8B-B14F-4D97-AF65-F5344CB8AC3E}">
        <p14:creationId xmlns:p14="http://schemas.microsoft.com/office/powerpoint/2010/main" val="20942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E6FF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7677</TotalTime>
  <Words>2535</Words>
  <Application>Microsoft Office PowerPoint</Application>
  <PresentationFormat>Widescreen</PresentationFormat>
  <Paragraphs>343</Paragraphs>
  <Slides>54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54</vt:i4>
      </vt:variant>
    </vt:vector>
  </HeadingPairs>
  <TitlesOfParts>
    <vt:vector size="57"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Gaukhar Besbay</cp:lastModifiedBy>
  <cp:revision>607</cp:revision>
  <dcterms:created xsi:type="dcterms:W3CDTF">2018-12-31T20:34:28Z</dcterms:created>
  <dcterms:modified xsi:type="dcterms:W3CDTF">2019-11-01T02:04:43Z</dcterms:modified>
</cp:coreProperties>
</file>