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587" r:id="rId2"/>
    <p:sldId id="590" r:id="rId3"/>
    <p:sldId id="586" r:id="rId4"/>
    <p:sldId id="261" r:id="rId5"/>
    <p:sldId id="591" r:id="rId6"/>
    <p:sldId id="592" r:id="rId7"/>
    <p:sldId id="593" r:id="rId8"/>
    <p:sldId id="594" r:id="rId9"/>
    <p:sldId id="595" r:id="rId10"/>
    <p:sldId id="596" r:id="rId11"/>
    <p:sldId id="597" r:id="rId12"/>
    <p:sldId id="260" r:id="rId13"/>
    <p:sldId id="262" r:id="rId14"/>
    <p:sldId id="271" r:id="rId15"/>
    <p:sldId id="263" r:id="rId16"/>
    <p:sldId id="264" r:id="rId17"/>
    <p:sldId id="265" r:id="rId18"/>
    <p:sldId id="267" r:id="rId19"/>
    <p:sldId id="268" r:id="rId20"/>
    <p:sldId id="258" r:id="rId21"/>
    <p:sldId id="337" r:id="rId22"/>
    <p:sldId id="339" r:id="rId23"/>
    <p:sldId id="616" r:id="rId24"/>
    <p:sldId id="336" r:id="rId25"/>
    <p:sldId id="351" r:id="rId26"/>
    <p:sldId id="356" r:id="rId27"/>
    <p:sldId id="355" r:id="rId28"/>
    <p:sldId id="269" r:id="rId29"/>
    <p:sldId id="270" r:id="rId30"/>
    <p:sldId id="285" r:id="rId31"/>
    <p:sldId id="280" r:id="rId32"/>
    <p:sldId id="491" r:id="rId33"/>
    <p:sldId id="602" r:id="rId34"/>
    <p:sldId id="282" r:id="rId35"/>
    <p:sldId id="604" r:id="rId36"/>
    <p:sldId id="603" r:id="rId37"/>
    <p:sldId id="277" r:id="rId38"/>
    <p:sldId id="484" r:id="rId39"/>
    <p:sldId id="601" r:id="rId40"/>
    <p:sldId id="483" r:id="rId41"/>
    <p:sldId id="600" r:id="rId42"/>
    <p:sldId id="485" r:id="rId43"/>
    <p:sldId id="486" r:id="rId44"/>
    <p:sldId id="605" r:id="rId45"/>
    <p:sldId id="487" r:id="rId46"/>
    <p:sldId id="488" r:id="rId47"/>
    <p:sldId id="432" r:id="rId48"/>
    <p:sldId id="504" r:id="rId49"/>
    <p:sldId id="505" r:id="rId50"/>
    <p:sldId id="506" r:id="rId51"/>
    <p:sldId id="507" r:id="rId52"/>
    <p:sldId id="508" r:id="rId53"/>
    <p:sldId id="489" r:id="rId54"/>
    <p:sldId id="279" r:id="rId55"/>
    <p:sldId id="352" r:id="rId56"/>
    <p:sldId id="276" r:id="rId57"/>
    <p:sldId id="338" r:id="rId58"/>
    <p:sldId id="353" r:id="rId59"/>
    <p:sldId id="295" r:id="rId60"/>
    <p:sldId id="515" r:id="rId61"/>
    <p:sldId id="350" r:id="rId62"/>
    <p:sldId id="493" r:id="rId63"/>
    <p:sldId id="441" r:id="rId64"/>
    <p:sldId id="571" r:id="rId65"/>
    <p:sldId id="517" r:id="rId66"/>
    <p:sldId id="518" r:id="rId67"/>
    <p:sldId id="519" r:id="rId68"/>
    <p:sldId id="520" r:id="rId69"/>
    <p:sldId id="516" r:id="rId70"/>
    <p:sldId id="414" r:id="rId71"/>
    <p:sldId id="521" r:id="rId72"/>
    <p:sldId id="524" r:id="rId73"/>
    <p:sldId id="522" r:id="rId74"/>
    <p:sldId id="410" r:id="rId75"/>
    <p:sldId id="490" r:id="rId76"/>
    <p:sldId id="525" r:id="rId77"/>
    <p:sldId id="526" r:id="rId78"/>
    <p:sldId id="527" r:id="rId79"/>
    <p:sldId id="528" r:id="rId80"/>
    <p:sldId id="529" r:id="rId81"/>
    <p:sldId id="530" r:id="rId82"/>
    <p:sldId id="531" r:id="rId83"/>
    <p:sldId id="533" r:id="rId84"/>
    <p:sldId id="532" r:id="rId85"/>
    <p:sldId id="534" r:id="rId86"/>
    <p:sldId id="535" r:id="rId87"/>
    <p:sldId id="536" r:id="rId88"/>
    <p:sldId id="360" r:id="rId89"/>
    <p:sldId id="495" r:id="rId90"/>
    <p:sldId id="496" r:id="rId91"/>
    <p:sldId id="498" r:id="rId92"/>
    <p:sldId id="499" r:id="rId93"/>
    <p:sldId id="500" r:id="rId94"/>
    <p:sldId id="494" r:id="rId95"/>
    <p:sldId id="573" r:id="rId96"/>
    <p:sldId id="615" r:id="rId97"/>
    <p:sldId id="286" r:id="rId98"/>
    <p:sldId id="340" r:id="rId99"/>
    <p:sldId id="341" r:id="rId100"/>
    <p:sldId id="342" r:id="rId101"/>
    <p:sldId id="343" r:id="rId102"/>
    <p:sldId id="344" r:id="rId103"/>
    <p:sldId id="345" r:id="rId104"/>
    <p:sldId id="346" r:id="rId105"/>
    <p:sldId id="347" r:id="rId106"/>
    <p:sldId id="348" r:id="rId107"/>
    <p:sldId id="349" r:id="rId108"/>
    <p:sldId id="509" r:id="rId109"/>
    <p:sldId id="510" r:id="rId110"/>
    <p:sldId id="354" r:id="rId111"/>
    <p:sldId id="357" r:id="rId112"/>
    <p:sldId id="358" r:id="rId113"/>
    <p:sldId id="359" r:id="rId114"/>
    <p:sldId id="288" r:id="rId115"/>
    <p:sldId id="289" r:id="rId116"/>
    <p:sldId id="290" r:id="rId117"/>
    <p:sldId id="293" r:id="rId118"/>
    <p:sldId id="292" r:id="rId119"/>
    <p:sldId id="294" r:id="rId120"/>
    <p:sldId id="296" r:id="rId121"/>
    <p:sldId id="297" r:id="rId122"/>
    <p:sldId id="361" r:id="rId123"/>
    <p:sldId id="362" r:id="rId124"/>
    <p:sldId id="363" r:id="rId125"/>
    <p:sldId id="310" r:id="rId126"/>
    <p:sldId id="311" r:id="rId127"/>
    <p:sldId id="364" r:id="rId128"/>
    <p:sldId id="365" r:id="rId129"/>
    <p:sldId id="511" r:id="rId130"/>
    <p:sldId id="512" r:id="rId131"/>
    <p:sldId id="513" r:id="rId132"/>
    <p:sldId id="514" r:id="rId133"/>
    <p:sldId id="411" r:id="rId134"/>
    <p:sldId id="668" r:id="rId135"/>
    <p:sldId id="658" r:id="rId136"/>
    <p:sldId id="424" r:id="rId137"/>
    <p:sldId id="303" r:id="rId138"/>
    <p:sldId id="659" r:id="rId139"/>
    <p:sldId id="418" r:id="rId140"/>
    <p:sldId id="657" r:id="rId141"/>
    <p:sldId id="660" r:id="rId142"/>
    <p:sldId id="661" r:id="rId143"/>
    <p:sldId id="662" r:id="rId144"/>
    <p:sldId id="419" r:id="rId145"/>
    <p:sldId id="420" r:id="rId146"/>
    <p:sldId id="421" r:id="rId147"/>
    <p:sldId id="422" r:id="rId148"/>
    <p:sldId id="663" r:id="rId149"/>
    <p:sldId id="423" r:id="rId150"/>
    <p:sldId id="664" r:id="rId151"/>
    <p:sldId id="665" r:id="rId152"/>
    <p:sldId id="666" r:id="rId153"/>
    <p:sldId id="667" r:id="rId154"/>
    <p:sldId id="425" r:id="rId155"/>
    <p:sldId id="426" r:id="rId156"/>
    <p:sldId id="430" r:id="rId157"/>
    <p:sldId id="317" r:id="rId158"/>
    <p:sldId id="318" r:id="rId159"/>
    <p:sldId id="319" r:id="rId160"/>
    <p:sldId id="302" r:id="rId161"/>
    <p:sldId id="643" r:id="rId162"/>
    <p:sldId id="644" r:id="rId163"/>
    <p:sldId id="645" r:id="rId164"/>
    <p:sldId id="646" r:id="rId165"/>
    <p:sldId id="647" r:id="rId166"/>
    <p:sldId id="649" r:id="rId167"/>
    <p:sldId id="651" r:id="rId168"/>
    <p:sldId id="652" r:id="rId169"/>
    <p:sldId id="654" r:id="rId170"/>
    <p:sldId id="655" r:id="rId1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B92"/>
    <a:srgbClr val="DEB4E6"/>
    <a:srgbClr val="B9A97B"/>
    <a:srgbClr val="25FF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6341"/>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ableStyles" Target="tableStyle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E1EA4E-BFC1-495C-8FB2-72EDFB06F56B}" type="doc">
      <dgm:prSet loTypeId="urn:microsoft.com/office/officeart/2005/8/layout/chevron1" loCatId="process" qsTypeId="urn:microsoft.com/office/officeart/2005/8/quickstyle/simple1" qsCatId="simple" csTypeId="urn:microsoft.com/office/officeart/2005/8/colors/accent1_2" csCatId="accent1" phldr="1"/>
      <dgm:spPr/>
    </dgm:pt>
    <dgm:pt modelId="{7E58AEBE-45DF-41C6-8C4E-D3B9681A33A7}">
      <dgm:prSet phldrT="[Text]"/>
      <dgm:spPr>
        <a:solidFill>
          <a:schemeClr val="bg2">
            <a:lumMod val="50000"/>
          </a:schemeClr>
        </a:solidFill>
      </dgm:spPr>
      <dgm:t>
        <a:bodyPr/>
        <a:lstStyle/>
        <a:p>
          <a:r>
            <a:rPr lang="en-US" dirty="0">
              <a:solidFill>
                <a:schemeClr val="tx1"/>
              </a:solidFill>
            </a:rPr>
            <a:t>Requirement</a:t>
          </a:r>
          <a:endParaRPr lang="en-US" dirty="0"/>
        </a:p>
      </dgm:t>
    </dgm:pt>
    <dgm:pt modelId="{1A54D798-994D-4BB9-BDAF-FA4A56DFCF2F}" type="parTrans" cxnId="{26CA4F68-D8D1-4B76-8C4B-7F635A02C4BA}">
      <dgm:prSet/>
      <dgm:spPr/>
      <dgm:t>
        <a:bodyPr/>
        <a:lstStyle/>
        <a:p>
          <a:endParaRPr lang="en-US"/>
        </a:p>
      </dgm:t>
    </dgm:pt>
    <dgm:pt modelId="{FBB8D878-2438-4354-92DB-BD31AA249B49}" type="sibTrans" cxnId="{26CA4F68-D8D1-4B76-8C4B-7F635A02C4BA}">
      <dgm:prSet/>
      <dgm:spPr/>
      <dgm:t>
        <a:bodyPr/>
        <a:lstStyle/>
        <a:p>
          <a:endParaRPr lang="en-US"/>
        </a:p>
      </dgm:t>
    </dgm:pt>
    <dgm:pt modelId="{1C1571BF-CFF0-45DD-838E-0BFA718B8899}">
      <dgm:prSet phldrT="[Text]"/>
      <dgm:spPr>
        <a:solidFill>
          <a:schemeClr val="bg2">
            <a:lumMod val="50000"/>
          </a:schemeClr>
        </a:solidFill>
      </dgm:spPr>
      <dgm:t>
        <a:bodyPr/>
        <a:lstStyle/>
        <a:p>
          <a:r>
            <a:rPr lang="en-US" dirty="0">
              <a:solidFill>
                <a:schemeClr val="tx1"/>
              </a:solidFill>
            </a:rPr>
            <a:t>Design</a:t>
          </a:r>
          <a:endParaRPr lang="en-US" dirty="0"/>
        </a:p>
      </dgm:t>
    </dgm:pt>
    <dgm:pt modelId="{A8563120-D7C7-437B-86ED-55EB56BCDFFC}" type="parTrans" cxnId="{214FAC00-0E62-4220-BA7C-885B718EC99A}">
      <dgm:prSet/>
      <dgm:spPr/>
      <dgm:t>
        <a:bodyPr/>
        <a:lstStyle/>
        <a:p>
          <a:endParaRPr lang="en-US"/>
        </a:p>
      </dgm:t>
    </dgm:pt>
    <dgm:pt modelId="{BCA17A36-7E88-46FF-A8E5-78D754CCE9C4}" type="sibTrans" cxnId="{214FAC00-0E62-4220-BA7C-885B718EC99A}">
      <dgm:prSet/>
      <dgm:spPr/>
      <dgm:t>
        <a:bodyPr/>
        <a:lstStyle/>
        <a:p>
          <a:endParaRPr lang="en-US"/>
        </a:p>
      </dgm:t>
    </dgm:pt>
    <dgm:pt modelId="{72A7AC08-70AA-4A94-BD05-65E2F4B77DD7}">
      <dgm:prSet phldrT="[Text]"/>
      <dgm:spPr>
        <a:solidFill>
          <a:schemeClr val="bg2">
            <a:lumMod val="50000"/>
          </a:schemeClr>
        </a:solidFill>
      </dgm:spPr>
      <dgm:t>
        <a:bodyPr/>
        <a:lstStyle/>
        <a:p>
          <a:r>
            <a:rPr lang="en-US" dirty="0">
              <a:solidFill>
                <a:schemeClr val="tx1"/>
              </a:solidFill>
            </a:rPr>
            <a:t>Development</a:t>
          </a:r>
          <a:endParaRPr lang="en-US" dirty="0"/>
        </a:p>
      </dgm:t>
    </dgm:pt>
    <dgm:pt modelId="{06A7DAA0-3D57-455F-84EA-57E01AE0D000}" type="parTrans" cxnId="{FB59C72A-6419-4AD4-8685-BB1B96A35776}">
      <dgm:prSet/>
      <dgm:spPr/>
      <dgm:t>
        <a:bodyPr/>
        <a:lstStyle/>
        <a:p>
          <a:endParaRPr lang="en-US"/>
        </a:p>
      </dgm:t>
    </dgm:pt>
    <dgm:pt modelId="{96EE7575-A078-461B-8E4C-F41EE3A8D5EA}" type="sibTrans" cxnId="{FB59C72A-6419-4AD4-8685-BB1B96A35776}">
      <dgm:prSet/>
      <dgm:spPr/>
      <dgm:t>
        <a:bodyPr/>
        <a:lstStyle/>
        <a:p>
          <a:endParaRPr lang="en-US"/>
        </a:p>
      </dgm:t>
    </dgm:pt>
    <dgm:pt modelId="{955C3259-E1F2-417F-B3A2-CE1AF66750B9}">
      <dgm:prSet phldrT="[Text]"/>
      <dgm:spPr>
        <a:solidFill>
          <a:schemeClr val="bg2">
            <a:lumMod val="50000"/>
          </a:schemeClr>
        </a:solidFill>
      </dgm:spPr>
      <dgm:t>
        <a:bodyPr/>
        <a:lstStyle/>
        <a:p>
          <a:r>
            <a:rPr lang="en-US" dirty="0">
              <a:solidFill>
                <a:schemeClr val="tx1"/>
              </a:solidFill>
            </a:rPr>
            <a:t>Testing</a:t>
          </a:r>
          <a:endParaRPr lang="en-US" dirty="0"/>
        </a:p>
      </dgm:t>
    </dgm:pt>
    <dgm:pt modelId="{ACDECD0C-0A57-455C-964B-A946F38FCBA7}" type="parTrans" cxnId="{34D4AA03-176F-406F-8B43-5B6E80168B41}">
      <dgm:prSet/>
      <dgm:spPr/>
      <dgm:t>
        <a:bodyPr/>
        <a:lstStyle/>
        <a:p>
          <a:endParaRPr lang="en-US"/>
        </a:p>
      </dgm:t>
    </dgm:pt>
    <dgm:pt modelId="{8D2B5A8F-BF38-4644-88E0-16D9ABA963F7}" type="sibTrans" cxnId="{34D4AA03-176F-406F-8B43-5B6E80168B41}">
      <dgm:prSet/>
      <dgm:spPr/>
      <dgm:t>
        <a:bodyPr/>
        <a:lstStyle/>
        <a:p>
          <a:endParaRPr lang="en-US"/>
        </a:p>
      </dgm:t>
    </dgm:pt>
    <dgm:pt modelId="{99891384-F46B-4571-8962-D2BF192ECA6F}">
      <dgm:prSet phldrT="[Text]"/>
      <dgm:spPr>
        <a:solidFill>
          <a:schemeClr val="bg2">
            <a:lumMod val="50000"/>
          </a:schemeClr>
        </a:solidFill>
      </dgm:spPr>
      <dgm:t>
        <a:bodyPr/>
        <a:lstStyle/>
        <a:p>
          <a:r>
            <a:rPr lang="en-US">
              <a:solidFill>
                <a:schemeClr val="tx1"/>
              </a:solidFill>
            </a:rPr>
            <a:t>Release</a:t>
          </a:r>
          <a:endParaRPr lang="en-US" dirty="0"/>
        </a:p>
      </dgm:t>
    </dgm:pt>
    <dgm:pt modelId="{921511AB-0DEF-4827-A619-C1444E48ECE4}" type="parTrans" cxnId="{D24DF6CE-248E-477C-9EE5-5F1816A81844}">
      <dgm:prSet/>
      <dgm:spPr/>
      <dgm:t>
        <a:bodyPr/>
        <a:lstStyle/>
        <a:p>
          <a:endParaRPr lang="en-US"/>
        </a:p>
      </dgm:t>
    </dgm:pt>
    <dgm:pt modelId="{0DB2E442-01DD-455A-A113-4A0A6DB1D501}" type="sibTrans" cxnId="{D24DF6CE-248E-477C-9EE5-5F1816A81844}">
      <dgm:prSet/>
      <dgm:spPr/>
      <dgm:t>
        <a:bodyPr/>
        <a:lstStyle/>
        <a:p>
          <a:endParaRPr lang="en-US"/>
        </a:p>
      </dgm:t>
    </dgm:pt>
    <dgm:pt modelId="{23B826F4-3769-47F4-9998-0790F097B08F}">
      <dgm:prSet phldrT="[Text]"/>
      <dgm:spPr>
        <a:solidFill>
          <a:schemeClr val="bg2">
            <a:lumMod val="50000"/>
          </a:schemeClr>
        </a:solidFill>
      </dgm:spPr>
      <dgm:t>
        <a:bodyPr/>
        <a:lstStyle/>
        <a:p>
          <a:r>
            <a:rPr lang="en-US" dirty="0">
              <a:solidFill>
                <a:schemeClr val="tx1"/>
              </a:solidFill>
            </a:rPr>
            <a:t>Maintenance</a:t>
          </a:r>
          <a:endParaRPr lang="en-US" dirty="0"/>
        </a:p>
      </dgm:t>
    </dgm:pt>
    <dgm:pt modelId="{09BD9554-C3D0-4D03-9DFE-E840F6D645CB}" type="parTrans" cxnId="{B9018E87-3723-4AC4-B859-24CB1CF109AC}">
      <dgm:prSet/>
      <dgm:spPr/>
      <dgm:t>
        <a:bodyPr/>
        <a:lstStyle/>
        <a:p>
          <a:endParaRPr lang="en-US"/>
        </a:p>
      </dgm:t>
    </dgm:pt>
    <dgm:pt modelId="{BF24E2A2-E2F1-412C-AB14-DC79AAF9F26B}" type="sibTrans" cxnId="{B9018E87-3723-4AC4-B859-24CB1CF109AC}">
      <dgm:prSet/>
      <dgm:spPr/>
      <dgm:t>
        <a:bodyPr/>
        <a:lstStyle/>
        <a:p>
          <a:endParaRPr lang="en-US"/>
        </a:p>
      </dgm:t>
    </dgm:pt>
    <dgm:pt modelId="{5CC3706F-7197-4739-BBBA-389C86E8E6CA}" type="pres">
      <dgm:prSet presAssocID="{85E1EA4E-BFC1-495C-8FB2-72EDFB06F56B}" presName="Name0" presStyleCnt="0">
        <dgm:presLayoutVars>
          <dgm:dir/>
          <dgm:animLvl val="lvl"/>
          <dgm:resizeHandles val="exact"/>
        </dgm:presLayoutVars>
      </dgm:prSet>
      <dgm:spPr/>
    </dgm:pt>
    <dgm:pt modelId="{FF039569-1813-4CFE-93DC-0E3AD8F9AF9A}" type="pres">
      <dgm:prSet presAssocID="{7E58AEBE-45DF-41C6-8C4E-D3B9681A33A7}" presName="parTxOnly" presStyleLbl="node1" presStyleIdx="0" presStyleCnt="6">
        <dgm:presLayoutVars>
          <dgm:chMax val="0"/>
          <dgm:chPref val="0"/>
          <dgm:bulletEnabled val="1"/>
        </dgm:presLayoutVars>
      </dgm:prSet>
      <dgm:spPr/>
    </dgm:pt>
    <dgm:pt modelId="{A24AF7A6-72AE-469A-9CAB-1AB7BB6C923C}" type="pres">
      <dgm:prSet presAssocID="{FBB8D878-2438-4354-92DB-BD31AA249B49}" presName="parTxOnlySpace" presStyleCnt="0"/>
      <dgm:spPr/>
    </dgm:pt>
    <dgm:pt modelId="{D68EB2C1-EBAF-4BB6-8A5E-034235423501}" type="pres">
      <dgm:prSet presAssocID="{1C1571BF-CFF0-45DD-838E-0BFA718B8899}" presName="parTxOnly" presStyleLbl="node1" presStyleIdx="1" presStyleCnt="6">
        <dgm:presLayoutVars>
          <dgm:chMax val="0"/>
          <dgm:chPref val="0"/>
          <dgm:bulletEnabled val="1"/>
        </dgm:presLayoutVars>
      </dgm:prSet>
      <dgm:spPr/>
    </dgm:pt>
    <dgm:pt modelId="{2E09D00F-63DE-4061-AD64-E8A511229664}" type="pres">
      <dgm:prSet presAssocID="{BCA17A36-7E88-46FF-A8E5-78D754CCE9C4}" presName="parTxOnlySpace" presStyleCnt="0"/>
      <dgm:spPr/>
    </dgm:pt>
    <dgm:pt modelId="{E1633497-E671-48EE-A4E9-0DF65CD7FB06}" type="pres">
      <dgm:prSet presAssocID="{72A7AC08-70AA-4A94-BD05-65E2F4B77DD7}" presName="parTxOnly" presStyleLbl="node1" presStyleIdx="2" presStyleCnt="6">
        <dgm:presLayoutVars>
          <dgm:chMax val="0"/>
          <dgm:chPref val="0"/>
          <dgm:bulletEnabled val="1"/>
        </dgm:presLayoutVars>
      </dgm:prSet>
      <dgm:spPr/>
    </dgm:pt>
    <dgm:pt modelId="{6AB98BD3-4C47-434A-A9FC-91FA04B8FAA3}" type="pres">
      <dgm:prSet presAssocID="{96EE7575-A078-461B-8E4C-F41EE3A8D5EA}" presName="parTxOnlySpace" presStyleCnt="0"/>
      <dgm:spPr/>
    </dgm:pt>
    <dgm:pt modelId="{354FA40A-C0A7-4DF2-8F12-B9C3639228D2}" type="pres">
      <dgm:prSet presAssocID="{955C3259-E1F2-417F-B3A2-CE1AF66750B9}" presName="parTxOnly" presStyleLbl="node1" presStyleIdx="3" presStyleCnt="6">
        <dgm:presLayoutVars>
          <dgm:chMax val="0"/>
          <dgm:chPref val="0"/>
          <dgm:bulletEnabled val="1"/>
        </dgm:presLayoutVars>
      </dgm:prSet>
      <dgm:spPr/>
    </dgm:pt>
    <dgm:pt modelId="{F120961A-B54E-41B9-ACD3-BDF763E35E3E}" type="pres">
      <dgm:prSet presAssocID="{8D2B5A8F-BF38-4644-88E0-16D9ABA963F7}" presName="parTxOnlySpace" presStyleCnt="0"/>
      <dgm:spPr/>
    </dgm:pt>
    <dgm:pt modelId="{1F9796A9-CF61-4303-9369-3E4AC36D70FD}" type="pres">
      <dgm:prSet presAssocID="{99891384-F46B-4571-8962-D2BF192ECA6F}" presName="parTxOnly" presStyleLbl="node1" presStyleIdx="4" presStyleCnt="6">
        <dgm:presLayoutVars>
          <dgm:chMax val="0"/>
          <dgm:chPref val="0"/>
          <dgm:bulletEnabled val="1"/>
        </dgm:presLayoutVars>
      </dgm:prSet>
      <dgm:spPr/>
    </dgm:pt>
    <dgm:pt modelId="{D117DB7C-D00B-4F0E-8BF4-1C2D4952C73D}" type="pres">
      <dgm:prSet presAssocID="{0DB2E442-01DD-455A-A113-4A0A6DB1D501}" presName="parTxOnlySpace" presStyleCnt="0"/>
      <dgm:spPr/>
    </dgm:pt>
    <dgm:pt modelId="{34A24D3B-E4D3-406F-BFEA-4EFDF892F247}" type="pres">
      <dgm:prSet presAssocID="{23B826F4-3769-47F4-9998-0790F097B08F}" presName="parTxOnly" presStyleLbl="node1" presStyleIdx="5" presStyleCnt="6">
        <dgm:presLayoutVars>
          <dgm:chMax val="0"/>
          <dgm:chPref val="0"/>
          <dgm:bulletEnabled val="1"/>
        </dgm:presLayoutVars>
      </dgm:prSet>
      <dgm:spPr/>
    </dgm:pt>
  </dgm:ptLst>
  <dgm:cxnLst>
    <dgm:cxn modelId="{214FAC00-0E62-4220-BA7C-885B718EC99A}" srcId="{85E1EA4E-BFC1-495C-8FB2-72EDFB06F56B}" destId="{1C1571BF-CFF0-45DD-838E-0BFA718B8899}" srcOrd="1" destOrd="0" parTransId="{A8563120-D7C7-437B-86ED-55EB56BCDFFC}" sibTransId="{BCA17A36-7E88-46FF-A8E5-78D754CCE9C4}"/>
    <dgm:cxn modelId="{34D4AA03-176F-406F-8B43-5B6E80168B41}" srcId="{85E1EA4E-BFC1-495C-8FB2-72EDFB06F56B}" destId="{955C3259-E1F2-417F-B3A2-CE1AF66750B9}" srcOrd="3" destOrd="0" parTransId="{ACDECD0C-0A57-455C-964B-A946F38FCBA7}" sibTransId="{8D2B5A8F-BF38-4644-88E0-16D9ABA963F7}"/>
    <dgm:cxn modelId="{2E71C603-9FCE-4D80-85E4-C61269F08DBB}" type="presOf" srcId="{955C3259-E1F2-417F-B3A2-CE1AF66750B9}" destId="{354FA40A-C0A7-4DF2-8F12-B9C3639228D2}" srcOrd="0" destOrd="0" presId="urn:microsoft.com/office/officeart/2005/8/layout/chevron1"/>
    <dgm:cxn modelId="{8E82030D-B641-4CDA-BBFB-83B1FF82E6B8}" type="presOf" srcId="{1C1571BF-CFF0-45DD-838E-0BFA718B8899}" destId="{D68EB2C1-EBAF-4BB6-8A5E-034235423501}" srcOrd="0" destOrd="0" presId="urn:microsoft.com/office/officeart/2005/8/layout/chevron1"/>
    <dgm:cxn modelId="{FB59C72A-6419-4AD4-8685-BB1B96A35776}" srcId="{85E1EA4E-BFC1-495C-8FB2-72EDFB06F56B}" destId="{72A7AC08-70AA-4A94-BD05-65E2F4B77DD7}" srcOrd="2" destOrd="0" parTransId="{06A7DAA0-3D57-455F-84EA-57E01AE0D000}" sibTransId="{96EE7575-A078-461B-8E4C-F41EE3A8D5EA}"/>
    <dgm:cxn modelId="{A78B8D3A-F29F-40E3-B9F5-C2AAB265BC40}" type="presOf" srcId="{99891384-F46B-4571-8962-D2BF192ECA6F}" destId="{1F9796A9-CF61-4303-9369-3E4AC36D70FD}" srcOrd="0" destOrd="0" presId="urn:microsoft.com/office/officeart/2005/8/layout/chevron1"/>
    <dgm:cxn modelId="{26CA4F68-D8D1-4B76-8C4B-7F635A02C4BA}" srcId="{85E1EA4E-BFC1-495C-8FB2-72EDFB06F56B}" destId="{7E58AEBE-45DF-41C6-8C4E-D3B9681A33A7}" srcOrd="0" destOrd="0" parTransId="{1A54D798-994D-4BB9-BDAF-FA4A56DFCF2F}" sibTransId="{FBB8D878-2438-4354-92DB-BD31AA249B49}"/>
    <dgm:cxn modelId="{F7EA0D4C-6EE4-4888-BB86-EF462FF83625}" type="presOf" srcId="{85E1EA4E-BFC1-495C-8FB2-72EDFB06F56B}" destId="{5CC3706F-7197-4739-BBBA-389C86E8E6CA}" srcOrd="0" destOrd="0" presId="urn:microsoft.com/office/officeart/2005/8/layout/chevron1"/>
    <dgm:cxn modelId="{EE5B7357-889C-451B-AB42-55128226AA17}" type="presOf" srcId="{7E58AEBE-45DF-41C6-8C4E-D3B9681A33A7}" destId="{FF039569-1813-4CFE-93DC-0E3AD8F9AF9A}" srcOrd="0" destOrd="0" presId="urn:microsoft.com/office/officeart/2005/8/layout/chevron1"/>
    <dgm:cxn modelId="{B9018E87-3723-4AC4-B859-24CB1CF109AC}" srcId="{85E1EA4E-BFC1-495C-8FB2-72EDFB06F56B}" destId="{23B826F4-3769-47F4-9998-0790F097B08F}" srcOrd="5" destOrd="0" parTransId="{09BD9554-C3D0-4D03-9DFE-E840F6D645CB}" sibTransId="{BF24E2A2-E2F1-412C-AB14-DC79AAF9F26B}"/>
    <dgm:cxn modelId="{1BF582AD-D277-42F6-84D3-BBAB67E0E75C}" type="presOf" srcId="{72A7AC08-70AA-4A94-BD05-65E2F4B77DD7}" destId="{E1633497-E671-48EE-A4E9-0DF65CD7FB06}" srcOrd="0" destOrd="0" presId="urn:microsoft.com/office/officeart/2005/8/layout/chevron1"/>
    <dgm:cxn modelId="{2271A3AE-2DC1-48D2-91D9-809FB2C398DB}" type="presOf" srcId="{23B826F4-3769-47F4-9998-0790F097B08F}" destId="{34A24D3B-E4D3-406F-BFEA-4EFDF892F247}" srcOrd="0" destOrd="0" presId="urn:microsoft.com/office/officeart/2005/8/layout/chevron1"/>
    <dgm:cxn modelId="{D24DF6CE-248E-477C-9EE5-5F1816A81844}" srcId="{85E1EA4E-BFC1-495C-8FB2-72EDFB06F56B}" destId="{99891384-F46B-4571-8962-D2BF192ECA6F}" srcOrd="4" destOrd="0" parTransId="{921511AB-0DEF-4827-A619-C1444E48ECE4}" sibTransId="{0DB2E442-01DD-455A-A113-4A0A6DB1D501}"/>
    <dgm:cxn modelId="{D5DDE673-C619-465A-93AF-B0F4CE1E5F5C}" type="presParOf" srcId="{5CC3706F-7197-4739-BBBA-389C86E8E6CA}" destId="{FF039569-1813-4CFE-93DC-0E3AD8F9AF9A}" srcOrd="0" destOrd="0" presId="urn:microsoft.com/office/officeart/2005/8/layout/chevron1"/>
    <dgm:cxn modelId="{0C0D6911-EEF7-4C8C-A48A-46036B10D9FB}" type="presParOf" srcId="{5CC3706F-7197-4739-BBBA-389C86E8E6CA}" destId="{A24AF7A6-72AE-469A-9CAB-1AB7BB6C923C}" srcOrd="1" destOrd="0" presId="urn:microsoft.com/office/officeart/2005/8/layout/chevron1"/>
    <dgm:cxn modelId="{1DA9CC2E-F4FB-4D6A-B3EA-E0BDDF4AFBD4}" type="presParOf" srcId="{5CC3706F-7197-4739-BBBA-389C86E8E6CA}" destId="{D68EB2C1-EBAF-4BB6-8A5E-034235423501}" srcOrd="2" destOrd="0" presId="urn:microsoft.com/office/officeart/2005/8/layout/chevron1"/>
    <dgm:cxn modelId="{5A6AC6F4-9EE7-4C47-AA3F-83F673538C8A}" type="presParOf" srcId="{5CC3706F-7197-4739-BBBA-389C86E8E6CA}" destId="{2E09D00F-63DE-4061-AD64-E8A511229664}" srcOrd="3" destOrd="0" presId="urn:microsoft.com/office/officeart/2005/8/layout/chevron1"/>
    <dgm:cxn modelId="{F1A2ED00-83DA-4840-804C-474AF5812CAE}" type="presParOf" srcId="{5CC3706F-7197-4739-BBBA-389C86E8E6CA}" destId="{E1633497-E671-48EE-A4E9-0DF65CD7FB06}" srcOrd="4" destOrd="0" presId="urn:microsoft.com/office/officeart/2005/8/layout/chevron1"/>
    <dgm:cxn modelId="{7282CC39-49AB-4E22-B03F-9F5C5DE47CC7}" type="presParOf" srcId="{5CC3706F-7197-4739-BBBA-389C86E8E6CA}" destId="{6AB98BD3-4C47-434A-A9FC-91FA04B8FAA3}" srcOrd="5" destOrd="0" presId="urn:microsoft.com/office/officeart/2005/8/layout/chevron1"/>
    <dgm:cxn modelId="{0F0AFE6D-080F-470E-B511-DF6B2205C4FA}" type="presParOf" srcId="{5CC3706F-7197-4739-BBBA-389C86E8E6CA}" destId="{354FA40A-C0A7-4DF2-8F12-B9C3639228D2}" srcOrd="6" destOrd="0" presId="urn:microsoft.com/office/officeart/2005/8/layout/chevron1"/>
    <dgm:cxn modelId="{C3EA714B-DBC6-45E2-A96B-E39EFDD5AEA0}" type="presParOf" srcId="{5CC3706F-7197-4739-BBBA-389C86E8E6CA}" destId="{F120961A-B54E-41B9-ACD3-BDF763E35E3E}" srcOrd="7" destOrd="0" presId="urn:microsoft.com/office/officeart/2005/8/layout/chevron1"/>
    <dgm:cxn modelId="{05A05059-13E3-4AE3-B613-893497A158D5}" type="presParOf" srcId="{5CC3706F-7197-4739-BBBA-389C86E8E6CA}" destId="{1F9796A9-CF61-4303-9369-3E4AC36D70FD}" srcOrd="8" destOrd="0" presId="urn:microsoft.com/office/officeart/2005/8/layout/chevron1"/>
    <dgm:cxn modelId="{6DF18D95-B2C6-46E9-86B8-FFD889B80A18}" type="presParOf" srcId="{5CC3706F-7197-4739-BBBA-389C86E8E6CA}" destId="{D117DB7C-D00B-4F0E-8BF4-1C2D4952C73D}" srcOrd="9" destOrd="0" presId="urn:microsoft.com/office/officeart/2005/8/layout/chevron1"/>
    <dgm:cxn modelId="{7A8E57FA-A59A-41CA-BBBA-97376524E158}" type="presParOf" srcId="{5CC3706F-7197-4739-BBBA-389C86E8E6CA}" destId="{34A24D3B-E4D3-406F-BFEA-4EFDF892F24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E1EA4E-BFC1-495C-8FB2-72EDFB06F56B}" type="doc">
      <dgm:prSet loTypeId="urn:microsoft.com/office/officeart/2005/8/layout/chevron1" loCatId="process" qsTypeId="urn:microsoft.com/office/officeart/2005/8/quickstyle/simple1" qsCatId="simple" csTypeId="urn:microsoft.com/office/officeart/2005/8/colors/accent1_2" csCatId="accent1" phldr="1"/>
      <dgm:spPr/>
    </dgm:pt>
    <dgm:pt modelId="{7E58AEBE-45DF-41C6-8C4E-D3B9681A33A7}">
      <dgm:prSet phldrT="[Text]"/>
      <dgm:spPr>
        <a:solidFill>
          <a:schemeClr val="tx2">
            <a:lumMod val="60000"/>
            <a:lumOff val="40000"/>
          </a:schemeClr>
        </a:solidFill>
      </dgm:spPr>
      <dgm:t>
        <a:bodyPr/>
        <a:lstStyle/>
        <a:p>
          <a:r>
            <a:rPr lang="en-US" dirty="0">
              <a:solidFill>
                <a:schemeClr val="tx1"/>
              </a:solidFill>
            </a:rPr>
            <a:t>Requirement Study </a:t>
          </a:r>
          <a:endParaRPr lang="en-US" dirty="0"/>
        </a:p>
      </dgm:t>
    </dgm:pt>
    <dgm:pt modelId="{1A54D798-994D-4BB9-BDAF-FA4A56DFCF2F}" type="parTrans" cxnId="{26CA4F68-D8D1-4B76-8C4B-7F635A02C4BA}">
      <dgm:prSet/>
      <dgm:spPr/>
      <dgm:t>
        <a:bodyPr/>
        <a:lstStyle/>
        <a:p>
          <a:endParaRPr lang="en-US"/>
        </a:p>
      </dgm:t>
    </dgm:pt>
    <dgm:pt modelId="{FBB8D878-2438-4354-92DB-BD31AA249B49}" type="sibTrans" cxnId="{26CA4F68-D8D1-4B76-8C4B-7F635A02C4BA}">
      <dgm:prSet/>
      <dgm:spPr/>
      <dgm:t>
        <a:bodyPr/>
        <a:lstStyle/>
        <a:p>
          <a:endParaRPr lang="en-US"/>
        </a:p>
      </dgm:t>
    </dgm:pt>
    <dgm:pt modelId="{1C1571BF-CFF0-45DD-838E-0BFA718B8899}">
      <dgm:prSet phldrT="[Text]"/>
      <dgm:spPr>
        <a:solidFill>
          <a:schemeClr val="tx2">
            <a:lumMod val="60000"/>
            <a:lumOff val="40000"/>
          </a:schemeClr>
        </a:solidFill>
      </dgm:spPr>
      <dgm:t>
        <a:bodyPr/>
        <a:lstStyle/>
        <a:p>
          <a:r>
            <a:rPr lang="en-US" dirty="0">
              <a:solidFill>
                <a:schemeClr val="tx1"/>
              </a:solidFill>
            </a:rPr>
            <a:t>Test Planning</a:t>
          </a:r>
          <a:endParaRPr lang="en-US" dirty="0"/>
        </a:p>
      </dgm:t>
    </dgm:pt>
    <dgm:pt modelId="{A8563120-D7C7-437B-86ED-55EB56BCDFFC}" type="parTrans" cxnId="{214FAC00-0E62-4220-BA7C-885B718EC99A}">
      <dgm:prSet/>
      <dgm:spPr/>
      <dgm:t>
        <a:bodyPr/>
        <a:lstStyle/>
        <a:p>
          <a:endParaRPr lang="en-US"/>
        </a:p>
      </dgm:t>
    </dgm:pt>
    <dgm:pt modelId="{BCA17A36-7E88-46FF-A8E5-78D754CCE9C4}" type="sibTrans" cxnId="{214FAC00-0E62-4220-BA7C-885B718EC99A}">
      <dgm:prSet/>
      <dgm:spPr/>
      <dgm:t>
        <a:bodyPr/>
        <a:lstStyle/>
        <a:p>
          <a:endParaRPr lang="en-US"/>
        </a:p>
      </dgm:t>
    </dgm:pt>
    <dgm:pt modelId="{72A7AC08-70AA-4A94-BD05-65E2F4B77DD7}">
      <dgm:prSet phldrT="[Text]"/>
      <dgm:spPr>
        <a:solidFill>
          <a:schemeClr val="tx2">
            <a:lumMod val="60000"/>
            <a:lumOff val="40000"/>
          </a:schemeClr>
        </a:solidFill>
      </dgm:spPr>
      <dgm:t>
        <a:bodyPr/>
        <a:lstStyle/>
        <a:p>
          <a:r>
            <a:rPr lang="en-US" dirty="0">
              <a:solidFill>
                <a:schemeClr val="tx1"/>
              </a:solidFill>
            </a:rPr>
            <a:t>Writing Test Cases </a:t>
          </a:r>
          <a:endParaRPr lang="en-US" dirty="0"/>
        </a:p>
      </dgm:t>
    </dgm:pt>
    <dgm:pt modelId="{06A7DAA0-3D57-455F-84EA-57E01AE0D000}" type="parTrans" cxnId="{FB59C72A-6419-4AD4-8685-BB1B96A35776}">
      <dgm:prSet/>
      <dgm:spPr/>
      <dgm:t>
        <a:bodyPr/>
        <a:lstStyle/>
        <a:p>
          <a:endParaRPr lang="en-US"/>
        </a:p>
      </dgm:t>
    </dgm:pt>
    <dgm:pt modelId="{96EE7575-A078-461B-8E4C-F41EE3A8D5EA}" type="sibTrans" cxnId="{FB59C72A-6419-4AD4-8685-BB1B96A35776}">
      <dgm:prSet/>
      <dgm:spPr/>
      <dgm:t>
        <a:bodyPr/>
        <a:lstStyle/>
        <a:p>
          <a:endParaRPr lang="en-US"/>
        </a:p>
      </dgm:t>
    </dgm:pt>
    <dgm:pt modelId="{955C3259-E1F2-417F-B3A2-CE1AF66750B9}">
      <dgm:prSet phldrT="[Text]"/>
      <dgm:spPr>
        <a:solidFill>
          <a:schemeClr val="tx2">
            <a:lumMod val="60000"/>
            <a:lumOff val="40000"/>
          </a:schemeClr>
        </a:solidFill>
      </dgm:spPr>
      <dgm:t>
        <a:bodyPr/>
        <a:lstStyle/>
        <a:p>
          <a:r>
            <a:rPr lang="en-US" dirty="0">
              <a:solidFill>
                <a:schemeClr val="tx1"/>
              </a:solidFill>
            </a:rPr>
            <a:t>Review the Test Cases </a:t>
          </a:r>
          <a:endParaRPr lang="en-US" dirty="0"/>
        </a:p>
      </dgm:t>
    </dgm:pt>
    <dgm:pt modelId="{ACDECD0C-0A57-455C-964B-A946F38FCBA7}" type="parTrans" cxnId="{34D4AA03-176F-406F-8B43-5B6E80168B41}">
      <dgm:prSet/>
      <dgm:spPr/>
      <dgm:t>
        <a:bodyPr/>
        <a:lstStyle/>
        <a:p>
          <a:endParaRPr lang="en-US"/>
        </a:p>
      </dgm:t>
    </dgm:pt>
    <dgm:pt modelId="{8D2B5A8F-BF38-4644-88E0-16D9ABA963F7}" type="sibTrans" cxnId="{34D4AA03-176F-406F-8B43-5B6E80168B41}">
      <dgm:prSet/>
      <dgm:spPr/>
      <dgm:t>
        <a:bodyPr/>
        <a:lstStyle/>
        <a:p>
          <a:endParaRPr lang="en-US"/>
        </a:p>
      </dgm:t>
    </dgm:pt>
    <dgm:pt modelId="{99891384-F46B-4571-8962-D2BF192ECA6F}">
      <dgm:prSet phldrT="[Text]"/>
      <dgm:spPr>
        <a:solidFill>
          <a:schemeClr val="tx2">
            <a:lumMod val="60000"/>
            <a:lumOff val="40000"/>
          </a:schemeClr>
        </a:solidFill>
      </dgm:spPr>
      <dgm:t>
        <a:bodyPr/>
        <a:lstStyle/>
        <a:p>
          <a:r>
            <a:rPr lang="en-US" dirty="0">
              <a:solidFill>
                <a:schemeClr val="tx1"/>
              </a:solidFill>
            </a:rPr>
            <a:t>Executing the Test Cases </a:t>
          </a:r>
          <a:endParaRPr lang="en-US" dirty="0"/>
        </a:p>
      </dgm:t>
    </dgm:pt>
    <dgm:pt modelId="{921511AB-0DEF-4827-A619-C1444E48ECE4}" type="parTrans" cxnId="{D24DF6CE-248E-477C-9EE5-5F1816A81844}">
      <dgm:prSet/>
      <dgm:spPr/>
      <dgm:t>
        <a:bodyPr/>
        <a:lstStyle/>
        <a:p>
          <a:endParaRPr lang="en-US"/>
        </a:p>
      </dgm:t>
    </dgm:pt>
    <dgm:pt modelId="{0DB2E442-01DD-455A-A113-4A0A6DB1D501}" type="sibTrans" cxnId="{D24DF6CE-248E-477C-9EE5-5F1816A81844}">
      <dgm:prSet/>
      <dgm:spPr/>
      <dgm:t>
        <a:bodyPr/>
        <a:lstStyle/>
        <a:p>
          <a:endParaRPr lang="en-US"/>
        </a:p>
      </dgm:t>
    </dgm:pt>
    <dgm:pt modelId="{23B826F4-3769-47F4-9998-0790F097B08F}">
      <dgm:prSet phldrT="[Text]"/>
      <dgm:spPr>
        <a:solidFill>
          <a:schemeClr val="tx2">
            <a:lumMod val="60000"/>
            <a:lumOff val="40000"/>
          </a:schemeClr>
        </a:solidFill>
      </dgm:spPr>
      <dgm:t>
        <a:bodyPr/>
        <a:lstStyle/>
        <a:p>
          <a:r>
            <a:rPr lang="en-US" dirty="0">
              <a:solidFill>
                <a:schemeClr val="tx1"/>
              </a:solidFill>
            </a:rPr>
            <a:t>Bug logging and tracking</a:t>
          </a:r>
          <a:endParaRPr lang="en-US" dirty="0"/>
        </a:p>
      </dgm:t>
    </dgm:pt>
    <dgm:pt modelId="{09BD9554-C3D0-4D03-9DFE-E840F6D645CB}" type="parTrans" cxnId="{B9018E87-3723-4AC4-B859-24CB1CF109AC}">
      <dgm:prSet/>
      <dgm:spPr/>
      <dgm:t>
        <a:bodyPr/>
        <a:lstStyle/>
        <a:p>
          <a:endParaRPr lang="en-US"/>
        </a:p>
      </dgm:t>
    </dgm:pt>
    <dgm:pt modelId="{BF24E2A2-E2F1-412C-AB14-DC79AAF9F26B}" type="sibTrans" cxnId="{B9018E87-3723-4AC4-B859-24CB1CF109AC}">
      <dgm:prSet/>
      <dgm:spPr/>
      <dgm:t>
        <a:bodyPr/>
        <a:lstStyle/>
        <a:p>
          <a:endParaRPr lang="en-US"/>
        </a:p>
      </dgm:t>
    </dgm:pt>
    <dgm:pt modelId="{5CC3706F-7197-4739-BBBA-389C86E8E6CA}" type="pres">
      <dgm:prSet presAssocID="{85E1EA4E-BFC1-495C-8FB2-72EDFB06F56B}" presName="Name0" presStyleCnt="0">
        <dgm:presLayoutVars>
          <dgm:dir/>
          <dgm:animLvl val="lvl"/>
          <dgm:resizeHandles val="exact"/>
        </dgm:presLayoutVars>
      </dgm:prSet>
      <dgm:spPr/>
    </dgm:pt>
    <dgm:pt modelId="{FF039569-1813-4CFE-93DC-0E3AD8F9AF9A}" type="pres">
      <dgm:prSet presAssocID="{7E58AEBE-45DF-41C6-8C4E-D3B9681A33A7}" presName="parTxOnly" presStyleLbl="node1" presStyleIdx="0" presStyleCnt="6">
        <dgm:presLayoutVars>
          <dgm:chMax val="0"/>
          <dgm:chPref val="0"/>
          <dgm:bulletEnabled val="1"/>
        </dgm:presLayoutVars>
      </dgm:prSet>
      <dgm:spPr/>
    </dgm:pt>
    <dgm:pt modelId="{A24AF7A6-72AE-469A-9CAB-1AB7BB6C923C}" type="pres">
      <dgm:prSet presAssocID="{FBB8D878-2438-4354-92DB-BD31AA249B49}" presName="parTxOnlySpace" presStyleCnt="0"/>
      <dgm:spPr/>
    </dgm:pt>
    <dgm:pt modelId="{D68EB2C1-EBAF-4BB6-8A5E-034235423501}" type="pres">
      <dgm:prSet presAssocID="{1C1571BF-CFF0-45DD-838E-0BFA718B8899}" presName="parTxOnly" presStyleLbl="node1" presStyleIdx="1" presStyleCnt="6">
        <dgm:presLayoutVars>
          <dgm:chMax val="0"/>
          <dgm:chPref val="0"/>
          <dgm:bulletEnabled val="1"/>
        </dgm:presLayoutVars>
      </dgm:prSet>
      <dgm:spPr/>
    </dgm:pt>
    <dgm:pt modelId="{2E09D00F-63DE-4061-AD64-E8A511229664}" type="pres">
      <dgm:prSet presAssocID="{BCA17A36-7E88-46FF-A8E5-78D754CCE9C4}" presName="parTxOnlySpace" presStyleCnt="0"/>
      <dgm:spPr/>
    </dgm:pt>
    <dgm:pt modelId="{E1633497-E671-48EE-A4E9-0DF65CD7FB06}" type="pres">
      <dgm:prSet presAssocID="{72A7AC08-70AA-4A94-BD05-65E2F4B77DD7}" presName="parTxOnly" presStyleLbl="node1" presStyleIdx="2" presStyleCnt="6">
        <dgm:presLayoutVars>
          <dgm:chMax val="0"/>
          <dgm:chPref val="0"/>
          <dgm:bulletEnabled val="1"/>
        </dgm:presLayoutVars>
      </dgm:prSet>
      <dgm:spPr/>
    </dgm:pt>
    <dgm:pt modelId="{6AB98BD3-4C47-434A-A9FC-91FA04B8FAA3}" type="pres">
      <dgm:prSet presAssocID="{96EE7575-A078-461B-8E4C-F41EE3A8D5EA}" presName="parTxOnlySpace" presStyleCnt="0"/>
      <dgm:spPr/>
    </dgm:pt>
    <dgm:pt modelId="{354FA40A-C0A7-4DF2-8F12-B9C3639228D2}" type="pres">
      <dgm:prSet presAssocID="{955C3259-E1F2-417F-B3A2-CE1AF66750B9}" presName="parTxOnly" presStyleLbl="node1" presStyleIdx="3" presStyleCnt="6">
        <dgm:presLayoutVars>
          <dgm:chMax val="0"/>
          <dgm:chPref val="0"/>
          <dgm:bulletEnabled val="1"/>
        </dgm:presLayoutVars>
      </dgm:prSet>
      <dgm:spPr/>
    </dgm:pt>
    <dgm:pt modelId="{F120961A-B54E-41B9-ACD3-BDF763E35E3E}" type="pres">
      <dgm:prSet presAssocID="{8D2B5A8F-BF38-4644-88E0-16D9ABA963F7}" presName="parTxOnlySpace" presStyleCnt="0"/>
      <dgm:spPr/>
    </dgm:pt>
    <dgm:pt modelId="{1F9796A9-CF61-4303-9369-3E4AC36D70FD}" type="pres">
      <dgm:prSet presAssocID="{99891384-F46B-4571-8962-D2BF192ECA6F}" presName="parTxOnly" presStyleLbl="node1" presStyleIdx="4" presStyleCnt="6">
        <dgm:presLayoutVars>
          <dgm:chMax val="0"/>
          <dgm:chPref val="0"/>
          <dgm:bulletEnabled val="1"/>
        </dgm:presLayoutVars>
      </dgm:prSet>
      <dgm:spPr/>
    </dgm:pt>
    <dgm:pt modelId="{D117DB7C-D00B-4F0E-8BF4-1C2D4952C73D}" type="pres">
      <dgm:prSet presAssocID="{0DB2E442-01DD-455A-A113-4A0A6DB1D501}" presName="parTxOnlySpace" presStyleCnt="0"/>
      <dgm:spPr/>
    </dgm:pt>
    <dgm:pt modelId="{34A24D3B-E4D3-406F-BFEA-4EFDF892F247}" type="pres">
      <dgm:prSet presAssocID="{23B826F4-3769-47F4-9998-0790F097B08F}" presName="parTxOnly" presStyleLbl="node1" presStyleIdx="5" presStyleCnt="6">
        <dgm:presLayoutVars>
          <dgm:chMax val="0"/>
          <dgm:chPref val="0"/>
          <dgm:bulletEnabled val="1"/>
        </dgm:presLayoutVars>
      </dgm:prSet>
      <dgm:spPr/>
    </dgm:pt>
  </dgm:ptLst>
  <dgm:cxnLst>
    <dgm:cxn modelId="{214FAC00-0E62-4220-BA7C-885B718EC99A}" srcId="{85E1EA4E-BFC1-495C-8FB2-72EDFB06F56B}" destId="{1C1571BF-CFF0-45DD-838E-0BFA718B8899}" srcOrd="1" destOrd="0" parTransId="{A8563120-D7C7-437B-86ED-55EB56BCDFFC}" sibTransId="{BCA17A36-7E88-46FF-A8E5-78D754CCE9C4}"/>
    <dgm:cxn modelId="{34D4AA03-176F-406F-8B43-5B6E80168B41}" srcId="{85E1EA4E-BFC1-495C-8FB2-72EDFB06F56B}" destId="{955C3259-E1F2-417F-B3A2-CE1AF66750B9}" srcOrd="3" destOrd="0" parTransId="{ACDECD0C-0A57-455C-964B-A946F38FCBA7}" sibTransId="{8D2B5A8F-BF38-4644-88E0-16D9ABA963F7}"/>
    <dgm:cxn modelId="{2E71C603-9FCE-4D80-85E4-C61269F08DBB}" type="presOf" srcId="{955C3259-E1F2-417F-B3A2-CE1AF66750B9}" destId="{354FA40A-C0A7-4DF2-8F12-B9C3639228D2}" srcOrd="0" destOrd="0" presId="urn:microsoft.com/office/officeart/2005/8/layout/chevron1"/>
    <dgm:cxn modelId="{8E82030D-B641-4CDA-BBFB-83B1FF82E6B8}" type="presOf" srcId="{1C1571BF-CFF0-45DD-838E-0BFA718B8899}" destId="{D68EB2C1-EBAF-4BB6-8A5E-034235423501}" srcOrd="0" destOrd="0" presId="urn:microsoft.com/office/officeart/2005/8/layout/chevron1"/>
    <dgm:cxn modelId="{FB59C72A-6419-4AD4-8685-BB1B96A35776}" srcId="{85E1EA4E-BFC1-495C-8FB2-72EDFB06F56B}" destId="{72A7AC08-70AA-4A94-BD05-65E2F4B77DD7}" srcOrd="2" destOrd="0" parTransId="{06A7DAA0-3D57-455F-84EA-57E01AE0D000}" sibTransId="{96EE7575-A078-461B-8E4C-F41EE3A8D5EA}"/>
    <dgm:cxn modelId="{A78B8D3A-F29F-40E3-B9F5-C2AAB265BC40}" type="presOf" srcId="{99891384-F46B-4571-8962-D2BF192ECA6F}" destId="{1F9796A9-CF61-4303-9369-3E4AC36D70FD}" srcOrd="0" destOrd="0" presId="urn:microsoft.com/office/officeart/2005/8/layout/chevron1"/>
    <dgm:cxn modelId="{26CA4F68-D8D1-4B76-8C4B-7F635A02C4BA}" srcId="{85E1EA4E-BFC1-495C-8FB2-72EDFB06F56B}" destId="{7E58AEBE-45DF-41C6-8C4E-D3B9681A33A7}" srcOrd="0" destOrd="0" parTransId="{1A54D798-994D-4BB9-BDAF-FA4A56DFCF2F}" sibTransId="{FBB8D878-2438-4354-92DB-BD31AA249B49}"/>
    <dgm:cxn modelId="{F7EA0D4C-6EE4-4888-BB86-EF462FF83625}" type="presOf" srcId="{85E1EA4E-BFC1-495C-8FB2-72EDFB06F56B}" destId="{5CC3706F-7197-4739-BBBA-389C86E8E6CA}" srcOrd="0" destOrd="0" presId="urn:microsoft.com/office/officeart/2005/8/layout/chevron1"/>
    <dgm:cxn modelId="{EE5B7357-889C-451B-AB42-55128226AA17}" type="presOf" srcId="{7E58AEBE-45DF-41C6-8C4E-D3B9681A33A7}" destId="{FF039569-1813-4CFE-93DC-0E3AD8F9AF9A}" srcOrd="0" destOrd="0" presId="urn:microsoft.com/office/officeart/2005/8/layout/chevron1"/>
    <dgm:cxn modelId="{B9018E87-3723-4AC4-B859-24CB1CF109AC}" srcId="{85E1EA4E-BFC1-495C-8FB2-72EDFB06F56B}" destId="{23B826F4-3769-47F4-9998-0790F097B08F}" srcOrd="5" destOrd="0" parTransId="{09BD9554-C3D0-4D03-9DFE-E840F6D645CB}" sibTransId="{BF24E2A2-E2F1-412C-AB14-DC79AAF9F26B}"/>
    <dgm:cxn modelId="{1BF582AD-D277-42F6-84D3-BBAB67E0E75C}" type="presOf" srcId="{72A7AC08-70AA-4A94-BD05-65E2F4B77DD7}" destId="{E1633497-E671-48EE-A4E9-0DF65CD7FB06}" srcOrd="0" destOrd="0" presId="urn:microsoft.com/office/officeart/2005/8/layout/chevron1"/>
    <dgm:cxn modelId="{2271A3AE-2DC1-48D2-91D9-809FB2C398DB}" type="presOf" srcId="{23B826F4-3769-47F4-9998-0790F097B08F}" destId="{34A24D3B-E4D3-406F-BFEA-4EFDF892F247}" srcOrd="0" destOrd="0" presId="urn:microsoft.com/office/officeart/2005/8/layout/chevron1"/>
    <dgm:cxn modelId="{D24DF6CE-248E-477C-9EE5-5F1816A81844}" srcId="{85E1EA4E-BFC1-495C-8FB2-72EDFB06F56B}" destId="{99891384-F46B-4571-8962-D2BF192ECA6F}" srcOrd="4" destOrd="0" parTransId="{921511AB-0DEF-4827-A619-C1444E48ECE4}" sibTransId="{0DB2E442-01DD-455A-A113-4A0A6DB1D501}"/>
    <dgm:cxn modelId="{D5DDE673-C619-465A-93AF-B0F4CE1E5F5C}" type="presParOf" srcId="{5CC3706F-7197-4739-BBBA-389C86E8E6CA}" destId="{FF039569-1813-4CFE-93DC-0E3AD8F9AF9A}" srcOrd="0" destOrd="0" presId="urn:microsoft.com/office/officeart/2005/8/layout/chevron1"/>
    <dgm:cxn modelId="{0C0D6911-EEF7-4C8C-A48A-46036B10D9FB}" type="presParOf" srcId="{5CC3706F-7197-4739-BBBA-389C86E8E6CA}" destId="{A24AF7A6-72AE-469A-9CAB-1AB7BB6C923C}" srcOrd="1" destOrd="0" presId="urn:microsoft.com/office/officeart/2005/8/layout/chevron1"/>
    <dgm:cxn modelId="{1DA9CC2E-F4FB-4D6A-B3EA-E0BDDF4AFBD4}" type="presParOf" srcId="{5CC3706F-7197-4739-BBBA-389C86E8E6CA}" destId="{D68EB2C1-EBAF-4BB6-8A5E-034235423501}" srcOrd="2" destOrd="0" presId="urn:microsoft.com/office/officeart/2005/8/layout/chevron1"/>
    <dgm:cxn modelId="{5A6AC6F4-9EE7-4C47-AA3F-83F673538C8A}" type="presParOf" srcId="{5CC3706F-7197-4739-BBBA-389C86E8E6CA}" destId="{2E09D00F-63DE-4061-AD64-E8A511229664}" srcOrd="3" destOrd="0" presId="urn:microsoft.com/office/officeart/2005/8/layout/chevron1"/>
    <dgm:cxn modelId="{F1A2ED00-83DA-4840-804C-474AF5812CAE}" type="presParOf" srcId="{5CC3706F-7197-4739-BBBA-389C86E8E6CA}" destId="{E1633497-E671-48EE-A4E9-0DF65CD7FB06}" srcOrd="4" destOrd="0" presId="urn:microsoft.com/office/officeart/2005/8/layout/chevron1"/>
    <dgm:cxn modelId="{7282CC39-49AB-4E22-B03F-9F5C5DE47CC7}" type="presParOf" srcId="{5CC3706F-7197-4739-BBBA-389C86E8E6CA}" destId="{6AB98BD3-4C47-434A-A9FC-91FA04B8FAA3}" srcOrd="5" destOrd="0" presId="urn:microsoft.com/office/officeart/2005/8/layout/chevron1"/>
    <dgm:cxn modelId="{0F0AFE6D-080F-470E-B511-DF6B2205C4FA}" type="presParOf" srcId="{5CC3706F-7197-4739-BBBA-389C86E8E6CA}" destId="{354FA40A-C0A7-4DF2-8F12-B9C3639228D2}" srcOrd="6" destOrd="0" presId="urn:microsoft.com/office/officeart/2005/8/layout/chevron1"/>
    <dgm:cxn modelId="{C3EA714B-DBC6-45E2-A96B-E39EFDD5AEA0}" type="presParOf" srcId="{5CC3706F-7197-4739-BBBA-389C86E8E6CA}" destId="{F120961A-B54E-41B9-ACD3-BDF763E35E3E}" srcOrd="7" destOrd="0" presId="urn:microsoft.com/office/officeart/2005/8/layout/chevron1"/>
    <dgm:cxn modelId="{05A05059-13E3-4AE3-B613-893497A158D5}" type="presParOf" srcId="{5CC3706F-7197-4739-BBBA-389C86E8E6CA}" destId="{1F9796A9-CF61-4303-9369-3E4AC36D70FD}" srcOrd="8" destOrd="0" presId="urn:microsoft.com/office/officeart/2005/8/layout/chevron1"/>
    <dgm:cxn modelId="{6DF18D95-B2C6-46E9-86B8-FFD889B80A18}" type="presParOf" srcId="{5CC3706F-7197-4739-BBBA-389C86E8E6CA}" destId="{D117DB7C-D00B-4F0E-8BF4-1C2D4952C73D}" srcOrd="9" destOrd="0" presId="urn:microsoft.com/office/officeart/2005/8/layout/chevron1"/>
    <dgm:cxn modelId="{7A8E57FA-A59A-41CA-BBBA-97376524E158}" type="presParOf" srcId="{5CC3706F-7197-4739-BBBA-389C86E8E6CA}" destId="{34A24D3B-E4D3-406F-BFEA-4EFDF892F24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810B28-09C7-4981-A2C9-1F0AD5527423}"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95CC8C7A-2D74-4372-AF40-E707B4BCA645}">
      <dgm:prSet phldrT="[Text]" custT="1"/>
      <dgm:spPr>
        <a:solidFill>
          <a:srgbClr val="00B0F0"/>
        </a:solidFill>
      </dgm:spPr>
      <dgm:t>
        <a:bodyPr/>
        <a:lstStyle/>
        <a:p>
          <a:r>
            <a:rPr lang="en-US" sz="2600" dirty="0">
              <a:solidFill>
                <a:schemeClr val="tx1"/>
              </a:solidFill>
            </a:rPr>
            <a:t>Sprint 1</a:t>
          </a:r>
        </a:p>
      </dgm:t>
    </dgm:pt>
    <dgm:pt modelId="{9CE61EE5-BC35-4204-A861-C2EC1BD242ED}" type="parTrans" cxnId="{D8A62BE3-D96E-4B66-AA70-72533D5EDB05}">
      <dgm:prSet/>
      <dgm:spPr/>
      <dgm:t>
        <a:bodyPr/>
        <a:lstStyle/>
        <a:p>
          <a:endParaRPr lang="en-US" sz="2200"/>
        </a:p>
      </dgm:t>
    </dgm:pt>
    <dgm:pt modelId="{DAE4662F-8563-4F88-AC14-648A6BDF7BE7}" type="sibTrans" cxnId="{D8A62BE3-D96E-4B66-AA70-72533D5EDB05}">
      <dgm:prSet/>
      <dgm:spPr/>
      <dgm:t>
        <a:bodyPr/>
        <a:lstStyle/>
        <a:p>
          <a:endParaRPr lang="en-US" sz="2200"/>
        </a:p>
      </dgm:t>
    </dgm:pt>
    <dgm:pt modelId="{D1B82873-F171-44E3-BB51-7AF0680D4184}">
      <dgm:prSet phldrT="[Text]" custT="1"/>
      <dgm:spPr>
        <a:solidFill>
          <a:schemeClr val="bg2">
            <a:lumMod val="50000"/>
          </a:schemeClr>
        </a:solidFill>
      </dgm:spPr>
      <dgm:t>
        <a:bodyPr/>
        <a:lstStyle/>
        <a:p>
          <a:r>
            <a:rPr lang="en-US" sz="2600" dirty="0">
              <a:solidFill>
                <a:schemeClr val="tx1"/>
              </a:solidFill>
            </a:rPr>
            <a:t>Week 1</a:t>
          </a:r>
        </a:p>
      </dgm:t>
    </dgm:pt>
    <dgm:pt modelId="{E1BE9BC6-BADE-4DC8-A4EC-E00E8005BE90}" type="parTrans" cxnId="{32465F83-8D73-4A45-AC17-C50A5DF88FD0}">
      <dgm:prSet/>
      <dgm:spPr/>
      <dgm:t>
        <a:bodyPr/>
        <a:lstStyle/>
        <a:p>
          <a:endParaRPr lang="en-US" sz="2200"/>
        </a:p>
      </dgm:t>
    </dgm:pt>
    <dgm:pt modelId="{2308A155-0250-4A12-BB91-72A0618E5E60}" type="sibTrans" cxnId="{32465F83-8D73-4A45-AC17-C50A5DF88FD0}">
      <dgm:prSet/>
      <dgm:spPr/>
      <dgm:t>
        <a:bodyPr/>
        <a:lstStyle/>
        <a:p>
          <a:endParaRPr lang="en-US" sz="2200"/>
        </a:p>
      </dgm:t>
    </dgm:pt>
    <dgm:pt modelId="{B0BBF300-7F41-4D6C-8CF7-95206696D4C6}">
      <dgm:prSet phldrT="[Text]" custT="1"/>
      <dgm:spPr>
        <a:solidFill>
          <a:schemeClr val="bg2">
            <a:lumMod val="50000"/>
          </a:schemeClr>
        </a:solidFill>
      </dgm:spPr>
      <dgm:t>
        <a:bodyPr/>
        <a:lstStyle/>
        <a:p>
          <a:r>
            <a:rPr lang="en-US" sz="2600" dirty="0">
              <a:solidFill>
                <a:schemeClr val="tx1"/>
              </a:solidFill>
            </a:rPr>
            <a:t>Week 2</a:t>
          </a:r>
        </a:p>
      </dgm:t>
    </dgm:pt>
    <dgm:pt modelId="{6D1C49E3-5F98-4E1A-AF1E-1583E3AC5409}" type="parTrans" cxnId="{7D1FBF7B-4838-4C56-B4CB-ABE7142E883A}">
      <dgm:prSet/>
      <dgm:spPr/>
      <dgm:t>
        <a:bodyPr/>
        <a:lstStyle/>
        <a:p>
          <a:endParaRPr lang="en-US" sz="2200"/>
        </a:p>
      </dgm:t>
    </dgm:pt>
    <dgm:pt modelId="{1DA4C8B8-643C-488D-987A-1A7F91D895A1}" type="sibTrans" cxnId="{7D1FBF7B-4838-4C56-B4CB-ABE7142E883A}">
      <dgm:prSet/>
      <dgm:spPr/>
      <dgm:t>
        <a:bodyPr/>
        <a:lstStyle/>
        <a:p>
          <a:endParaRPr lang="en-US" sz="2200"/>
        </a:p>
      </dgm:t>
    </dgm:pt>
    <dgm:pt modelId="{56612461-00C1-448F-A85B-A6FE447D42A5}">
      <dgm:prSet phldrT="[Text]" custT="1"/>
      <dgm:spPr>
        <a:solidFill>
          <a:srgbClr val="00B0F0"/>
        </a:solidFill>
      </dgm:spPr>
      <dgm:t>
        <a:bodyPr/>
        <a:lstStyle/>
        <a:p>
          <a:r>
            <a:rPr lang="en-US" sz="2600" dirty="0">
              <a:solidFill>
                <a:schemeClr val="tx1"/>
              </a:solidFill>
            </a:rPr>
            <a:t>Sprint 2</a:t>
          </a:r>
        </a:p>
      </dgm:t>
    </dgm:pt>
    <dgm:pt modelId="{314345BF-4F7F-4CF9-B004-06CDEC66696A}" type="parTrans" cxnId="{1DC03B5E-0CE2-4052-8FB3-67E99B443B9F}">
      <dgm:prSet/>
      <dgm:spPr/>
      <dgm:t>
        <a:bodyPr/>
        <a:lstStyle/>
        <a:p>
          <a:endParaRPr lang="en-US" sz="2200"/>
        </a:p>
      </dgm:t>
    </dgm:pt>
    <dgm:pt modelId="{6F12FCE1-FE74-443E-8FEB-E89EB29F55D7}" type="sibTrans" cxnId="{1DC03B5E-0CE2-4052-8FB3-67E99B443B9F}">
      <dgm:prSet/>
      <dgm:spPr/>
      <dgm:t>
        <a:bodyPr/>
        <a:lstStyle/>
        <a:p>
          <a:endParaRPr lang="en-US" sz="2200"/>
        </a:p>
      </dgm:t>
    </dgm:pt>
    <dgm:pt modelId="{48A20482-FAC4-45E8-8A68-1ECFA01301C6}">
      <dgm:prSet phldrT="[Text]" custT="1"/>
      <dgm:spPr>
        <a:solidFill>
          <a:schemeClr val="bg2">
            <a:lumMod val="50000"/>
          </a:schemeClr>
        </a:solidFill>
      </dgm:spPr>
      <dgm:t>
        <a:bodyPr/>
        <a:lstStyle/>
        <a:p>
          <a:r>
            <a:rPr lang="en-US" sz="2600" dirty="0">
              <a:solidFill>
                <a:schemeClr val="tx1"/>
              </a:solidFill>
            </a:rPr>
            <a:t>Week 1</a:t>
          </a:r>
        </a:p>
      </dgm:t>
    </dgm:pt>
    <dgm:pt modelId="{12340A09-B4FF-4A07-886E-5C57BE1C418A}" type="parTrans" cxnId="{8A78443E-2C9C-4699-9D05-92D3C3C72D61}">
      <dgm:prSet/>
      <dgm:spPr/>
      <dgm:t>
        <a:bodyPr/>
        <a:lstStyle/>
        <a:p>
          <a:endParaRPr lang="en-US" sz="2200"/>
        </a:p>
      </dgm:t>
    </dgm:pt>
    <dgm:pt modelId="{5A772AA4-0D4E-4D9B-AC71-CDDD741EE063}" type="sibTrans" cxnId="{8A78443E-2C9C-4699-9D05-92D3C3C72D61}">
      <dgm:prSet/>
      <dgm:spPr/>
      <dgm:t>
        <a:bodyPr/>
        <a:lstStyle/>
        <a:p>
          <a:endParaRPr lang="en-US" sz="2200"/>
        </a:p>
      </dgm:t>
    </dgm:pt>
    <dgm:pt modelId="{75F1A8B3-3DB6-40B9-8BB0-A54C3F79B5A2}">
      <dgm:prSet custT="1"/>
      <dgm:spPr>
        <a:solidFill>
          <a:schemeClr val="bg2">
            <a:lumMod val="50000"/>
          </a:schemeClr>
        </a:solidFill>
      </dgm:spPr>
      <dgm:t>
        <a:bodyPr/>
        <a:lstStyle/>
        <a:p>
          <a:r>
            <a:rPr lang="en-US" sz="2600" dirty="0">
              <a:solidFill>
                <a:schemeClr val="tx1"/>
              </a:solidFill>
            </a:rPr>
            <a:t>Week 2</a:t>
          </a:r>
        </a:p>
      </dgm:t>
    </dgm:pt>
    <dgm:pt modelId="{C7A9F93D-1668-423E-9D98-30F6CBE3E8D6}" type="parTrans" cxnId="{AEAE1AFB-42E3-47C4-AAB6-241FB6FA984B}">
      <dgm:prSet/>
      <dgm:spPr/>
      <dgm:t>
        <a:bodyPr/>
        <a:lstStyle/>
        <a:p>
          <a:endParaRPr lang="en-US" sz="2200"/>
        </a:p>
      </dgm:t>
    </dgm:pt>
    <dgm:pt modelId="{D7803F47-20D3-4134-BAF8-AE1543DEC185}" type="sibTrans" cxnId="{AEAE1AFB-42E3-47C4-AAB6-241FB6FA984B}">
      <dgm:prSet/>
      <dgm:spPr/>
      <dgm:t>
        <a:bodyPr/>
        <a:lstStyle/>
        <a:p>
          <a:endParaRPr lang="en-US" sz="2200"/>
        </a:p>
      </dgm:t>
    </dgm:pt>
    <dgm:pt modelId="{784CE0CE-87D8-45A6-83EB-1B0D81EDF75E}">
      <dgm:prSet custT="1"/>
      <dgm:spPr>
        <a:solidFill>
          <a:schemeClr val="bg2">
            <a:lumMod val="50000"/>
          </a:schemeClr>
        </a:solidFill>
      </dgm:spPr>
      <dgm:t>
        <a:bodyPr/>
        <a:lstStyle/>
        <a:p>
          <a:r>
            <a:rPr lang="en-US" sz="2600" dirty="0">
              <a:solidFill>
                <a:schemeClr val="tx1"/>
              </a:solidFill>
            </a:rPr>
            <a:t>Week 3</a:t>
          </a:r>
        </a:p>
      </dgm:t>
    </dgm:pt>
    <dgm:pt modelId="{37FACCE0-8EE3-4F3A-98F6-6242BCBFBCC7}" type="sibTrans" cxnId="{55793688-E1AB-4853-9736-46705A2DF408}">
      <dgm:prSet/>
      <dgm:spPr/>
      <dgm:t>
        <a:bodyPr/>
        <a:lstStyle/>
        <a:p>
          <a:endParaRPr lang="en-US" sz="2200"/>
        </a:p>
      </dgm:t>
    </dgm:pt>
    <dgm:pt modelId="{7C3E0627-FD94-48A3-8E63-CD8744D76BB9}" type="parTrans" cxnId="{55793688-E1AB-4853-9736-46705A2DF408}">
      <dgm:prSet/>
      <dgm:spPr/>
      <dgm:t>
        <a:bodyPr/>
        <a:lstStyle/>
        <a:p>
          <a:endParaRPr lang="en-US" sz="2200"/>
        </a:p>
      </dgm:t>
    </dgm:pt>
    <dgm:pt modelId="{D2279DC0-03DF-4582-95C2-C54868EEF752}">
      <dgm:prSet phldrT="[Text]" custT="1"/>
      <dgm:spPr>
        <a:solidFill>
          <a:schemeClr val="bg2">
            <a:lumMod val="50000"/>
          </a:schemeClr>
        </a:solidFill>
      </dgm:spPr>
      <dgm:t>
        <a:bodyPr/>
        <a:lstStyle/>
        <a:p>
          <a:r>
            <a:rPr lang="en-US" sz="2600" dirty="0">
              <a:solidFill>
                <a:schemeClr val="tx1"/>
              </a:solidFill>
            </a:rPr>
            <a:t>Week 3</a:t>
          </a:r>
        </a:p>
      </dgm:t>
    </dgm:pt>
    <dgm:pt modelId="{A2622982-36D7-4CFA-8F8A-016E756B3EC3}" type="sibTrans" cxnId="{26D12457-1C28-4520-A3DF-B53CDBE5F6B6}">
      <dgm:prSet/>
      <dgm:spPr/>
      <dgm:t>
        <a:bodyPr/>
        <a:lstStyle/>
        <a:p>
          <a:endParaRPr lang="en-US" sz="2200"/>
        </a:p>
      </dgm:t>
    </dgm:pt>
    <dgm:pt modelId="{11E43825-111C-40AA-A880-2AF212A471E4}" type="parTrans" cxnId="{26D12457-1C28-4520-A3DF-B53CDBE5F6B6}">
      <dgm:prSet/>
      <dgm:spPr/>
      <dgm:t>
        <a:bodyPr/>
        <a:lstStyle/>
        <a:p>
          <a:endParaRPr lang="en-US" sz="2200"/>
        </a:p>
      </dgm:t>
    </dgm:pt>
    <dgm:pt modelId="{6108CAF0-A32B-47B0-8859-9B9A4F70FAB4}" type="pres">
      <dgm:prSet presAssocID="{CD810B28-09C7-4981-A2C9-1F0AD5527423}" presName="Name0" presStyleCnt="0">
        <dgm:presLayoutVars>
          <dgm:chPref val="3"/>
          <dgm:dir/>
          <dgm:animLvl val="lvl"/>
          <dgm:resizeHandles/>
        </dgm:presLayoutVars>
      </dgm:prSet>
      <dgm:spPr/>
    </dgm:pt>
    <dgm:pt modelId="{130AEE23-92FB-4270-8D68-22CE7AD83441}" type="pres">
      <dgm:prSet presAssocID="{95CC8C7A-2D74-4372-AF40-E707B4BCA645}" presName="horFlow" presStyleCnt="0"/>
      <dgm:spPr/>
    </dgm:pt>
    <dgm:pt modelId="{5DA63928-8227-41D0-AE89-CFA802A1F1A9}" type="pres">
      <dgm:prSet presAssocID="{95CC8C7A-2D74-4372-AF40-E707B4BCA645}" presName="bigChev" presStyleLbl="node1" presStyleIdx="0" presStyleCnt="2" custLinFactNeighborX="-3895" custLinFactNeighborY="1899"/>
      <dgm:spPr/>
    </dgm:pt>
    <dgm:pt modelId="{068770B5-9B2E-463A-80CF-E3947BE5FC12}" type="pres">
      <dgm:prSet presAssocID="{E1BE9BC6-BADE-4DC8-A4EC-E00E8005BE90}" presName="parTrans" presStyleCnt="0"/>
      <dgm:spPr/>
    </dgm:pt>
    <dgm:pt modelId="{1A46C256-26D0-4187-B703-236F7FCEB45C}" type="pres">
      <dgm:prSet presAssocID="{D1B82873-F171-44E3-BB51-7AF0680D4184}" presName="node" presStyleLbl="alignAccFollowNode1" presStyleIdx="0" presStyleCnt="6" custLinFactNeighborX="6536">
        <dgm:presLayoutVars>
          <dgm:bulletEnabled val="1"/>
        </dgm:presLayoutVars>
      </dgm:prSet>
      <dgm:spPr/>
    </dgm:pt>
    <dgm:pt modelId="{5DF12F89-DB36-4B5E-B47E-CF90A5EBD8AF}" type="pres">
      <dgm:prSet presAssocID="{2308A155-0250-4A12-BB91-72A0618E5E60}" presName="sibTrans" presStyleCnt="0"/>
      <dgm:spPr/>
    </dgm:pt>
    <dgm:pt modelId="{E6D3E81E-E085-4674-B6CA-429B0D1C073E}" type="pres">
      <dgm:prSet presAssocID="{B0BBF300-7F41-4D6C-8CF7-95206696D4C6}" presName="node" presStyleLbl="alignAccFollowNode1" presStyleIdx="1" presStyleCnt="6" custLinFactNeighborX="6536">
        <dgm:presLayoutVars>
          <dgm:bulletEnabled val="1"/>
        </dgm:presLayoutVars>
      </dgm:prSet>
      <dgm:spPr/>
    </dgm:pt>
    <dgm:pt modelId="{D5D0874B-C116-4799-9EC5-C6010D59161C}" type="pres">
      <dgm:prSet presAssocID="{1DA4C8B8-643C-488D-987A-1A7F91D895A1}" presName="sibTrans" presStyleCnt="0"/>
      <dgm:spPr/>
    </dgm:pt>
    <dgm:pt modelId="{9E242B9A-A446-4CE5-ABBB-3569BC5FFD19}" type="pres">
      <dgm:prSet presAssocID="{D2279DC0-03DF-4582-95C2-C54868EEF752}" presName="node" presStyleLbl="alignAccFollowNode1" presStyleIdx="2" presStyleCnt="6">
        <dgm:presLayoutVars>
          <dgm:bulletEnabled val="1"/>
        </dgm:presLayoutVars>
      </dgm:prSet>
      <dgm:spPr/>
    </dgm:pt>
    <dgm:pt modelId="{3C0AF234-E959-41CF-BE46-61672FEDDD2B}" type="pres">
      <dgm:prSet presAssocID="{95CC8C7A-2D74-4372-AF40-E707B4BCA645}" presName="vSp" presStyleCnt="0"/>
      <dgm:spPr/>
    </dgm:pt>
    <dgm:pt modelId="{B9B71AE0-F23C-4743-BBCB-DD0F63E21D8C}" type="pres">
      <dgm:prSet presAssocID="{56612461-00C1-448F-A85B-A6FE447D42A5}" presName="horFlow" presStyleCnt="0"/>
      <dgm:spPr/>
    </dgm:pt>
    <dgm:pt modelId="{00CF4DB1-C3E7-47B0-8255-E1670CE672EC}" type="pres">
      <dgm:prSet presAssocID="{56612461-00C1-448F-A85B-A6FE447D42A5}" presName="bigChev" presStyleLbl="node1" presStyleIdx="1" presStyleCnt="2" custLinFactNeighborX="-3895" custLinFactNeighborY="1899"/>
      <dgm:spPr/>
    </dgm:pt>
    <dgm:pt modelId="{6B3B2317-9439-4EBC-BE07-A66E02CAC8BD}" type="pres">
      <dgm:prSet presAssocID="{12340A09-B4FF-4A07-886E-5C57BE1C418A}" presName="parTrans" presStyleCnt="0"/>
      <dgm:spPr/>
    </dgm:pt>
    <dgm:pt modelId="{E1C200BD-78C1-451F-813A-212C601230B0}" type="pres">
      <dgm:prSet presAssocID="{48A20482-FAC4-45E8-8A68-1ECFA01301C6}" presName="node" presStyleLbl="alignAccFollowNode1" presStyleIdx="3" presStyleCnt="6">
        <dgm:presLayoutVars>
          <dgm:bulletEnabled val="1"/>
        </dgm:presLayoutVars>
      </dgm:prSet>
      <dgm:spPr/>
    </dgm:pt>
    <dgm:pt modelId="{233E6818-8BDD-40A9-BD2D-1049698838D9}" type="pres">
      <dgm:prSet presAssocID="{5A772AA4-0D4E-4D9B-AC71-CDDD741EE063}" presName="sibTrans" presStyleCnt="0"/>
      <dgm:spPr/>
    </dgm:pt>
    <dgm:pt modelId="{292A4EF1-4898-4CBB-AC59-56F9C9321C8C}" type="pres">
      <dgm:prSet presAssocID="{75F1A8B3-3DB6-40B9-8BB0-A54C3F79B5A2}" presName="node" presStyleLbl="alignAccFollowNode1" presStyleIdx="4" presStyleCnt="6">
        <dgm:presLayoutVars>
          <dgm:bulletEnabled val="1"/>
        </dgm:presLayoutVars>
      </dgm:prSet>
      <dgm:spPr/>
    </dgm:pt>
    <dgm:pt modelId="{1C4B51CD-5514-4E35-ABFF-66178A01E09E}" type="pres">
      <dgm:prSet presAssocID="{D7803F47-20D3-4134-BAF8-AE1543DEC185}" presName="sibTrans" presStyleCnt="0"/>
      <dgm:spPr/>
    </dgm:pt>
    <dgm:pt modelId="{F31E59B1-17C6-40DF-913A-8FDB3FF2541A}" type="pres">
      <dgm:prSet presAssocID="{784CE0CE-87D8-45A6-83EB-1B0D81EDF75E}" presName="node" presStyleLbl="alignAccFollowNode1" presStyleIdx="5" presStyleCnt="6" custLinFactNeighborX="-6536">
        <dgm:presLayoutVars>
          <dgm:bulletEnabled val="1"/>
        </dgm:presLayoutVars>
      </dgm:prSet>
      <dgm:spPr/>
    </dgm:pt>
  </dgm:ptLst>
  <dgm:cxnLst>
    <dgm:cxn modelId="{C0D7EC0E-D1E0-4DEF-88DE-C7030A3651E0}" type="presOf" srcId="{48A20482-FAC4-45E8-8A68-1ECFA01301C6}" destId="{E1C200BD-78C1-451F-813A-212C601230B0}" srcOrd="0" destOrd="0" presId="urn:microsoft.com/office/officeart/2005/8/layout/lProcess3"/>
    <dgm:cxn modelId="{EB4BD517-6F97-4347-9977-AB69D0ACB97C}" type="presOf" srcId="{75F1A8B3-3DB6-40B9-8BB0-A54C3F79B5A2}" destId="{292A4EF1-4898-4CBB-AC59-56F9C9321C8C}" srcOrd="0" destOrd="0" presId="urn:microsoft.com/office/officeart/2005/8/layout/lProcess3"/>
    <dgm:cxn modelId="{E702CE18-A01F-4F58-B0AE-D2125A37FD55}" type="presOf" srcId="{B0BBF300-7F41-4D6C-8CF7-95206696D4C6}" destId="{E6D3E81E-E085-4674-B6CA-429B0D1C073E}" srcOrd="0" destOrd="0" presId="urn:microsoft.com/office/officeart/2005/8/layout/lProcess3"/>
    <dgm:cxn modelId="{8A78443E-2C9C-4699-9D05-92D3C3C72D61}" srcId="{56612461-00C1-448F-A85B-A6FE447D42A5}" destId="{48A20482-FAC4-45E8-8A68-1ECFA01301C6}" srcOrd="0" destOrd="0" parTransId="{12340A09-B4FF-4A07-886E-5C57BE1C418A}" sibTransId="{5A772AA4-0D4E-4D9B-AC71-CDDD741EE063}"/>
    <dgm:cxn modelId="{1DC03B5E-0CE2-4052-8FB3-67E99B443B9F}" srcId="{CD810B28-09C7-4981-A2C9-1F0AD5527423}" destId="{56612461-00C1-448F-A85B-A6FE447D42A5}" srcOrd="1" destOrd="0" parTransId="{314345BF-4F7F-4CF9-B004-06CDEC66696A}" sibTransId="{6F12FCE1-FE74-443E-8FEB-E89EB29F55D7}"/>
    <dgm:cxn modelId="{470C8042-88F7-4A63-8556-8C0272333F85}" type="presOf" srcId="{784CE0CE-87D8-45A6-83EB-1B0D81EDF75E}" destId="{F31E59B1-17C6-40DF-913A-8FDB3FF2541A}" srcOrd="0" destOrd="0" presId="urn:microsoft.com/office/officeart/2005/8/layout/lProcess3"/>
    <dgm:cxn modelId="{0D834D6A-F7A6-4A5F-AE61-26CFAA2B365E}" type="presOf" srcId="{95CC8C7A-2D74-4372-AF40-E707B4BCA645}" destId="{5DA63928-8227-41D0-AE89-CFA802A1F1A9}" srcOrd="0" destOrd="0" presId="urn:microsoft.com/office/officeart/2005/8/layout/lProcess3"/>
    <dgm:cxn modelId="{DF667153-8106-4294-BEED-39DEF1D3A16F}" type="presOf" srcId="{D2279DC0-03DF-4582-95C2-C54868EEF752}" destId="{9E242B9A-A446-4CE5-ABBB-3569BC5FFD19}" srcOrd="0" destOrd="0" presId="urn:microsoft.com/office/officeart/2005/8/layout/lProcess3"/>
    <dgm:cxn modelId="{26D12457-1C28-4520-A3DF-B53CDBE5F6B6}" srcId="{95CC8C7A-2D74-4372-AF40-E707B4BCA645}" destId="{D2279DC0-03DF-4582-95C2-C54868EEF752}" srcOrd="2" destOrd="0" parTransId="{11E43825-111C-40AA-A880-2AF212A471E4}" sibTransId="{A2622982-36D7-4CFA-8F8A-016E756B3EC3}"/>
    <dgm:cxn modelId="{7D1FBF7B-4838-4C56-B4CB-ABE7142E883A}" srcId="{95CC8C7A-2D74-4372-AF40-E707B4BCA645}" destId="{B0BBF300-7F41-4D6C-8CF7-95206696D4C6}" srcOrd="1" destOrd="0" parTransId="{6D1C49E3-5F98-4E1A-AF1E-1583E3AC5409}" sibTransId="{1DA4C8B8-643C-488D-987A-1A7F91D895A1}"/>
    <dgm:cxn modelId="{32465F83-8D73-4A45-AC17-C50A5DF88FD0}" srcId="{95CC8C7A-2D74-4372-AF40-E707B4BCA645}" destId="{D1B82873-F171-44E3-BB51-7AF0680D4184}" srcOrd="0" destOrd="0" parTransId="{E1BE9BC6-BADE-4DC8-A4EC-E00E8005BE90}" sibTransId="{2308A155-0250-4A12-BB91-72A0618E5E60}"/>
    <dgm:cxn modelId="{48EE5C86-15AE-4C69-9522-1C2026DECB85}" type="presOf" srcId="{CD810B28-09C7-4981-A2C9-1F0AD5527423}" destId="{6108CAF0-A32B-47B0-8859-9B9A4F70FAB4}" srcOrd="0" destOrd="0" presId="urn:microsoft.com/office/officeart/2005/8/layout/lProcess3"/>
    <dgm:cxn modelId="{55793688-E1AB-4853-9736-46705A2DF408}" srcId="{56612461-00C1-448F-A85B-A6FE447D42A5}" destId="{784CE0CE-87D8-45A6-83EB-1B0D81EDF75E}" srcOrd="2" destOrd="0" parTransId="{7C3E0627-FD94-48A3-8E63-CD8744D76BB9}" sibTransId="{37FACCE0-8EE3-4F3A-98F6-6242BCBFBCC7}"/>
    <dgm:cxn modelId="{7CD4838D-1F14-4239-BBFE-716222441AA4}" type="presOf" srcId="{56612461-00C1-448F-A85B-A6FE447D42A5}" destId="{00CF4DB1-C3E7-47B0-8255-E1670CE672EC}" srcOrd="0" destOrd="0" presId="urn:microsoft.com/office/officeart/2005/8/layout/lProcess3"/>
    <dgm:cxn modelId="{71D078B9-4E78-4C34-92ED-9AFD2BDD638A}" type="presOf" srcId="{D1B82873-F171-44E3-BB51-7AF0680D4184}" destId="{1A46C256-26D0-4187-B703-236F7FCEB45C}" srcOrd="0" destOrd="0" presId="urn:microsoft.com/office/officeart/2005/8/layout/lProcess3"/>
    <dgm:cxn modelId="{D8A62BE3-D96E-4B66-AA70-72533D5EDB05}" srcId="{CD810B28-09C7-4981-A2C9-1F0AD5527423}" destId="{95CC8C7A-2D74-4372-AF40-E707B4BCA645}" srcOrd="0" destOrd="0" parTransId="{9CE61EE5-BC35-4204-A861-C2EC1BD242ED}" sibTransId="{DAE4662F-8563-4F88-AC14-648A6BDF7BE7}"/>
    <dgm:cxn modelId="{AEAE1AFB-42E3-47C4-AAB6-241FB6FA984B}" srcId="{56612461-00C1-448F-A85B-A6FE447D42A5}" destId="{75F1A8B3-3DB6-40B9-8BB0-A54C3F79B5A2}" srcOrd="1" destOrd="0" parTransId="{C7A9F93D-1668-423E-9D98-30F6CBE3E8D6}" sibTransId="{D7803F47-20D3-4134-BAF8-AE1543DEC185}"/>
    <dgm:cxn modelId="{CA1DD29E-4B1C-4EA0-B1A8-626E64DD2359}" type="presParOf" srcId="{6108CAF0-A32B-47B0-8859-9B9A4F70FAB4}" destId="{130AEE23-92FB-4270-8D68-22CE7AD83441}" srcOrd="0" destOrd="0" presId="urn:microsoft.com/office/officeart/2005/8/layout/lProcess3"/>
    <dgm:cxn modelId="{21A9E869-47AE-4F2B-98CA-32D4F157058D}" type="presParOf" srcId="{130AEE23-92FB-4270-8D68-22CE7AD83441}" destId="{5DA63928-8227-41D0-AE89-CFA802A1F1A9}" srcOrd="0" destOrd="0" presId="urn:microsoft.com/office/officeart/2005/8/layout/lProcess3"/>
    <dgm:cxn modelId="{4BE0A7BB-1F33-42B5-B78E-E9773B8A10FC}" type="presParOf" srcId="{130AEE23-92FB-4270-8D68-22CE7AD83441}" destId="{068770B5-9B2E-463A-80CF-E3947BE5FC12}" srcOrd="1" destOrd="0" presId="urn:microsoft.com/office/officeart/2005/8/layout/lProcess3"/>
    <dgm:cxn modelId="{4BE4AED6-13EB-45CA-8233-0F2C6F135C16}" type="presParOf" srcId="{130AEE23-92FB-4270-8D68-22CE7AD83441}" destId="{1A46C256-26D0-4187-B703-236F7FCEB45C}" srcOrd="2" destOrd="0" presId="urn:microsoft.com/office/officeart/2005/8/layout/lProcess3"/>
    <dgm:cxn modelId="{F66BFA0D-AD39-477B-9089-B85FF6580563}" type="presParOf" srcId="{130AEE23-92FB-4270-8D68-22CE7AD83441}" destId="{5DF12F89-DB36-4B5E-B47E-CF90A5EBD8AF}" srcOrd="3" destOrd="0" presId="urn:microsoft.com/office/officeart/2005/8/layout/lProcess3"/>
    <dgm:cxn modelId="{8622EF71-D32C-4F97-ABB2-D55B9A1C1F33}" type="presParOf" srcId="{130AEE23-92FB-4270-8D68-22CE7AD83441}" destId="{E6D3E81E-E085-4674-B6CA-429B0D1C073E}" srcOrd="4" destOrd="0" presId="urn:microsoft.com/office/officeart/2005/8/layout/lProcess3"/>
    <dgm:cxn modelId="{9A1302D0-CE26-42D2-9515-BD833E32CCC1}" type="presParOf" srcId="{130AEE23-92FB-4270-8D68-22CE7AD83441}" destId="{D5D0874B-C116-4799-9EC5-C6010D59161C}" srcOrd="5" destOrd="0" presId="urn:microsoft.com/office/officeart/2005/8/layout/lProcess3"/>
    <dgm:cxn modelId="{3FB641B2-4A1D-4408-9F6C-71CF9A232F2B}" type="presParOf" srcId="{130AEE23-92FB-4270-8D68-22CE7AD83441}" destId="{9E242B9A-A446-4CE5-ABBB-3569BC5FFD19}" srcOrd="6" destOrd="0" presId="urn:microsoft.com/office/officeart/2005/8/layout/lProcess3"/>
    <dgm:cxn modelId="{28557976-7D5F-4E79-BB8E-0E4C8FD6A008}" type="presParOf" srcId="{6108CAF0-A32B-47B0-8859-9B9A4F70FAB4}" destId="{3C0AF234-E959-41CF-BE46-61672FEDDD2B}" srcOrd="1" destOrd="0" presId="urn:microsoft.com/office/officeart/2005/8/layout/lProcess3"/>
    <dgm:cxn modelId="{2E916317-FF74-462C-A29F-1182905D126E}" type="presParOf" srcId="{6108CAF0-A32B-47B0-8859-9B9A4F70FAB4}" destId="{B9B71AE0-F23C-4743-BBCB-DD0F63E21D8C}" srcOrd="2" destOrd="0" presId="urn:microsoft.com/office/officeart/2005/8/layout/lProcess3"/>
    <dgm:cxn modelId="{D7F78B2E-1460-4ADD-B4AC-D963697B07F7}" type="presParOf" srcId="{B9B71AE0-F23C-4743-BBCB-DD0F63E21D8C}" destId="{00CF4DB1-C3E7-47B0-8255-E1670CE672EC}" srcOrd="0" destOrd="0" presId="urn:microsoft.com/office/officeart/2005/8/layout/lProcess3"/>
    <dgm:cxn modelId="{16612934-C0F4-4214-9BAF-2B919D94DB12}" type="presParOf" srcId="{B9B71AE0-F23C-4743-BBCB-DD0F63E21D8C}" destId="{6B3B2317-9439-4EBC-BE07-A66E02CAC8BD}" srcOrd="1" destOrd="0" presId="urn:microsoft.com/office/officeart/2005/8/layout/lProcess3"/>
    <dgm:cxn modelId="{1B85C41D-ACAC-451C-A69E-348F927E949A}" type="presParOf" srcId="{B9B71AE0-F23C-4743-BBCB-DD0F63E21D8C}" destId="{E1C200BD-78C1-451F-813A-212C601230B0}" srcOrd="2" destOrd="0" presId="urn:microsoft.com/office/officeart/2005/8/layout/lProcess3"/>
    <dgm:cxn modelId="{4E5E7982-81E4-460A-B9F3-8EA0E307767B}" type="presParOf" srcId="{B9B71AE0-F23C-4743-BBCB-DD0F63E21D8C}" destId="{233E6818-8BDD-40A9-BD2D-1049698838D9}" srcOrd="3" destOrd="0" presId="urn:microsoft.com/office/officeart/2005/8/layout/lProcess3"/>
    <dgm:cxn modelId="{ADE2DF9E-02DF-48EB-984A-57A325174587}" type="presParOf" srcId="{B9B71AE0-F23C-4743-BBCB-DD0F63E21D8C}" destId="{292A4EF1-4898-4CBB-AC59-56F9C9321C8C}" srcOrd="4" destOrd="0" presId="urn:microsoft.com/office/officeart/2005/8/layout/lProcess3"/>
    <dgm:cxn modelId="{308FBF67-8034-45E6-9546-167394F30DAD}" type="presParOf" srcId="{B9B71AE0-F23C-4743-BBCB-DD0F63E21D8C}" destId="{1C4B51CD-5514-4E35-ABFF-66178A01E09E}" srcOrd="5" destOrd="0" presId="urn:microsoft.com/office/officeart/2005/8/layout/lProcess3"/>
    <dgm:cxn modelId="{DAD51456-99E5-4A4B-866B-EB3F0D5E18C5}" type="presParOf" srcId="{B9B71AE0-F23C-4743-BBCB-DD0F63E21D8C}" destId="{F31E59B1-17C6-40DF-913A-8FDB3FF2541A}"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00164F-904F-4A61-98A3-C721CE0D898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A14AD64-3984-4490-B87F-CB2605FA1A2D}">
      <dgm:prSet phldrT="[Text]" custT="1"/>
      <dgm:spPr>
        <a:solidFill>
          <a:schemeClr val="bg2">
            <a:lumMod val="50000"/>
          </a:schemeClr>
        </a:solidFill>
      </dgm:spPr>
      <dgm:t>
        <a:bodyPr/>
        <a:lstStyle/>
        <a:p>
          <a:r>
            <a:rPr lang="en-US" sz="3000" b="0" dirty="0">
              <a:solidFill>
                <a:schemeClr val="tx1"/>
              </a:solidFill>
            </a:rPr>
            <a:t>Product </a:t>
          </a:r>
        </a:p>
        <a:p>
          <a:r>
            <a:rPr lang="en-US" sz="3000" b="0" dirty="0">
              <a:solidFill>
                <a:schemeClr val="tx1"/>
              </a:solidFill>
            </a:rPr>
            <a:t>Backlog </a:t>
          </a:r>
          <a:endParaRPr lang="en-US" sz="3000" b="0" dirty="0"/>
        </a:p>
      </dgm:t>
    </dgm:pt>
    <dgm:pt modelId="{5FC94086-3BFD-4555-AFFA-41C8EDCB8292}" type="parTrans" cxnId="{6B7D6C99-073F-46C7-B963-E867907BE4A6}">
      <dgm:prSet/>
      <dgm:spPr/>
      <dgm:t>
        <a:bodyPr/>
        <a:lstStyle/>
        <a:p>
          <a:endParaRPr lang="en-US" b="0"/>
        </a:p>
      </dgm:t>
    </dgm:pt>
    <dgm:pt modelId="{8023BF74-D3E0-4D5B-975F-564A0E406B74}" type="sibTrans" cxnId="{6B7D6C99-073F-46C7-B963-E867907BE4A6}">
      <dgm:prSet/>
      <dgm:spPr/>
      <dgm:t>
        <a:bodyPr/>
        <a:lstStyle/>
        <a:p>
          <a:endParaRPr lang="en-US" b="0"/>
        </a:p>
      </dgm:t>
    </dgm:pt>
    <dgm:pt modelId="{4A825429-C31C-4B93-870E-9CF0A77B22D4}">
      <dgm:prSet phldrT="[Text]" custT="1"/>
      <dgm:spPr>
        <a:solidFill>
          <a:schemeClr val="bg2">
            <a:lumMod val="50000"/>
          </a:schemeClr>
        </a:solidFill>
      </dgm:spPr>
      <dgm:t>
        <a:bodyPr/>
        <a:lstStyle/>
        <a:p>
          <a:r>
            <a:rPr lang="en-US" sz="3000" b="0" dirty="0">
              <a:solidFill>
                <a:schemeClr val="tx1"/>
              </a:solidFill>
            </a:rPr>
            <a:t>Sprint </a:t>
          </a:r>
        </a:p>
        <a:p>
          <a:r>
            <a:rPr lang="en-US" sz="3000" b="0" dirty="0">
              <a:solidFill>
                <a:schemeClr val="tx1"/>
              </a:solidFill>
            </a:rPr>
            <a:t>Backlog </a:t>
          </a:r>
          <a:endParaRPr lang="en-US" sz="3000" b="0" dirty="0"/>
        </a:p>
      </dgm:t>
    </dgm:pt>
    <dgm:pt modelId="{0DCEEDCC-2416-435D-AEA2-BEC765578306}" type="parTrans" cxnId="{2B624329-43C5-41A6-96A4-D4F880A36BBC}">
      <dgm:prSet/>
      <dgm:spPr/>
      <dgm:t>
        <a:bodyPr/>
        <a:lstStyle/>
        <a:p>
          <a:endParaRPr lang="en-US" b="0"/>
        </a:p>
      </dgm:t>
    </dgm:pt>
    <dgm:pt modelId="{DAA7C4B4-AB07-4603-B002-968C19359B93}" type="sibTrans" cxnId="{2B624329-43C5-41A6-96A4-D4F880A36BBC}">
      <dgm:prSet/>
      <dgm:spPr/>
      <dgm:t>
        <a:bodyPr/>
        <a:lstStyle/>
        <a:p>
          <a:endParaRPr lang="en-US" b="0"/>
        </a:p>
      </dgm:t>
    </dgm:pt>
    <dgm:pt modelId="{678EAE33-62E3-49FA-80D1-19D203B91CDF}">
      <dgm:prSet phldrT="[Text]" custT="1"/>
      <dgm:spPr>
        <a:solidFill>
          <a:schemeClr val="bg2">
            <a:lumMod val="50000"/>
          </a:schemeClr>
        </a:solidFill>
      </dgm:spPr>
      <dgm:t>
        <a:bodyPr/>
        <a:lstStyle/>
        <a:p>
          <a:endParaRPr lang="en-US" sz="2600" b="0" dirty="0"/>
        </a:p>
      </dgm:t>
    </dgm:pt>
    <dgm:pt modelId="{8B5F0518-92BD-4B27-BB8B-FA950C682E26}" type="parTrans" cxnId="{9E859E1E-F545-4418-9C17-70C5838CF332}">
      <dgm:prSet/>
      <dgm:spPr/>
      <dgm:t>
        <a:bodyPr/>
        <a:lstStyle/>
        <a:p>
          <a:endParaRPr lang="en-US" b="0"/>
        </a:p>
      </dgm:t>
    </dgm:pt>
    <dgm:pt modelId="{93419EC3-D7CA-4B80-9BAE-7B6A429BC3F8}" type="sibTrans" cxnId="{9E859E1E-F545-4418-9C17-70C5838CF332}">
      <dgm:prSet/>
      <dgm:spPr/>
      <dgm:t>
        <a:bodyPr/>
        <a:lstStyle/>
        <a:p>
          <a:endParaRPr lang="en-US" b="0"/>
        </a:p>
      </dgm:t>
    </dgm:pt>
    <dgm:pt modelId="{115F1EBB-25C4-4883-AAD0-184BE6696B00}">
      <dgm:prSet phldrT="[Text]" custT="1"/>
      <dgm:spPr>
        <a:solidFill>
          <a:schemeClr val="bg2">
            <a:lumMod val="50000"/>
          </a:schemeClr>
        </a:solidFill>
      </dgm:spPr>
      <dgm:t>
        <a:bodyPr/>
        <a:lstStyle/>
        <a:p>
          <a:endParaRPr lang="en-US" sz="2600" b="0" dirty="0"/>
        </a:p>
      </dgm:t>
    </dgm:pt>
    <dgm:pt modelId="{A8E89F4A-4EBD-4224-AF1B-33D71C145939}" type="parTrans" cxnId="{5C50ADE8-EB34-4CBB-B219-9C3D9A654F29}">
      <dgm:prSet/>
      <dgm:spPr/>
      <dgm:t>
        <a:bodyPr/>
        <a:lstStyle/>
        <a:p>
          <a:endParaRPr lang="en-US" b="0"/>
        </a:p>
      </dgm:t>
    </dgm:pt>
    <dgm:pt modelId="{0DBB1B1E-0651-4BF7-83C3-0400E8D1D71D}" type="sibTrans" cxnId="{5C50ADE8-EB34-4CBB-B219-9C3D9A654F29}">
      <dgm:prSet/>
      <dgm:spPr/>
      <dgm:t>
        <a:bodyPr/>
        <a:lstStyle/>
        <a:p>
          <a:endParaRPr lang="en-US" b="0"/>
        </a:p>
      </dgm:t>
    </dgm:pt>
    <dgm:pt modelId="{F5460132-36C9-4D25-A0B8-91A0F0FC141E}">
      <dgm:prSet custT="1"/>
      <dgm:spPr/>
      <dgm:t>
        <a:bodyPr/>
        <a:lstStyle/>
        <a:p>
          <a:r>
            <a:rPr lang="en-US" sz="2600" b="0" dirty="0">
              <a:solidFill>
                <a:schemeClr val="tx1"/>
              </a:solidFill>
            </a:rPr>
            <a:t>The entire application that we want to develop. </a:t>
          </a:r>
          <a:endParaRPr lang="en-US" sz="2600" b="0" dirty="0"/>
        </a:p>
      </dgm:t>
    </dgm:pt>
    <dgm:pt modelId="{9C989430-8989-404E-AFEB-3FEC5F10BECB}" type="parTrans" cxnId="{FBB6F385-908B-43A8-A80C-D98E788AC207}">
      <dgm:prSet/>
      <dgm:spPr/>
      <dgm:t>
        <a:bodyPr/>
        <a:lstStyle/>
        <a:p>
          <a:endParaRPr lang="en-US" b="0"/>
        </a:p>
      </dgm:t>
    </dgm:pt>
    <dgm:pt modelId="{32FB2AA6-4387-4DAB-81ED-068980D13599}" type="sibTrans" cxnId="{FBB6F385-908B-43A8-A80C-D98E788AC207}">
      <dgm:prSet/>
      <dgm:spPr/>
      <dgm:t>
        <a:bodyPr/>
        <a:lstStyle/>
        <a:p>
          <a:endParaRPr lang="en-US" b="0"/>
        </a:p>
      </dgm:t>
    </dgm:pt>
    <dgm:pt modelId="{C8AB2FE2-034F-40F5-A36C-27E674ACC0AF}">
      <dgm:prSet phldrT="[Text]" custT="1"/>
      <dgm:spPr>
        <a:solidFill>
          <a:schemeClr val="bg2">
            <a:lumMod val="50000"/>
          </a:schemeClr>
        </a:solidFill>
      </dgm:spPr>
      <dgm:t>
        <a:bodyPr/>
        <a:lstStyle/>
        <a:p>
          <a:r>
            <a:rPr lang="en-US" sz="2600" b="0" dirty="0">
              <a:solidFill>
                <a:schemeClr val="tx1"/>
              </a:solidFill>
            </a:rPr>
            <a:t>The items that we are going to develop in a speciﬁc sprint. </a:t>
          </a:r>
          <a:endParaRPr lang="en-US" sz="2600" b="0" dirty="0"/>
        </a:p>
      </dgm:t>
    </dgm:pt>
    <dgm:pt modelId="{255C6858-52BD-4D49-811E-A1D5781DE61C}" type="parTrans" cxnId="{EE656ED5-B2D1-47AC-ABFB-CE89741B39FC}">
      <dgm:prSet/>
      <dgm:spPr/>
      <dgm:t>
        <a:bodyPr/>
        <a:lstStyle/>
        <a:p>
          <a:endParaRPr lang="en-US" b="0"/>
        </a:p>
      </dgm:t>
    </dgm:pt>
    <dgm:pt modelId="{0D01B1A8-9AD6-469B-AF32-0BEF7C56C500}" type="sibTrans" cxnId="{EE656ED5-B2D1-47AC-ABFB-CE89741B39FC}">
      <dgm:prSet/>
      <dgm:spPr/>
      <dgm:t>
        <a:bodyPr/>
        <a:lstStyle/>
        <a:p>
          <a:endParaRPr lang="en-US" b="0"/>
        </a:p>
      </dgm:t>
    </dgm:pt>
    <dgm:pt modelId="{6A4D4725-46B3-426B-B0D1-3D8485EFED2C}">
      <dgm:prSet phldrT="[Text]" custT="1"/>
      <dgm:spPr>
        <a:solidFill>
          <a:schemeClr val="bg2">
            <a:lumMod val="50000"/>
          </a:schemeClr>
        </a:solidFill>
      </dgm:spPr>
      <dgm:t>
        <a:bodyPr/>
        <a:lstStyle/>
        <a:p>
          <a:endParaRPr lang="en-US" sz="2600" b="0" dirty="0"/>
        </a:p>
      </dgm:t>
    </dgm:pt>
    <dgm:pt modelId="{7C39AA9A-D564-42D2-86A5-18FEE3EC6460}" type="parTrans" cxnId="{E6C60FF2-B354-4777-9F73-C9DCF99E88F7}">
      <dgm:prSet/>
      <dgm:spPr/>
      <dgm:t>
        <a:bodyPr/>
        <a:lstStyle/>
        <a:p>
          <a:endParaRPr lang="en-US"/>
        </a:p>
      </dgm:t>
    </dgm:pt>
    <dgm:pt modelId="{E418B676-7410-463F-B475-8591FF090A3B}" type="sibTrans" cxnId="{E6C60FF2-B354-4777-9F73-C9DCF99E88F7}">
      <dgm:prSet/>
      <dgm:spPr/>
      <dgm:t>
        <a:bodyPr/>
        <a:lstStyle/>
        <a:p>
          <a:endParaRPr lang="en-US"/>
        </a:p>
      </dgm:t>
    </dgm:pt>
    <dgm:pt modelId="{73AB5B45-7FAF-47F9-8660-11CA8E9FA039}" type="pres">
      <dgm:prSet presAssocID="{3C00164F-904F-4A61-98A3-C721CE0D8984}" presName="Name0" presStyleCnt="0">
        <dgm:presLayoutVars>
          <dgm:dir/>
          <dgm:animLvl val="lvl"/>
          <dgm:resizeHandles/>
        </dgm:presLayoutVars>
      </dgm:prSet>
      <dgm:spPr/>
    </dgm:pt>
    <dgm:pt modelId="{1C738FD0-C296-42E7-8535-0D177698057D}" type="pres">
      <dgm:prSet presAssocID="{1A14AD64-3984-4490-B87F-CB2605FA1A2D}" presName="linNode" presStyleCnt="0"/>
      <dgm:spPr/>
    </dgm:pt>
    <dgm:pt modelId="{2618070D-CE53-4A1C-9D50-61ACEDFE2DBA}" type="pres">
      <dgm:prSet presAssocID="{1A14AD64-3984-4490-B87F-CB2605FA1A2D}" presName="parentShp" presStyleLbl="node1" presStyleIdx="0" presStyleCnt="2">
        <dgm:presLayoutVars>
          <dgm:bulletEnabled val="1"/>
        </dgm:presLayoutVars>
      </dgm:prSet>
      <dgm:spPr/>
    </dgm:pt>
    <dgm:pt modelId="{079FA0D9-B8E3-4E7B-A0C5-9C1F138AF1AE}" type="pres">
      <dgm:prSet presAssocID="{1A14AD64-3984-4490-B87F-CB2605FA1A2D}" presName="childShp" presStyleLbl="bgAccFollowNode1" presStyleIdx="0" presStyleCnt="2" custLinFactNeighborX="-672">
        <dgm:presLayoutVars>
          <dgm:bulletEnabled val="1"/>
        </dgm:presLayoutVars>
      </dgm:prSet>
      <dgm:spPr/>
    </dgm:pt>
    <dgm:pt modelId="{71840F22-9B0A-43A7-8880-36686A37C97C}" type="pres">
      <dgm:prSet presAssocID="{8023BF74-D3E0-4D5B-975F-564A0E406B74}" presName="spacing" presStyleCnt="0"/>
      <dgm:spPr/>
    </dgm:pt>
    <dgm:pt modelId="{61D972CA-86C8-4B0C-BCCE-2EC4DABE9572}" type="pres">
      <dgm:prSet presAssocID="{4A825429-C31C-4B93-870E-9CF0A77B22D4}" presName="linNode" presStyleCnt="0"/>
      <dgm:spPr/>
    </dgm:pt>
    <dgm:pt modelId="{DA78D8D8-B66A-470E-98B8-7D5D27B23137}" type="pres">
      <dgm:prSet presAssocID="{4A825429-C31C-4B93-870E-9CF0A77B22D4}" presName="parentShp" presStyleLbl="node1" presStyleIdx="1" presStyleCnt="2">
        <dgm:presLayoutVars>
          <dgm:bulletEnabled val="1"/>
        </dgm:presLayoutVars>
      </dgm:prSet>
      <dgm:spPr/>
    </dgm:pt>
    <dgm:pt modelId="{694233EB-D72D-4280-A78E-CE26D4C80B70}" type="pres">
      <dgm:prSet presAssocID="{4A825429-C31C-4B93-870E-9CF0A77B22D4}" presName="childShp" presStyleLbl="bgAccFollowNode1" presStyleIdx="1" presStyleCnt="2">
        <dgm:presLayoutVars>
          <dgm:bulletEnabled val="1"/>
        </dgm:presLayoutVars>
      </dgm:prSet>
      <dgm:spPr/>
    </dgm:pt>
  </dgm:ptLst>
  <dgm:cxnLst>
    <dgm:cxn modelId="{F45E5F0F-A802-4327-B4C6-C176F70132FF}" type="presOf" srcId="{3C00164F-904F-4A61-98A3-C721CE0D8984}" destId="{73AB5B45-7FAF-47F9-8660-11CA8E9FA039}" srcOrd="0" destOrd="0" presId="urn:microsoft.com/office/officeart/2005/8/layout/vList6"/>
    <dgm:cxn modelId="{932EAB1A-15CD-4493-A13C-F2364B00E5AD}" type="presOf" srcId="{4A825429-C31C-4B93-870E-9CF0A77B22D4}" destId="{DA78D8D8-B66A-470E-98B8-7D5D27B23137}" srcOrd="0" destOrd="0" presId="urn:microsoft.com/office/officeart/2005/8/layout/vList6"/>
    <dgm:cxn modelId="{9E859E1E-F545-4418-9C17-70C5838CF332}" srcId="{1A14AD64-3984-4490-B87F-CB2605FA1A2D}" destId="{678EAE33-62E3-49FA-80D1-19D203B91CDF}" srcOrd="2" destOrd="0" parTransId="{8B5F0518-92BD-4B27-BB8B-FA950C682E26}" sibTransId="{93419EC3-D7CA-4B80-9BAE-7B6A429BC3F8}"/>
    <dgm:cxn modelId="{725F9D25-E954-468F-80C4-6D6B55662C35}" type="presOf" srcId="{F5460132-36C9-4D25-A0B8-91A0F0FC141E}" destId="{079FA0D9-B8E3-4E7B-A0C5-9C1F138AF1AE}" srcOrd="0" destOrd="1" presId="urn:microsoft.com/office/officeart/2005/8/layout/vList6"/>
    <dgm:cxn modelId="{2B624329-43C5-41A6-96A4-D4F880A36BBC}" srcId="{3C00164F-904F-4A61-98A3-C721CE0D8984}" destId="{4A825429-C31C-4B93-870E-9CF0A77B22D4}" srcOrd="1" destOrd="0" parTransId="{0DCEEDCC-2416-435D-AEA2-BEC765578306}" sibTransId="{DAA7C4B4-AB07-4603-B002-968C19359B93}"/>
    <dgm:cxn modelId="{AC8BCD44-4481-4C12-9ED7-A5AEF9FF333A}" type="presOf" srcId="{115F1EBB-25C4-4883-AAD0-184BE6696B00}" destId="{079FA0D9-B8E3-4E7B-A0C5-9C1F138AF1AE}" srcOrd="0" destOrd="0" presId="urn:microsoft.com/office/officeart/2005/8/layout/vList6"/>
    <dgm:cxn modelId="{2CBF977E-0FD2-40D2-8BBB-D9A1256CA818}" type="presOf" srcId="{6A4D4725-46B3-426B-B0D1-3D8485EFED2C}" destId="{694233EB-D72D-4280-A78E-CE26D4C80B70}" srcOrd="0" destOrd="0" presId="urn:microsoft.com/office/officeart/2005/8/layout/vList6"/>
    <dgm:cxn modelId="{FBB6F385-908B-43A8-A80C-D98E788AC207}" srcId="{1A14AD64-3984-4490-B87F-CB2605FA1A2D}" destId="{F5460132-36C9-4D25-A0B8-91A0F0FC141E}" srcOrd="1" destOrd="0" parTransId="{9C989430-8989-404E-AFEB-3FEC5F10BECB}" sibTransId="{32FB2AA6-4387-4DAB-81ED-068980D13599}"/>
    <dgm:cxn modelId="{6B7D6C99-073F-46C7-B963-E867907BE4A6}" srcId="{3C00164F-904F-4A61-98A3-C721CE0D8984}" destId="{1A14AD64-3984-4490-B87F-CB2605FA1A2D}" srcOrd="0" destOrd="0" parTransId="{5FC94086-3BFD-4555-AFFA-41C8EDCB8292}" sibTransId="{8023BF74-D3E0-4D5B-975F-564A0E406B74}"/>
    <dgm:cxn modelId="{9D5BE8A5-E36E-4DCC-AEC8-386D4DF3B50D}" type="presOf" srcId="{C8AB2FE2-034F-40F5-A36C-27E674ACC0AF}" destId="{694233EB-D72D-4280-A78E-CE26D4C80B70}" srcOrd="0" destOrd="1" presId="urn:microsoft.com/office/officeart/2005/8/layout/vList6"/>
    <dgm:cxn modelId="{0631B2AD-33D2-4CFA-A653-5A17EC6D53AF}" type="presOf" srcId="{678EAE33-62E3-49FA-80D1-19D203B91CDF}" destId="{079FA0D9-B8E3-4E7B-A0C5-9C1F138AF1AE}" srcOrd="0" destOrd="2" presId="urn:microsoft.com/office/officeart/2005/8/layout/vList6"/>
    <dgm:cxn modelId="{08DE54CD-9407-47B8-8BDB-EBCE5B4D9AAD}" type="presOf" srcId="{1A14AD64-3984-4490-B87F-CB2605FA1A2D}" destId="{2618070D-CE53-4A1C-9D50-61ACEDFE2DBA}" srcOrd="0" destOrd="0" presId="urn:microsoft.com/office/officeart/2005/8/layout/vList6"/>
    <dgm:cxn modelId="{EE656ED5-B2D1-47AC-ABFB-CE89741B39FC}" srcId="{4A825429-C31C-4B93-870E-9CF0A77B22D4}" destId="{C8AB2FE2-034F-40F5-A36C-27E674ACC0AF}" srcOrd="1" destOrd="0" parTransId="{255C6858-52BD-4D49-811E-A1D5781DE61C}" sibTransId="{0D01B1A8-9AD6-469B-AF32-0BEF7C56C500}"/>
    <dgm:cxn modelId="{5C50ADE8-EB34-4CBB-B219-9C3D9A654F29}" srcId="{1A14AD64-3984-4490-B87F-CB2605FA1A2D}" destId="{115F1EBB-25C4-4883-AAD0-184BE6696B00}" srcOrd="0" destOrd="0" parTransId="{A8E89F4A-4EBD-4224-AF1B-33D71C145939}" sibTransId="{0DBB1B1E-0651-4BF7-83C3-0400E8D1D71D}"/>
    <dgm:cxn modelId="{E6C60FF2-B354-4777-9F73-C9DCF99E88F7}" srcId="{4A825429-C31C-4B93-870E-9CF0A77B22D4}" destId="{6A4D4725-46B3-426B-B0D1-3D8485EFED2C}" srcOrd="0" destOrd="0" parTransId="{7C39AA9A-D564-42D2-86A5-18FEE3EC6460}" sibTransId="{E418B676-7410-463F-B475-8591FF090A3B}"/>
    <dgm:cxn modelId="{53797D0F-E05E-4E4A-8DE2-F3742D05C1C3}" type="presParOf" srcId="{73AB5B45-7FAF-47F9-8660-11CA8E9FA039}" destId="{1C738FD0-C296-42E7-8535-0D177698057D}" srcOrd="0" destOrd="0" presId="urn:microsoft.com/office/officeart/2005/8/layout/vList6"/>
    <dgm:cxn modelId="{876CFE93-9BEB-48D5-91E4-D22EAC888007}" type="presParOf" srcId="{1C738FD0-C296-42E7-8535-0D177698057D}" destId="{2618070D-CE53-4A1C-9D50-61ACEDFE2DBA}" srcOrd="0" destOrd="0" presId="urn:microsoft.com/office/officeart/2005/8/layout/vList6"/>
    <dgm:cxn modelId="{0C7C80BA-11EE-436D-B465-30651D569C75}" type="presParOf" srcId="{1C738FD0-C296-42E7-8535-0D177698057D}" destId="{079FA0D9-B8E3-4E7B-A0C5-9C1F138AF1AE}" srcOrd="1" destOrd="0" presId="urn:microsoft.com/office/officeart/2005/8/layout/vList6"/>
    <dgm:cxn modelId="{977192EE-576E-4301-B0F6-A8101EF4323F}" type="presParOf" srcId="{73AB5B45-7FAF-47F9-8660-11CA8E9FA039}" destId="{71840F22-9B0A-43A7-8880-36686A37C97C}" srcOrd="1" destOrd="0" presId="urn:microsoft.com/office/officeart/2005/8/layout/vList6"/>
    <dgm:cxn modelId="{3A2346F4-B891-4F50-9AB1-E82F0B58813E}" type="presParOf" srcId="{73AB5B45-7FAF-47F9-8660-11CA8E9FA039}" destId="{61D972CA-86C8-4B0C-BCCE-2EC4DABE9572}" srcOrd="2" destOrd="0" presId="urn:microsoft.com/office/officeart/2005/8/layout/vList6"/>
    <dgm:cxn modelId="{94F87C64-EA2E-4EAF-B6D5-56B3A55037BB}" type="presParOf" srcId="{61D972CA-86C8-4B0C-BCCE-2EC4DABE9572}" destId="{DA78D8D8-B66A-470E-98B8-7D5D27B23137}" srcOrd="0" destOrd="0" presId="urn:microsoft.com/office/officeart/2005/8/layout/vList6"/>
    <dgm:cxn modelId="{D225BDC9-1CF2-4D00-A80D-BAACD6E63E64}" type="presParOf" srcId="{61D972CA-86C8-4B0C-BCCE-2EC4DABE9572}" destId="{694233EB-D72D-4280-A78E-CE26D4C80B7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2FC787-16E5-476D-BB8A-0F5EC1ACBEEB}"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E8D279C3-D629-449A-B379-7EF21E62FB2B}">
      <dgm:prSet phldrT="[Text]" custT="1"/>
      <dgm:spPr>
        <a:solidFill>
          <a:schemeClr val="bg1">
            <a:lumMod val="95000"/>
          </a:schemeClr>
        </a:solidFill>
      </dgm:spPr>
      <dgm:t>
        <a:bodyPr/>
        <a:lstStyle/>
        <a:p>
          <a:r>
            <a:rPr lang="en-US" sz="2200" dirty="0">
              <a:solidFill>
                <a:schemeClr val="tx1"/>
              </a:solidFill>
            </a:rPr>
            <a:t>Product Backlog</a:t>
          </a:r>
        </a:p>
      </dgm:t>
    </dgm:pt>
    <dgm:pt modelId="{04EEF7A6-90F7-4689-AFEF-B5CCFDBF3D05}" type="parTrans" cxnId="{6CAE808A-EB0B-4E50-9AB6-318E6BAF6150}">
      <dgm:prSet/>
      <dgm:spPr/>
      <dgm:t>
        <a:bodyPr/>
        <a:lstStyle/>
        <a:p>
          <a:endParaRPr lang="en-US"/>
        </a:p>
      </dgm:t>
    </dgm:pt>
    <dgm:pt modelId="{C0DDC175-3401-4C83-AB2F-D22103E412F1}" type="sibTrans" cxnId="{6CAE808A-EB0B-4E50-9AB6-318E6BAF6150}">
      <dgm:prSet/>
      <dgm:spPr>
        <a:solidFill>
          <a:srgbClr val="00B050"/>
        </a:solidFill>
      </dgm:spPr>
      <dgm:t>
        <a:bodyPr/>
        <a:lstStyle/>
        <a:p>
          <a:endParaRPr lang="en-US">
            <a:solidFill>
              <a:schemeClr val="tx1"/>
            </a:solidFill>
          </a:endParaRPr>
        </a:p>
      </dgm:t>
    </dgm:pt>
    <dgm:pt modelId="{E8EA3155-46ED-4B9C-B56C-E9209EB355C6}">
      <dgm:prSet phldrT="[Text]" custT="1"/>
      <dgm:spPr>
        <a:solidFill>
          <a:schemeClr val="bg1">
            <a:lumMod val="95000"/>
          </a:schemeClr>
        </a:solidFill>
      </dgm:spPr>
      <dgm:t>
        <a:bodyPr/>
        <a:lstStyle/>
        <a:p>
          <a:r>
            <a:rPr lang="en-US" sz="2500" dirty="0">
              <a:solidFill>
                <a:schemeClr val="tx1"/>
              </a:solidFill>
            </a:rPr>
            <a:t>Sprint</a:t>
          </a:r>
        </a:p>
        <a:p>
          <a:r>
            <a:rPr lang="en-US" sz="2500" dirty="0">
              <a:solidFill>
                <a:schemeClr val="tx1"/>
              </a:solidFill>
            </a:rPr>
            <a:t>Backlog</a:t>
          </a:r>
        </a:p>
      </dgm:t>
    </dgm:pt>
    <dgm:pt modelId="{05B4ADC2-37B2-40F6-98BA-6C23D098D370}" type="parTrans" cxnId="{8ED2BD2F-6770-4AF4-80DA-101965303E1F}">
      <dgm:prSet/>
      <dgm:spPr/>
      <dgm:t>
        <a:bodyPr/>
        <a:lstStyle/>
        <a:p>
          <a:endParaRPr lang="en-US"/>
        </a:p>
      </dgm:t>
    </dgm:pt>
    <dgm:pt modelId="{A6BCDC1E-DEBA-4581-8DD9-79E8D48F9FD8}" type="sibTrans" cxnId="{8ED2BD2F-6770-4AF4-80DA-101965303E1F}">
      <dgm:prSet/>
      <dgm:spPr/>
      <dgm:t>
        <a:bodyPr/>
        <a:lstStyle/>
        <a:p>
          <a:endParaRPr lang="en-US"/>
        </a:p>
      </dgm:t>
    </dgm:pt>
    <dgm:pt modelId="{2EC9B888-F87E-4DB7-9910-EAB91E9D49CF}" type="pres">
      <dgm:prSet presAssocID="{B52FC787-16E5-476D-BB8A-0F5EC1ACBEEB}" presName="Name0" presStyleCnt="0">
        <dgm:presLayoutVars>
          <dgm:dir/>
          <dgm:resizeHandles val="exact"/>
        </dgm:presLayoutVars>
      </dgm:prSet>
      <dgm:spPr/>
    </dgm:pt>
    <dgm:pt modelId="{B2ABA9EA-F852-43EA-A883-82AD3F5C588C}" type="pres">
      <dgm:prSet presAssocID="{B52FC787-16E5-476D-BB8A-0F5EC1ACBEEB}" presName="vNodes" presStyleCnt="0"/>
      <dgm:spPr/>
    </dgm:pt>
    <dgm:pt modelId="{67B732D2-2624-4A10-BBE6-103A81E32CB6}" type="pres">
      <dgm:prSet presAssocID="{E8D279C3-D629-449A-B379-7EF21E62FB2B}" presName="node" presStyleLbl="node1" presStyleIdx="0" presStyleCnt="2" custScaleX="89436" custScaleY="60557" custLinFactNeighborX="-1032" custLinFactNeighborY="344">
        <dgm:presLayoutVars>
          <dgm:bulletEnabled val="1"/>
        </dgm:presLayoutVars>
      </dgm:prSet>
      <dgm:spPr/>
    </dgm:pt>
    <dgm:pt modelId="{53D0F70F-ADAE-4C2A-AE8D-43AAD7755BA2}" type="pres">
      <dgm:prSet presAssocID="{B52FC787-16E5-476D-BB8A-0F5EC1ACBEEB}" presName="sibTransLast" presStyleLbl="sibTrans2D1" presStyleIdx="0" presStyleCnt="1"/>
      <dgm:spPr/>
    </dgm:pt>
    <dgm:pt modelId="{7B61AF38-E325-47A9-BD07-4B33D9E440AA}" type="pres">
      <dgm:prSet presAssocID="{B52FC787-16E5-476D-BB8A-0F5EC1ACBEEB}" presName="connectorText" presStyleLbl="sibTrans2D1" presStyleIdx="0" presStyleCnt="1"/>
      <dgm:spPr/>
    </dgm:pt>
    <dgm:pt modelId="{1861524D-C081-40E0-979A-0EFB9897B442}" type="pres">
      <dgm:prSet presAssocID="{B52FC787-16E5-476D-BB8A-0F5EC1ACBEEB}" presName="lastNode" presStyleLbl="node1" presStyleIdx="1" presStyleCnt="2" custScaleX="53906" custScaleY="36563">
        <dgm:presLayoutVars>
          <dgm:bulletEnabled val="1"/>
        </dgm:presLayoutVars>
      </dgm:prSet>
      <dgm:spPr/>
    </dgm:pt>
  </dgm:ptLst>
  <dgm:cxnLst>
    <dgm:cxn modelId="{8ED2BD2F-6770-4AF4-80DA-101965303E1F}" srcId="{B52FC787-16E5-476D-BB8A-0F5EC1ACBEEB}" destId="{E8EA3155-46ED-4B9C-B56C-E9209EB355C6}" srcOrd="1" destOrd="0" parTransId="{05B4ADC2-37B2-40F6-98BA-6C23D098D370}" sibTransId="{A6BCDC1E-DEBA-4581-8DD9-79E8D48F9FD8}"/>
    <dgm:cxn modelId="{6C2FC046-5AC0-4A66-BF1E-A89E68963900}" type="presOf" srcId="{E8EA3155-46ED-4B9C-B56C-E9209EB355C6}" destId="{1861524D-C081-40E0-979A-0EFB9897B442}" srcOrd="0" destOrd="0" presId="urn:microsoft.com/office/officeart/2005/8/layout/equation2"/>
    <dgm:cxn modelId="{B771D970-3E4C-4898-8B53-FE540F420E9B}" type="presOf" srcId="{B52FC787-16E5-476D-BB8A-0F5EC1ACBEEB}" destId="{2EC9B888-F87E-4DB7-9910-EAB91E9D49CF}" srcOrd="0" destOrd="0" presId="urn:microsoft.com/office/officeart/2005/8/layout/equation2"/>
    <dgm:cxn modelId="{6CAE808A-EB0B-4E50-9AB6-318E6BAF6150}" srcId="{B52FC787-16E5-476D-BB8A-0F5EC1ACBEEB}" destId="{E8D279C3-D629-449A-B379-7EF21E62FB2B}" srcOrd="0" destOrd="0" parTransId="{04EEF7A6-90F7-4689-AFEF-B5CCFDBF3D05}" sibTransId="{C0DDC175-3401-4C83-AB2F-D22103E412F1}"/>
    <dgm:cxn modelId="{0711ED97-39FD-4E84-8D0F-2FA1B8901EE6}" type="presOf" srcId="{C0DDC175-3401-4C83-AB2F-D22103E412F1}" destId="{53D0F70F-ADAE-4C2A-AE8D-43AAD7755BA2}" srcOrd="0" destOrd="0" presId="urn:microsoft.com/office/officeart/2005/8/layout/equation2"/>
    <dgm:cxn modelId="{A2A7E7BC-1BFD-403C-9C70-92FA1CBCF796}" type="presOf" srcId="{C0DDC175-3401-4C83-AB2F-D22103E412F1}" destId="{7B61AF38-E325-47A9-BD07-4B33D9E440AA}" srcOrd="1" destOrd="0" presId="urn:microsoft.com/office/officeart/2005/8/layout/equation2"/>
    <dgm:cxn modelId="{63160BFA-D52C-4153-9F48-39B18AD9C3BE}" type="presOf" srcId="{E8D279C3-D629-449A-B379-7EF21E62FB2B}" destId="{67B732D2-2624-4A10-BBE6-103A81E32CB6}" srcOrd="0" destOrd="0" presId="urn:microsoft.com/office/officeart/2005/8/layout/equation2"/>
    <dgm:cxn modelId="{880047BD-CF6F-4032-B1BD-7664844BB989}" type="presParOf" srcId="{2EC9B888-F87E-4DB7-9910-EAB91E9D49CF}" destId="{B2ABA9EA-F852-43EA-A883-82AD3F5C588C}" srcOrd="0" destOrd="0" presId="urn:microsoft.com/office/officeart/2005/8/layout/equation2"/>
    <dgm:cxn modelId="{4CA01073-9204-4D17-8546-BEADA6305364}" type="presParOf" srcId="{B2ABA9EA-F852-43EA-A883-82AD3F5C588C}" destId="{67B732D2-2624-4A10-BBE6-103A81E32CB6}" srcOrd="0" destOrd="0" presId="urn:microsoft.com/office/officeart/2005/8/layout/equation2"/>
    <dgm:cxn modelId="{835C59D6-45D1-4D1B-87B1-4A2DBA9E7FC3}" type="presParOf" srcId="{2EC9B888-F87E-4DB7-9910-EAB91E9D49CF}" destId="{53D0F70F-ADAE-4C2A-AE8D-43AAD7755BA2}" srcOrd="1" destOrd="0" presId="urn:microsoft.com/office/officeart/2005/8/layout/equation2"/>
    <dgm:cxn modelId="{A93A78B3-AB1F-470A-BB2C-6362EFA91B12}" type="presParOf" srcId="{53D0F70F-ADAE-4C2A-AE8D-43AAD7755BA2}" destId="{7B61AF38-E325-47A9-BD07-4B33D9E440AA}" srcOrd="0" destOrd="0" presId="urn:microsoft.com/office/officeart/2005/8/layout/equation2"/>
    <dgm:cxn modelId="{BAC4C9AC-6FEB-479C-BD79-776E63B2E405}" type="presParOf" srcId="{2EC9B888-F87E-4DB7-9910-EAB91E9D49CF}" destId="{1861524D-C081-40E0-979A-0EFB9897B442}" srcOrd="2" destOrd="0" presId="urn:microsoft.com/office/officeart/2005/8/layout/equati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E64B43-8ED3-42D5-AF09-F176BFD5DF78}" type="doc">
      <dgm:prSet loTypeId="urn:microsoft.com/office/officeart/2008/layout/VerticalCurvedList" loCatId="list" qsTypeId="urn:microsoft.com/office/officeart/2005/8/quickstyle/simple1" qsCatId="simple" csTypeId="urn:microsoft.com/office/officeart/2005/8/colors/accent1_2" csCatId="accent1" phldr="1"/>
      <dgm:spPr/>
    </dgm:pt>
    <dgm:pt modelId="{2D710F72-BBB2-4CCE-93BF-4DD17455F345}">
      <dgm:prSet phldrT="[Text]"/>
      <dgm:spPr>
        <a:solidFill>
          <a:schemeClr val="bg2">
            <a:lumMod val="50000"/>
          </a:schemeClr>
        </a:solidFill>
      </dgm:spPr>
      <dgm:t>
        <a:bodyPr/>
        <a:lstStyle/>
        <a:p>
          <a:pPr>
            <a:buAutoNum type="arabicPeriod"/>
          </a:pPr>
          <a:r>
            <a:rPr lang="en-US" dirty="0">
              <a:solidFill>
                <a:schemeClr val="tx1"/>
              </a:solidFill>
            </a:rPr>
            <a:t>DAILY STAND UP</a:t>
          </a:r>
          <a:endParaRPr lang="en-US" dirty="0"/>
        </a:p>
      </dgm:t>
    </dgm:pt>
    <dgm:pt modelId="{1AF62803-1CD4-4181-82EE-CC551F027B2C}" type="parTrans" cxnId="{3D87CD69-9B69-421A-A3CC-47D9E1937611}">
      <dgm:prSet/>
      <dgm:spPr/>
      <dgm:t>
        <a:bodyPr/>
        <a:lstStyle/>
        <a:p>
          <a:endParaRPr lang="en-US"/>
        </a:p>
      </dgm:t>
    </dgm:pt>
    <dgm:pt modelId="{604D00E9-5609-4FAC-BFFF-60E67C1B6398}" type="sibTrans" cxnId="{3D87CD69-9B69-421A-A3CC-47D9E1937611}">
      <dgm:prSet/>
      <dgm:spPr/>
      <dgm:t>
        <a:bodyPr/>
        <a:lstStyle/>
        <a:p>
          <a:endParaRPr lang="en-US"/>
        </a:p>
      </dgm:t>
    </dgm:pt>
    <dgm:pt modelId="{984C6887-4389-45DD-89A5-4D74926AB048}">
      <dgm:prSet phldrT="[Text]"/>
      <dgm:spPr>
        <a:solidFill>
          <a:schemeClr val="bg2">
            <a:lumMod val="50000"/>
          </a:schemeClr>
        </a:solidFill>
      </dgm:spPr>
      <dgm:t>
        <a:bodyPr/>
        <a:lstStyle/>
        <a:p>
          <a:pPr>
            <a:buAutoNum type="arabicPeriod"/>
          </a:pPr>
          <a:r>
            <a:rPr lang="en-US" dirty="0">
              <a:solidFill>
                <a:schemeClr val="tx1"/>
              </a:solidFill>
            </a:rPr>
            <a:t>QA STATUS MEETING (ONLY FOR QA)</a:t>
          </a:r>
          <a:endParaRPr lang="en-US" dirty="0"/>
        </a:p>
      </dgm:t>
    </dgm:pt>
    <dgm:pt modelId="{B9871DF1-4732-48DA-A536-9476E31D5E4F}" type="parTrans" cxnId="{3E99E0B9-6F60-4B63-8B97-CA24324F4D6A}">
      <dgm:prSet/>
      <dgm:spPr/>
      <dgm:t>
        <a:bodyPr/>
        <a:lstStyle/>
        <a:p>
          <a:endParaRPr lang="en-US"/>
        </a:p>
      </dgm:t>
    </dgm:pt>
    <dgm:pt modelId="{800E6B05-3238-43E9-9811-F7F70F3375AD}" type="sibTrans" cxnId="{3E99E0B9-6F60-4B63-8B97-CA24324F4D6A}">
      <dgm:prSet/>
      <dgm:spPr/>
      <dgm:t>
        <a:bodyPr/>
        <a:lstStyle/>
        <a:p>
          <a:endParaRPr lang="en-US"/>
        </a:p>
      </dgm:t>
    </dgm:pt>
    <dgm:pt modelId="{A969B6D4-0028-4ABC-B092-AD1FB0BFE7FD}">
      <dgm:prSet phldrT="[Text]"/>
      <dgm:spPr>
        <a:solidFill>
          <a:schemeClr val="bg2">
            <a:lumMod val="50000"/>
          </a:schemeClr>
        </a:solidFill>
      </dgm:spPr>
      <dgm:t>
        <a:bodyPr/>
        <a:lstStyle/>
        <a:p>
          <a:pPr>
            <a:buAutoNum type="arabicPeriod"/>
          </a:pPr>
          <a:r>
            <a:rPr lang="en-US" dirty="0">
              <a:solidFill>
                <a:schemeClr val="tx1"/>
              </a:solidFill>
            </a:rPr>
            <a:t>MID SPRINT REVIEW MEETING (SCRUM TEAM)</a:t>
          </a:r>
          <a:endParaRPr lang="en-US" dirty="0"/>
        </a:p>
      </dgm:t>
    </dgm:pt>
    <dgm:pt modelId="{5F97C417-261B-4046-A275-307C2B60A9D6}" type="parTrans" cxnId="{BFFCF661-5CC8-4C5B-844E-753DDF07BF73}">
      <dgm:prSet/>
      <dgm:spPr/>
      <dgm:t>
        <a:bodyPr/>
        <a:lstStyle/>
        <a:p>
          <a:endParaRPr lang="en-US"/>
        </a:p>
      </dgm:t>
    </dgm:pt>
    <dgm:pt modelId="{D3F20F05-40B6-4643-9472-1227B99DEAC7}" type="sibTrans" cxnId="{BFFCF661-5CC8-4C5B-844E-753DDF07BF73}">
      <dgm:prSet/>
      <dgm:spPr/>
      <dgm:t>
        <a:bodyPr/>
        <a:lstStyle/>
        <a:p>
          <a:endParaRPr lang="en-US"/>
        </a:p>
      </dgm:t>
    </dgm:pt>
    <dgm:pt modelId="{E4CF4CF1-384C-4906-9CF9-5FE0B550E72A}">
      <dgm:prSet phldrT="[Text]"/>
      <dgm:spPr>
        <a:solidFill>
          <a:schemeClr val="bg2">
            <a:lumMod val="50000"/>
          </a:schemeClr>
        </a:solidFill>
      </dgm:spPr>
      <dgm:t>
        <a:bodyPr/>
        <a:lstStyle/>
        <a:p>
          <a:pPr>
            <a:buAutoNum type="arabicPeriod"/>
          </a:pPr>
          <a:r>
            <a:rPr lang="en-US" dirty="0">
              <a:solidFill>
                <a:schemeClr val="tx1"/>
              </a:solidFill>
            </a:rPr>
            <a:t>QUARTERLY MEETING ( IT DEPARTMENT )</a:t>
          </a:r>
          <a:endParaRPr lang="en-US" dirty="0"/>
        </a:p>
      </dgm:t>
    </dgm:pt>
    <dgm:pt modelId="{0D4B5387-2EAC-4A20-A9BF-FD65F9925251}" type="parTrans" cxnId="{FAF945CA-EAD3-44D3-8B70-8C7AE01CEA00}">
      <dgm:prSet/>
      <dgm:spPr/>
      <dgm:t>
        <a:bodyPr/>
        <a:lstStyle/>
        <a:p>
          <a:endParaRPr lang="en-US"/>
        </a:p>
      </dgm:t>
    </dgm:pt>
    <dgm:pt modelId="{F3CA12A2-171D-4C22-AD10-CAE3FE769A7B}" type="sibTrans" cxnId="{FAF945CA-EAD3-44D3-8B70-8C7AE01CEA00}">
      <dgm:prSet/>
      <dgm:spPr/>
      <dgm:t>
        <a:bodyPr/>
        <a:lstStyle/>
        <a:p>
          <a:endParaRPr lang="en-US"/>
        </a:p>
      </dgm:t>
    </dgm:pt>
    <dgm:pt modelId="{A9C46193-A14D-407D-9F87-80BAE3A3C021}">
      <dgm:prSet phldrT="[Text]"/>
      <dgm:spPr>
        <a:solidFill>
          <a:schemeClr val="bg2">
            <a:lumMod val="50000"/>
          </a:schemeClr>
        </a:solidFill>
      </dgm:spPr>
      <dgm:t>
        <a:bodyPr/>
        <a:lstStyle/>
        <a:p>
          <a:pPr>
            <a:buAutoNum type="arabicPeriod"/>
          </a:pPr>
          <a:r>
            <a:rPr lang="en-US" dirty="0">
              <a:solidFill>
                <a:schemeClr val="tx1"/>
              </a:solidFill>
            </a:rPr>
            <a:t>CATCH UP MEETING (OFF SHORE TEAM)</a:t>
          </a:r>
          <a:endParaRPr lang="en-US" dirty="0"/>
        </a:p>
      </dgm:t>
    </dgm:pt>
    <dgm:pt modelId="{9D61F36D-877E-48C9-8F9C-FC1A4579B645}" type="parTrans" cxnId="{E6B489DF-2671-41FF-ACBF-D9436F0D405E}">
      <dgm:prSet/>
      <dgm:spPr/>
      <dgm:t>
        <a:bodyPr/>
        <a:lstStyle/>
        <a:p>
          <a:endParaRPr lang="en-US"/>
        </a:p>
      </dgm:t>
    </dgm:pt>
    <dgm:pt modelId="{3C12CB25-DCC7-493D-88F5-A23750D61434}" type="sibTrans" cxnId="{E6B489DF-2671-41FF-ACBF-D9436F0D405E}">
      <dgm:prSet/>
      <dgm:spPr/>
      <dgm:t>
        <a:bodyPr/>
        <a:lstStyle/>
        <a:p>
          <a:endParaRPr lang="en-US"/>
        </a:p>
      </dgm:t>
    </dgm:pt>
    <dgm:pt modelId="{710E2A1B-576A-473B-9A3E-769E47866A07}">
      <dgm:prSet phldrT="[Text]"/>
      <dgm:spPr>
        <a:solidFill>
          <a:schemeClr val="bg2">
            <a:lumMod val="50000"/>
          </a:schemeClr>
        </a:solidFill>
      </dgm:spPr>
      <dgm:t>
        <a:bodyPr/>
        <a:lstStyle/>
        <a:p>
          <a:pPr>
            <a:buAutoNum type="arabicPeriod"/>
          </a:pPr>
          <a:r>
            <a:rPr lang="en-US" dirty="0">
              <a:solidFill>
                <a:schemeClr val="tx1"/>
              </a:solidFill>
            </a:rPr>
            <a:t>LUNCH &amp; LEARN</a:t>
          </a:r>
          <a:endParaRPr lang="en-US" dirty="0"/>
        </a:p>
      </dgm:t>
    </dgm:pt>
    <dgm:pt modelId="{03EA977F-20DC-4BB7-974A-9FEFC8531057}" type="parTrans" cxnId="{F9563017-80EB-4065-8BA1-BA0E19D18333}">
      <dgm:prSet/>
      <dgm:spPr/>
      <dgm:t>
        <a:bodyPr/>
        <a:lstStyle/>
        <a:p>
          <a:endParaRPr lang="en-US"/>
        </a:p>
      </dgm:t>
    </dgm:pt>
    <dgm:pt modelId="{3B9B374F-B4FE-4FA1-B01A-50BD6E31CF78}" type="sibTrans" cxnId="{F9563017-80EB-4065-8BA1-BA0E19D18333}">
      <dgm:prSet/>
      <dgm:spPr/>
      <dgm:t>
        <a:bodyPr/>
        <a:lstStyle/>
        <a:p>
          <a:endParaRPr lang="en-US"/>
        </a:p>
      </dgm:t>
    </dgm:pt>
    <dgm:pt modelId="{6CDF518C-9F68-4F3C-B705-2A1539FC230E}" type="pres">
      <dgm:prSet presAssocID="{29E64B43-8ED3-42D5-AF09-F176BFD5DF78}" presName="Name0" presStyleCnt="0">
        <dgm:presLayoutVars>
          <dgm:chMax val="7"/>
          <dgm:chPref val="7"/>
          <dgm:dir/>
        </dgm:presLayoutVars>
      </dgm:prSet>
      <dgm:spPr/>
    </dgm:pt>
    <dgm:pt modelId="{6A201700-FE46-42C3-BE19-FBF960A601F6}" type="pres">
      <dgm:prSet presAssocID="{29E64B43-8ED3-42D5-AF09-F176BFD5DF78}" presName="Name1" presStyleCnt="0"/>
      <dgm:spPr/>
    </dgm:pt>
    <dgm:pt modelId="{1F9F4D73-B9DF-4720-A5C2-EB334886B67B}" type="pres">
      <dgm:prSet presAssocID="{29E64B43-8ED3-42D5-AF09-F176BFD5DF78}" presName="cycle" presStyleCnt="0"/>
      <dgm:spPr/>
    </dgm:pt>
    <dgm:pt modelId="{3D9272FC-6E72-4C7B-9BEF-8FA0C892F71F}" type="pres">
      <dgm:prSet presAssocID="{29E64B43-8ED3-42D5-AF09-F176BFD5DF78}" presName="srcNode" presStyleLbl="node1" presStyleIdx="0" presStyleCnt="6"/>
      <dgm:spPr/>
    </dgm:pt>
    <dgm:pt modelId="{1C44F913-DDC6-45EE-9023-62966498AD68}" type="pres">
      <dgm:prSet presAssocID="{29E64B43-8ED3-42D5-AF09-F176BFD5DF78}" presName="conn" presStyleLbl="parChTrans1D2" presStyleIdx="0" presStyleCnt="1"/>
      <dgm:spPr/>
    </dgm:pt>
    <dgm:pt modelId="{A129F97D-13C2-4469-9896-9BA340615309}" type="pres">
      <dgm:prSet presAssocID="{29E64B43-8ED3-42D5-AF09-F176BFD5DF78}" presName="extraNode" presStyleLbl="node1" presStyleIdx="0" presStyleCnt="6"/>
      <dgm:spPr/>
    </dgm:pt>
    <dgm:pt modelId="{641C3E26-9399-465E-B645-3EB9D66AF5D2}" type="pres">
      <dgm:prSet presAssocID="{29E64B43-8ED3-42D5-AF09-F176BFD5DF78}" presName="dstNode" presStyleLbl="node1" presStyleIdx="0" presStyleCnt="6"/>
      <dgm:spPr/>
    </dgm:pt>
    <dgm:pt modelId="{F9E4186B-F7C4-4265-B9FA-5305A86FD483}" type="pres">
      <dgm:prSet presAssocID="{2D710F72-BBB2-4CCE-93BF-4DD17455F345}" presName="text_1" presStyleLbl="node1" presStyleIdx="0" presStyleCnt="6">
        <dgm:presLayoutVars>
          <dgm:bulletEnabled val="1"/>
        </dgm:presLayoutVars>
      </dgm:prSet>
      <dgm:spPr/>
    </dgm:pt>
    <dgm:pt modelId="{80C16B30-EB07-46AF-BF09-C8212B803A6D}" type="pres">
      <dgm:prSet presAssocID="{2D710F72-BBB2-4CCE-93BF-4DD17455F345}" presName="accent_1" presStyleCnt="0"/>
      <dgm:spPr/>
    </dgm:pt>
    <dgm:pt modelId="{BF4F6216-40D7-438B-9EE1-5374F784C618}" type="pres">
      <dgm:prSet presAssocID="{2D710F72-BBB2-4CCE-93BF-4DD17455F345}" presName="accentRepeatNode" presStyleLbl="solidFgAcc1" presStyleIdx="0" presStyleCnt="6"/>
      <dgm:spPr/>
    </dgm:pt>
    <dgm:pt modelId="{284ABEDB-F0B9-48D0-B8B2-44917A7D8384}" type="pres">
      <dgm:prSet presAssocID="{984C6887-4389-45DD-89A5-4D74926AB048}" presName="text_2" presStyleLbl="node1" presStyleIdx="1" presStyleCnt="6" custLinFactNeighborX="-373" custLinFactNeighborY="1556">
        <dgm:presLayoutVars>
          <dgm:bulletEnabled val="1"/>
        </dgm:presLayoutVars>
      </dgm:prSet>
      <dgm:spPr/>
    </dgm:pt>
    <dgm:pt modelId="{1F9B5222-1C6C-4D2C-A145-A758770B3ED6}" type="pres">
      <dgm:prSet presAssocID="{984C6887-4389-45DD-89A5-4D74926AB048}" presName="accent_2" presStyleCnt="0"/>
      <dgm:spPr/>
    </dgm:pt>
    <dgm:pt modelId="{BFED7BA5-6A61-4722-A9A7-A3C83EBCD819}" type="pres">
      <dgm:prSet presAssocID="{984C6887-4389-45DD-89A5-4D74926AB048}" presName="accentRepeatNode" presStyleLbl="solidFgAcc1" presStyleIdx="1" presStyleCnt="6"/>
      <dgm:spPr/>
    </dgm:pt>
    <dgm:pt modelId="{6E11F381-5A19-46E0-A031-4E5A6EE605CB}" type="pres">
      <dgm:prSet presAssocID="{A969B6D4-0028-4ABC-B092-AD1FB0BFE7FD}" presName="text_3" presStyleLbl="node1" presStyleIdx="2" presStyleCnt="6">
        <dgm:presLayoutVars>
          <dgm:bulletEnabled val="1"/>
        </dgm:presLayoutVars>
      </dgm:prSet>
      <dgm:spPr/>
    </dgm:pt>
    <dgm:pt modelId="{DF562094-98D5-46BD-BC56-38F2B652330F}" type="pres">
      <dgm:prSet presAssocID="{A969B6D4-0028-4ABC-B092-AD1FB0BFE7FD}" presName="accent_3" presStyleCnt="0"/>
      <dgm:spPr/>
    </dgm:pt>
    <dgm:pt modelId="{B94DE991-CD19-42BB-9411-846E868E3B0A}" type="pres">
      <dgm:prSet presAssocID="{A969B6D4-0028-4ABC-B092-AD1FB0BFE7FD}" presName="accentRepeatNode" presStyleLbl="solidFgAcc1" presStyleIdx="2" presStyleCnt="6"/>
      <dgm:spPr/>
    </dgm:pt>
    <dgm:pt modelId="{CFECA8E7-0422-4B2F-928E-152046A1729A}" type="pres">
      <dgm:prSet presAssocID="{E4CF4CF1-384C-4906-9CF9-5FE0B550E72A}" presName="text_4" presStyleLbl="node1" presStyleIdx="3" presStyleCnt="6">
        <dgm:presLayoutVars>
          <dgm:bulletEnabled val="1"/>
        </dgm:presLayoutVars>
      </dgm:prSet>
      <dgm:spPr/>
    </dgm:pt>
    <dgm:pt modelId="{8C512E3B-C526-416C-92EA-849E2E3C1D61}" type="pres">
      <dgm:prSet presAssocID="{E4CF4CF1-384C-4906-9CF9-5FE0B550E72A}" presName="accent_4" presStyleCnt="0"/>
      <dgm:spPr/>
    </dgm:pt>
    <dgm:pt modelId="{AE527059-2CEB-4219-BF88-227C656E3F98}" type="pres">
      <dgm:prSet presAssocID="{E4CF4CF1-384C-4906-9CF9-5FE0B550E72A}" presName="accentRepeatNode" presStyleLbl="solidFgAcc1" presStyleIdx="3" presStyleCnt="6"/>
      <dgm:spPr/>
    </dgm:pt>
    <dgm:pt modelId="{BDD730C0-F763-47B9-8DDB-8EAA29D7A98A}" type="pres">
      <dgm:prSet presAssocID="{A9C46193-A14D-407D-9F87-80BAE3A3C021}" presName="text_5" presStyleLbl="node1" presStyleIdx="4" presStyleCnt="6">
        <dgm:presLayoutVars>
          <dgm:bulletEnabled val="1"/>
        </dgm:presLayoutVars>
      </dgm:prSet>
      <dgm:spPr/>
    </dgm:pt>
    <dgm:pt modelId="{E7ABA2CE-A4F8-4E0E-BD46-A67BDDA49021}" type="pres">
      <dgm:prSet presAssocID="{A9C46193-A14D-407D-9F87-80BAE3A3C021}" presName="accent_5" presStyleCnt="0"/>
      <dgm:spPr/>
    </dgm:pt>
    <dgm:pt modelId="{82FA2563-E245-494E-A7BE-491BBA0C0512}" type="pres">
      <dgm:prSet presAssocID="{A9C46193-A14D-407D-9F87-80BAE3A3C021}" presName="accentRepeatNode" presStyleLbl="solidFgAcc1" presStyleIdx="4" presStyleCnt="6"/>
      <dgm:spPr/>
    </dgm:pt>
    <dgm:pt modelId="{70AE1966-07A3-4CB4-ADBF-DAF7F1E4A6B6}" type="pres">
      <dgm:prSet presAssocID="{710E2A1B-576A-473B-9A3E-769E47866A07}" presName="text_6" presStyleLbl="node1" presStyleIdx="5" presStyleCnt="6">
        <dgm:presLayoutVars>
          <dgm:bulletEnabled val="1"/>
        </dgm:presLayoutVars>
      </dgm:prSet>
      <dgm:spPr/>
    </dgm:pt>
    <dgm:pt modelId="{31BC75DF-5A02-4D45-8DC4-965DE6F361C2}" type="pres">
      <dgm:prSet presAssocID="{710E2A1B-576A-473B-9A3E-769E47866A07}" presName="accent_6" presStyleCnt="0"/>
      <dgm:spPr/>
    </dgm:pt>
    <dgm:pt modelId="{61B22D3C-717C-4AE3-AAE5-B5DD7F318DBD}" type="pres">
      <dgm:prSet presAssocID="{710E2A1B-576A-473B-9A3E-769E47866A07}" presName="accentRepeatNode" presStyleLbl="solidFgAcc1" presStyleIdx="5" presStyleCnt="6"/>
      <dgm:spPr/>
    </dgm:pt>
  </dgm:ptLst>
  <dgm:cxnLst>
    <dgm:cxn modelId="{F9563017-80EB-4065-8BA1-BA0E19D18333}" srcId="{29E64B43-8ED3-42D5-AF09-F176BFD5DF78}" destId="{710E2A1B-576A-473B-9A3E-769E47866A07}" srcOrd="5" destOrd="0" parTransId="{03EA977F-20DC-4BB7-974A-9FEFC8531057}" sibTransId="{3B9B374F-B4FE-4FA1-B01A-50BD6E31CF78}"/>
    <dgm:cxn modelId="{BFFCF661-5CC8-4C5B-844E-753DDF07BF73}" srcId="{29E64B43-8ED3-42D5-AF09-F176BFD5DF78}" destId="{A969B6D4-0028-4ABC-B092-AD1FB0BFE7FD}" srcOrd="2" destOrd="0" parTransId="{5F97C417-261B-4046-A275-307C2B60A9D6}" sibTransId="{D3F20F05-40B6-4643-9472-1227B99DEAC7}"/>
    <dgm:cxn modelId="{57940645-11CC-4F2B-B805-65D0C676FF87}" type="presOf" srcId="{604D00E9-5609-4FAC-BFFF-60E67C1B6398}" destId="{1C44F913-DDC6-45EE-9023-62966498AD68}" srcOrd="0" destOrd="0" presId="urn:microsoft.com/office/officeart/2008/layout/VerticalCurvedList"/>
    <dgm:cxn modelId="{7DA8EB47-20F6-4B6C-884A-3869F8DCB24B}" type="presOf" srcId="{29E64B43-8ED3-42D5-AF09-F176BFD5DF78}" destId="{6CDF518C-9F68-4F3C-B705-2A1539FC230E}" srcOrd="0" destOrd="0" presId="urn:microsoft.com/office/officeart/2008/layout/VerticalCurvedList"/>
    <dgm:cxn modelId="{3D87CD69-9B69-421A-A3CC-47D9E1937611}" srcId="{29E64B43-8ED3-42D5-AF09-F176BFD5DF78}" destId="{2D710F72-BBB2-4CCE-93BF-4DD17455F345}" srcOrd="0" destOrd="0" parTransId="{1AF62803-1CD4-4181-82EE-CC551F027B2C}" sibTransId="{604D00E9-5609-4FAC-BFFF-60E67C1B6398}"/>
    <dgm:cxn modelId="{3509F653-F319-4AF8-8549-C8496D136D2F}" type="presOf" srcId="{E4CF4CF1-384C-4906-9CF9-5FE0B550E72A}" destId="{CFECA8E7-0422-4B2F-928E-152046A1729A}" srcOrd="0" destOrd="0" presId="urn:microsoft.com/office/officeart/2008/layout/VerticalCurvedList"/>
    <dgm:cxn modelId="{8A864854-1240-4588-B97A-E8E07BD0B415}" type="presOf" srcId="{2D710F72-BBB2-4CCE-93BF-4DD17455F345}" destId="{F9E4186B-F7C4-4265-B9FA-5305A86FD483}" srcOrd="0" destOrd="0" presId="urn:microsoft.com/office/officeart/2008/layout/VerticalCurvedList"/>
    <dgm:cxn modelId="{D5AEA787-3E1F-43B4-86AB-7E7671B697E7}" type="presOf" srcId="{984C6887-4389-45DD-89A5-4D74926AB048}" destId="{284ABEDB-F0B9-48D0-B8B2-44917A7D8384}" srcOrd="0" destOrd="0" presId="urn:microsoft.com/office/officeart/2008/layout/VerticalCurvedList"/>
    <dgm:cxn modelId="{5696DBAA-6E50-4CC4-9CF5-5FE82B64A42C}" type="presOf" srcId="{A969B6D4-0028-4ABC-B092-AD1FB0BFE7FD}" destId="{6E11F381-5A19-46E0-A031-4E5A6EE605CB}" srcOrd="0" destOrd="0" presId="urn:microsoft.com/office/officeart/2008/layout/VerticalCurvedList"/>
    <dgm:cxn modelId="{3E99E0B9-6F60-4B63-8B97-CA24324F4D6A}" srcId="{29E64B43-8ED3-42D5-AF09-F176BFD5DF78}" destId="{984C6887-4389-45DD-89A5-4D74926AB048}" srcOrd="1" destOrd="0" parTransId="{B9871DF1-4732-48DA-A536-9476E31D5E4F}" sibTransId="{800E6B05-3238-43E9-9811-F7F70F3375AD}"/>
    <dgm:cxn modelId="{77A370C6-4E4F-4709-A5EC-4537FADCBAE0}" type="presOf" srcId="{A9C46193-A14D-407D-9F87-80BAE3A3C021}" destId="{BDD730C0-F763-47B9-8DDB-8EAA29D7A98A}" srcOrd="0" destOrd="0" presId="urn:microsoft.com/office/officeart/2008/layout/VerticalCurvedList"/>
    <dgm:cxn modelId="{FAF945CA-EAD3-44D3-8B70-8C7AE01CEA00}" srcId="{29E64B43-8ED3-42D5-AF09-F176BFD5DF78}" destId="{E4CF4CF1-384C-4906-9CF9-5FE0B550E72A}" srcOrd="3" destOrd="0" parTransId="{0D4B5387-2EAC-4A20-A9BF-FD65F9925251}" sibTransId="{F3CA12A2-171D-4C22-AD10-CAE3FE769A7B}"/>
    <dgm:cxn modelId="{E6B489DF-2671-41FF-ACBF-D9436F0D405E}" srcId="{29E64B43-8ED3-42D5-AF09-F176BFD5DF78}" destId="{A9C46193-A14D-407D-9F87-80BAE3A3C021}" srcOrd="4" destOrd="0" parTransId="{9D61F36D-877E-48C9-8F9C-FC1A4579B645}" sibTransId="{3C12CB25-DCC7-493D-88F5-A23750D61434}"/>
    <dgm:cxn modelId="{9F8503F9-14C7-4EC0-80AD-903500095B5F}" type="presOf" srcId="{710E2A1B-576A-473B-9A3E-769E47866A07}" destId="{70AE1966-07A3-4CB4-ADBF-DAF7F1E4A6B6}" srcOrd="0" destOrd="0" presId="urn:microsoft.com/office/officeart/2008/layout/VerticalCurvedList"/>
    <dgm:cxn modelId="{675C29DE-3774-422C-A460-C2A18C4F3F14}" type="presParOf" srcId="{6CDF518C-9F68-4F3C-B705-2A1539FC230E}" destId="{6A201700-FE46-42C3-BE19-FBF960A601F6}" srcOrd="0" destOrd="0" presId="urn:microsoft.com/office/officeart/2008/layout/VerticalCurvedList"/>
    <dgm:cxn modelId="{1F3A48AF-5C1A-4C95-8AF4-E40BF33D5EB1}" type="presParOf" srcId="{6A201700-FE46-42C3-BE19-FBF960A601F6}" destId="{1F9F4D73-B9DF-4720-A5C2-EB334886B67B}" srcOrd="0" destOrd="0" presId="urn:microsoft.com/office/officeart/2008/layout/VerticalCurvedList"/>
    <dgm:cxn modelId="{24EE8BD5-E68D-42E6-85CC-5E68C484B0E8}" type="presParOf" srcId="{1F9F4D73-B9DF-4720-A5C2-EB334886B67B}" destId="{3D9272FC-6E72-4C7B-9BEF-8FA0C892F71F}" srcOrd="0" destOrd="0" presId="urn:microsoft.com/office/officeart/2008/layout/VerticalCurvedList"/>
    <dgm:cxn modelId="{4FD1C016-15B3-45C8-AB48-440968262D90}" type="presParOf" srcId="{1F9F4D73-B9DF-4720-A5C2-EB334886B67B}" destId="{1C44F913-DDC6-45EE-9023-62966498AD68}" srcOrd="1" destOrd="0" presId="urn:microsoft.com/office/officeart/2008/layout/VerticalCurvedList"/>
    <dgm:cxn modelId="{4F901A2A-F7CB-49BF-9D24-53D1550E153E}" type="presParOf" srcId="{1F9F4D73-B9DF-4720-A5C2-EB334886B67B}" destId="{A129F97D-13C2-4469-9896-9BA340615309}" srcOrd="2" destOrd="0" presId="urn:microsoft.com/office/officeart/2008/layout/VerticalCurvedList"/>
    <dgm:cxn modelId="{DEAA113F-3383-471E-A79C-B5D8E06F2E87}" type="presParOf" srcId="{1F9F4D73-B9DF-4720-A5C2-EB334886B67B}" destId="{641C3E26-9399-465E-B645-3EB9D66AF5D2}" srcOrd="3" destOrd="0" presId="urn:microsoft.com/office/officeart/2008/layout/VerticalCurvedList"/>
    <dgm:cxn modelId="{6E10D72A-E7DD-41AD-A3D7-6CF6C37CD71B}" type="presParOf" srcId="{6A201700-FE46-42C3-BE19-FBF960A601F6}" destId="{F9E4186B-F7C4-4265-B9FA-5305A86FD483}" srcOrd="1" destOrd="0" presId="urn:microsoft.com/office/officeart/2008/layout/VerticalCurvedList"/>
    <dgm:cxn modelId="{550DE7AD-4363-48C3-BF9C-D691E9F81B50}" type="presParOf" srcId="{6A201700-FE46-42C3-BE19-FBF960A601F6}" destId="{80C16B30-EB07-46AF-BF09-C8212B803A6D}" srcOrd="2" destOrd="0" presId="urn:microsoft.com/office/officeart/2008/layout/VerticalCurvedList"/>
    <dgm:cxn modelId="{1B454E36-2FDD-49C2-AD62-400DEF6BD940}" type="presParOf" srcId="{80C16B30-EB07-46AF-BF09-C8212B803A6D}" destId="{BF4F6216-40D7-438B-9EE1-5374F784C618}" srcOrd="0" destOrd="0" presId="urn:microsoft.com/office/officeart/2008/layout/VerticalCurvedList"/>
    <dgm:cxn modelId="{43256BED-4EF9-4684-854C-9A3C0AA3BF87}" type="presParOf" srcId="{6A201700-FE46-42C3-BE19-FBF960A601F6}" destId="{284ABEDB-F0B9-48D0-B8B2-44917A7D8384}" srcOrd="3" destOrd="0" presId="urn:microsoft.com/office/officeart/2008/layout/VerticalCurvedList"/>
    <dgm:cxn modelId="{DF1D2949-A445-439C-AADB-7AB83B6C3B75}" type="presParOf" srcId="{6A201700-FE46-42C3-BE19-FBF960A601F6}" destId="{1F9B5222-1C6C-4D2C-A145-A758770B3ED6}" srcOrd="4" destOrd="0" presId="urn:microsoft.com/office/officeart/2008/layout/VerticalCurvedList"/>
    <dgm:cxn modelId="{C0F86DFE-B34D-41F5-868B-3788FFF827CB}" type="presParOf" srcId="{1F9B5222-1C6C-4D2C-A145-A758770B3ED6}" destId="{BFED7BA5-6A61-4722-A9A7-A3C83EBCD819}" srcOrd="0" destOrd="0" presId="urn:microsoft.com/office/officeart/2008/layout/VerticalCurvedList"/>
    <dgm:cxn modelId="{7EEF6614-FC2C-4FE9-B11B-3F96C9538536}" type="presParOf" srcId="{6A201700-FE46-42C3-BE19-FBF960A601F6}" destId="{6E11F381-5A19-46E0-A031-4E5A6EE605CB}" srcOrd="5" destOrd="0" presId="urn:microsoft.com/office/officeart/2008/layout/VerticalCurvedList"/>
    <dgm:cxn modelId="{C6B4118C-C1DD-4D62-865F-0143D8229BF5}" type="presParOf" srcId="{6A201700-FE46-42C3-BE19-FBF960A601F6}" destId="{DF562094-98D5-46BD-BC56-38F2B652330F}" srcOrd="6" destOrd="0" presId="urn:microsoft.com/office/officeart/2008/layout/VerticalCurvedList"/>
    <dgm:cxn modelId="{62D1BD07-E027-4043-B3D7-857A987C317E}" type="presParOf" srcId="{DF562094-98D5-46BD-BC56-38F2B652330F}" destId="{B94DE991-CD19-42BB-9411-846E868E3B0A}" srcOrd="0" destOrd="0" presId="urn:microsoft.com/office/officeart/2008/layout/VerticalCurvedList"/>
    <dgm:cxn modelId="{D1E56A03-E29C-42F0-AB94-17476F9556B6}" type="presParOf" srcId="{6A201700-FE46-42C3-BE19-FBF960A601F6}" destId="{CFECA8E7-0422-4B2F-928E-152046A1729A}" srcOrd="7" destOrd="0" presId="urn:microsoft.com/office/officeart/2008/layout/VerticalCurvedList"/>
    <dgm:cxn modelId="{686BFCCA-77CF-4250-8455-6DAB8B16E210}" type="presParOf" srcId="{6A201700-FE46-42C3-BE19-FBF960A601F6}" destId="{8C512E3B-C526-416C-92EA-849E2E3C1D61}" srcOrd="8" destOrd="0" presId="urn:microsoft.com/office/officeart/2008/layout/VerticalCurvedList"/>
    <dgm:cxn modelId="{B36EE5E9-8CF7-4C1D-AC6C-A811FC67B19F}" type="presParOf" srcId="{8C512E3B-C526-416C-92EA-849E2E3C1D61}" destId="{AE527059-2CEB-4219-BF88-227C656E3F98}" srcOrd="0" destOrd="0" presId="urn:microsoft.com/office/officeart/2008/layout/VerticalCurvedList"/>
    <dgm:cxn modelId="{0B15A55F-422A-48E5-A9B3-CFD53A4BE3CA}" type="presParOf" srcId="{6A201700-FE46-42C3-BE19-FBF960A601F6}" destId="{BDD730C0-F763-47B9-8DDB-8EAA29D7A98A}" srcOrd="9" destOrd="0" presId="urn:microsoft.com/office/officeart/2008/layout/VerticalCurvedList"/>
    <dgm:cxn modelId="{7B47F15A-1D0A-4628-99D8-E572A83DCBFC}" type="presParOf" srcId="{6A201700-FE46-42C3-BE19-FBF960A601F6}" destId="{E7ABA2CE-A4F8-4E0E-BD46-A67BDDA49021}" srcOrd="10" destOrd="0" presId="urn:microsoft.com/office/officeart/2008/layout/VerticalCurvedList"/>
    <dgm:cxn modelId="{E0DDB9D2-A4FC-4E3E-9950-453803925615}" type="presParOf" srcId="{E7ABA2CE-A4F8-4E0E-BD46-A67BDDA49021}" destId="{82FA2563-E245-494E-A7BE-491BBA0C0512}" srcOrd="0" destOrd="0" presId="urn:microsoft.com/office/officeart/2008/layout/VerticalCurvedList"/>
    <dgm:cxn modelId="{137DB28B-9699-44A8-85F2-661939C70A05}" type="presParOf" srcId="{6A201700-FE46-42C3-BE19-FBF960A601F6}" destId="{70AE1966-07A3-4CB4-ADBF-DAF7F1E4A6B6}" srcOrd="11" destOrd="0" presId="urn:microsoft.com/office/officeart/2008/layout/VerticalCurvedList"/>
    <dgm:cxn modelId="{C887D827-ADE4-43DE-A203-7798E365E578}" type="presParOf" srcId="{6A201700-FE46-42C3-BE19-FBF960A601F6}" destId="{31BC75DF-5A02-4D45-8DC4-965DE6F361C2}" srcOrd="12" destOrd="0" presId="urn:microsoft.com/office/officeart/2008/layout/VerticalCurvedList"/>
    <dgm:cxn modelId="{C9D465ED-DF73-4C07-8F50-E2E5460B84A1}" type="presParOf" srcId="{31BC75DF-5A02-4D45-8DC4-965DE6F361C2}" destId="{61B22D3C-717C-4AE3-AAE5-B5DD7F318DB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197CA3-7AB8-4677-8EC7-8A3C2693380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E16BA172-687C-4ACC-90F6-257B41D4AD83}">
      <dgm:prSet phldrT="[Text]"/>
      <dgm:spPr>
        <a:solidFill>
          <a:schemeClr val="bg2">
            <a:lumMod val="50000"/>
          </a:schemeClr>
        </a:solidFill>
      </dgm:spPr>
      <dgm:t>
        <a:bodyPr/>
        <a:lstStyle/>
        <a:p>
          <a:r>
            <a:rPr lang="en-US" dirty="0">
              <a:solidFill>
                <a:schemeClr val="tx1"/>
              </a:solidFill>
            </a:rPr>
            <a:t>Reproduce Manually</a:t>
          </a:r>
        </a:p>
      </dgm:t>
    </dgm:pt>
    <dgm:pt modelId="{47FBA45A-86D6-4DE7-86E8-FFC62CAEBE6C}" type="parTrans" cxnId="{6061E3CB-6A90-471C-A9A9-A7E7B9689C46}">
      <dgm:prSet/>
      <dgm:spPr/>
      <dgm:t>
        <a:bodyPr/>
        <a:lstStyle/>
        <a:p>
          <a:endParaRPr lang="en-US"/>
        </a:p>
      </dgm:t>
    </dgm:pt>
    <dgm:pt modelId="{451EDA9D-3443-4826-84E9-915A0571D871}" type="sibTrans" cxnId="{6061E3CB-6A90-471C-A9A9-A7E7B9689C46}">
      <dgm:prSet/>
      <dgm:spPr/>
      <dgm:t>
        <a:bodyPr/>
        <a:lstStyle/>
        <a:p>
          <a:endParaRPr lang="en-US">
            <a:solidFill>
              <a:schemeClr val="tx1"/>
            </a:solidFill>
          </a:endParaRPr>
        </a:p>
      </dgm:t>
    </dgm:pt>
    <dgm:pt modelId="{B81D0B86-3FB2-44BD-8373-4668F74F4E6B}">
      <dgm:prSet phldrT="[Text]"/>
      <dgm:spPr>
        <a:solidFill>
          <a:schemeClr val="bg2">
            <a:lumMod val="50000"/>
          </a:schemeClr>
        </a:solidFill>
      </dgm:spPr>
      <dgm:t>
        <a:bodyPr/>
        <a:lstStyle/>
        <a:p>
          <a:r>
            <a:rPr lang="en-US" dirty="0">
              <a:solidFill>
                <a:schemeClr val="tx1"/>
              </a:solidFill>
            </a:rPr>
            <a:t>Create a Ticket</a:t>
          </a:r>
        </a:p>
      </dgm:t>
    </dgm:pt>
    <dgm:pt modelId="{E7BCE69A-1795-4A4A-A4D6-8F70744C84CE}" type="parTrans" cxnId="{D714429E-22D8-4BE7-A5E0-1FC1F00614EF}">
      <dgm:prSet/>
      <dgm:spPr/>
      <dgm:t>
        <a:bodyPr/>
        <a:lstStyle/>
        <a:p>
          <a:endParaRPr lang="en-US"/>
        </a:p>
      </dgm:t>
    </dgm:pt>
    <dgm:pt modelId="{D3726791-1121-49D1-BE6C-F0C3941871EE}" type="sibTrans" cxnId="{D714429E-22D8-4BE7-A5E0-1FC1F00614EF}">
      <dgm:prSet/>
      <dgm:spPr/>
      <dgm:t>
        <a:bodyPr/>
        <a:lstStyle/>
        <a:p>
          <a:endParaRPr lang="en-US">
            <a:solidFill>
              <a:schemeClr val="tx1"/>
            </a:solidFill>
          </a:endParaRPr>
        </a:p>
      </dgm:t>
    </dgm:pt>
    <dgm:pt modelId="{1B14A15C-2A3B-482D-A6F8-C2D0EA20182B}">
      <dgm:prSet phldrT="[Text]"/>
      <dgm:spPr>
        <a:solidFill>
          <a:schemeClr val="bg2">
            <a:lumMod val="50000"/>
          </a:schemeClr>
        </a:solidFill>
      </dgm:spPr>
      <dgm:t>
        <a:bodyPr/>
        <a:lstStyle/>
        <a:p>
          <a:r>
            <a:rPr lang="en-US" dirty="0">
              <a:solidFill>
                <a:schemeClr val="tx1"/>
              </a:solidFill>
            </a:rPr>
            <a:t>After Developer fixed Re Test</a:t>
          </a:r>
        </a:p>
      </dgm:t>
    </dgm:pt>
    <dgm:pt modelId="{AEAF6DB0-F710-461C-BCE3-7891350049DB}" type="parTrans" cxnId="{DC2AA4C8-1F07-4C85-9D9D-7B92673E28B5}">
      <dgm:prSet/>
      <dgm:spPr/>
      <dgm:t>
        <a:bodyPr/>
        <a:lstStyle/>
        <a:p>
          <a:endParaRPr lang="en-US"/>
        </a:p>
      </dgm:t>
    </dgm:pt>
    <dgm:pt modelId="{74F4F664-2E97-4FBE-AB48-0806DD24CF48}" type="sibTrans" cxnId="{DC2AA4C8-1F07-4C85-9D9D-7B92673E28B5}">
      <dgm:prSet/>
      <dgm:spPr/>
      <dgm:t>
        <a:bodyPr/>
        <a:lstStyle/>
        <a:p>
          <a:endParaRPr lang="en-US">
            <a:solidFill>
              <a:schemeClr val="tx1"/>
            </a:solidFill>
          </a:endParaRPr>
        </a:p>
      </dgm:t>
    </dgm:pt>
    <dgm:pt modelId="{02658918-668E-4020-AE59-4917D8BD7249}">
      <dgm:prSet phldrT="[Text]"/>
      <dgm:spPr>
        <a:solidFill>
          <a:schemeClr val="bg2">
            <a:lumMod val="50000"/>
          </a:schemeClr>
        </a:solidFill>
      </dgm:spPr>
      <dgm:t>
        <a:bodyPr/>
        <a:lstStyle/>
        <a:p>
          <a:r>
            <a:rPr lang="en-US" dirty="0">
              <a:solidFill>
                <a:schemeClr val="tx1"/>
              </a:solidFill>
            </a:rPr>
            <a:t>If Pass Close it, if Fails again assign back to Developer</a:t>
          </a:r>
        </a:p>
      </dgm:t>
    </dgm:pt>
    <dgm:pt modelId="{06F8127A-0F3B-4221-9207-44E531F26C25}" type="parTrans" cxnId="{349FA897-5077-443D-9399-6F15BAB95C95}">
      <dgm:prSet/>
      <dgm:spPr/>
      <dgm:t>
        <a:bodyPr/>
        <a:lstStyle/>
        <a:p>
          <a:endParaRPr lang="en-US"/>
        </a:p>
      </dgm:t>
    </dgm:pt>
    <dgm:pt modelId="{041A6A13-0E91-425D-8198-E44448D2054E}" type="sibTrans" cxnId="{349FA897-5077-443D-9399-6F15BAB95C95}">
      <dgm:prSet/>
      <dgm:spPr/>
      <dgm:t>
        <a:bodyPr/>
        <a:lstStyle/>
        <a:p>
          <a:endParaRPr lang="en-US"/>
        </a:p>
      </dgm:t>
    </dgm:pt>
    <dgm:pt modelId="{BA3F33B2-3BC7-4D54-A552-B688E6FF5C4B}" type="pres">
      <dgm:prSet presAssocID="{6A197CA3-7AB8-4677-8EC7-8A3C2693380E}" presName="outerComposite" presStyleCnt="0">
        <dgm:presLayoutVars>
          <dgm:chMax val="5"/>
          <dgm:dir/>
          <dgm:resizeHandles val="exact"/>
        </dgm:presLayoutVars>
      </dgm:prSet>
      <dgm:spPr/>
    </dgm:pt>
    <dgm:pt modelId="{A0941817-9617-4C21-863E-442D1C4E7B1B}" type="pres">
      <dgm:prSet presAssocID="{6A197CA3-7AB8-4677-8EC7-8A3C2693380E}" presName="dummyMaxCanvas" presStyleCnt="0">
        <dgm:presLayoutVars/>
      </dgm:prSet>
      <dgm:spPr/>
    </dgm:pt>
    <dgm:pt modelId="{72745C1E-EAAA-4E4D-8055-29A47052863F}" type="pres">
      <dgm:prSet presAssocID="{6A197CA3-7AB8-4677-8EC7-8A3C2693380E}" presName="FourNodes_1" presStyleLbl="node1" presStyleIdx="0" presStyleCnt="4">
        <dgm:presLayoutVars>
          <dgm:bulletEnabled val="1"/>
        </dgm:presLayoutVars>
      </dgm:prSet>
      <dgm:spPr/>
    </dgm:pt>
    <dgm:pt modelId="{9A807675-4202-4BF9-B185-9DDAB321DFB7}" type="pres">
      <dgm:prSet presAssocID="{6A197CA3-7AB8-4677-8EC7-8A3C2693380E}" presName="FourNodes_2" presStyleLbl="node1" presStyleIdx="1" presStyleCnt="4">
        <dgm:presLayoutVars>
          <dgm:bulletEnabled val="1"/>
        </dgm:presLayoutVars>
      </dgm:prSet>
      <dgm:spPr/>
    </dgm:pt>
    <dgm:pt modelId="{4F596D6A-9494-4BE2-8098-5C211FCA0C72}" type="pres">
      <dgm:prSet presAssocID="{6A197CA3-7AB8-4677-8EC7-8A3C2693380E}" presName="FourNodes_3" presStyleLbl="node1" presStyleIdx="2" presStyleCnt="4">
        <dgm:presLayoutVars>
          <dgm:bulletEnabled val="1"/>
        </dgm:presLayoutVars>
      </dgm:prSet>
      <dgm:spPr/>
    </dgm:pt>
    <dgm:pt modelId="{792A6E62-8599-4E65-AEC8-911653DC8533}" type="pres">
      <dgm:prSet presAssocID="{6A197CA3-7AB8-4677-8EC7-8A3C2693380E}" presName="FourNodes_4" presStyleLbl="node1" presStyleIdx="3" presStyleCnt="4">
        <dgm:presLayoutVars>
          <dgm:bulletEnabled val="1"/>
        </dgm:presLayoutVars>
      </dgm:prSet>
      <dgm:spPr/>
    </dgm:pt>
    <dgm:pt modelId="{FB7447D6-046D-43C4-A3A3-8A73BB0C89A1}" type="pres">
      <dgm:prSet presAssocID="{6A197CA3-7AB8-4677-8EC7-8A3C2693380E}" presName="FourConn_1-2" presStyleLbl="fgAccFollowNode1" presStyleIdx="0" presStyleCnt="3">
        <dgm:presLayoutVars>
          <dgm:bulletEnabled val="1"/>
        </dgm:presLayoutVars>
      </dgm:prSet>
      <dgm:spPr/>
    </dgm:pt>
    <dgm:pt modelId="{FCB7EC04-B3F7-4623-9829-D341C0A75CB5}" type="pres">
      <dgm:prSet presAssocID="{6A197CA3-7AB8-4677-8EC7-8A3C2693380E}" presName="FourConn_2-3" presStyleLbl="fgAccFollowNode1" presStyleIdx="1" presStyleCnt="3">
        <dgm:presLayoutVars>
          <dgm:bulletEnabled val="1"/>
        </dgm:presLayoutVars>
      </dgm:prSet>
      <dgm:spPr/>
    </dgm:pt>
    <dgm:pt modelId="{7765CD24-2E7D-4D19-A9F1-71C0844B4067}" type="pres">
      <dgm:prSet presAssocID="{6A197CA3-7AB8-4677-8EC7-8A3C2693380E}" presName="FourConn_3-4" presStyleLbl="fgAccFollowNode1" presStyleIdx="2" presStyleCnt="3">
        <dgm:presLayoutVars>
          <dgm:bulletEnabled val="1"/>
        </dgm:presLayoutVars>
      </dgm:prSet>
      <dgm:spPr/>
    </dgm:pt>
    <dgm:pt modelId="{38925E61-674B-4345-85E6-751D42C10405}" type="pres">
      <dgm:prSet presAssocID="{6A197CA3-7AB8-4677-8EC7-8A3C2693380E}" presName="FourNodes_1_text" presStyleLbl="node1" presStyleIdx="3" presStyleCnt="4">
        <dgm:presLayoutVars>
          <dgm:bulletEnabled val="1"/>
        </dgm:presLayoutVars>
      </dgm:prSet>
      <dgm:spPr/>
    </dgm:pt>
    <dgm:pt modelId="{1F1C1677-F198-4144-99DF-1E270845140F}" type="pres">
      <dgm:prSet presAssocID="{6A197CA3-7AB8-4677-8EC7-8A3C2693380E}" presName="FourNodes_2_text" presStyleLbl="node1" presStyleIdx="3" presStyleCnt="4">
        <dgm:presLayoutVars>
          <dgm:bulletEnabled val="1"/>
        </dgm:presLayoutVars>
      </dgm:prSet>
      <dgm:spPr/>
    </dgm:pt>
    <dgm:pt modelId="{7CA76BF8-043D-4FFF-8C70-E66B3FDC904F}" type="pres">
      <dgm:prSet presAssocID="{6A197CA3-7AB8-4677-8EC7-8A3C2693380E}" presName="FourNodes_3_text" presStyleLbl="node1" presStyleIdx="3" presStyleCnt="4">
        <dgm:presLayoutVars>
          <dgm:bulletEnabled val="1"/>
        </dgm:presLayoutVars>
      </dgm:prSet>
      <dgm:spPr/>
    </dgm:pt>
    <dgm:pt modelId="{55E3F1FF-11FA-4F2F-A8BA-DD76BEA30673}" type="pres">
      <dgm:prSet presAssocID="{6A197CA3-7AB8-4677-8EC7-8A3C2693380E}" presName="FourNodes_4_text" presStyleLbl="node1" presStyleIdx="3" presStyleCnt="4">
        <dgm:presLayoutVars>
          <dgm:bulletEnabled val="1"/>
        </dgm:presLayoutVars>
      </dgm:prSet>
      <dgm:spPr/>
    </dgm:pt>
  </dgm:ptLst>
  <dgm:cxnLst>
    <dgm:cxn modelId="{947D5D11-095A-4E5B-A4E3-FC81FF3C2567}" type="presOf" srcId="{6A197CA3-7AB8-4677-8EC7-8A3C2693380E}" destId="{BA3F33B2-3BC7-4D54-A552-B688E6FF5C4B}" srcOrd="0" destOrd="0" presId="urn:microsoft.com/office/officeart/2005/8/layout/vProcess5"/>
    <dgm:cxn modelId="{F34D7A18-BFD3-437A-BE83-3799C80CAE78}" type="presOf" srcId="{D3726791-1121-49D1-BE6C-F0C3941871EE}" destId="{FCB7EC04-B3F7-4623-9829-D341C0A75CB5}" srcOrd="0" destOrd="0" presId="urn:microsoft.com/office/officeart/2005/8/layout/vProcess5"/>
    <dgm:cxn modelId="{9423E925-CE31-462B-9CAF-A8D3DEF72365}" type="presOf" srcId="{02658918-668E-4020-AE59-4917D8BD7249}" destId="{792A6E62-8599-4E65-AEC8-911653DC8533}" srcOrd="0" destOrd="0" presId="urn:microsoft.com/office/officeart/2005/8/layout/vProcess5"/>
    <dgm:cxn modelId="{A1008362-A834-411E-81E8-DAE11BCFFDCF}" type="presOf" srcId="{B81D0B86-3FB2-44BD-8373-4668F74F4E6B}" destId="{9A807675-4202-4BF9-B185-9DDAB321DFB7}" srcOrd="0" destOrd="0" presId="urn:microsoft.com/office/officeart/2005/8/layout/vProcess5"/>
    <dgm:cxn modelId="{CD2EF389-31CF-4C1C-A068-F6360EA49ECD}" type="presOf" srcId="{B81D0B86-3FB2-44BD-8373-4668F74F4E6B}" destId="{1F1C1677-F198-4144-99DF-1E270845140F}" srcOrd="1" destOrd="0" presId="urn:microsoft.com/office/officeart/2005/8/layout/vProcess5"/>
    <dgm:cxn modelId="{2CBE5A8D-7051-4092-8C2C-5BFC4495406D}" type="presOf" srcId="{451EDA9D-3443-4826-84E9-915A0571D871}" destId="{FB7447D6-046D-43C4-A3A3-8A73BB0C89A1}" srcOrd="0" destOrd="0" presId="urn:microsoft.com/office/officeart/2005/8/layout/vProcess5"/>
    <dgm:cxn modelId="{FBD81C92-1824-4C2D-AC10-2A9823FFD2D3}" type="presOf" srcId="{E16BA172-687C-4ACC-90F6-257B41D4AD83}" destId="{72745C1E-EAAA-4E4D-8055-29A47052863F}" srcOrd="0" destOrd="0" presId="urn:microsoft.com/office/officeart/2005/8/layout/vProcess5"/>
    <dgm:cxn modelId="{349FA897-5077-443D-9399-6F15BAB95C95}" srcId="{6A197CA3-7AB8-4677-8EC7-8A3C2693380E}" destId="{02658918-668E-4020-AE59-4917D8BD7249}" srcOrd="3" destOrd="0" parTransId="{06F8127A-0F3B-4221-9207-44E531F26C25}" sibTransId="{041A6A13-0E91-425D-8198-E44448D2054E}"/>
    <dgm:cxn modelId="{D714429E-22D8-4BE7-A5E0-1FC1F00614EF}" srcId="{6A197CA3-7AB8-4677-8EC7-8A3C2693380E}" destId="{B81D0B86-3FB2-44BD-8373-4668F74F4E6B}" srcOrd="1" destOrd="0" parTransId="{E7BCE69A-1795-4A4A-A4D6-8F70744C84CE}" sibTransId="{D3726791-1121-49D1-BE6C-F0C3941871EE}"/>
    <dgm:cxn modelId="{0698BFA3-7188-4BF6-A981-EC36746CCD01}" type="presOf" srcId="{1B14A15C-2A3B-482D-A6F8-C2D0EA20182B}" destId="{4F596D6A-9494-4BE2-8098-5C211FCA0C72}" srcOrd="0" destOrd="0" presId="urn:microsoft.com/office/officeart/2005/8/layout/vProcess5"/>
    <dgm:cxn modelId="{A6D3DFB7-26DC-4F9F-A804-193A6DAB38E8}" type="presOf" srcId="{74F4F664-2E97-4FBE-AB48-0806DD24CF48}" destId="{7765CD24-2E7D-4D19-A9F1-71C0844B4067}" srcOrd="0" destOrd="0" presId="urn:microsoft.com/office/officeart/2005/8/layout/vProcess5"/>
    <dgm:cxn modelId="{DC2AA4C8-1F07-4C85-9D9D-7B92673E28B5}" srcId="{6A197CA3-7AB8-4677-8EC7-8A3C2693380E}" destId="{1B14A15C-2A3B-482D-A6F8-C2D0EA20182B}" srcOrd="2" destOrd="0" parTransId="{AEAF6DB0-F710-461C-BCE3-7891350049DB}" sibTransId="{74F4F664-2E97-4FBE-AB48-0806DD24CF48}"/>
    <dgm:cxn modelId="{B4CC6ACA-7475-492A-B758-570DC6E5CB56}" type="presOf" srcId="{1B14A15C-2A3B-482D-A6F8-C2D0EA20182B}" destId="{7CA76BF8-043D-4FFF-8C70-E66B3FDC904F}" srcOrd="1" destOrd="0" presId="urn:microsoft.com/office/officeart/2005/8/layout/vProcess5"/>
    <dgm:cxn modelId="{6061E3CB-6A90-471C-A9A9-A7E7B9689C46}" srcId="{6A197CA3-7AB8-4677-8EC7-8A3C2693380E}" destId="{E16BA172-687C-4ACC-90F6-257B41D4AD83}" srcOrd="0" destOrd="0" parTransId="{47FBA45A-86D6-4DE7-86E8-FFC62CAEBE6C}" sibTransId="{451EDA9D-3443-4826-84E9-915A0571D871}"/>
    <dgm:cxn modelId="{98A50AD6-E211-48BC-9BDC-A3C42EB0A702}" type="presOf" srcId="{02658918-668E-4020-AE59-4917D8BD7249}" destId="{55E3F1FF-11FA-4F2F-A8BA-DD76BEA30673}" srcOrd="1" destOrd="0" presId="urn:microsoft.com/office/officeart/2005/8/layout/vProcess5"/>
    <dgm:cxn modelId="{24847DDA-033E-4E28-BCFC-138D99038621}" type="presOf" srcId="{E16BA172-687C-4ACC-90F6-257B41D4AD83}" destId="{38925E61-674B-4345-85E6-751D42C10405}" srcOrd="1" destOrd="0" presId="urn:microsoft.com/office/officeart/2005/8/layout/vProcess5"/>
    <dgm:cxn modelId="{FD93C4D8-36E5-4552-BB6B-7BCE23204F8A}" type="presParOf" srcId="{BA3F33B2-3BC7-4D54-A552-B688E6FF5C4B}" destId="{A0941817-9617-4C21-863E-442D1C4E7B1B}" srcOrd="0" destOrd="0" presId="urn:microsoft.com/office/officeart/2005/8/layout/vProcess5"/>
    <dgm:cxn modelId="{85071C6E-0EB2-468C-8ED2-AD81E09585E3}" type="presParOf" srcId="{BA3F33B2-3BC7-4D54-A552-B688E6FF5C4B}" destId="{72745C1E-EAAA-4E4D-8055-29A47052863F}" srcOrd="1" destOrd="0" presId="urn:microsoft.com/office/officeart/2005/8/layout/vProcess5"/>
    <dgm:cxn modelId="{234A42E8-8F16-4877-9FFE-F15FD26DCDA6}" type="presParOf" srcId="{BA3F33B2-3BC7-4D54-A552-B688E6FF5C4B}" destId="{9A807675-4202-4BF9-B185-9DDAB321DFB7}" srcOrd="2" destOrd="0" presId="urn:microsoft.com/office/officeart/2005/8/layout/vProcess5"/>
    <dgm:cxn modelId="{EF08E68A-07A3-4D2F-A7D4-CE51B0F43B9B}" type="presParOf" srcId="{BA3F33B2-3BC7-4D54-A552-B688E6FF5C4B}" destId="{4F596D6A-9494-4BE2-8098-5C211FCA0C72}" srcOrd="3" destOrd="0" presId="urn:microsoft.com/office/officeart/2005/8/layout/vProcess5"/>
    <dgm:cxn modelId="{A1D9E66C-FD7C-4B0E-8AF3-1447E3D03018}" type="presParOf" srcId="{BA3F33B2-3BC7-4D54-A552-B688E6FF5C4B}" destId="{792A6E62-8599-4E65-AEC8-911653DC8533}" srcOrd="4" destOrd="0" presId="urn:microsoft.com/office/officeart/2005/8/layout/vProcess5"/>
    <dgm:cxn modelId="{6B6E8929-1B55-4ABD-827A-EB045D787B34}" type="presParOf" srcId="{BA3F33B2-3BC7-4D54-A552-B688E6FF5C4B}" destId="{FB7447D6-046D-43C4-A3A3-8A73BB0C89A1}" srcOrd="5" destOrd="0" presId="urn:microsoft.com/office/officeart/2005/8/layout/vProcess5"/>
    <dgm:cxn modelId="{84640D79-C863-4C34-B0DA-D7C8E1BC3838}" type="presParOf" srcId="{BA3F33B2-3BC7-4D54-A552-B688E6FF5C4B}" destId="{FCB7EC04-B3F7-4623-9829-D341C0A75CB5}" srcOrd="6" destOrd="0" presId="urn:microsoft.com/office/officeart/2005/8/layout/vProcess5"/>
    <dgm:cxn modelId="{78814299-A915-48DA-953A-CFE6B32AEC8A}" type="presParOf" srcId="{BA3F33B2-3BC7-4D54-A552-B688E6FF5C4B}" destId="{7765CD24-2E7D-4D19-A9F1-71C0844B4067}" srcOrd="7" destOrd="0" presId="urn:microsoft.com/office/officeart/2005/8/layout/vProcess5"/>
    <dgm:cxn modelId="{2535678A-28EE-4910-980D-91692DCD7E2F}" type="presParOf" srcId="{BA3F33B2-3BC7-4D54-A552-B688E6FF5C4B}" destId="{38925E61-674B-4345-85E6-751D42C10405}" srcOrd="8" destOrd="0" presId="urn:microsoft.com/office/officeart/2005/8/layout/vProcess5"/>
    <dgm:cxn modelId="{F42DEDF5-2831-4EB5-8506-484F895E668F}" type="presParOf" srcId="{BA3F33B2-3BC7-4D54-A552-B688E6FF5C4B}" destId="{1F1C1677-F198-4144-99DF-1E270845140F}" srcOrd="9" destOrd="0" presId="urn:microsoft.com/office/officeart/2005/8/layout/vProcess5"/>
    <dgm:cxn modelId="{B96949D5-CB91-4E07-B655-0531D36E5DDE}" type="presParOf" srcId="{BA3F33B2-3BC7-4D54-A552-B688E6FF5C4B}" destId="{7CA76BF8-043D-4FFF-8C70-E66B3FDC904F}" srcOrd="10" destOrd="0" presId="urn:microsoft.com/office/officeart/2005/8/layout/vProcess5"/>
    <dgm:cxn modelId="{B818CA7A-4EDC-4A4A-B4A5-2DC3EE3CF4F0}" type="presParOf" srcId="{BA3F33B2-3BC7-4D54-A552-B688E6FF5C4B}" destId="{55E3F1FF-11FA-4F2F-A8BA-DD76BEA3067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39569-1813-4CFE-93DC-0E3AD8F9AF9A}">
      <dsp:nvSpPr>
        <dsp:cNvPr id="0" name=""/>
        <dsp:cNvSpPr/>
      </dsp:nvSpPr>
      <dsp:spPr>
        <a:xfrm>
          <a:off x="5496"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Requirement</a:t>
          </a:r>
          <a:endParaRPr lang="en-US" sz="1700" kern="1200" dirty="0"/>
        </a:p>
      </dsp:txBody>
      <dsp:txXfrm>
        <a:off x="414438" y="1324134"/>
        <a:ext cx="1226824" cy="817883"/>
      </dsp:txXfrm>
    </dsp:sp>
    <dsp:sp modelId="{D68EB2C1-EBAF-4BB6-8A5E-034235423501}">
      <dsp:nvSpPr>
        <dsp:cNvPr id="0" name=""/>
        <dsp:cNvSpPr/>
      </dsp:nvSpPr>
      <dsp:spPr>
        <a:xfrm>
          <a:off x="1845733"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Design</a:t>
          </a:r>
          <a:endParaRPr lang="en-US" sz="1700" kern="1200" dirty="0"/>
        </a:p>
      </dsp:txBody>
      <dsp:txXfrm>
        <a:off x="2254675" y="1324134"/>
        <a:ext cx="1226824" cy="817883"/>
      </dsp:txXfrm>
    </dsp:sp>
    <dsp:sp modelId="{E1633497-E671-48EE-A4E9-0DF65CD7FB06}">
      <dsp:nvSpPr>
        <dsp:cNvPr id="0" name=""/>
        <dsp:cNvSpPr/>
      </dsp:nvSpPr>
      <dsp:spPr>
        <a:xfrm>
          <a:off x="3685970"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Development</a:t>
          </a:r>
          <a:endParaRPr lang="en-US" sz="1700" kern="1200" dirty="0"/>
        </a:p>
      </dsp:txBody>
      <dsp:txXfrm>
        <a:off x="4094912" y="1324134"/>
        <a:ext cx="1226824" cy="817883"/>
      </dsp:txXfrm>
    </dsp:sp>
    <dsp:sp modelId="{354FA40A-C0A7-4DF2-8F12-B9C3639228D2}">
      <dsp:nvSpPr>
        <dsp:cNvPr id="0" name=""/>
        <dsp:cNvSpPr/>
      </dsp:nvSpPr>
      <dsp:spPr>
        <a:xfrm>
          <a:off x="5526207"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Testing</a:t>
          </a:r>
          <a:endParaRPr lang="en-US" sz="1700" kern="1200" dirty="0"/>
        </a:p>
      </dsp:txBody>
      <dsp:txXfrm>
        <a:off x="5935149" y="1324134"/>
        <a:ext cx="1226824" cy="817883"/>
      </dsp:txXfrm>
    </dsp:sp>
    <dsp:sp modelId="{1F9796A9-CF61-4303-9369-3E4AC36D70FD}">
      <dsp:nvSpPr>
        <dsp:cNvPr id="0" name=""/>
        <dsp:cNvSpPr/>
      </dsp:nvSpPr>
      <dsp:spPr>
        <a:xfrm>
          <a:off x="7366444"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Release</a:t>
          </a:r>
          <a:endParaRPr lang="en-US" sz="1700" kern="1200" dirty="0"/>
        </a:p>
      </dsp:txBody>
      <dsp:txXfrm>
        <a:off x="7775386" y="1324134"/>
        <a:ext cx="1226824" cy="817883"/>
      </dsp:txXfrm>
    </dsp:sp>
    <dsp:sp modelId="{34A24D3B-E4D3-406F-BFEA-4EFDF892F247}">
      <dsp:nvSpPr>
        <dsp:cNvPr id="0" name=""/>
        <dsp:cNvSpPr/>
      </dsp:nvSpPr>
      <dsp:spPr>
        <a:xfrm>
          <a:off x="9206681"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Maintenance</a:t>
          </a:r>
          <a:endParaRPr lang="en-US" sz="1700" kern="1200" dirty="0"/>
        </a:p>
      </dsp:txBody>
      <dsp:txXfrm>
        <a:off x="9615623" y="1324134"/>
        <a:ext cx="1226824" cy="8178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39569-1813-4CFE-93DC-0E3AD8F9AF9A}">
      <dsp:nvSpPr>
        <dsp:cNvPr id="0" name=""/>
        <dsp:cNvSpPr/>
      </dsp:nvSpPr>
      <dsp:spPr>
        <a:xfrm>
          <a:off x="5496"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Requirement Study </a:t>
          </a:r>
          <a:endParaRPr lang="en-US" sz="1800" kern="1200" dirty="0"/>
        </a:p>
      </dsp:txBody>
      <dsp:txXfrm>
        <a:off x="414438" y="1324134"/>
        <a:ext cx="1226824" cy="817883"/>
      </dsp:txXfrm>
    </dsp:sp>
    <dsp:sp modelId="{D68EB2C1-EBAF-4BB6-8A5E-034235423501}">
      <dsp:nvSpPr>
        <dsp:cNvPr id="0" name=""/>
        <dsp:cNvSpPr/>
      </dsp:nvSpPr>
      <dsp:spPr>
        <a:xfrm>
          <a:off x="1845733"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Test Planning</a:t>
          </a:r>
          <a:endParaRPr lang="en-US" sz="1800" kern="1200" dirty="0"/>
        </a:p>
      </dsp:txBody>
      <dsp:txXfrm>
        <a:off x="2254675" y="1324134"/>
        <a:ext cx="1226824" cy="817883"/>
      </dsp:txXfrm>
    </dsp:sp>
    <dsp:sp modelId="{E1633497-E671-48EE-A4E9-0DF65CD7FB06}">
      <dsp:nvSpPr>
        <dsp:cNvPr id="0" name=""/>
        <dsp:cNvSpPr/>
      </dsp:nvSpPr>
      <dsp:spPr>
        <a:xfrm>
          <a:off x="3685970"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Writing Test Cases </a:t>
          </a:r>
          <a:endParaRPr lang="en-US" sz="1800" kern="1200" dirty="0"/>
        </a:p>
      </dsp:txBody>
      <dsp:txXfrm>
        <a:off x="4094912" y="1324134"/>
        <a:ext cx="1226824" cy="817883"/>
      </dsp:txXfrm>
    </dsp:sp>
    <dsp:sp modelId="{354FA40A-C0A7-4DF2-8F12-B9C3639228D2}">
      <dsp:nvSpPr>
        <dsp:cNvPr id="0" name=""/>
        <dsp:cNvSpPr/>
      </dsp:nvSpPr>
      <dsp:spPr>
        <a:xfrm>
          <a:off x="5526207"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Review the Test Cases </a:t>
          </a:r>
          <a:endParaRPr lang="en-US" sz="1800" kern="1200" dirty="0"/>
        </a:p>
      </dsp:txBody>
      <dsp:txXfrm>
        <a:off x="5935149" y="1324134"/>
        <a:ext cx="1226824" cy="817883"/>
      </dsp:txXfrm>
    </dsp:sp>
    <dsp:sp modelId="{1F9796A9-CF61-4303-9369-3E4AC36D70FD}">
      <dsp:nvSpPr>
        <dsp:cNvPr id="0" name=""/>
        <dsp:cNvSpPr/>
      </dsp:nvSpPr>
      <dsp:spPr>
        <a:xfrm>
          <a:off x="7366444"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Executing the Test Cases </a:t>
          </a:r>
          <a:endParaRPr lang="en-US" sz="1800" kern="1200" dirty="0"/>
        </a:p>
      </dsp:txBody>
      <dsp:txXfrm>
        <a:off x="7775386" y="1324134"/>
        <a:ext cx="1226824" cy="817883"/>
      </dsp:txXfrm>
    </dsp:sp>
    <dsp:sp modelId="{34A24D3B-E4D3-406F-BFEA-4EFDF892F247}">
      <dsp:nvSpPr>
        <dsp:cNvPr id="0" name=""/>
        <dsp:cNvSpPr/>
      </dsp:nvSpPr>
      <dsp:spPr>
        <a:xfrm>
          <a:off x="9206681"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Bug logging and tracking</a:t>
          </a:r>
          <a:endParaRPr lang="en-US" sz="1800" kern="1200" dirty="0"/>
        </a:p>
      </dsp:txBody>
      <dsp:txXfrm>
        <a:off x="9615623" y="1324134"/>
        <a:ext cx="1226824" cy="8178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63928-8227-41D0-AE89-CFA802A1F1A9}">
      <dsp:nvSpPr>
        <dsp:cNvPr id="0" name=""/>
        <dsp:cNvSpPr/>
      </dsp:nvSpPr>
      <dsp:spPr>
        <a:xfrm>
          <a:off x="0" y="705177"/>
          <a:ext cx="3506844" cy="1402737"/>
        </a:xfrm>
        <a:prstGeom prst="chevron">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Sprint 1</a:t>
          </a:r>
        </a:p>
      </dsp:txBody>
      <dsp:txXfrm>
        <a:off x="701369" y="705177"/>
        <a:ext cx="2104107" cy="1402737"/>
      </dsp:txXfrm>
    </dsp:sp>
    <dsp:sp modelId="{1A46C256-26D0-4187-B703-236F7FCEB45C}">
      <dsp:nvSpPr>
        <dsp:cNvPr id="0" name=""/>
        <dsp:cNvSpPr/>
      </dsp:nvSpPr>
      <dsp:spPr>
        <a:xfrm>
          <a:off x="3084424" y="797771"/>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1</a:t>
          </a:r>
        </a:p>
      </dsp:txBody>
      <dsp:txXfrm>
        <a:off x="3666560" y="797771"/>
        <a:ext cx="1746408" cy="1164272"/>
      </dsp:txXfrm>
    </dsp:sp>
    <dsp:sp modelId="{E6D3E81E-E085-4674-B6CA-429B0D1C073E}">
      <dsp:nvSpPr>
        <dsp:cNvPr id="0" name=""/>
        <dsp:cNvSpPr/>
      </dsp:nvSpPr>
      <dsp:spPr>
        <a:xfrm>
          <a:off x="5587609" y="797771"/>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2</a:t>
          </a:r>
        </a:p>
      </dsp:txBody>
      <dsp:txXfrm>
        <a:off x="6169745" y="797771"/>
        <a:ext cx="1746408" cy="1164272"/>
      </dsp:txXfrm>
    </dsp:sp>
    <dsp:sp modelId="{9E242B9A-A446-4CE5-ABBB-3569BC5FFD19}">
      <dsp:nvSpPr>
        <dsp:cNvPr id="0" name=""/>
        <dsp:cNvSpPr/>
      </dsp:nvSpPr>
      <dsp:spPr>
        <a:xfrm>
          <a:off x="8064161" y="797771"/>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3</a:t>
          </a:r>
        </a:p>
      </dsp:txBody>
      <dsp:txXfrm>
        <a:off x="8646297" y="797771"/>
        <a:ext cx="1746408" cy="1164272"/>
      </dsp:txXfrm>
    </dsp:sp>
    <dsp:sp modelId="{00CF4DB1-C3E7-47B0-8255-E1670CE672EC}">
      <dsp:nvSpPr>
        <dsp:cNvPr id="0" name=""/>
        <dsp:cNvSpPr/>
      </dsp:nvSpPr>
      <dsp:spPr>
        <a:xfrm>
          <a:off x="0" y="2304298"/>
          <a:ext cx="3506844" cy="1402737"/>
        </a:xfrm>
        <a:prstGeom prst="chevron">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Sprint 2</a:t>
          </a:r>
        </a:p>
      </dsp:txBody>
      <dsp:txXfrm>
        <a:off x="701369" y="2304298"/>
        <a:ext cx="2104107" cy="1402737"/>
      </dsp:txXfrm>
    </dsp:sp>
    <dsp:sp modelId="{E1C200BD-78C1-451F-813A-212C601230B0}">
      <dsp:nvSpPr>
        <dsp:cNvPr id="0" name=""/>
        <dsp:cNvSpPr/>
      </dsp:nvSpPr>
      <dsp:spPr>
        <a:xfrm>
          <a:off x="3057790" y="2396892"/>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1</a:t>
          </a:r>
        </a:p>
      </dsp:txBody>
      <dsp:txXfrm>
        <a:off x="3639926" y="2396892"/>
        <a:ext cx="1746408" cy="1164272"/>
      </dsp:txXfrm>
    </dsp:sp>
    <dsp:sp modelId="{292A4EF1-4898-4CBB-AC59-56F9C9321C8C}">
      <dsp:nvSpPr>
        <dsp:cNvPr id="0" name=""/>
        <dsp:cNvSpPr/>
      </dsp:nvSpPr>
      <dsp:spPr>
        <a:xfrm>
          <a:off x="5560975" y="2396892"/>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2</a:t>
          </a:r>
        </a:p>
      </dsp:txBody>
      <dsp:txXfrm>
        <a:off x="6143111" y="2396892"/>
        <a:ext cx="1746408" cy="1164272"/>
      </dsp:txXfrm>
    </dsp:sp>
    <dsp:sp modelId="{F31E59B1-17C6-40DF-913A-8FDB3FF2541A}">
      <dsp:nvSpPr>
        <dsp:cNvPr id="0" name=""/>
        <dsp:cNvSpPr/>
      </dsp:nvSpPr>
      <dsp:spPr>
        <a:xfrm>
          <a:off x="8037527" y="2396892"/>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3</a:t>
          </a:r>
        </a:p>
      </dsp:txBody>
      <dsp:txXfrm>
        <a:off x="8619663" y="2396892"/>
        <a:ext cx="1746408" cy="11642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FA0D9-B8E3-4E7B-A0C5-9C1F138AF1AE}">
      <dsp:nvSpPr>
        <dsp:cNvPr id="0" name=""/>
        <dsp:cNvSpPr/>
      </dsp:nvSpPr>
      <dsp:spPr>
        <a:xfrm>
          <a:off x="3935772" y="353"/>
          <a:ext cx="5943600" cy="1377815"/>
        </a:xfrm>
        <a:prstGeom prst="rightArrow">
          <a:avLst>
            <a:gd name="adj1" fmla="val 75000"/>
            <a:gd name="adj2" fmla="val 50000"/>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endParaRPr lang="en-US" sz="2600" b="0" kern="1200" dirty="0"/>
        </a:p>
        <a:p>
          <a:pPr marL="228600" lvl="1" indent="-228600" algn="l" defTabSz="1155700">
            <a:lnSpc>
              <a:spcPct val="90000"/>
            </a:lnSpc>
            <a:spcBef>
              <a:spcPct val="0"/>
            </a:spcBef>
            <a:spcAft>
              <a:spcPct val="15000"/>
            </a:spcAft>
            <a:buChar char="•"/>
          </a:pPr>
          <a:r>
            <a:rPr lang="en-US" sz="2600" b="0" kern="1200" dirty="0">
              <a:solidFill>
                <a:schemeClr val="tx1"/>
              </a:solidFill>
            </a:rPr>
            <a:t>The entire application that we want to develop. </a:t>
          </a:r>
          <a:endParaRPr lang="en-US" sz="2600" b="0" kern="1200" dirty="0"/>
        </a:p>
        <a:p>
          <a:pPr marL="228600" lvl="1" indent="-228600" algn="l" defTabSz="1155700">
            <a:lnSpc>
              <a:spcPct val="90000"/>
            </a:lnSpc>
            <a:spcBef>
              <a:spcPct val="0"/>
            </a:spcBef>
            <a:spcAft>
              <a:spcPct val="15000"/>
            </a:spcAft>
            <a:buChar char="•"/>
          </a:pPr>
          <a:endParaRPr lang="en-US" sz="2600" b="0" kern="1200" dirty="0"/>
        </a:p>
      </dsp:txBody>
      <dsp:txXfrm>
        <a:off x="3935772" y="172580"/>
        <a:ext cx="5426919" cy="1033361"/>
      </dsp:txXfrm>
    </dsp:sp>
    <dsp:sp modelId="{2618070D-CE53-4A1C-9D50-61ACEDFE2DBA}">
      <dsp:nvSpPr>
        <dsp:cNvPr id="0" name=""/>
        <dsp:cNvSpPr/>
      </dsp:nvSpPr>
      <dsp:spPr>
        <a:xfrm>
          <a:off x="0" y="353"/>
          <a:ext cx="3962400" cy="1377815"/>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0" kern="1200" dirty="0">
              <a:solidFill>
                <a:schemeClr val="tx1"/>
              </a:solidFill>
            </a:rPr>
            <a:t>Product </a:t>
          </a:r>
        </a:p>
        <a:p>
          <a:pPr marL="0" lvl="0" indent="0" algn="ctr" defTabSz="1333500">
            <a:lnSpc>
              <a:spcPct val="90000"/>
            </a:lnSpc>
            <a:spcBef>
              <a:spcPct val="0"/>
            </a:spcBef>
            <a:spcAft>
              <a:spcPct val="35000"/>
            </a:spcAft>
            <a:buNone/>
          </a:pPr>
          <a:r>
            <a:rPr lang="en-US" sz="3000" b="0" kern="1200" dirty="0">
              <a:solidFill>
                <a:schemeClr val="tx1"/>
              </a:solidFill>
            </a:rPr>
            <a:t>Backlog </a:t>
          </a:r>
          <a:endParaRPr lang="en-US" sz="3000" b="0" kern="1200" dirty="0"/>
        </a:p>
      </dsp:txBody>
      <dsp:txXfrm>
        <a:off x="67259" y="67612"/>
        <a:ext cx="3827882" cy="1243297"/>
      </dsp:txXfrm>
    </dsp:sp>
    <dsp:sp modelId="{694233EB-D72D-4280-A78E-CE26D4C80B70}">
      <dsp:nvSpPr>
        <dsp:cNvPr id="0" name=""/>
        <dsp:cNvSpPr/>
      </dsp:nvSpPr>
      <dsp:spPr>
        <a:xfrm>
          <a:off x="3962400" y="1515950"/>
          <a:ext cx="5943600" cy="1377815"/>
        </a:xfrm>
        <a:prstGeom prst="rightArrow">
          <a:avLst>
            <a:gd name="adj1" fmla="val 75000"/>
            <a:gd name="adj2" fmla="val 50000"/>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endParaRPr lang="en-US" sz="2600" b="0" kern="1200" dirty="0"/>
        </a:p>
        <a:p>
          <a:pPr marL="228600" lvl="1" indent="-228600" algn="l" defTabSz="1155700">
            <a:lnSpc>
              <a:spcPct val="90000"/>
            </a:lnSpc>
            <a:spcBef>
              <a:spcPct val="0"/>
            </a:spcBef>
            <a:spcAft>
              <a:spcPct val="15000"/>
            </a:spcAft>
            <a:buChar char="•"/>
          </a:pPr>
          <a:r>
            <a:rPr lang="en-US" sz="2600" b="0" kern="1200" dirty="0">
              <a:solidFill>
                <a:schemeClr val="tx1"/>
              </a:solidFill>
            </a:rPr>
            <a:t>The items that we are going to develop in a speciﬁc sprint. </a:t>
          </a:r>
          <a:endParaRPr lang="en-US" sz="2600" b="0" kern="1200" dirty="0"/>
        </a:p>
      </dsp:txBody>
      <dsp:txXfrm>
        <a:off x="3962400" y="1688177"/>
        <a:ext cx="5426919" cy="1033361"/>
      </dsp:txXfrm>
    </dsp:sp>
    <dsp:sp modelId="{DA78D8D8-B66A-470E-98B8-7D5D27B23137}">
      <dsp:nvSpPr>
        <dsp:cNvPr id="0" name=""/>
        <dsp:cNvSpPr/>
      </dsp:nvSpPr>
      <dsp:spPr>
        <a:xfrm>
          <a:off x="0" y="1515950"/>
          <a:ext cx="3962400" cy="1377815"/>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0" kern="1200" dirty="0">
              <a:solidFill>
                <a:schemeClr val="tx1"/>
              </a:solidFill>
            </a:rPr>
            <a:t>Sprint </a:t>
          </a:r>
        </a:p>
        <a:p>
          <a:pPr marL="0" lvl="0" indent="0" algn="ctr" defTabSz="1333500">
            <a:lnSpc>
              <a:spcPct val="90000"/>
            </a:lnSpc>
            <a:spcBef>
              <a:spcPct val="0"/>
            </a:spcBef>
            <a:spcAft>
              <a:spcPct val="35000"/>
            </a:spcAft>
            <a:buNone/>
          </a:pPr>
          <a:r>
            <a:rPr lang="en-US" sz="3000" b="0" kern="1200" dirty="0">
              <a:solidFill>
                <a:schemeClr val="tx1"/>
              </a:solidFill>
            </a:rPr>
            <a:t>Backlog </a:t>
          </a:r>
          <a:endParaRPr lang="en-US" sz="3000" b="0" kern="1200" dirty="0"/>
        </a:p>
      </dsp:txBody>
      <dsp:txXfrm>
        <a:off x="67259" y="1583209"/>
        <a:ext cx="3827882" cy="1243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732D2-2624-4A10-BBE6-103A81E32CB6}">
      <dsp:nvSpPr>
        <dsp:cNvPr id="0" name=""/>
        <dsp:cNvSpPr/>
      </dsp:nvSpPr>
      <dsp:spPr>
        <a:xfrm>
          <a:off x="1159815" y="2450"/>
          <a:ext cx="3167621" cy="2144792"/>
        </a:xfrm>
        <a:prstGeom prst="ellipse">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Product Backlog</a:t>
          </a:r>
        </a:p>
      </dsp:txBody>
      <dsp:txXfrm>
        <a:off x="1623702" y="316548"/>
        <a:ext cx="2239847" cy="1516596"/>
      </dsp:txXfrm>
    </dsp:sp>
    <dsp:sp modelId="{53D0F70F-ADAE-4C2A-AE8D-43AAD7755BA2}">
      <dsp:nvSpPr>
        <dsp:cNvPr id="0" name=""/>
        <dsp:cNvSpPr/>
      </dsp:nvSpPr>
      <dsp:spPr>
        <a:xfrm rot="21599104">
          <a:off x="4867841" y="415373"/>
          <a:ext cx="1145656" cy="1317540"/>
        </a:xfrm>
        <a:prstGeom prs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a:solidFill>
              <a:schemeClr val="tx1"/>
            </a:solidFill>
          </a:endParaRPr>
        </a:p>
      </dsp:txBody>
      <dsp:txXfrm>
        <a:off x="4867841" y="678926"/>
        <a:ext cx="801959" cy="790524"/>
      </dsp:txXfrm>
    </dsp:sp>
    <dsp:sp modelId="{1861524D-C081-40E0-979A-0EFB9897B442}">
      <dsp:nvSpPr>
        <dsp:cNvPr id="0" name=""/>
        <dsp:cNvSpPr/>
      </dsp:nvSpPr>
      <dsp:spPr>
        <a:xfrm>
          <a:off x="6489053" y="426131"/>
          <a:ext cx="1909229" cy="1294979"/>
        </a:xfrm>
        <a:prstGeom prst="ellipse">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rPr>
            <a:t>Sprint</a:t>
          </a:r>
        </a:p>
        <a:p>
          <a:pPr marL="0" lvl="0" indent="0" algn="ctr" defTabSz="1111250">
            <a:lnSpc>
              <a:spcPct val="90000"/>
            </a:lnSpc>
            <a:spcBef>
              <a:spcPct val="0"/>
            </a:spcBef>
            <a:spcAft>
              <a:spcPct val="35000"/>
            </a:spcAft>
            <a:buNone/>
          </a:pPr>
          <a:r>
            <a:rPr lang="en-US" sz="2500" kern="1200" dirty="0">
              <a:solidFill>
                <a:schemeClr val="tx1"/>
              </a:solidFill>
            </a:rPr>
            <a:t>Backlog</a:t>
          </a:r>
        </a:p>
      </dsp:txBody>
      <dsp:txXfrm>
        <a:off x="6768653" y="615776"/>
        <a:ext cx="1350029" cy="9156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4F913-DDC6-45EE-9023-62966498AD68}">
      <dsp:nvSpPr>
        <dsp:cNvPr id="0" name=""/>
        <dsp:cNvSpPr/>
      </dsp:nvSpPr>
      <dsp:spPr>
        <a:xfrm>
          <a:off x="-6126981" y="-937410"/>
          <a:ext cx="7293488" cy="7293488"/>
        </a:xfrm>
        <a:prstGeom prst="blockArc">
          <a:avLst>
            <a:gd name="adj1" fmla="val 18900000"/>
            <a:gd name="adj2" fmla="val 2700000"/>
            <a:gd name="adj3" fmla="val 29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E4186B-F7C4-4265-B9FA-5305A86FD483}">
      <dsp:nvSpPr>
        <dsp:cNvPr id="0" name=""/>
        <dsp:cNvSpPr/>
      </dsp:nvSpPr>
      <dsp:spPr>
        <a:xfrm>
          <a:off x="434398" y="285347"/>
          <a:ext cx="8490977"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DAILY STAND UP</a:t>
          </a:r>
          <a:endParaRPr lang="en-US" sz="3000" kern="1200" dirty="0"/>
        </a:p>
      </dsp:txBody>
      <dsp:txXfrm>
        <a:off x="434398" y="285347"/>
        <a:ext cx="8490977" cy="570477"/>
      </dsp:txXfrm>
    </dsp:sp>
    <dsp:sp modelId="{BF4F6216-40D7-438B-9EE1-5374F784C618}">
      <dsp:nvSpPr>
        <dsp:cNvPr id="0" name=""/>
        <dsp:cNvSpPr/>
      </dsp:nvSpPr>
      <dsp:spPr>
        <a:xfrm>
          <a:off x="77849" y="214037"/>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ABEDB-F0B9-48D0-B8B2-44917A7D8384}">
      <dsp:nvSpPr>
        <dsp:cNvPr id="0" name=""/>
        <dsp:cNvSpPr/>
      </dsp:nvSpPr>
      <dsp:spPr>
        <a:xfrm>
          <a:off x="873733" y="1149831"/>
          <a:ext cx="802172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QA STATUS MEETING (ONLY FOR QA)</a:t>
          </a:r>
          <a:endParaRPr lang="en-US" sz="3000" kern="1200" dirty="0"/>
        </a:p>
      </dsp:txBody>
      <dsp:txXfrm>
        <a:off x="873733" y="1149831"/>
        <a:ext cx="8021721" cy="570477"/>
      </dsp:txXfrm>
    </dsp:sp>
    <dsp:sp modelId="{BFED7BA5-6A61-4722-A9A7-A3C83EBCD819}">
      <dsp:nvSpPr>
        <dsp:cNvPr id="0" name=""/>
        <dsp:cNvSpPr/>
      </dsp:nvSpPr>
      <dsp:spPr>
        <a:xfrm>
          <a:off x="547106" y="1069644"/>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11F381-5A19-46E0-A031-4E5A6EE605CB}">
      <dsp:nvSpPr>
        <dsp:cNvPr id="0" name=""/>
        <dsp:cNvSpPr/>
      </dsp:nvSpPr>
      <dsp:spPr>
        <a:xfrm>
          <a:off x="1118233" y="1996562"/>
          <a:ext cx="780714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MID SPRINT REVIEW MEETING (SCRUM TEAM)</a:t>
          </a:r>
          <a:endParaRPr lang="en-US" sz="3000" kern="1200" dirty="0"/>
        </a:p>
      </dsp:txBody>
      <dsp:txXfrm>
        <a:off x="1118233" y="1996562"/>
        <a:ext cx="7807141" cy="570477"/>
      </dsp:txXfrm>
    </dsp:sp>
    <dsp:sp modelId="{B94DE991-CD19-42BB-9411-846E868E3B0A}">
      <dsp:nvSpPr>
        <dsp:cNvPr id="0" name=""/>
        <dsp:cNvSpPr/>
      </dsp:nvSpPr>
      <dsp:spPr>
        <a:xfrm>
          <a:off x="761685" y="1925252"/>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ECA8E7-0422-4B2F-928E-152046A1729A}">
      <dsp:nvSpPr>
        <dsp:cNvPr id="0" name=""/>
        <dsp:cNvSpPr/>
      </dsp:nvSpPr>
      <dsp:spPr>
        <a:xfrm>
          <a:off x="1118233" y="2851627"/>
          <a:ext cx="780714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QUARTERLY MEETING ( IT DEPARTMENT )</a:t>
          </a:r>
          <a:endParaRPr lang="en-US" sz="3000" kern="1200" dirty="0"/>
        </a:p>
      </dsp:txBody>
      <dsp:txXfrm>
        <a:off x="1118233" y="2851627"/>
        <a:ext cx="7807141" cy="570477"/>
      </dsp:txXfrm>
    </dsp:sp>
    <dsp:sp modelId="{AE527059-2CEB-4219-BF88-227C656E3F98}">
      <dsp:nvSpPr>
        <dsp:cNvPr id="0" name=""/>
        <dsp:cNvSpPr/>
      </dsp:nvSpPr>
      <dsp:spPr>
        <a:xfrm>
          <a:off x="761685" y="2780318"/>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D730C0-F763-47B9-8DDB-8EAA29D7A98A}">
      <dsp:nvSpPr>
        <dsp:cNvPr id="0" name=""/>
        <dsp:cNvSpPr/>
      </dsp:nvSpPr>
      <dsp:spPr>
        <a:xfrm>
          <a:off x="903654" y="3707235"/>
          <a:ext cx="802172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CATCH UP MEETING (OFF SHORE TEAM)</a:t>
          </a:r>
          <a:endParaRPr lang="en-US" sz="3000" kern="1200" dirty="0"/>
        </a:p>
      </dsp:txBody>
      <dsp:txXfrm>
        <a:off x="903654" y="3707235"/>
        <a:ext cx="8021721" cy="570477"/>
      </dsp:txXfrm>
    </dsp:sp>
    <dsp:sp modelId="{82FA2563-E245-494E-A7BE-491BBA0C0512}">
      <dsp:nvSpPr>
        <dsp:cNvPr id="0" name=""/>
        <dsp:cNvSpPr/>
      </dsp:nvSpPr>
      <dsp:spPr>
        <a:xfrm>
          <a:off x="547106" y="3635925"/>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AE1966-07A3-4CB4-ADBF-DAF7F1E4A6B6}">
      <dsp:nvSpPr>
        <dsp:cNvPr id="0" name=""/>
        <dsp:cNvSpPr/>
      </dsp:nvSpPr>
      <dsp:spPr>
        <a:xfrm>
          <a:off x="434398" y="4562842"/>
          <a:ext cx="8490977"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LUNCH &amp; LEARN</a:t>
          </a:r>
          <a:endParaRPr lang="en-US" sz="3000" kern="1200" dirty="0"/>
        </a:p>
      </dsp:txBody>
      <dsp:txXfrm>
        <a:off x="434398" y="4562842"/>
        <a:ext cx="8490977" cy="570477"/>
      </dsp:txXfrm>
    </dsp:sp>
    <dsp:sp modelId="{61B22D3C-717C-4AE3-AAE5-B5DD7F318DBD}">
      <dsp:nvSpPr>
        <dsp:cNvPr id="0" name=""/>
        <dsp:cNvSpPr/>
      </dsp:nvSpPr>
      <dsp:spPr>
        <a:xfrm>
          <a:off x="77849" y="4491533"/>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45C1E-EAAA-4E4D-8055-29A47052863F}">
      <dsp:nvSpPr>
        <dsp:cNvPr id="0" name=""/>
        <dsp:cNvSpPr/>
      </dsp:nvSpPr>
      <dsp:spPr>
        <a:xfrm>
          <a:off x="0" y="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Reproduce Manually</a:t>
          </a:r>
        </a:p>
      </dsp:txBody>
      <dsp:txXfrm>
        <a:off x="31201" y="31201"/>
        <a:ext cx="5262860" cy="1002880"/>
      </dsp:txXfrm>
    </dsp:sp>
    <dsp:sp modelId="{9A807675-4202-4BF9-B185-9DDAB321DFB7}">
      <dsp:nvSpPr>
        <dsp:cNvPr id="0" name=""/>
        <dsp:cNvSpPr/>
      </dsp:nvSpPr>
      <dsp:spPr>
        <a:xfrm>
          <a:off x="544575" y="125897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Create a Ticket</a:t>
          </a:r>
        </a:p>
      </dsp:txBody>
      <dsp:txXfrm>
        <a:off x="575776" y="1290171"/>
        <a:ext cx="5202988" cy="1002880"/>
      </dsp:txXfrm>
    </dsp:sp>
    <dsp:sp modelId="{4F596D6A-9494-4BE2-8098-5C211FCA0C72}">
      <dsp:nvSpPr>
        <dsp:cNvPr id="0" name=""/>
        <dsp:cNvSpPr/>
      </dsp:nvSpPr>
      <dsp:spPr>
        <a:xfrm>
          <a:off x="1081024" y="251794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After Developer fixed Re Test</a:t>
          </a:r>
        </a:p>
      </dsp:txBody>
      <dsp:txXfrm>
        <a:off x="1112225" y="2549141"/>
        <a:ext cx="5211116" cy="1002880"/>
      </dsp:txXfrm>
    </dsp:sp>
    <dsp:sp modelId="{792A6E62-8599-4E65-AEC8-911653DC8533}">
      <dsp:nvSpPr>
        <dsp:cNvPr id="0" name=""/>
        <dsp:cNvSpPr/>
      </dsp:nvSpPr>
      <dsp:spPr>
        <a:xfrm>
          <a:off x="1625599" y="377691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If Pass Close it, if Fails again assign back to Developer</a:t>
          </a:r>
        </a:p>
      </dsp:txBody>
      <dsp:txXfrm>
        <a:off x="1656800" y="3808111"/>
        <a:ext cx="5202988" cy="1002880"/>
      </dsp:txXfrm>
    </dsp:sp>
    <dsp:sp modelId="{FB7447D6-046D-43C4-A3A3-8A73BB0C89A1}">
      <dsp:nvSpPr>
        <dsp:cNvPr id="0" name=""/>
        <dsp:cNvSpPr/>
      </dsp:nvSpPr>
      <dsp:spPr>
        <a:xfrm>
          <a:off x="5809966" y="815909"/>
          <a:ext cx="692433" cy="6924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solidFill>
              <a:schemeClr val="tx1"/>
            </a:solidFill>
          </a:endParaRPr>
        </a:p>
      </dsp:txBody>
      <dsp:txXfrm>
        <a:off x="5965763" y="815909"/>
        <a:ext cx="380839" cy="521056"/>
      </dsp:txXfrm>
    </dsp:sp>
    <dsp:sp modelId="{FCB7EC04-B3F7-4623-9829-D341C0A75CB5}">
      <dsp:nvSpPr>
        <dsp:cNvPr id="0" name=""/>
        <dsp:cNvSpPr/>
      </dsp:nvSpPr>
      <dsp:spPr>
        <a:xfrm>
          <a:off x="6354542" y="2074879"/>
          <a:ext cx="692433" cy="6924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solidFill>
              <a:schemeClr val="tx1"/>
            </a:solidFill>
          </a:endParaRPr>
        </a:p>
      </dsp:txBody>
      <dsp:txXfrm>
        <a:off x="6510339" y="2074879"/>
        <a:ext cx="380839" cy="521056"/>
      </dsp:txXfrm>
    </dsp:sp>
    <dsp:sp modelId="{7765CD24-2E7D-4D19-A9F1-71C0844B4067}">
      <dsp:nvSpPr>
        <dsp:cNvPr id="0" name=""/>
        <dsp:cNvSpPr/>
      </dsp:nvSpPr>
      <dsp:spPr>
        <a:xfrm>
          <a:off x="6890990" y="3333849"/>
          <a:ext cx="692433" cy="6924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solidFill>
              <a:schemeClr val="tx1"/>
            </a:solidFill>
          </a:endParaRPr>
        </a:p>
      </dsp:txBody>
      <dsp:txXfrm>
        <a:off x="7046787" y="3333849"/>
        <a:ext cx="380839" cy="5210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42C58B-3A08-46D0-8755-C49406E82C8C}" type="datetimeFigureOut">
              <a:rPr lang="en-US" smtClean="0"/>
              <a:t>12/19/2019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45345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54410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153873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408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791770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782576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029700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9110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22008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01435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42C58B-3A08-46D0-8755-C49406E82C8C}"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62471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2C58B-3A08-46D0-8755-C49406E82C8C}"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47967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42C58B-3A08-46D0-8755-C49406E82C8C}" type="datetimeFigureOut">
              <a:rPr lang="en-US" smtClean="0"/>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88361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42C58B-3A08-46D0-8755-C49406E82C8C}" type="datetimeFigureOut">
              <a:rPr lang="en-US" smtClean="0"/>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51510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2C58B-3A08-46D0-8755-C49406E82C8C}" type="datetimeFigureOut">
              <a:rPr lang="en-US" smtClean="0"/>
              <a:t>12/19/2019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08034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4132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97054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42C58B-3A08-46D0-8755-C49406E82C8C}" type="datetimeFigureOut">
              <a:rPr lang="en-US" smtClean="0"/>
              <a:t>12/19/2019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D7DAB0-E281-4FEA-8F8C-F640F98257EF}" type="slidenum">
              <a:rPr lang="en-US" smtClean="0"/>
              <a:t>‹#›</a:t>
            </a:fld>
            <a:endParaRPr lang="en-US"/>
          </a:p>
        </p:txBody>
      </p:sp>
    </p:spTree>
    <p:extLst>
      <p:ext uri="{BB962C8B-B14F-4D97-AF65-F5344CB8AC3E}">
        <p14:creationId xmlns:p14="http://schemas.microsoft.com/office/powerpoint/2010/main" val="1383092486"/>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hyperlink" Target="http://net-informations.com/java/cjava/builder.htm" TargetMode="Externa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oftwaretestingclass.com/how-to-write-good-test-cases/" TargetMode="External"/><Relationship Id="rId2" Type="http://schemas.openxmlformats.org/officeDocument/2006/relationships/hyperlink" Target="https://www.softwaretestingclass.com/software-requirement-specification-srs/"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www.softwaretestinghelp.com/what-is-non-functional-testing/"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edefined Process 2">
            <a:extLst>
              <a:ext uri="{FF2B5EF4-FFF2-40B4-BE49-F238E27FC236}">
                <a16:creationId xmlns:a16="http://schemas.microsoft.com/office/drawing/2014/main" id="{495A4888-0D2B-4B8F-871D-6F2F98C46469}"/>
              </a:ext>
            </a:extLst>
          </p:cNvPr>
          <p:cNvSpPr/>
          <p:nvPr/>
        </p:nvSpPr>
        <p:spPr>
          <a:xfrm>
            <a:off x="1399712" y="373439"/>
            <a:ext cx="9392575" cy="496573"/>
          </a:xfrm>
          <a:prstGeom prst="flowChartPredefined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solidFill>
                  <a:schemeClr val="tx1"/>
                </a:solidFill>
              </a:rPr>
              <a:t>Topics</a:t>
            </a:r>
          </a:p>
        </p:txBody>
      </p:sp>
      <p:sp>
        <p:nvSpPr>
          <p:cNvPr id="2" name="Rectangle 1">
            <a:extLst>
              <a:ext uri="{FF2B5EF4-FFF2-40B4-BE49-F238E27FC236}">
                <a16:creationId xmlns:a16="http://schemas.microsoft.com/office/drawing/2014/main" id="{95FF1CCD-CE72-4DA7-982A-16E8A01BB25D}"/>
              </a:ext>
            </a:extLst>
          </p:cNvPr>
          <p:cNvSpPr/>
          <p:nvPr/>
        </p:nvSpPr>
        <p:spPr>
          <a:xfrm>
            <a:off x="1526959" y="976544"/>
            <a:ext cx="9037468" cy="56461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SDLC</a:t>
            </a:r>
          </a:p>
          <a:p>
            <a:pPr marL="342900" indent="-342900">
              <a:buAutoNum type="arabicPeriod"/>
            </a:pPr>
            <a:r>
              <a:rPr lang="en-US" dirty="0">
                <a:solidFill>
                  <a:schemeClr val="tx1"/>
                </a:solidFill>
              </a:rPr>
              <a:t>STLC</a:t>
            </a:r>
          </a:p>
          <a:p>
            <a:pPr marL="342900" indent="-342900">
              <a:buAutoNum type="arabicPeriod"/>
            </a:pPr>
            <a:r>
              <a:rPr lang="en-US" dirty="0">
                <a:solidFill>
                  <a:schemeClr val="tx1"/>
                </a:solidFill>
              </a:rPr>
              <a:t>QA PROCCESS</a:t>
            </a:r>
          </a:p>
          <a:p>
            <a:pPr marL="342900" indent="-342900">
              <a:buAutoNum type="arabicPeriod"/>
            </a:pPr>
            <a:r>
              <a:rPr lang="en-US" dirty="0">
                <a:solidFill>
                  <a:schemeClr val="tx1"/>
                </a:solidFill>
              </a:rPr>
              <a:t>AGILE VS WATERFALL</a:t>
            </a:r>
          </a:p>
          <a:p>
            <a:pPr marL="342900" indent="-342900">
              <a:buAutoNum type="arabicPeriod"/>
            </a:pPr>
            <a:r>
              <a:rPr lang="en-US" dirty="0">
                <a:solidFill>
                  <a:schemeClr val="tx1"/>
                </a:solidFill>
              </a:rPr>
              <a:t>TEAMS</a:t>
            </a:r>
          </a:p>
          <a:p>
            <a:pPr marL="342900" indent="-342900">
              <a:buAutoNum type="arabicPeriod"/>
            </a:pPr>
            <a:r>
              <a:rPr lang="en-US" dirty="0">
                <a:solidFill>
                  <a:schemeClr val="tx1"/>
                </a:solidFill>
              </a:rPr>
              <a:t>AGILE CEREMONIES</a:t>
            </a:r>
          </a:p>
          <a:p>
            <a:pPr marL="342900" indent="-342900">
              <a:buAutoNum type="arabicPeriod"/>
            </a:pPr>
            <a:r>
              <a:rPr lang="en-US" dirty="0">
                <a:solidFill>
                  <a:schemeClr val="tx1"/>
                </a:solidFill>
              </a:rPr>
              <a:t>JIRA</a:t>
            </a:r>
          </a:p>
          <a:p>
            <a:pPr marL="342900" indent="-342900">
              <a:buAutoNum type="arabicPeriod"/>
            </a:pPr>
            <a:r>
              <a:rPr lang="en-US" dirty="0">
                <a:solidFill>
                  <a:schemeClr val="tx1"/>
                </a:solidFill>
              </a:rPr>
              <a:t>DEFECT LIFE CYCLE</a:t>
            </a:r>
          </a:p>
          <a:p>
            <a:pPr marL="342900" indent="-342900">
              <a:buAutoNum type="arabicPeriod"/>
            </a:pPr>
            <a:r>
              <a:rPr lang="en-US" dirty="0">
                <a:solidFill>
                  <a:schemeClr val="tx1"/>
                </a:solidFill>
              </a:rPr>
              <a:t>ENVIRONEMNTS</a:t>
            </a:r>
          </a:p>
          <a:p>
            <a:pPr marL="342900" indent="-342900">
              <a:buAutoNum type="arabicPeriod"/>
            </a:pPr>
            <a:r>
              <a:rPr lang="en-US" dirty="0">
                <a:solidFill>
                  <a:schemeClr val="tx1"/>
                </a:solidFill>
              </a:rPr>
              <a:t>BRD,USER STORY, TEST SCENARIO, TEST CASE, TEST SCRIPT</a:t>
            </a:r>
          </a:p>
          <a:p>
            <a:pPr marL="342900" indent="-342900">
              <a:buAutoNum type="arabicPeriod"/>
            </a:pPr>
            <a:r>
              <a:rPr lang="en-US" dirty="0">
                <a:solidFill>
                  <a:schemeClr val="tx1"/>
                </a:solidFill>
              </a:rPr>
              <a:t>QA PROCESS QUESTIONS</a:t>
            </a:r>
          </a:p>
          <a:p>
            <a:pPr marL="342900" indent="-342900">
              <a:buAutoNum type="arabicPeriod"/>
            </a:pPr>
            <a:r>
              <a:rPr lang="en-US" dirty="0">
                <a:solidFill>
                  <a:schemeClr val="tx1"/>
                </a:solidFill>
              </a:rPr>
              <a:t>INTERVIEW PREP QUESTIONS</a:t>
            </a:r>
          </a:p>
          <a:p>
            <a:pPr marL="342900" indent="-342900">
              <a:buAutoNum type="arabicPeriod"/>
            </a:pPr>
            <a:r>
              <a:rPr lang="en-US" dirty="0">
                <a:solidFill>
                  <a:schemeClr val="tx1"/>
                </a:solidFill>
              </a:rPr>
              <a:t>POSTMAN</a:t>
            </a:r>
          </a:p>
          <a:p>
            <a:pPr marL="342900" indent="-342900">
              <a:buAutoNum type="arabicPeriod"/>
            </a:pPr>
            <a:r>
              <a:rPr lang="en-US" dirty="0">
                <a:solidFill>
                  <a:schemeClr val="tx1"/>
                </a:solidFill>
              </a:rPr>
              <a:t>HOW TO WRITE RESUME</a:t>
            </a:r>
          </a:p>
          <a:p>
            <a:pPr marL="342900" indent="-342900">
              <a:buAutoNum type="arabicPeriod"/>
            </a:pPr>
            <a:r>
              <a:rPr lang="en-US" dirty="0">
                <a:solidFill>
                  <a:schemeClr val="tx1"/>
                </a:solidFill>
              </a:rPr>
              <a:t>JOB HUNTING PROCCESS</a:t>
            </a:r>
          </a:p>
          <a:p>
            <a:pPr marL="342900" indent="-342900">
              <a:buAutoNum type="arabicPeriod"/>
            </a:pPr>
            <a:r>
              <a:rPr lang="en-US" dirty="0">
                <a:solidFill>
                  <a:schemeClr val="tx1"/>
                </a:solidFill>
              </a:rPr>
              <a:t>HOW TO HANDLE RECRUITERS AND JOB OFFERS</a:t>
            </a:r>
          </a:p>
          <a:p>
            <a:pPr marL="342900" indent="-342900">
              <a:buAutoNum type="arabicPeriod"/>
            </a:pPr>
            <a:r>
              <a:rPr lang="en-US" dirty="0">
                <a:solidFill>
                  <a:schemeClr val="tx1"/>
                </a:solidFill>
              </a:rPr>
              <a:t>FIRST WEEKS OF NEW JOB</a:t>
            </a:r>
          </a:p>
          <a:p>
            <a:pPr marL="342900" indent="-342900">
              <a:buAutoNum type="arabicPeriod"/>
            </a:pPr>
            <a:r>
              <a:rPr lang="en-US" dirty="0">
                <a:solidFill>
                  <a:schemeClr val="tx1"/>
                </a:solidFill>
              </a:rPr>
              <a:t>MORE</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344951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algn="ctr" defTabSz="800100">
                <a:lnSpc>
                  <a:spcPct val="90000"/>
                </a:lnSpc>
                <a:spcBef>
                  <a:spcPct val="0"/>
                </a:spcBef>
                <a:spcAft>
                  <a:spcPct val="35000"/>
                </a:spcAft>
              </a:pPr>
              <a:r>
                <a:rPr lang="en-US" dirty="0">
                  <a:solidFill>
                    <a:schemeClr val="tx1"/>
                  </a:solidFill>
                </a:rPr>
                <a:t>Bug logging and tracking</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3227294" y="1568824"/>
            <a:ext cx="8211671" cy="43837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It is a process of reporting the defect and once it is fixed tester should retest if passes, we close the ticket if not we should send back to developer. </a:t>
            </a:r>
          </a:p>
        </p:txBody>
      </p:sp>
    </p:spTree>
    <p:extLst>
      <p:ext uri="{BB962C8B-B14F-4D97-AF65-F5344CB8AC3E}">
        <p14:creationId xmlns:p14="http://schemas.microsoft.com/office/powerpoint/2010/main" val="330216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Are you a team player or a lone wolf?</a:t>
            </a:r>
            <a:endParaRPr lang="en-US" sz="26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chemeClr val="tx1"/>
                </a:solidFill>
              </a:rPr>
              <a:t>	I have been in both kinds of situations. While I feel teamwork is really necessary to boot the enthusiasm, and productivity, I am also comfortable working by myself. </a:t>
            </a:r>
          </a:p>
          <a:p>
            <a:r>
              <a:rPr lang="en-US" sz="2600" dirty="0">
                <a:solidFill>
                  <a:schemeClr val="tx1"/>
                </a:solidFill>
              </a:rPr>
              <a:t>	From my experience, things like brainstorming, going over user stories and scenarios and plugging gaps in user stories or acceptance criteria need a lot of teamwork. </a:t>
            </a:r>
          </a:p>
          <a:p>
            <a:r>
              <a:rPr lang="en-US" sz="2600" dirty="0">
                <a:solidFill>
                  <a:schemeClr val="tx1"/>
                </a:solidFill>
              </a:rPr>
              <a:t>	However, there are things like documentation, preparing presentations, data analysis which are best done alone in the start. </a:t>
            </a:r>
          </a:p>
          <a:p>
            <a:pPr algn="just"/>
            <a:endParaRPr lang="en-US" sz="2600" dirty="0">
              <a:solidFill>
                <a:schemeClr val="tx1"/>
              </a:solidFill>
            </a:endParaRPr>
          </a:p>
        </p:txBody>
      </p:sp>
    </p:spTree>
    <p:extLst>
      <p:ext uri="{BB962C8B-B14F-4D97-AF65-F5344CB8AC3E}">
        <p14:creationId xmlns:p14="http://schemas.microsoft.com/office/powerpoint/2010/main" val="422724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Do you like working in small teams or big teams?</a:t>
            </a:r>
            <a:endParaRPr lang="en-US" sz="2600" dirty="0">
              <a:solidFill>
                <a:schemeClr val="tx1"/>
              </a:solidFill>
            </a:endParaRPr>
          </a:p>
          <a:p>
            <a:pPr algn="ctr"/>
            <a:endParaRPr lang="en-US" sz="26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chemeClr val="tx1"/>
                </a:solidFill>
              </a:rPr>
              <a:t>	I have had chance to work in teams as big as more than 12 testers, and also in small teams of 4 or 5. While each situation has its pros and cons, I feel comfortable and work well either way. </a:t>
            </a:r>
          </a:p>
          <a:p>
            <a:r>
              <a:rPr lang="en-US" sz="2600" dirty="0">
                <a:solidFill>
                  <a:schemeClr val="tx1"/>
                </a:solidFill>
              </a:rPr>
              <a:t>	For example, with a big team, you have more resources and a better division of labor. However, the coordination is challenging and chaotic</a:t>
            </a:r>
          </a:p>
          <a:p>
            <a:r>
              <a:rPr lang="en-US" sz="2600" dirty="0">
                <a:solidFill>
                  <a:schemeClr val="tx1"/>
                </a:solidFill>
              </a:rPr>
              <a:t> 	Similarly, small teams can be nimble and are suitable for agile style development. However, the scope has to be limited because of team size, and often the staff is stretched thin and must work long hours. </a:t>
            </a:r>
          </a:p>
          <a:p>
            <a:pPr algn="just"/>
            <a:endParaRPr lang="en-US" sz="2600" dirty="0">
              <a:solidFill>
                <a:schemeClr val="tx1"/>
              </a:solidFill>
            </a:endParaRPr>
          </a:p>
        </p:txBody>
      </p:sp>
    </p:spTree>
    <p:extLst>
      <p:ext uri="{BB962C8B-B14F-4D97-AF65-F5344CB8AC3E}">
        <p14:creationId xmlns:p14="http://schemas.microsoft.com/office/powerpoint/2010/main" val="61556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Have you work under pressure?</a:t>
            </a:r>
            <a:endParaRPr lang="en-US" sz="22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	I’m not strange to working under pressure. Good pressure- such as having a lot of assignments / tasks to work on or and upcoming deadline help me to stay motivated and productive. Of course, there are time when too much pressure can lead to stress; However, I can </a:t>
            </a:r>
            <a:r>
              <a:rPr lang="en-US" sz="2200" b="1" dirty="0">
                <a:solidFill>
                  <a:schemeClr val="tx1"/>
                </a:solidFill>
              </a:rPr>
              <a:t>prioritize</a:t>
            </a:r>
            <a:r>
              <a:rPr lang="en-US" sz="2200" dirty="0">
                <a:solidFill>
                  <a:schemeClr val="tx1"/>
                </a:solidFill>
              </a:rPr>
              <a:t> my job and meeting deadlines which prevents me from feeling stressed often during the work. </a:t>
            </a:r>
          </a:p>
          <a:p>
            <a:r>
              <a:rPr lang="en-US" sz="2200" dirty="0">
                <a:solidFill>
                  <a:schemeClr val="tx1"/>
                </a:solidFill>
              </a:rPr>
              <a:t>	For example, when developer couldn’t deploy the code on time, as an automation tester we shouldn’t do nothing and wait. In that situation, I read acceptance criteria/ requirement, analyze scenarios and create the test case or   write my pseudocode. So once it’s done my 70% of job is done also, therefore, I can meet my deadline or finish my job according to deadline. </a:t>
            </a:r>
          </a:p>
          <a:p>
            <a:r>
              <a:rPr lang="en-US" sz="2200" dirty="0">
                <a:solidFill>
                  <a:schemeClr val="tx1"/>
                </a:solidFill>
              </a:rPr>
              <a:t>	This is how I handle my stress or avoiding unnecessary stress by simple prioritize , focus on and get the job done. </a:t>
            </a:r>
          </a:p>
          <a:p>
            <a:pPr algn="just"/>
            <a:endParaRPr lang="en-US" sz="2200" dirty="0">
              <a:solidFill>
                <a:schemeClr val="tx1"/>
              </a:solidFill>
            </a:endParaRPr>
          </a:p>
        </p:txBody>
      </p:sp>
    </p:spTree>
    <p:extLst>
      <p:ext uri="{BB962C8B-B14F-4D97-AF65-F5344CB8AC3E}">
        <p14:creationId xmlns:p14="http://schemas.microsoft.com/office/powerpoint/2010/main" val="202941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Why did you apply for this position? Or Why should we hire you ?</a:t>
            </a:r>
            <a:endParaRPr lang="en-US" sz="24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	I feel that your vacancy ideally fits my work experience, skills and qualifications. Therefore, I will be able to make significant contribution to your company as well as fulfill my potential. </a:t>
            </a:r>
          </a:p>
          <a:p>
            <a:r>
              <a:rPr lang="en-US" sz="2400" dirty="0">
                <a:solidFill>
                  <a:schemeClr val="tx1"/>
                </a:solidFill>
              </a:rPr>
              <a:t>	I would like to work for a company where </a:t>
            </a:r>
            <a:r>
              <a:rPr lang="en-US" sz="2400" dirty="0" err="1">
                <a:solidFill>
                  <a:schemeClr val="tx1"/>
                </a:solidFill>
              </a:rPr>
              <a:t>i</a:t>
            </a:r>
            <a:r>
              <a:rPr lang="en-US" sz="2400" dirty="0">
                <a:solidFill>
                  <a:schemeClr val="tx1"/>
                </a:solidFill>
              </a:rPr>
              <a:t> feel </a:t>
            </a:r>
            <a:r>
              <a:rPr lang="en-US" sz="2400" dirty="0" err="1">
                <a:solidFill>
                  <a:schemeClr val="tx1"/>
                </a:solidFill>
              </a:rPr>
              <a:t>i</a:t>
            </a:r>
            <a:r>
              <a:rPr lang="en-US" sz="2400" dirty="0">
                <a:solidFill>
                  <a:schemeClr val="tx1"/>
                </a:solidFill>
              </a:rPr>
              <a:t> can make a real difference. After did some research about your company I have discovered that it has a excellent reputation. I was also greatly impressed by your companies mission statement, values and culture. I feel strongly that your is a organization that I  would like to work for and be associated with. </a:t>
            </a:r>
          </a:p>
          <a:p>
            <a:r>
              <a:rPr lang="en-US" sz="2400" dirty="0">
                <a:solidFill>
                  <a:schemeClr val="tx1"/>
                </a:solidFill>
              </a:rPr>
              <a:t>	I believe your company will help me to develop my career in the direction that want it to go. </a:t>
            </a:r>
          </a:p>
          <a:p>
            <a:r>
              <a:rPr lang="en-US" sz="2400" dirty="0">
                <a:solidFill>
                  <a:schemeClr val="tx1"/>
                </a:solidFill>
              </a:rPr>
              <a:t>	I think I would be a perfect candidate and compatible fit for this position. </a:t>
            </a:r>
          </a:p>
          <a:p>
            <a:pPr algn="just"/>
            <a:endParaRPr lang="en-US" sz="2400" dirty="0">
              <a:solidFill>
                <a:schemeClr val="tx1"/>
              </a:solidFill>
            </a:endParaRPr>
          </a:p>
        </p:txBody>
      </p:sp>
    </p:spTree>
    <p:extLst>
      <p:ext uri="{BB962C8B-B14F-4D97-AF65-F5344CB8AC3E}">
        <p14:creationId xmlns:p14="http://schemas.microsoft.com/office/powerpoint/2010/main" val="101422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Why are you looking for a change now ?</a:t>
            </a:r>
            <a:endParaRPr lang="en-US" sz="24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500" dirty="0">
                <a:solidFill>
                  <a:schemeClr val="tx1"/>
                </a:solidFill>
              </a:rPr>
              <a:t>	I have worked at my present  employer for X number of years, and it has been a great journey. I still love my job and am very good at it. </a:t>
            </a:r>
          </a:p>
          <a:p>
            <a:pPr algn="just"/>
            <a:r>
              <a:rPr lang="en-US" sz="2500" dirty="0">
                <a:solidFill>
                  <a:schemeClr val="tx1"/>
                </a:solidFill>
              </a:rPr>
              <a:t>	However, I have hit a ceiling in terms of development here, and I am looking for an opportunity to face new challenges, achieve certain key career aspirations and grow within the industry. </a:t>
            </a:r>
          </a:p>
          <a:p>
            <a:pPr algn="just"/>
            <a:r>
              <a:rPr lang="en-US" sz="2500" dirty="0">
                <a:solidFill>
                  <a:schemeClr val="tx1"/>
                </a:solidFill>
              </a:rPr>
              <a:t>	When I read your job description, It immediately piqued my interest as it seems like a perfect match for my skills, and a great opportunity to add value to your organization. </a:t>
            </a:r>
          </a:p>
        </p:txBody>
      </p:sp>
    </p:spTree>
    <p:extLst>
      <p:ext uri="{BB962C8B-B14F-4D97-AF65-F5344CB8AC3E}">
        <p14:creationId xmlns:p14="http://schemas.microsoft.com/office/powerpoint/2010/main" val="169192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are your strengths as a QA?</a:t>
            </a:r>
            <a:endParaRPr lang="en-US" sz="24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chemeClr val="tx1"/>
                </a:solidFill>
              </a:rPr>
              <a:t>Strengths:</a:t>
            </a:r>
          </a:p>
          <a:p>
            <a:pPr lvl="0"/>
            <a:r>
              <a:rPr lang="en-US" sz="2600" dirty="0">
                <a:solidFill>
                  <a:schemeClr val="tx1"/>
                </a:solidFill>
              </a:rPr>
              <a:t>	QAs have input into the entire software development process. </a:t>
            </a:r>
          </a:p>
          <a:p>
            <a:pPr lvl="0"/>
            <a:r>
              <a:rPr lang="en-US" sz="2600" dirty="0">
                <a:solidFill>
                  <a:schemeClr val="tx1"/>
                </a:solidFill>
              </a:rPr>
              <a:t>Verifying software is just one aspect of the role- but most end users aren’t interested in what any applications can do for them. </a:t>
            </a:r>
          </a:p>
          <a:p>
            <a:pPr lvl="0"/>
            <a:r>
              <a:rPr lang="en-US" sz="2600" dirty="0">
                <a:solidFill>
                  <a:schemeClr val="tx1"/>
                </a:solidFill>
              </a:rPr>
              <a:t>	I have the ability to get a very clear understanding of the business requirements along with business logic much before starting the test strategy. </a:t>
            </a:r>
          </a:p>
          <a:p>
            <a:pPr lvl="0"/>
            <a:r>
              <a:rPr lang="en-US" sz="2600" dirty="0">
                <a:solidFill>
                  <a:schemeClr val="tx1"/>
                </a:solidFill>
              </a:rPr>
              <a:t>Quick learning</a:t>
            </a:r>
          </a:p>
          <a:p>
            <a:pPr lvl="0"/>
            <a:r>
              <a:rPr lang="en-US" sz="2600" dirty="0">
                <a:solidFill>
                  <a:schemeClr val="tx1"/>
                </a:solidFill>
              </a:rPr>
              <a:t>Communication skills </a:t>
            </a:r>
          </a:p>
          <a:p>
            <a:pPr lvl="0"/>
            <a:r>
              <a:rPr lang="en-US" sz="2600" dirty="0">
                <a:solidFill>
                  <a:schemeClr val="tx1"/>
                </a:solidFill>
              </a:rPr>
              <a:t>Work under pressure or handle stress</a:t>
            </a:r>
          </a:p>
          <a:p>
            <a:pPr algn="just"/>
            <a:endParaRPr lang="en-US" sz="2600" dirty="0">
              <a:solidFill>
                <a:schemeClr val="tx1"/>
              </a:solidFill>
            </a:endParaRPr>
          </a:p>
        </p:txBody>
      </p:sp>
    </p:spTree>
    <p:extLst>
      <p:ext uri="{BB962C8B-B14F-4D97-AF65-F5344CB8AC3E}">
        <p14:creationId xmlns:p14="http://schemas.microsoft.com/office/powerpoint/2010/main" val="8922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What are your weaknesses as a QA?</a:t>
            </a:r>
            <a:endParaRPr lang="en-US" sz="25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Weaknesses</a:t>
            </a:r>
          </a:p>
          <a:p>
            <a:r>
              <a:rPr lang="en-US" sz="2500" dirty="0">
                <a:solidFill>
                  <a:schemeClr val="tx1"/>
                </a:solidFill>
              </a:rPr>
              <a:t>		In the pass my greatest weakness was that </a:t>
            </a:r>
            <a:r>
              <a:rPr lang="en-US" sz="2500" dirty="0" err="1">
                <a:solidFill>
                  <a:schemeClr val="tx1"/>
                </a:solidFill>
              </a:rPr>
              <a:t>i</a:t>
            </a:r>
            <a:r>
              <a:rPr lang="en-US" sz="2500" dirty="0">
                <a:solidFill>
                  <a:schemeClr val="tx1"/>
                </a:solidFill>
              </a:rPr>
              <a:t> was very critical of my own work. I always thought in order to produce excellent and error-free work, have to go each and every detail, while this is beneficial to my job performance, but it is possible to go to extremes. </a:t>
            </a:r>
          </a:p>
          <a:p>
            <a:r>
              <a:rPr lang="en-US" sz="2500" dirty="0">
                <a:solidFill>
                  <a:schemeClr val="tx1"/>
                </a:solidFill>
              </a:rPr>
              <a:t>	I have also found that I can easily waste time checking and rechecking the same stuff. For example, when </a:t>
            </a:r>
            <a:r>
              <a:rPr lang="en-US" sz="2500" dirty="0" err="1">
                <a:solidFill>
                  <a:schemeClr val="tx1"/>
                </a:solidFill>
              </a:rPr>
              <a:t>i</a:t>
            </a:r>
            <a:r>
              <a:rPr lang="en-US" sz="2500" dirty="0">
                <a:solidFill>
                  <a:schemeClr val="tx1"/>
                </a:solidFill>
              </a:rPr>
              <a:t> found defect , it is great for reproduce 2-3 times to confirm that is a bug or not. </a:t>
            </a:r>
          </a:p>
          <a:p>
            <a:r>
              <a:rPr lang="en-US" sz="2500" dirty="0">
                <a:solidFill>
                  <a:schemeClr val="tx1"/>
                </a:solidFill>
              </a:rPr>
              <a:t>	But what I did is I do recreate bug 6-7 times with using different test data or environment. But then </a:t>
            </a:r>
            <a:r>
              <a:rPr lang="en-US" sz="2500" dirty="0" err="1">
                <a:solidFill>
                  <a:schemeClr val="tx1"/>
                </a:solidFill>
              </a:rPr>
              <a:t>i</a:t>
            </a:r>
            <a:r>
              <a:rPr lang="en-US" sz="2500" dirty="0">
                <a:solidFill>
                  <a:schemeClr val="tx1"/>
                </a:solidFill>
              </a:rPr>
              <a:t> realized this is just waste of time. So now I’m always making a conscious effort to trust myself and my quality focus more on other task. </a:t>
            </a:r>
          </a:p>
          <a:p>
            <a:pPr algn="just"/>
            <a:endParaRPr lang="en-US" sz="2500" dirty="0">
              <a:solidFill>
                <a:schemeClr val="tx1"/>
              </a:solidFill>
            </a:endParaRPr>
          </a:p>
        </p:txBody>
      </p:sp>
    </p:spTree>
    <p:extLst>
      <p:ext uri="{BB962C8B-B14F-4D97-AF65-F5344CB8AC3E}">
        <p14:creationId xmlns:p14="http://schemas.microsoft.com/office/powerpoint/2010/main" val="291079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37566"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 you have any questions for me?</a:t>
            </a:r>
            <a:endParaRPr lang="en-US"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7708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Yes , I do have couple questions, Can you tell me about the team structure and who I will be working with?</a:t>
            </a:r>
          </a:p>
          <a:p>
            <a:endParaRPr lang="en-US" dirty="0">
              <a:solidFill>
                <a:schemeClr val="tx1"/>
              </a:solidFill>
            </a:endParaRPr>
          </a:p>
          <a:p>
            <a:r>
              <a:rPr lang="en-US" dirty="0">
                <a:solidFill>
                  <a:schemeClr val="tx1"/>
                </a:solidFill>
              </a:rPr>
              <a:t>What are the challenge that your team facing now?</a:t>
            </a:r>
          </a:p>
          <a:p>
            <a:endParaRPr lang="en-US" dirty="0">
              <a:solidFill>
                <a:schemeClr val="tx1"/>
              </a:solidFill>
            </a:endParaRPr>
          </a:p>
          <a:p>
            <a:r>
              <a:rPr lang="en-US" dirty="0">
                <a:solidFill>
                  <a:schemeClr val="tx1"/>
                </a:solidFill>
              </a:rPr>
              <a:t>What kind of tools do you use?</a:t>
            </a:r>
          </a:p>
          <a:p>
            <a:endParaRPr lang="en-US" dirty="0">
              <a:solidFill>
                <a:schemeClr val="tx1"/>
              </a:solidFill>
            </a:endParaRPr>
          </a:p>
          <a:p>
            <a:r>
              <a:rPr lang="en-US" dirty="0">
                <a:solidFill>
                  <a:schemeClr val="tx1"/>
                </a:solidFill>
              </a:rPr>
              <a:t>Can you give high level information about the project?</a:t>
            </a:r>
          </a:p>
          <a:p>
            <a:endParaRPr lang="en-US" dirty="0">
              <a:solidFill>
                <a:schemeClr val="tx1"/>
              </a:solidFill>
            </a:endParaRPr>
          </a:p>
          <a:p>
            <a:r>
              <a:rPr lang="en-US" dirty="0">
                <a:solidFill>
                  <a:schemeClr val="tx1"/>
                </a:solidFill>
              </a:rPr>
              <a:t>Is it new Project?</a:t>
            </a:r>
          </a:p>
          <a:p>
            <a:endParaRPr lang="en-US" dirty="0">
              <a:solidFill>
                <a:schemeClr val="tx1"/>
              </a:solidFill>
            </a:endParaRPr>
          </a:p>
          <a:p>
            <a:pPr algn="just"/>
            <a:endParaRPr lang="en-US" sz="2500" dirty="0">
              <a:solidFill>
                <a:schemeClr val="tx1"/>
              </a:solidFill>
            </a:endParaRPr>
          </a:p>
        </p:txBody>
      </p:sp>
    </p:spTree>
    <p:extLst>
      <p:ext uri="{BB962C8B-B14F-4D97-AF65-F5344CB8AC3E}">
        <p14:creationId xmlns:p14="http://schemas.microsoft.com/office/powerpoint/2010/main" val="310066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37566" y="799546"/>
            <a:ext cx="9148917" cy="10055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a Module?</a:t>
            </a:r>
            <a:endParaRPr lang="en-US"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4000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A “Module” is a software component that has a specific task. It can be a “link” which can go inside to its component detail.</a:t>
            </a:r>
          </a:p>
          <a:p>
            <a:pPr algn="just"/>
            <a:endParaRPr lang="en-US" sz="2500" dirty="0">
              <a:solidFill>
                <a:schemeClr val="tx1"/>
              </a:solidFill>
            </a:endParaRPr>
          </a:p>
        </p:txBody>
      </p:sp>
    </p:spTree>
    <p:extLst>
      <p:ext uri="{BB962C8B-B14F-4D97-AF65-F5344CB8AC3E}">
        <p14:creationId xmlns:p14="http://schemas.microsoft.com/office/powerpoint/2010/main" val="125631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37566" y="799546"/>
            <a:ext cx="9148917" cy="10055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What is peer review ?</a:t>
            </a:r>
            <a:endParaRPr lang="en-US" sz="28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4000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solidFill>
                  <a:schemeClr val="tx1"/>
                </a:solidFill>
              </a:rPr>
              <a:t>Peer review is process for finding any error or defect on various documents , it is conducted by team members . the purpose of peer review is find the defect as early as possible before it is deployed to next step. </a:t>
            </a:r>
          </a:p>
          <a:p>
            <a:pPr algn="just"/>
            <a:endParaRPr lang="en-US" sz="2800" dirty="0">
              <a:solidFill>
                <a:schemeClr val="tx1"/>
              </a:solidFill>
            </a:endParaRPr>
          </a:p>
        </p:txBody>
      </p:sp>
    </p:spTree>
    <p:extLst>
      <p:ext uri="{BB962C8B-B14F-4D97-AF65-F5344CB8AC3E}">
        <p14:creationId xmlns:p14="http://schemas.microsoft.com/office/powerpoint/2010/main" val="23394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1E22B1-70ED-4B52-A53E-41ECB699B918}"/>
              </a:ext>
            </a:extLst>
          </p:cNvPr>
          <p:cNvSpPr/>
          <p:nvPr/>
        </p:nvSpPr>
        <p:spPr>
          <a:xfrm>
            <a:off x="1779886" y="190435"/>
            <a:ext cx="8309500" cy="58949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Testing’s Contributions to Success</a:t>
            </a:r>
          </a:p>
        </p:txBody>
      </p:sp>
      <p:sp>
        <p:nvSpPr>
          <p:cNvPr id="9" name="Rectangle 8">
            <a:extLst>
              <a:ext uri="{FF2B5EF4-FFF2-40B4-BE49-F238E27FC236}">
                <a16:creationId xmlns:a16="http://schemas.microsoft.com/office/drawing/2014/main" id="{2C213AFB-DC2C-4C88-9AE7-6C08F5079D1A}"/>
              </a:ext>
            </a:extLst>
          </p:cNvPr>
          <p:cNvSpPr/>
          <p:nvPr/>
        </p:nvSpPr>
        <p:spPr>
          <a:xfrm>
            <a:off x="1779886" y="1597892"/>
            <a:ext cx="8309500" cy="1158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Having testers involved in requirements reviews or user story refinement could detect defects in these work products. The identification and removal of requirements defects reduces the risk of incorrect or untestable functionality being developed. </a:t>
            </a:r>
          </a:p>
        </p:txBody>
      </p:sp>
      <p:sp>
        <p:nvSpPr>
          <p:cNvPr id="10" name="Rectangle 9">
            <a:extLst>
              <a:ext uri="{FF2B5EF4-FFF2-40B4-BE49-F238E27FC236}">
                <a16:creationId xmlns:a16="http://schemas.microsoft.com/office/drawing/2014/main" id="{79FF1EBC-C5A2-4249-B80E-A4580A172BCF}"/>
              </a:ext>
            </a:extLst>
          </p:cNvPr>
          <p:cNvSpPr/>
          <p:nvPr/>
        </p:nvSpPr>
        <p:spPr>
          <a:xfrm>
            <a:off x="1779886" y="3086034"/>
            <a:ext cx="8309500" cy="1158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Having testers work closely with system designers while the system is being designed can increase each party’s understanding of the design and how to test it. This increased understanding can reduce the risk of fundamental design defects and enable tests to be identified at an early stage</a:t>
            </a:r>
          </a:p>
        </p:txBody>
      </p:sp>
      <p:sp>
        <p:nvSpPr>
          <p:cNvPr id="11" name="Rectangle 10">
            <a:extLst>
              <a:ext uri="{FF2B5EF4-FFF2-40B4-BE49-F238E27FC236}">
                <a16:creationId xmlns:a16="http://schemas.microsoft.com/office/drawing/2014/main" id="{3F6E582C-55C0-4508-A2CA-EA146C8D9FFB}"/>
              </a:ext>
            </a:extLst>
          </p:cNvPr>
          <p:cNvSpPr/>
          <p:nvPr/>
        </p:nvSpPr>
        <p:spPr>
          <a:xfrm>
            <a:off x="1779886" y="4574176"/>
            <a:ext cx="8309500" cy="1158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Having testers work closely with developers while the code is under development can increase each party’s understanding of the code and how to test it. This increased understanding can reduce the risk of defects within the code and the tests.</a:t>
            </a:r>
          </a:p>
        </p:txBody>
      </p:sp>
    </p:spTree>
    <p:extLst>
      <p:ext uri="{BB962C8B-B14F-4D97-AF65-F5344CB8AC3E}">
        <p14:creationId xmlns:p14="http://schemas.microsoft.com/office/powerpoint/2010/main" val="89398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style.rotation</p:attrName>
                                        </p:attrNameLst>
                                      </p:cBhvr>
                                      <p:tavLst>
                                        <p:tav tm="0">
                                          <p:val>
                                            <p:fltVal val="90"/>
                                          </p:val>
                                        </p:tav>
                                        <p:tav tm="100000">
                                          <p:val>
                                            <p:fltVal val="0"/>
                                          </p:val>
                                        </p:tav>
                                      </p:tavLst>
                                    </p:anim>
                                    <p:animEffect transition="in" filter="fade">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fltVal val="0"/>
                                          </p:val>
                                        </p:tav>
                                        <p:tav tm="100000">
                                          <p:val>
                                            <p:strVal val="#ppt_w"/>
                                          </p:val>
                                        </p:tav>
                                      </p:tavLst>
                                    </p:anim>
                                    <p:anim calcmode="lin" valueType="num">
                                      <p:cBhvr>
                                        <p:cTn id="32" dur="1000" fill="hold"/>
                                        <p:tgtEl>
                                          <p:spTgt spid="11"/>
                                        </p:tgtEl>
                                        <p:attrNameLst>
                                          <p:attrName>ppt_h</p:attrName>
                                        </p:attrNameLst>
                                      </p:cBhvr>
                                      <p:tavLst>
                                        <p:tav tm="0">
                                          <p:val>
                                            <p:fltVal val="0"/>
                                          </p:val>
                                        </p:tav>
                                        <p:tav tm="100000">
                                          <p:val>
                                            <p:strVal val="#ppt_h"/>
                                          </p:val>
                                        </p:tav>
                                      </p:tavLst>
                                    </p:anim>
                                    <p:anim calcmode="lin" valueType="num">
                                      <p:cBhvr>
                                        <p:cTn id="33" dur="1000" fill="hold"/>
                                        <p:tgtEl>
                                          <p:spTgt spid="11"/>
                                        </p:tgtEl>
                                        <p:attrNameLst>
                                          <p:attrName>style.rotation</p:attrName>
                                        </p:attrNameLst>
                                      </p:cBhvr>
                                      <p:tavLst>
                                        <p:tav tm="0">
                                          <p:val>
                                            <p:fltVal val="90"/>
                                          </p:val>
                                        </p:tav>
                                        <p:tav tm="100000">
                                          <p:val>
                                            <p:fltVal val="0"/>
                                          </p:val>
                                        </p:tav>
                                      </p:tavLst>
                                    </p:anim>
                                    <p:animEffect transition="in" filter="fade">
                                      <p:cBhvr>
                                        <p:cTn id="3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How do you test the application if the requirements are not available?</a:t>
            </a:r>
            <a:endParaRPr lang="en-US" sz="22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226351"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lumMod val="50000"/>
                  </a:schemeClr>
                </a:solidFill>
              </a:rPr>
              <a:t>A-1 If the requirement is not available we have to do our best to gather as much information as possible from the end-users, client and similar applications from competitors. Based on our research we can still test the application. For example if we have to test an e-commerce application without requirement we can analyze amazon.com to gather basic requirements and perform our testing accordingly. </a:t>
            </a:r>
          </a:p>
          <a:p>
            <a:r>
              <a:rPr lang="en-US" dirty="0">
                <a:solidFill>
                  <a:schemeClr val="tx2">
                    <a:lumMod val="50000"/>
                  </a:schemeClr>
                </a:solidFill>
              </a:rPr>
              <a:t> </a:t>
            </a:r>
          </a:p>
          <a:p>
            <a:r>
              <a:rPr lang="en-US" dirty="0">
                <a:solidFill>
                  <a:schemeClr val="tx2">
                    <a:lumMod val="50000"/>
                  </a:schemeClr>
                </a:solidFill>
              </a:rPr>
              <a:t>A-1.2 When we do not have any formal document (e.g. FSD,BRD.SRS) available for reference, we can get help from earlier versions of the application, defects description and comments, wireframes, etc. It is always a good idea to include some members on the team who have good domain knowledge. We can also talk directly with developers and business analysts, who help us understand application behavior. We can create reference documents for the testing team, which will help new team members to become productive quickly. </a:t>
            </a:r>
          </a:p>
          <a:p>
            <a:r>
              <a:rPr lang="en-US" dirty="0">
                <a:solidFill>
                  <a:schemeClr val="tx2">
                    <a:lumMod val="50000"/>
                  </a:schemeClr>
                </a:solidFill>
              </a:rPr>
              <a:t>A-2.3 In my current company , while I was working on any production defect ticket which is not including any Acceptance Criteria (requirement).In that case, I go to developer desk discuss about root cause scenarios and take a note, analyze it , create a test case , execute them make sure the issue is fixed then complete my testing. </a:t>
            </a:r>
          </a:p>
          <a:p>
            <a:pPr algn="just"/>
            <a:endParaRPr lang="en-US" sz="2200" dirty="0">
              <a:solidFill>
                <a:schemeClr val="tx2">
                  <a:lumMod val="50000"/>
                </a:schemeClr>
              </a:solidFill>
            </a:endParaRPr>
          </a:p>
        </p:txBody>
      </p:sp>
    </p:spTree>
    <p:extLst>
      <p:ext uri="{BB962C8B-B14F-4D97-AF65-F5344CB8AC3E}">
        <p14:creationId xmlns:p14="http://schemas.microsoft.com/office/powerpoint/2010/main" val="42751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lumMod val="50000"/>
                  </a:schemeClr>
                </a:solidFill>
              </a:rPr>
              <a:t>How can you tell when enough test cases have been created to test a system or module? </a:t>
            </a:r>
            <a:endParaRPr lang="en-US" sz="28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381862"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solidFill>
                  <a:schemeClr val="tx2">
                    <a:lumMod val="50000"/>
                  </a:schemeClr>
                </a:solidFill>
              </a:rPr>
              <a:t> That is a reason we need to have RTM(Requirement Traceability Matrix) we can tell how many requirement has been covered by test cases and how many still left from RTM  . </a:t>
            </a:r>
          </a:p>
          <a:p>
            <a:pPr algn="just"/>
            <a:r>
              <a:rPr lang="en-US" sz="2800" dirty="0">
                <a:solidFill>
                  <a:schemeClr val="tx2">
                    <a:lumMod val="50000"/>
                  </a:schemeClr>
                </a:solidFill>
              </a:rPr>
              <a:t>In other words, it is a document that maps and traces user requirement with test cases. </a:t>
            </a:r>
          </a:p>
          <a:p>
            <a:pPr algn="just"/>
            <a:r>
              <a:rPr lang="en-US" sz="2800" dirty="0">
                <a:solidFill>
                  <a:schemeClr val="tx2">
                    <a:lumMod val="50000"/>
                  </a:schemeClr>
                </a:solidFill>
              </a:rPr>
              <a:t>The main purpose of Requirement Traceability Matrix is to see that all test cases are covered so that no functionality should miss while doing Software testing.</a:t>
            </a:r>
          </a:p>
          <a:p>
            <a:pPr algn="just"/>
            <a:endParaRPr lang="en-US" sz="2800" dirty="0">
              <a:solidFill>
                <a:schemeClr val="tx2">
                  <a:lumMod val="50000"/>
                </a:schemeClr>
              </a:solidFill>
            </a:endParaRPr>
          </a:p>
        </p:txBody>
      </p:sp>
    </p:spTree>
    <p:extLst>
      <p:ext uri="{BB962C8B-B14F-4D97-AF65-F5344CB8AC3E}">
        <p14:creationId xmlns:p14="http://schemas.microsoft.com/office/powerpoint/2010/main" val="221641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367897"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What is the verification and validation ?</a:t>
            </a:r>
            <a:endParaRPr lang="en-US" sz="22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7708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lumMod val="50000"/>
                  </a:schemeClr>
                </a:solidFill>
              </a:rPr>
              <a:t>	Verification is the process, to ensure that whether we are building the product right i.e., to verify the requirements which we have and to verify whether we are developing the product accordingly or not. Activities involved here are Inspections, Reviews, Walk-throughs. </a:t>
            </a:r>
          </a:p>
          <a:p>
            <a:endParaRPr lang="en-US" dirty="0">
              <a:solidFill>
                <a:schemeClr val="tx2">
                  <a:lumMod val="50000"/>
                </a:schemeClr>
              </a:solidFill>
            </a:endParaRPr>
          </a:p>
          <a:p>
            <a:r>
              <a:rPr lang="en-US" dirty="0">
                <a:solidFill>
                  <a:schemeClr val="tx2">
                    <a:lumMod val="50000"/>
                  </a:schemeClr>
                </a:solidFill>
              </a:rPr>
              <a:t>	Validation is the process, whether we are building the right product i.e., to validate the product which we have developed is right or not. Activities involved in this is Testing the software application.</a:t>
            </a:r>
          </a:p>
          <a:p>
            <a:endParaRPr lang="en-US" dirty="0">
              <a:solidFill>
                <a:schemeClr val="tx2">
                  <a:lumMod val="50000"/>
                </a:schemeClr>
              </a:solidFill>
            </a:endParaRPr>
          </a:p>
        </p:txBody>
      </p:sp>
    </p:spTree>
    <p:extLst>
      <p:ext uri="{BB962C8B-B14F-4D97-AF65-F5344CB8AC3E}">
        <p14:creationId xmlns:p14="http://schemas.microsoft.com/office/powerpoint/2010/main" val="115240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367897"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How will you resolve a conflict between developer and tester where tester</a:t>
            </a:r>
            <a:r>
              <a:rPr lang="en-US" dirty="0">
                <a:solidFill>
                  <a:schemeClr val="tx2">
                    <a:lumMod val="50000"/>
                  </a:schemeClr>
                </a:solidFill>
              </a:rPr>
              <a:t> </a:t>
            </a:r>
            <a:r>
              <a:rPr lang="en-US" b="1" dirty="0">
                <a:solidFill>
                  <a:schemeClr val="tx2">
                    <a:lumMod val="50000"/>
                  </a:schemeClr>
                </a:solidFill>
              </a:rPr>
              <a:t>wants the defect to be fixed, while developer does not consider it to be a defect?</a:t>
            </a:r>
            <a:endParaRPr lang="en-US" dirty="0">
              <a:solidFill>
                <a:schemeClr val="tx2">
                  <a:lumMod val="50000"/>
                </a:schemeClr>
              </a:solidFill>
            </a:endParaRPr>
          </a:p>
          <a:p>
            <a:pPr algn="ctr"/>
            <a:endParaRPr lang="en-US" sz="22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92694"/>
            <a:ext cx="10226351" cy="44227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lumMod val="50000"/>
                  </a:schemeClr>
                </a:solidFill>
              </a:rPr>
              <a:t>The testers and developers look at the requirement from a different perspective. So my approach is to look at the requirement from the customer’s perspective and make the decision. </a:t>
            </a:r>
          </a:p>
          <a:p>
            <a:r>
              <a:rPr lang="en-US" dirty="0">
                <a:solidFill>
                  <a:schemeClr val="tx2">
                    <a:lumMod val="50000"/>
                  </a:schemeClr>
                </a:solidFill>
              </a:rPr>
              <a:t>	I can give an example from a recent project. This project involves a lot of online forms that a user has to fill. These forms have hundreds of fields, and a user has to select one or more values from hundreds of choices from drop-down list. However, I realized while testing that a drop -down is not user friendly at all if you are going to select multiple values from a set of hundreds of values. A multi-select box is a much better option. The developer did not think it was a bug because they built it exactly as per the requirement specification. However, it would not have worked for an end user. When I explained this to them, they saw value in it, and it was finally recorded as a defect. </a:t>
            </a:r>
          </a:p>
          <a:p>
            <a:endParaRPr lang="en-US" sz="2200" dirty="0">
              <a:solidFill>
                <a:schemeClr val="tx2">
                  <a:lumMod val="50000"/>
                </a:schemeClr>
              </a:solidFill>
            </a:endParaRPr>
          </a:p>
        </p:txBody>
      </p:sp>
    </p:spTree>
    <p:extLst>
      <p:ext uri="{BB962C8B-B14F-4D97-AF65-F5344CB8AC3E}">
        <p14:creationId xmlns:p14="http://schemas.microsoft.com/office/powerpoint/2010/main" val="405910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752607" y="743349"/>
            <a:ext cx="8309500" cy="7499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                  </a:t>
            </a:r>
          </a:p>
          <a:p>
            <a:pPr algn="ctr"/>
            <a:r>
              <a:rPr lang="en-US" dirty="0">
                <a:solidFill>
                  <a:schemeClr val="tx1"/>
                </a:solidFill>
              </a:rPr>
              <a:t>I see so many companies in your resume, why are you changing job so frequently? </a:t>
            </a:r>
          </a:p>
          <a:p>
            <a:pPr algn="ctr"/>
            <a:endParaRPr lang="en-US" dirty="0">
              <a:solidFill>
                <a:schemeClr val="tx1"/>
              </a:solidFill>
            </a:endParaRPr>
          </a:p>
        </p:txBody>
      </p:sp>
      <p:sp>
        <p:nvSpPr>
          <p:cNvPr id="7" name="Rectangle 6">
            <a:extLst>
              <a:ext uri="{FF2B5EF4-FFF2-40B4-BE49-F238E27FC236}">
                <a16:creationId xmlns:a16="http://schemas.microsoft.com/office/drawing/2014/main" id="{A8E1509E-16D9-4CA3-B037-805BC8A04556}"/>
              </a:ext>
            </a:extLst>
          </p:cNvPr>
          <p:cNvSpPr/>
          <p:nvPr/>
        </p:nvSpPr>
        <p:spPr>
          <a:xfrm>
            <a:off x="2752607" y="2074277"/>
            <a:ext cx="8309500"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Since most of the IT projects have start and end date once the project is completed I had to ﬁnd another position. That is why there are many companies on my resume. </a:t>
            </a:r>
          </a:p>
          <a:p>
            <a:pPr marL="342900" indent="-342900" algn="just">
              <a:buAutoNum type="arabicPeriod"/>
            </a:pPr>
            <a:r>
              <a:rPr lang="en-US" dirty="0">
                <a:solidFill>
                  <a:schemeClr val="tx1"/>
                </a:solidFill>
              </a:rPr>
              <a:t>Plus, since I worked for many different projects it keeps my skills up to date. I think it is a good thing. </a:t>
            </a:r>
          </a:p>
        </p:txBody>
      </p:sp>
    </p:spTree>
    <p:extLst>
      <p:ext uri="{BB962C8B-B14F-4D97-AF65-F5344CB8AC3E}">
        <p14:creationId xmlns:p14="http://schemas.microsoft.com/office/powerpoint/2010/main" val="142089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FA5ADA-DE2A-4D9E-91AB-5677DA7F68E0}"/>
              </a:ext>
            </a:extLst>
          </p:cNvPr>
          <p:cNvSpPr/>
          <p:nvPr/>
        </p:nvSpPr>
        <p:spPr>
          <a:xfrm>
            <a:off x="2810003" y="1342979"/>
            <a:ext cx="8309500" cy="10031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                  </a:t>
            </a:r>
          </a:p>
          <a:p>
            <a:pPr algn="ctr"/>
            <a:r>
              <a:rPr lang="en-US" dirty="0">
                <a:solidFill>
                  <a:schemeClr val="tx1"/>
                </a:solidFill>
              </a:rPr>
              <a:t>  How do you determine what to test in an application?</a:t>
            </a:r>
          </a:p>
        </p:txBody>
      </p:sp>
      <p:sp>
        <p:nvSpPr>
          <p:cNvPr id="5" name="Rectangle 4">
            <a:extLst>
              <a:ext uri="{FF2B5EF4-FFF2-40B4-BE49-F238E27FC236}">
                <a16:creationId xmlns:a16="http://schemas.microsoft.com/office/drawing/2014/main" id="{13441CB0-48BB-41C3-A8B9-A96315F46660}"/>
              </a:ext>
            </a:extLst>
          </p:cNvPr>
          <p:cNvSpPr/>
          <p:nvPr/>
        </p:nvSpPr>
        <p:spPr>
          <a:xfrm>
            <a:off x="2117546" y="2958715"/>
            <a:ext cx="9570128" cy="25212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Answer: First of all we have the test cases (or test scripts) that are written based on the requirement document. This pretty much covers what functionalities to test. Therefore, looking at the test cases tells us what to test in the application.</a:t>
            </a:r>
          </a:p>
        </p:txBody>
      </p:sp>
    </p:spTree>
    <p:extLst>
      <p:ext uri="{BB962C8B-B14F-4D97-AF65-F5344CB8AC3E}">
        <p14:creationId xmlns:p14="http://schemas.microsoft.com/office/powerpoint/2010/main" val="94471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FA5ADA-DE2A-4D9E-91AB-5677DA7F68E0}"/>
              </a:ext>
            </a:extLst>
          </p:cNvPr>
          <p:cNvSpPr/>
          <p:nvPr/>
        </p:nvSpPr>
        <p:spPr>
          <a:xfrm>
            <a:off x="3038603" y="1034369"/>
            <a:ext cx="8309500" cy="10031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                  </a:t>
            </a:r>
          </a:p>
          <a:p>
            <a:pPr algn="ctr"/>
            <a:r>
              <a:rPr lang="en-US" dirty="0">
                <a:solidFill>
                  <a:schemeClr val="tx1"/>
                </a:solidFill>
              </a:rPr>
              <a:t>  What do you like about QA?</a:t>
            </a:r>
          </a:p>
          <a:p>
            <a:pPr algn="ctr"/>
            <a:endParaRPr lang="en-US" dirty="0">
              <a:solidFill>
                <a:schemeClr val="tx1"/>
              </a:solidFill>
            </a:endParaRPr>
          </a:p>
        </p:txBody>
      </p:sp>
      <p:sp>
        <p:nvSpPr>
          <p:cNvPr id="5" name="Rectangle 4">
            <a:extLst>
              <a:ext uri="{FF2B5EF4-FFF2-40B4-BE49-F238E27FC236}">
                <a16:creationId xmlns:a16="http://schemas.microsoft.com/office/drawing/2014/main" id="{13441CB0-48BB-41C3-A8B9-A96315F46660}"/>
              </a:ext>
            </a:extLst>
          </p:cNvPr>
          <p:cNvSpPr/>
          <p:nvPr/>
        </p:nvSpPr>
        <p:spPr>
          <a:xfrm>
            <a:off x="2346146" y="2650105"/>
            <a:ext cx="9570128" cy="294826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Answer: The best thing I like about QA is, I like the job which is more process oriented. For example, we have to work right from reading the requirement documents, providing feedback to the Business Analysts as necessary, writing test plans, test cases, execute the test cases, interaction with different developers, attend walk-through meeting and so on. </a:t>
            </a:r>
          </a:p>
          <a:p>
            <a:pPr algn="just"/>
            <a:r>
              <a:rPr lang="en-US" dirty="0">
                <a:solidFill>
                  <a:schemeClr val="tx1"/>
                </a:solidFill>
              </a:rPr>
              <a:t>I am a very detailed oriented person. When I test applications, I try to get into the depth of functionality so that I don’t miss out anything. Finally, I love logging defects.</a:t>
            </a:r>
          </a:p>
          <a:p>
            <a:pPr algn="just"/>
            <a:endParaRPr lang="en-US" dirty="0">
              <a:solidFill>
                <a:schemeClr val="tx1"/>
              </a:solidFill>
            </a:endParaRPr>
          </a:p>
        </p:txBody>
      </p:sp>
    </p:spTree>
    <p:extLst>
      <p:ext uri="{BB962C8B-B14F-4D97-AF65-F5344CB8AC3E}">
        <p14:creationId xmlns:p14="http://schemas.microsoft.com/office/powerpoint/2010/main" val="147978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2224236" y="449126"/>
            <a:ext cx="8409936" cy="1132513"/>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do you like the most about testing? </a:t>
            </a:r>
          </a:p>
        </p:txBody>
      </p:sp>
      <p:sp>
        <p:nvSpPr>
          <p:cNvPr id="8" name="Rectangle 7">
            <a:extLst>
              <a:ext uri="{FF2B5EF4-FFF2-40B4-BE49-F238E27FC236}">
                <a16:creationId xmlns:a16="http://schemas.microsoft.com/office/drawing/2014/main" id="{9F2BA93C-8C61-4B1A-BB73-241E591D5A5A}"/>
              </a:ext>
            </a:extLst>
          </p:cNvPr>
          <p:cNvSpPr/>
          <p:nvPr/>
        </p:nvSpPr>
        <p:spPr>
          <a:xfrm>
            <a:off x="2358460" y="2084979"/>
            <a:ext cx="8275712" cy="420288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There are several answers that you can give for this question.</a:t>
            </a:r>
          </a:p>
          <a:p>
            <a:r>
              <a:rPr lang="en-US" dirty="0">
                <a:solidFill>
                  <a:schemeClr val="tx1"/>
                </a:solidFill>
              </a:rPr>
              <a:t> Here are a few examples: </a:t>
            </a:r>
          </a:p>
          <a:p>
            <a:endParaRPr lang="en-US" dirty="0">
              <a:solidFill>
                <a:schemeClr val="tx1"/>
              </a:solidFill>
            </a:endParaRPr>
          </a:p>
          <a:p>
            <a:pPr marL="342900" indent="-342900">
              <a:buAutoNum type="arabicPeriod"/>
            </a:pPr>
            <a:r>
              <a:rPr lang="en-US" dirty="0">
                <a:solidFill>
                  <a:schemeClr val="tx1"/>
                </a:solidFill>
              </a:rPr>
              <a:t>You enjoy the process of hunting down bugs </a:t>
            </a:r>
          </a:p>
          <a:p>
            <a:pPr marL="342900" indent="-342900">
              <a:buAutoNum type="arabicPeriod"/>
            </a:pPr>
            <a:r>
              <a:rPr lang="en-US" dirty="0">
                <a:solidFill>
                  <a:schemeClr val="tx1"/>
                </a:solidFill>
              </a:rPr>
              <a:t>Your experience and background have been focused on enhancing testing techniques </a:t>
            </a:r>
          </a:p>
          <a:p>
            <a:pPr marL="342900" indent="-342900">
              <a:buAutoNum type="arabicPeriod"/>
            </a:pPr>
            <a:r>
              <a:rPr lang="en-US" dirty="0">
                <a:solidFill>
                  <a:schemeClr val="tx1"/>
                </a:solidFill>
              </a:rPr>
              <a:t>You like being in the last phase of work before the product reaches the customer </a:t>
            </a:r>
          </a:p>
          <a:p>
            <a:pPr marL="342900" indent="-342900">
              <a:buAutoNum type="arabicPeriod"/>
            </a:pPr>
            <a:r>
              <a:rPr lang="en-US" dirty="0">
                <a:solidFill>
                  <a:schemeClr val="tx1"/>
                </a:solidFill>
              </a:rPr>
              <a:t>You consider your contribution to the whole development process to be very important. </a:t>
            </a:r>
          </a:p>
          <a:p>
            <a:endParaRPr lang="en-US" dirty="0">
              <a:solidFill>
                <a:schemeClr val="tx1"/>
              </a:solidFill>
            </a:endParaRPr>
          </a:p>
        </p:txBody>
      </p:sp>
    </p:spTree>
    <p:extLst>
      <p:ext uri="{BB962C8B-B14F-4D97-AF65-F5344CB8AC3E}">
        <p14:creationId xmlns:p14="http://schemas.microsoft.com/office/powerpoint/2010/main" val="2124660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851704" y="694734"/>
            <a:ext cx="8309500" cy="7499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                  </a:t>
            </a:r>
          </a:p>
          <a:p>
            <a:pPr algn="ctr"/>
            <a:r>
              <a:rPr lang="en-US" dirty="0">
                <a:solidFill>
                  <a:schemeClr val="tx1"/>
                </a:solidFill>
              </a:rPr>
              <a:t>Why do you want to work for our company?</a:t>
            </a:r>
          </a:p>
          <a:p>
            <a:pPr algn="ctr"/>
            <a:endParaRPr lang="en-US" dirty="0">
              <a:solidFill>
                <a:schemeClr val="tx1"/>
              </a:solidFill>
            </a:endParaRPr>
          </a:p>
        </p:txBody>
      </p:sp>
      <p:sp>
        <p:nvSpPr>
          <p:cNvPr id="7" name="Rectangle 6">
            <a:extLst>
              <a:ext uri="{FF2B5EF4-FFF2-40B4-BE49-F238E27FC236}">
                <a16:creationId xmlns:a16="http://schemas.microsoft.com/office/drawing/2014/main" id="{A8E1509E-16D9-4CA3-B037-805BC8A04556}"/>
              </a:ext>
            </a:extLst>
          </p:cNvPr>
          <p:cNvSpPr/>
          <p:nvPr/>
        </p:nvSpPr>
        <p:spPr>
          <a:xfrm>
            <a:off x="2851704" y="2058621"/>
            <a:ext cx="8309500"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Based on my research, I liked the company’s vision and mission(you have to know this). </a:t>
            </a:r>
          </a:p>
        </p:txBody>
      </p:sp>
    </p:spTree>
    <p:extLst>
      <p:ext uri="{BB962C8B-B14F-4D97-AF65-F5344CB8AC3E}">
        <p14:creationId xmlns:p14="http://schemas.microsoft.com/office/powerpoint/2010/main" val="196949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2075646" y="529136"/>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deal with not reproducible bug? </a:t>
            </a:r>
          </a:p>
        </p:txBody>
      </p:sp>
      <p:sp>
        <p:nvSpPr>
          <p:cNvPr id="8" name="Rectangle 7">
            <a:extLst>
              <a:ext uri="{FF2B5EF4-FFF2-40B4-BE49-F238E27FC236}">
                <a16:creationId xmlns:a16="http://schemas.microsoft.com/office/drawing/2014/main" id="{9F2BA93C-8C61-4B1A-BB73-241E591D5A5A}"/>
              </a:ext>
            </a:extLst>
          </p:cNvPr>
          <p:cNvSpPr/>
          <p:nvPr/>
        </p:nvSpPr>
        <p:spPr>
          <a:xfrm>
            <a:off x="2209870" y="2164989"/>
            <a:ext cx="8275712" cy="420288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If the bug is not reproducible we have to always take the screenshot of the issue and note it down. </a:t>
            </a:r>
          </a:p>
          <a:p>
            <a:r>
              <a:rPr lang="en-US" dirty="0">
                <a:solidFill>
                  <a:schemeClr val="tx1"/>
                </a:solidFill>
              </a:rPr>
              <a:t>In later testing process we have to keep our eyes open to see if there is way to reproduce the bug. Also it is good to let colleagues know as well.</a:t>
            </a:r>
          </a:p>
          <a:p>
            <a:r>
              <a:rPr lang="en-US" dirty="0">
                <a:solidFill>
                  <a:schemeClr val="tx1"/>
                </a:solidFill>
              </a:rPr>
              <a:t> They can keep their eye open on that issue.</a:t>
            </a:r>
          </a:p>
          <a:p>
            <a:endParaRPr lang="en-US" dirty="0">
              <a:solidFill>
                <a:schemeClr val="tx1"/>
              </a:solidFill>
            </a:endParaRPr>
          </a:p>
          <a:p>
            <a:r>
              <a:rPr lang="en-US" dirty="0">
                <a:solidFill>
                  <a:schemeClr val="tx1"/>
                </a:solidFill>
              </a:rPr>
              <a:t> In my current application we have notice while we are performing some testing the application was logging out the user for no reason. This was happened in very inconsistent manner. We could not reproduce it initially. But later on I was able to reproduce the defect by performing some negative testing.</a:t>
            </a:r>
          </a:p>
        </p:txBody>
      </p:sp>
    </p:spTree>
    <p:extLst>
      <p:ext uri="{BB962C8B-B14F-4D97-AF65-F5344CB8AC3E}">
        <p14:creationId xmlns:p14="http://schemas.microsoft.com/office/powerpoint/2010/main" val="813361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E9208D9-86DD-42D7-AE83-B2F977BA72BD}"/>
              </a:ext>
            </a:extLst>
          </p:cNvPr>
          <p:cNvGraphicFramePr/>
          <p:nvPr>
            <p:extLst>
              <p:ext uri="{D42A27DB-BD31-4B8C-83A1-F6EECF244321}">
                <p14:modId xmlns:p14="http://schemas.microsoft.com/office/powerpoint/2010/main" val="503382922"/>
              </p:ext>
            </p:extLst>
          </p:nvPr>
        </p:nvGraphicFramePr>
        <p:xfrm>
          <a:off x="870012" y="1642368"/>
          <a:ext cx="10981678" cy="4358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Predefined Process 4">
            <a:extLst>
              <a:ext uri="{FF2B5EF4-FFF2-40B4-BE49-F238E27FC236}">
                <a16:creationId xmlns:a16="http://schemas.microsoft.com/office/drawing/2014/main" id="{667DD752-A431-4ECC-BA25-AA52EF9BBE71}"/>
              </a:ext>
            </a:extLst>
          </p:cNvPr>
          <p:cNvSpPr/>
          <p:nvPr/>
        </p:nvSpPr>
        <p:spPr>
          <a:xfrm>
            <a:off x="2743200" y="381740"/>
            <a:ext cx="6489577" cy="603681"/>
          </a:xfrm>
          <a:prstGeom prst="flowChartPredefined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PROJECT</a:t>
            </a:r>
          </a:p>
        </p:txBody>
      </p:sp>
    </p:spTree>
    <p:extLst>
      <p:ext uri="{BB962C8B-B14F-4D97-AF65-F5344CB8AC3E}">
        <p14:creationId xmlns:p14="http://schemas.microsoft.com/office/powerpoint/2010/main" val="174489168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09820" y="54297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are the key challenges of software testing?</a:t>
            </a:r>
          </a:p>
        </p:txBody>
      </p:sp>
      <p:sp>
        <p:nvSpPr>
          <p:cNvPr id="8" name="Rectangle 7">
            <a:extLst>
              <a:ext uri="{FF2B5EF4-FFF2-40B4-BE49-F238E27FC236}">
                <a16:creationId xmlns:a16="http://schemas.microsoft.com/office/drawing/2014/main" id="{9F2BA93C-8C61-4B1A-BB73-241E591D5A5A}"/>
              </a:ext>
            </a:extLst>
          </p:cNvPr>
          <p:cNvSpPr/>
          <p:nvPr/>
        </p:nvSpPr>
        <p:spPr>
          <a:xfrm>
            <a:off x="1809820" y="2069774"/>
            <a:ext cx="8275712" cy="429096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dirty="0">
                <a:solidFill>
                  <a:schemeClr val="tx1"/>
                </a:solidFill>
              </a:rPr>
              <a:t>Application should be stable enough to be tested</a:t>
            </a:r>
          </a:p>
          <a:p>
            <a:pPr marL="342900" indent="-342900">
              <a:buAutoNum type="arabicPeriod"/>
            </a:pPr>
            <a:r>
              <a:rPr lang="en-US" dirty="0">
                <a:solidFill>
                  <a:schemeClr val="tx1"/>
                </a:solidFill>
              </a:rPr>
              <a:t> Testing always under time constraint</a:t>
            </a:r>
          </a:p>
          <a:p>
            <a:pPr marL="342900" indent="-342900">
              <a:buAutoNum type="arabicPeriod"/>
            </a:pPr>
            <a:r>
              <a:rPr lang="en-US" dirty="0">
                <a:solidFill>
                  <a:schemeClr val="tx1"/>
                </a:solidFill>
              </a:rPr>
              <a:t>Understanding the requirements.</a:t>
            </a:r>
          </a:p>
          <a:p>
            <a:pPr marL="342900" indent="-342900">
              <a:buFontTx/>
              <a:buAutoNum type="arabicPeriod"/>
            </a:pPr>
            <a:r>
              <a:rPr lang="en-US" dirty="0">
                <a:solidFill>
                  <a:schemeClr val="tx1"/>
                </a:solidFill>
              </a:rPr>
              <a:t>Domain knowledge and business user perspective understanding</a:t>
            </a:r>
          </a:p>
          <a:p>
            <a:pPr marL="342900" indent="-342900">
              <a:buAutoNum type="arabicPeriod"/>
            </a:pPr>
            <a:r>
              <a:rPr lang="en-US" dirty="0">
                <a:solidFill>
                  <a:schemeClr val="tx1"/>
                </a:solidFill>
              </a:rPr>
              <a:t>Regression testing</a:t>
            </a:r>
          </a:p>
          <a:p>
            <a:pPr marL="342900" indent="-342900">
              <a:buAutoNum type="arabicPeriod"/>
            </a:pPr>
            <a:r>
              <a:rPr lang="en-US" dirty="0">
                <a:solidFill>
                  <a:schemeClr val="tx1"/>
                </a:solidFill>
              </a:rPr>
              <a:t>Changing requirements</a:t>
            </a:r>
          </a:p>
          <a:p>
            <a:pPr marL="342900" indent="-342900">
              <a:buAutoNum type="arabicPeriod"/>
            </a:pPr>
            <a:r>
              <a:rPr lang="en-US" dirty="0">
                <a:solidFill>
                  <a:schemeClr val="tx1"/>
                </a:solidFill>
              </a:rPr>
              <a:t>Lack of resources, tools and training </a:t>
            </a: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997993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946980" y="910101"/>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Automated Testing?</a:t>
            </a:r>
          </a:p>
        </p:txBody>
      </p:sp>
      <p:sp>
        <p:nvSpPr>
          <p:cNvPr id="8" name="Rectangle 7">
            <a:extLst>
              <a:ext uri="{FF2B5EF4-FFF2-40B4-BE49-F238E27FC236}">
                <a16:creationId xmlns:a16="http://schemas.microsoft.com/office/drawing/2014/main" id="{9F2BA93C-8C61-4B1A-BB73-241E591D5A5A}"/>
              </a:ext>
            </a:extLst>
          </p:cNvPr>
          <p:cNvSpPr/>
          <p:nvPr/>
        </p:nvSpPr>
        <p:spPr>
          <a:xfrm>
            <a:off x="1946980" y="2629844"/>
            <a:ext cx="8275712" cy="333042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dirty="0">
                <a:solidFill>
                  <a:schemeClr val="tx1"/>
                </a:solidFill>
              </a:rPr>
              <a:t>The process of performing testing automatically which reduces the human intervention this is automation testing. The automation testing is carried out with the help of the some automation tool like UFT, Selenium, etc. In automation testing we use a tool that runs the test script to test the application; this test script can be generated manually or automatically. When testing is completed then tools automatically generate the test report.</a:t>
            </a:r>
          </a:p>
        </p:txBody>
      </p:sp>
    </p:spTree>
    <p:extLst>
      <p:ext uri="{BB962C8B-B14F-4D97-AF65-F5344CB8AC3E}">
        <p14:creationId xmlns:p14="http://schemas.microsoft.com/office/powerpoint/2010/main" val="1424126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should be the approach when there is very little time given for testing, and you have to complete the testing within that short time frame?</a:t>
            </a:r>
            <a:endParaRPr lang="en-US" dirty="0">
              <a:solidFill>
                <a:schemeClr val="tx1"/>
              </a:solidFill>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solidFill>
                  <a:schemeClr val="tx1"/>
                </a:solidFill>
              </a:rPr>
              <a:t>Check with the PO and developers to decide on the high priority test cases. Execute high priority test cases first.</a:t>
            </a:r>
          </a:p>
          <a:p>
            <a:pPr algn="just"/>
            <a:r>
              <a:rPr lang="en-US" sz="2800" dirty="0">
                <a:solidFill>
                  <a:schemeClr val="tx1"/>
                </a:solidFill>
              </a:rPr>
              <a:t>	Ad hoc testing always yields good results in less time. The key here is to assign different areas of the application to different team members to perform ad hoc testing. </a:t>
            </a:r>
          </a:p>
          <a:p>
            <a:pPr marL="342900" indent="-342900">
              <a:buAutoNum type="arabicPeriod"/>
            </a:pPr>
            <a:endParaRPr lang="en-US" sz="2800" dirty="0">
              <a:solidFill>
                <a:schemeClr val="tx1"/>
              </a:solidFill>
            </a:endParaRPr>
          </a:p>
        </p:txBody>
      </p:sp>
    </p:spTree>
    <p:extLst>
      <p:ext uri="{BB962C8B-B14F-4D97-AF65-F5344CB8AC3E}">
        <p14:creationId xmlns:p14="http://schemas.microsoft.com/office/powerpoint/2010/main" val="371235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What is positive and negative testing?</a:t>
            </a:r>
            <a:endParaRPr lang="en-US" sz="2800" dirty="0">
              <a:solidFill>
                <a:schemeClr val="tx1"/>
              </a:solidFill>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Tx/>
              <a:buAutoNum type="arabicPeriod"/>
            </a:pPr>
            <a:r>
              <a:rPr lang="en-US" sz="2800" dirty="0">
                <a:solidFill>
                  <a:schemeClr val="tx1"/>
                </a:solidFill>
              </a:rPr>
              <a:t>Positive testing is the activity to test the intended and correct functioning of the system on being fed with valid and appropriate input data whereas negative testing evaluates the system’s behavior and response in the presence of invalid input data.</a:t>
            </a:r>
          </a:p>
          <a:p>
            <a:endParaRPr lang="en-US" sz="2800" dirty="0">
              <a:solidFill>
                <a:schemeClr val="tx1"/>
              </a:solidFill>
            </a:endParaRPr>
          </a:p>
        </p:txBody>
      </p:sp>
    </p:spTree>
    <p:extLst>
      <p:ext uri="{BB962C8B-B14F-4D97-AF65-F5344CB8AC3E}">
        <p14:creationId xmlns:p14="http://schemas.microsoft.com/office/powerpoint/2010/main" val="1849046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What are the different approaches to perform software testing?</a:t>
            </a:r>
            <a:endParaRPr lang="en-US" sz="2800" dirty="0">
              <a:solidFill>
                <a:schemeClr val="tx1"/>
              </a:solidFill>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Generally, there are two approaches to perform software testing with. Manual testing and Automation. Manual testing involves the execution of test cases on the software manually by the tester whereas automation process involves the usage of automation framework and tools to automate the task of test scripts execution.</a:t>
            </a:r>
          </a:p>
          <a:p>
            <a:endParaRPr lang="en-US" sz="2800" dirty="0">
              <a:solidFill>
                <a:schemeClr val="tx1"/>
              </a:solidFill>
            </a:endParaRPr>
          </a:p>
        </p:txBody>
      </p:sp>
    </p:spTree>
    <p:extLst>
      <p:ext uri="{BB962C8B-B14F-4D97-AF65-F5344CB8AC3E}">
        <p14:creationId xmlns:p14="http://schemas.microsoft.com/office/powerpoint/2010/main" val="4282304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946980" y="130878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When do you choose automated testing over manual testing? </a:t>
            </a:r>
          </a:p>
        </p:txBody>
      </p:sp>
      <p:sp>
        <p:nvSpPr>
          <p:cNvPr id="8" name="Rectangle 7">
            <a:extLst>
              <a:ext uri="{FF2B5EF4-FFF2-40B4-BE49-F238E27FC236}">
                <a16:creationId xmlns:a16="http://schemas.microsoft.com/office/drawing/2014/main" id="{9F2BA93C-8C61-4B1A-BB73-241E591D5A5A}"/>
              </a:ext>
            </a:extLst>
          </p:cNvPr>
          <p:cNvSpPr/>
          <p:nvPr/>
        </p:nvSpPr>
        <p:spPr>
          <a:xfrm>
            <a:off x="1946980" y="3364090"/>
            <a:ext cx="8275712" cy="232375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dirty="0">
                <a:solidFill>
                  <a:schemeClr val="tx1"/>
                </a:solidFill>
              </a:rPr>
              <a:t> If the test cases are high priority test cases.</a:t>
            </a:r>
          </a:p>
          <a:p>
            <a:pPr marL="342900" indent="-342900">
              <a:buAutoNum type="arabicPeriod"/>
            </a:pPr>
            <a:r>
              <a:rPr lang="en-US" dirty="0">
                <a:solidFill>
                  <a:schemeClr val="tx1"/>
                </a:solidFill>
              </a:rPr>
              <a:t>If the functionality is critical functionality.</a:t>
            </a:r>
          </a:p>
          <a:p>
            <a:pPr marL="342900" indent="-342900">
              <a:buAutoNum type="arabicPeriod"/>
            </a:pPr>
            <a:r>
              <a:rPr lang="en-US" dirty="0">
                <a:solidFill>
                  <a:schemeClr val="tx1"/>
                </a:solidFill>
              </a:rPr>
              <a:t>Smoke test cases.</a:t>
            </a:r>
          </a:p>
          <a:p>
            <a:pPr marL="342900" indent="-342900">
              <a:buAutoNum type="arabicPeriod"/>
            </a:pPr>
            <a:r>
              <a:rPr lang="en-US" dirty="0">
                <a:solidFill>
                  <a:schemeClr val="tx1"/>
                </a:solidFill>
              </a:rPr>
              <a:t>If the test cases are too long and too difficult to execute.</a:t>
            </a:r>
          </a:p>
          <a:p>
            <a:pPr marL="342900" indent="-342900">
              <a:buAutoNum type="arabicPeriod"/>
            </a:pPr>
            <a:r>
              <a:rPr lang="en-US" dirty="0">
                <a:solidFill>
                  <a:schemeClr val="tx1"/>
                </a:solidFill>
              </a:rPr>
              <a:t>The regression test cases based on the priority</a:t>
            </a:r>
          </a:p>
          <a:p>
            <a:pPr marL="342900" indent="-342900">
              <a:buAutoNum type="arabicPeriod"/>
            </a:pPr>
            <a:r>
              <a:rPr lang="en-US" dirty="0">
                <a:solidFill>
                  <a:schemeClr val="tx1"/>
                </a:solidFill>
              </a:rPr>
              <a:t>We should automate as much as possible. </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275083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958144" y="88700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difference between Front End Testing and Back End testing? </a:t>
            </a:r>
          </a:p>
        </p:txBody>
      </p:sp>
      <p:sp>
        <p:nvSpPr>
          <p:cNvPr id="8" name="Rectangle 7">
            <a:extLst>
              <a:ext uri="{FF2B5EF4-FFF2-40B4-BE49-F238E27FC236}">
                <a16:creationId xmlns:a16="http://schemas.microsoft.com/office/drawing/2014/main" id="{9F2BA93C-8C61-4B1A-BB73-241E591D5A5A}"/>
              </a:ext>
            </a:extLst>
          </p:cNvPr>
          <p:cNvSpPr/>
          <p:nvPr/>
        </p:nvSpPr>
        <p:spPr>
          <a:xfrm>
            <a:off x="1958144" y="2606751"/>
            <a:ext cx="8275712" cy="333042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dirty="0">
                <a:solidFill>
                  <a:schemeClr val="tx1"/>
                </a:solidFill>
              </a:rPr>
              <a:t>Front End Testing is performed on the Graphical User Interface  (GUI).whereas Back End Testing involves databases testing.</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Front end consist of web site look where user can interact whereas in case of back end it is the database which is required to store the data.</a:t>
            </a: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586281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958144" y="88700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When do you choose automated testing over manual testing?</a:t>
            </a:r>
            <a:endParaRPr lang="en-US" sz="2500" dirty="0">
              <a:solidFill>
                <a:schemeClr val="tx1"/>
              </a:solidFill>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58144" y="2606751"/>
            <a:ext cx="8275712" cy="333042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If the test cases are high priority test cases</a:t>
            </a:r>
          </a:p>
          <a:p>
            <a:r>
              <a:rPr lang="en-US" sz="2500" dirty="0">
                <a:solidFill>
                  <a:schemeClr val="tx1"/>
                </a:solidFill>
              </a:rPr>
              <a:t>if the functionality is critical functionality</a:t>
            </a:r>
          </a:p>
          <a:p>
            <a:r>
              <a:rPr lang="en-US" sz="2500" dirty="0">
                <a:solidFill>
                  <a:schemeClr val="tx1"/>
                </a:solidFill>
              </a:rPr>
              <a:t>if the test cases are part of smoke test</a:t>
            </a:r>
          </a:p>
          <a:p>
            <a:r>
              <a:rPr lang="en-US" sz="2500" dirty="0">
                <a:solidFill>
                  <a:schemeClr val="tx1"/>
                </a:solidFill>
              </a:rPr>
              <a:t>If the test case are too long and too difficult to execute on manually</a:t>
            </a:r>
          </a:p>
          <a:p>
            <a:r>
              <a:rPr lang="en-US" sz="2500" dirty="0">
                <a:solidFill>
                  <a:schemeClr val="tx1"/>
                </a:solidFill>
              </a:rPr>
              <a:t>The regression test cases based on the priority .</a:t>
            </a:r>
          </a:p>
          <a:p>
            <a:r>
              <a:rPr lang="en-US" sz="2500" dirty="0">
                <a:solidFill>
                  <a:schemeClr val="tx1"/>
                </a:solidFill>
              </a:rPr>
              <a:t>we should automated test cases as much as possible. </a:t>
            </a:r>
          </a:p>
        </p:txBody>
      </p:sp>
    </p:spTree>
    <p:extLst>
      <p:ext uri="{BB962C8B-B14F-4D97-AF65-F5344CB8AC3E}">
        <p14:creationId xmlns:p14="http://schemas.microsoft.com/office/powerpoint/2010/main" val="3420939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418253" y="887008"/>
            <a:ext cx="9549045" cy="202414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If an application is in production, and one module of code is modified, is it necessary to retest just that module or should all of the other modules be tested as well?</a:t>
            </a:r>
            <a:endParaRPr lang="en-US" sz="2200" dirty="0">
              <a:solidFill>
                <a:schemeClr val="tx1"/>
              </a:solidFill>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426870" y="3428999"/>
            <a:ext cx="9396640" cy="264522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It is a good idea to perform regression testing and to check all of the other modules as well. </a:t>
            </a:r>
          </a:p>
        </p:txBody>
      </p:sp>
    </p:spTree>
    <p:extLst>
      <p:ext uri="{BB962C8B-B14F-4D97-AF65-F5344CB8AC3E}">
        <p14:creationId xmlns:p14="http://schemas.microsoft.com/office/powerpoint/2010/main" val="3419257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3669156" y="413544"/>
            <a:ext cx="4669130" cy="74045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a test plan ? who writes test plans </a:t>
            </a:r>
            <a:endParaRPr lang="en-US" sz="2200" dirty="0">
              <a:solidFill>
                <a:schemeClr val="tx1"/>
              </a:solidFill>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426870" y="1392573"/>
            <a:ext cx="9396640" cy="531023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 document describing the detailed approach to test the software and what the eventual workflow will be. </a:t>
            </a:r>
          </a:p>
          <a:p>
            <a:r>
              <a:rPr lang="en-US" dirty="0">
                <a:solidFill>
                  <a:schemeClr val="tx1"/>
                </a:solidFill>
              </a:rPr>
              <a:t>It consists of features to be tested, features not to be tested, approach, entry criteria, exit criteria,, test environment, training needs, resources, roles and responsibilities, risks.</a:t>
            </a:r>
          </a:p>
          <a:p>
            <a:r>
              <a:rPr lang="en-US" dirty="0">
                <a:solidFill>
                  <a:schemeClr val="tx1"/>
                </a:solidFill>
              </a:rPr>
              <a:t>What are the tasks involved in Test Planning?</a:t>
            </a:r>
          </a:p>
          <a:p>
            <a:pPr marL="342900" indent="-342900">
              <a:buAutoNum type="arabicPeriod"/>
            </a:pPr>
            <a:r>
              <a:rPr lang="en-US" dirty="0">
                <a:solidFill>
                  <a:schemeClr val="tx1"/>
                </a:solidFill>
              </a:rPr>
              <a:t>Understand and analyze the requirements</a:t>
            </a:r>
          </a:p>
          <a:p>
            <a:pPr marL="342900" indent="-342900">
              <a:buAutoNum type="arabicPeriod"/>
            </a:pPr>
            <a:r>
              <a:rPr lang="en-US" dirty="0">
                <a:solidFill>
                  <a:schemeClr val="tx1"/>
                </a:solidFill>
              </a:rPr>
              <a:t>Risk analysis</a:t>
            </a:r>
          </a:p>
          <a:p>
            <a:pPr marL="342900" indent="-342900">
              <a:buAutoNum type="arabicPeriod"/>
            </a:pPr>
            <a:r>
              <a:rPr lang="en-US" dirty="0">
                <a:solidFill>
                  <a:schemeClr val="tx1"/>
                </a:solidFill>
              </a:rPr>
              <a:t>Test Strategy Implementation</a:t>
            </a:r>
          </a:p>
          <a:p>
            <a:pPr marL="342900" indent="-342900">
              <a:buAutoNum type="arabicPeriod"/>
            </a:pPr>
            <a:r>
              <a:rPr lang="en-US" dirty="0">
                <a:solidFill>
                  <a:schemeClr val="tx1"/>
                </a:solidFill>
              </a:rPr>
              <a:t>Test Estimations</a:t>
            </a:r>
          </a:p>
          <a:p>
            <a:pPr marL="342900" indent="-342900">
              <a:buAutoNum type="arabicPeriod"/>
            </a:pPr>
            <a:r>
              <a:rPr lang="en-US" dirty="0">
                <a:solidFill>
                  <a:schemeClr val="tx1"/>
                </a:solidFill>
              </a:rPr>
              <a:t>Team formation</a:t>
            </a:r>
          </a:p>
          <a:p>
            <a:pPr marL="342900" indent="-342900">
              <a:buAutoNum type="arabicPeriod"/>
            </a:pPr>
            <a:r>
              <a:rPr lang="en-US" dirty="0">
                <a:solidFill>
                  <a:schemeClr val="tx1"/>
                </a:solidFill>
              </a:rPr>
              <a:t>Test Plan documentation</a:t>
            </a:r>
          </a:p>
          <a:p>
            <a:pPr marL="342900" indent="-342900">
              <a:buAutoNum type="arabicPeriod"/>
            </a:pPr>
            <a:r>
              <a:rPr lang="en-US" dirty="0">
                <a:solidFill>
                  <a:schemeClr val="tx1"/>
                </a:solidFill>
              </a:rPr>
              <a:t>Configuration Management planning</a:t>
            </a:r>
          </a:p>
          <a:p>
            <a:pPr marL="342900" indent="-342900">
              <a:buAutoNum type="arabicPeriod"/>
            </a:pPr>
            <a:r>
              <a:rPr lang="en-US" dirty="0">
                <a:solidFill>
                  <a:schemeClr val="tx1"/>
                </a:solidFill>
              </a:rPr>
              <a:t>Traceability Matrix</a:t>
            </a:r>
          </a:p>
          <a:p>
            <a:pPr marL="342900" indent="-342900">
              <a:buAutoNum type="arabicPeriod"/>
            </a:pPr>
            <a:r>
              <a:rPr lang="en-US" dirty="0">
                <a:solidFill>
                  <a:schemeClr val="tx1"/>
                </a:solidFill>
              </a:rPr>
              <a:t>Define Test Environment set up</a:t>
            </a:r>
          </a:p>
          <a:p>
            <a:endParaRPr lang="en-US" dirty="0">
              <a:solidFill>
                <a:schemeClr val="tx1"/>
              </a:solidFill>
            </a:endParaRPr>
          </a:p>
          <a:p>
            <a:r>
              <a:rPr lang="en-US" dirty="0">
                <a:solidFill>
                  <a:schemeClr val="tx1"/>
                </a:solidFill>
              </a:rPr>
              <a:t>Test Lead prepares Test Plan</a:t>
            </a:r>
          </a:p>
          <a:p>
            <a:endParaRPr lang="en-US" sz="2200" dirty="0">
              <a:solidFill>
                <a:schemeClr val="tx1"/>
              </a:solidFill>
            </a:endParaRPr>
          </a:p>
        </p:txBody>
      </p:sp>
    </p:spTree>
    <p:extLst>
      <p:ext uri="{BB962C8B-B14F-4D97-AF65-F5344CB8AC3E}">
        <p14:creationId xmlns:p14="http://schemas.microsoft.com/office/powerpoint/2010/main" val="2411117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92457"/>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SPRINT PLANNING</a:t>
            </a:r>
          </a:p>
        </p:txBody>
      </p:sp>
      <p:sp>
        <p:nvSpPr>
          <p:cNvPr id="8" name="Rectangle 7">
            <a:extLst>
              <a:ext uri="{FF2B5EF4-FFF2-40B4-BE49-F238E27FC236}">
                <a16:creationId xmlns:a16="http://schemas.microsoft.com/office/drawing/2014/main" id="{88A6D3F6-68BA-487A-913F-9D52931D30DD}"/>
              </a:ext>
            </a:extLst>
          </p:cNvPr>
          <p:cNvSpPr/>
          <p:nvPr/>
        </p:nvSpPr>
        <p:spPr>
          <a:xfrm>
            <a:off x="1941250" y="2494625"/>
            <a:ext cx="8309500" cy="26189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We take  user  stories  from Product backlog to Sprint  Backlog.</a:t>
            </a:r>
          </a:p>
          <a:p>
            <a:pPr marL="342900" indent="-342900" algn="just">
              <a:buAutoNum type="arabicPeriod"/>
            </a:pPr>
            <a:endParaRPr lang="en-US" dirty="0">
              <a:solidFill>
                <a:schemeClr val="tx1"/>
              </a:solidFill>
            </a:endParaRPr>
          </a:p>
          <a:p>
            <a:pPr marL="342900" indent="-342900" algn="just">
              <a:buFontTx/>
              <a:buAutoNum type="arabicPeriod"/>
            </a:pPr>
            <a:r>
              <a:rPr lang="en-US" dirty="0">
                <a:solidFill>
                  <a:schemeClr val="tx1"/>
                </a:solidFill>
              </a:rPr>
              <a:t>As scrum team we  give points</a:t>
            </a:r>
          </a:p>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It takes  </a:t>
            </a:r>
            <a:r>
              <a:rPr lang="en-US">
                <a:solidFill>
                  <a:schemeClr val="tx1"/>
                </a:solidFill>
              </a:rPr>
              <a:t>around 1-2 </a:t>
            </a:r>
            <a:r>
              <a:rPr lang="en-US" dirty="0">
                <a:solidFill>
                  <a:schemeClr val="tx1"/>
                </a:solidFill>
              </a:rPr>
              <a:t>hours</a:t>
            </a:r>
          </a:p>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Lead by  scrum master</a:t>
            </a:r>
          </a:p>
          <a:p>
            <a:pPr marL="342900" indent="-342900" algn="just">
              <a:buAutoNum type="arabicPeriod"/>
            </a:pPr>
            <a:endParaRPr lang="en-US" dirty="0">
              <a:solidFill>
                <a:schemeClr val="tx1"/>
              </a:solidFill>
            </a:endParaRPr>
          </a:p>
          <a:p>
            <a:pPr marL="342900" indent="-342900" algn="just">
              <a:buAutoNum type="arabicPeriod"/>
            </a:pPr>
            <a:endParaRPr lang="en-US" dirty="0">
              <a:solidFill>
                <a:schemeClr val="tx1"/>
              </a:solidFill>
            </a:endParaRP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293933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022" y="413544"/>
            <a:ext cx="9011488" cy="74045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Who creates the test strategy? What are the main contents that you would include in it?</a:t>
            </a:r>
            <a:endParaRPr lang="en-US" sz="2200" dirty="0">
              <a:solidFill>
                <a:schemeClr val="tx1"/>
              </a:solidFill>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603039" y="1635853"/>
            <a:ext cx="9396640" cy="480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test manager creates the test strategy. It is a company-level document. It is then customized for the project by the test manager based on the unique considerations for the particular application. </a:t>
            </a:r>
          </a:p>
          <a:p>
            <a:r>
              <a:rPr lang="en-US" dirty="0">
                <a:solidFill>
                  <a:schemeClr val="tx1"/>
                </a:solidFill>
              </a:rPr>
              <a:t>The typical things I would include in a test strategy document are :</a:t>
            </a:r>
          </a:p>
          <a:p>
            <a:pPr lvl="0"/>
            <a:r>
              <a:rPr lang="en-US" dirty="0">
                <a:solidFill>
                  <a:schemeClr val="tx1"/>
                </a:solidFill>
              </a:rPr>
              <a:t>Types of testing</a:t>
            </a:r>
          </a:p>
          <a:p>
            <a:pPr lvl="0"/>
            <a:r>
              <a:rPr lang="en-US" dirty="0">
                <a:solidFill>
                  <a:schemeClr val="tx1"/>
                </a:solidFill>
              </a:rPr>
              <a:t>Steps that we need to complete before testing</a:t>
            </a:r>
          </a:p>
          <a:p>
            <a:pPr lvl="0"/>
            <a:r>
              <a:rPr lang="en-US" dirty="0">
                <a:solidFill>
                  <a:schemeClr val="tx1"/>
                </a:solidFill>
              </a:rPr>
              <a:t>The testing approach, including details like number of users, creation of test cases, execution approach etc.</a:t>
            </a:r>
          </a:p>
          <a:p>
            <a:pPr lvl="0"/>
            <a:r>
              <a:rPr lang="en-US" dirty="0">
                <a:solidFill>
                  <a:schemeClr val="tx1"/>
                </a:solidFill>
              </a:rPr>
              <a:t>QA timelines</a:t>
            </a:r>
          </a:p>
          <a:p>
            <a:pPr lvl="0"/>
            <a:r>
              <a:rPr lang="en-US" dirty="0">
                <a:solidFill>
                  <a:schemeClr val="tx1"/>
                </a:solidFill>
              </a:rPr>
              <a:t>Testing process with actors and daily steps. </a:t>
            </a:r>
          </a:p>
          <a:p>
            <a:pPr lvl="0"/>
            <a:r>
              <a:rPr lang="en-US" dirty="0">
                <a:solidFill>
                  <a:schemeClr val="tx1"/>
                </a:solidFill>
              </a:rPr>
              <a:t>Documents to be prepared with respective formats. </a:t>
            </a:r>
          </a:p>
          <a:p>
            <a:endParaRPr lang="en-US" sz="2200" dirty="0">
              <a:solidFill>
                <a:schemeClr val="tx1"/>
              </a:solidFill>
            </a:endParaRPr>
          </a:p>
        </p:txBody>
      </p:sp>
    </p:spTree>
    <p:extLst>
      <p:ext uri="{BB962C8B-B14F-4D97-AF65-F5344CB8AC3E}">
        <p14:creationId xmlns:p14="http://schemas.microsoft.com/office/powerpoint/2010/main" val="1828203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022" y="413544"/>
            <a:ext cx="9011488" cy="74045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Does test strategy and test plan define the same purpose?</a:t>
            </a:r>
            <a:endParaRPr lang="en-US" sz="2000" dirty="0">
              <a:solidFill>
                <a:schemeClr val="tx1"/>
              </a:solidFill>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569483" y="1644243"/>
            <a:ext cx="9396640" cy="416932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rPr>
              <a:t>Yes, the end purpose of test strategy and test plan is same to guide or manual to carry out the software testing process, but still they both differs.</a:t>
            </a:r>
          </a:p>
          <a:p>
            <a:endParaRPr lang="en-US" sz="3000" dirty="0">
              <a:solidFill>
                <a:schemeClr val="tx1"/>
              </a:solidFill>
            </a:endParaRPr>
          </a:p>
        </p:txBody>
      </p:sp>
    </p:spTree>
    <p:extLst>
      <p:ext uri="{BB962C8B-B14F-4D97-AF65-F5344CB8AC3E}">
        <p14:creationId xmlns:p14="http://schemas.microsoft.com/office/powerpoint/2010/main" val="880229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022" y="413544"/>
            <a:ext cx="9011488" cy="74045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 a long-term project, many times the requirements change. </a:t>
            </a:r>
          </a:p>
          <a:p>
            <a:pPr algn="ctr"/>
            <a:r>
              <a:rPr lang="en-US" b="1" dirty="0">
                <a:solidFill>
                  <a:schemeClr val="tx1"/>
                </a:solidFill>
              </a:rPr>
              <a:t>Do the test plans also change along with the requirements?</a:t>
            </a:r>
            <a:endParaRPr lang="en-US" dirty="0">
              <a:solidFill>
                <a:schemeClr val="tx1"/>
              </a:solidFill>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569483" y="1644243"/>
            <a:ext cx="9396640" cy="416932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Most times, yes. If requirements change, the design documents and specifications(for that particular module which implements the requirements) will also change. Hence, the test plan and test cases only for that portion would also need to be updated. This is because “Resource Allocation” is one section of the test plan. We would need to write new test cases, review, and execute the test cases. Hence, resource allocation would have to be done accordingly. As a result, the test plan would change. </a:t>
            </a:r>
          </a:p>
          <a:p>
            <a:endParaRPr lang="en-US" sz="3000" dirty="0">
              <a:solidFill>
                <a:schemeClr val="tx1"/>
              </a:solidFill>
            </a:endParaRPr>
          </a:p>
        </p:txBody>
      </p:sp>
    </p:spTree>
    <p:extLst>
      <p:ext uri="{BB962C8B-B14F-4D97-AF65-F5344CB8AC3E}">
        <p14:creationId xmlns:p14="http://schemas.microsoft.com/office/powerpoint/2010/main" val="4058672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85653" y="361700"/>
            <a:ext cx="9054066" cy="158364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What is </a:t>
            </a:r>
            <a:r>
              <a:rPr lang="en-US" sz="2500" b="1" dirty="0" err="1">
                <a:solidFill>
                  <a:schemeClr val="tx1"/>
                </a:solidFill>
              </a:rPr>
              <a:t>System.out.println</a:t>
            </a:r>
            <a:r>
              <a:rPr lang="en-US" sz="2500" b="1" dirty="0">
                <a:solidFill>
                  <a:schemeClr val="tx1"/>
                </a:solidFill>
              </a:rPr>
              <a:t>() in Java</a:t>
            </a:r>
            <a:endParaRPr lang="en-US" sz="25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15260" y="2788024"/>
            <a:ext cx="10484498" cy="34578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3000" dirty="0">
              <a:solidFill>
                <a:schemeClr val="tx1"/>
              </a:solidFill>
            </a:endParaRPr>
          </a:p>
        </p:txBody>
      </p:sp>
    </p:spTree>
    <p:extLst>
      <p:ext uri="{BB962C8B-B14F-4D97-AF65-F5344CB8AC3E}">
        <p14:creationId xmlns:p14="http://schemas.microsoft.com/office/powerpoint/2010/main" val="401283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85653" y="361700"/>
            <a:ext cx="9054066" cy="1027829"/>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Object Oriented Programming (OOP)</a:t>
            </a:r>
            <a:endParaRPr lang="en-US"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15260" y="1730187"/>
            <a:ext cx="10484498" cy="45156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rPr>
              <a:t>OOP is a programming language model organized around an object rather than actions.</a:t>
            </a:r>
          </a:p>
          <a:p>
            <a:endParaRPr lang="en-US" sz="3000" dirty="0">
              <a:solidFill>
                <a:schemeClr val="tx1"/>
              </a:solidFill>
            </a:endParaRPr>
          </a:p>
          <a:p>
            <a:pPr lvl="0"/>
            <a:r>
              <a:rPr lang="en-US" sz="3000" dirty="0">
                <a:solidFill>
                  <a:schemeClr val="tx1"/>
                </a:solidFill>
              </a:rPr>
              <a:t>1. It makes the development and maintenance easier</a:t>
            </a:r>
          </a:p>
          <a:p>
            <a:pPr lvl="0"/>
            <a:endParaRPr lang="en-US" sz="3000" dirty="0">
              <a:solidFill>
                <a:schemeClr val="tx1"/>
              </a:solidFill>
            </a:endParaRPr>
          </a:p>
          <a:p>
            <a:pPr lvl="0"/>
            <a:r>
              <a:rPr lang="en-US" sz="3000" dirty="0">
                <a:solidFill>
                  <a:schemeClr val="tx1"/>
                </a:solidFill>
              </a:rPr>
              <a:t>2. It provides the data hiding</a:t>
            </a:r>
          </a:p>
          <a:p>
            <a:pPr lvl="0"/>
            <a:endParaRPr lang="en-US" sz="3000" dirty="0">
              <a:solidFill>
                <a:schemeClr val="tx1"/>
              </a:solidFill>
            </a:endParaRPr>
          </a:p>
        </p:txBody>
      </p:sp>
    </p:spTree>
    <p:extLst>
      <p:ext uri="{BB962C8B-B14F-4D97-AF65-F5344CB8AC3E}">
        <p14:creationId xmlns:p14="http://schemas.microsoft.com/office/powerpoint/2010/main" val="23155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730476" y="128618"/>
            <a:ext cx="9054066" cy="393897"/>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Object Oriented Programming (OOP)</a:t>
            </a:r>
            <a:endParaRPr lang="en-US"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15260" y="959225"/>
            <a:ext cx="10484498" cy="561190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OOP language must follow 4 principles:</a:t>
            </a:r>
          </a:p>
          <a:p>
            <a:r>
              <a:rPr lang="en-US" sz="1400" dirty="0">
                <a:solidFill>
                  <a:schemeClr val="tx1"/>
                </a:solidFill>
              </a:rPr>
              <a:t> </a:t>
            </a:r>
          </a:p>
          <a:p>
            <a:pPr lvl="0"/>
            <a:r>
              <a:rPr lang="en-US" sz="1400" b="1" dirty="0">
                <a:solidFill>
                  <a:schemeClr val="tx1"/>
                </a:solidFill>
              </a:rPr>
              <a:t>Encapsulation</a:t>
            </a:r>
            <a:r>
              <a:rPr lang="en-US" sz="1400" dirty="0">
                <a:solidFill>
                  <a:schemeClr val="tx1"/>
                </a:solidFill>
              </a:rPr>
              <a:t>:  </a:t>
            </a:r>
          </a:p>
          <a:p>
            <a:r>
              <a:rPr lang="en-US" sz="1400" dirty="0">
                <a:solidFill>
                  <a:schemeClr val="tx1"/>
                </a:solidFill>
              </a:rPr>
              <a:t>We can hide direct access to the data by using private keyword and we can access private that that by using get there and set of methods.</a:t>
            </a:r>
          </a:p>
          <a:p>
            <a:r>
              <a:rPr lang="en-US" sz="1400" dirty="0">
                <a:solidFill>
                  <a:schemeClr val="tx1"/>
                </a:solidFill>
              </a:rPr>
              <a:t> </a:t>
            </a:r>
          </a:p>
          <a:p>
            <a:pPr lvl="0"/>
            <a:r>
              <a:rPr lang="en-US" sz="1400" b="1" dirty="0">
                <a:solidFill>
                  <a:schemeClr val="tx1"/>
                </a:solidFill>
              </a:rPr>
              <a:t>Abstraction</a:t>
            </a:r>
            <a:r>
              <a:rPr lang="en-US" sz="1400" dirty="0">
                <a:solidFill>
                  <a:schemeClr val="tx1"/>
                </a:solidFill>
              </a:rPr>
              <a:t>:</a:t>
            </a:r>
          </a:p>
          <a:p>
            <a:r>
              <a:rPr lang="en-US" sz="1400" dirty="0">
                <a:solidFill>
                  <a:schemeClr val="tx1"/>
                </a:solidFill>
              </a:rPr>
              <a:t> Abstraction is a process of hiding implementation details and showing only the functionality to the user.  It lets you focus on what the object does instead of how.</a:t>
            </a:r>
          </a:p>
          <a:p>
            <a:r>
              <a:rPr lang="en-US" sz="1400" dirty="0">
                <a:solidFill>
                  <a:schemeClr val="tx1"/>
                </a:solidFill>
              </a:rPr>
              <a:t> </a:t>
            </a:r>
          </a:p>
          <a:p>
            <a:pPr lvl="0"/>
            <a:r>
              <a:rPr lang="en-US" sz="1400" b="1" dirty="0">
                <a:solidFill>
                  <a:schemeClr val="tx1"/>
                </a:solidFill>
              </a:rPr>
              <a:t>Inheritance</a:t>
            </a:r>
            <a:r>
              <a:rPr lang="en-US" sz="1400" dirty="0">
                <a:solidFill>
                  <a:schemeClr val="tx1"/>
                </a:solidFill>
              </a:rPr>
              <a:t>:</a:t>
            </a:r>
          </a:p>
          <a:p>
            <a:r>
              <a:rPr lang="en-US" sz="1400" dirty="0">
                <a:solidFill>
                  <a:schemeClr val="tx1"/>
                </a:solidFill>
              </a:rPr>
              <a:t> Inheritance is used to define the relationship between two classes.  When a child class acquires all the properties and behaviors of parent class known as inheritance. Child class can reuse all the codes written in parent class.  Inheritance provides code reusability.</a:t>
            </a:r>
          </a:p>
          <a:p>
            <a:r>
              <a:rPr lang="en-US" sz="1400" dirty="0">
                <a:solidFill>
                  <a:schemeClr val="tx1"/>
                </a:solidFill>
              </a:rPr>
              <a:t> </a:t>
            </a:r>
          </a:p>
          <a:p>
            <a:pPr lvl="0"/>
            <a:r>
              <a:rPr lang="en-US" sz="1400" b="1" dirty="0">
                <a:solidFill>
                  <a:schemeClr val="tx1"/>
                </a:solidFill>
              </a:rPr>
              <a:t>Polymorphism</a:t>
            </a:r>
            <a:r>
              <a:rPr lang="en-US" sz="1400" dirty="0">
                <a:solidFill>
                  <a:schemeClr val="tx1"/>
                </a:solidFill>
              </a:rPr>
              <a:t>:</a:t>
            </a:r>
          </a:p>
          <a:p>
            <a:r>
              <a:rPr lang="en-US" sz="1400" dirty="0">
                <a:solidFill>
                  <a:schemeClr val="tx1"/>
                </a:solidFill>
              </a:rPr>
              <a:t> Polymorphism is an ability of an object to behave in multiple forms. The most common use of polymorphism in Java; when a parent class reference type of variable is used to refer  to a child class object.</a:t>
            </a:r>
          </a:p>
          <a:p>
            <a:r>
              <a:rPr lang="en-US" sz="1400" dirty="0">
                <a:solidFill>
                  <a:schemeClr val="tx1"/>
                </a:solidFill>
              </a:rPr>
              <a:t> </a:t>
            </a:r>
            <a:r>
              <a:rPr lang="en-US" sz="1400" i="1" dirty="0">
                <a:solidFill>
                  <a:schemeClr val="tx1"/>
                </a:solidFill>
              </a:rPr>
              <a:t>for example:</a:t>
            </a:r>
            <a:r>
              <a:rPr lang="en-US" sz="1400" dirty="0">
                <a:solidFill>
                  <a:schemeClr val="tx1"/>
                </a:solidFill>
              </a:rPr>
              <a:t>    </a:t>
            </a:r>
          </a:p>
          <a:p>
            <a:r>
              <a:rPr lang="en-US" sz="1400" dirty="0">
                <a:solidFill>
                  <a:schemeClr val="tx1"/>
                </a:solidFill>
              </a:rPr>
              <a:t>WebDriver driver = new </a:t>
            </a:r>
            <a:r>
              <a:rPr lang="en-US" sz="1400" dirty="0" err="1">
                <a:solidFill>
                  <a:schemeClr val="tx1"/>
                </a:solidFill>
              </a:rPr>
              <a:t>ChromeDriver</a:t>
            </a:r>
            <a:r>
              <a:rPr lang="en-US" sz="1400" dirty="0">
                <a:solidFill>
                  <a:schemeClr val="tx1"/>
                </a:solidFill>
              </a:rPr>
              <a:t>();  </a:t>
            </a:r>
          </a:p>
          <a:p>
            <a:r>
              <a:rPr lang="en-US" sz="1400" dirty="0">
                <a:solidFill>
                  <a:schemeClr val="tx1"/>
                </a:solidFill>
              </a:rPr>
              <a:t> </a:t>
            </a:r>
          </a:p>
        </p:txBody>
      </p:sp>
    </p:spTree>
    <p:extLst>
      <p:ext uri="{BB962C8B-B14F-4D97-AF65-F5344CB8AC3E}">
        <p14:creationId xmlns:p14="http://schemas.microsoft.com/office/powerpoint/2010/main" val="21218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67722" y="341208"/>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2">
                    <a:lumMod val="50000"/>
                  </a:schemeClr>
                </a:solidFill>
              </a:rPr>
              <a:t>What is Abstract class?</a:t>
            </a:r>
            <a:endParaRPr lang="en-US" sz="25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52332" y="1712260"/>
            <a:ext cx="10484498" cy="46232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In OOP Abstraction is a process of hiding implementation details from the user, only the functionality will be provided to the user. In other words, the user will have the information on what the object does instead of how it does.</a:t>
            </a:r>
          </a:p>
          <a:p>
            <a:r>
              <a:rPr lang="en-US" sz="2000" dirty="0">
                <a:solidFill>
                  <a:schemeClr val="tx1"/>
                </a:solidFill>
              </a:rPr>
              <a:t> </a:t>
            </a:r>
          </a:p>
          <a:p>
            <a:r>
              <a:rPr lang="en-US" sz="2000" dirty="0">
                <a:solidFill>
                  <a:schemeClr val="tx1"/>
                </a:solidFill>
              </a:rPr>
              <a:t> In Java abstraction is achieved by using Abstract classes and Interfaces.</a:t>
            </a:r>
          </a:p>
          <a:p>
            <a:r>
              <a:rPr lang="en-US" sz="2000" dirty="0">
                <a:solidFill>
                  <a:schemeClr val="tx1"/>
                </a:solidFill>
              </a:rPr>
              <a:t> </a:t>
            </a:r>
          </a:p>
          <a:p>
            <a:r>
              <a:rPr lang="en-US" sz="2000" i="1" dirty="0">
                <a:solidFill>
                  <a:schemeClr val="tx1"/>
                </a:solidFill>
              </a:rPr>
              <a:t> for example:</a:t>
            </a:r>
            <a:endParaRPr lang="en-US" sz="2000" dirty="0">
              <a:solidFill>
                <a:schemeClr val="tx1"/>
              </a:solidFill>
            </a:endParaRPr>
          </a:p>
          <a:p>
            <a:r>
              <a:rPr lang="en-US" sz="2000" dirty="0">
                <a:solidFill>
                  <a:schemeClr val="tx1"/>
                </a:solidFill>
              </a:rPr>
              <a:t>When you login to your bank account online, you  enter your user ID and password and press login. What happens when you press login, how the input that sent to the server, how it gets verified is all abstracted away a from you.</a:t>
            </a:r>
          </a:p>
          <a:p>
            <a:r>
              <a:rPr lang="en-US" sz="2000" dirty="0">
                <a:solidFill>
                  <a:schemeClr val="tx1"/>
                </a:solidFill>
              </a:rPr>
              <a:t> </a:t>
            </a:r>
          </a:p>
          <a:p>
            <a:endParaRPr lang="en-US" sz="2000" dirty="0">
              <a:solidFill>
                <a:schemeClr val="tx1"/>
              </a:solidFill>
            </a:endParaRPr>
          </a:p>
        </p:txBody>
      </p:sp>
    </p:spTree>
    <p:extLst>
      <p:ext uri="{BB962C8B-B14F-4D97-AF65-F5344CB8AC3E}">
        <p14:creationId xmlns:p14="http://schemas.microsoft.com/office/powerpoint/2010/main" val="92487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291744" y="375338"/>
            <a:ext cx="9148917" cy="7499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What is  the  difference  between Abstract  and Interface?</a:t>
            </a:r>
          </a:p>
        </p:txBody>
      </p:sp>
      <p:sp>
        <p:nvSpPr>
          <p:cNvPr id="7" name="Rectangle 6">
            <a:extLst>
              <a:ext uri="{FF2B5EF4-FFF2-40B4-BE49-F238E27FC236}">
                <a16:creationId xmlns:a16="http://schemas.microsoft.com/office/drawing/2014/main" id="{A8E1509E-16D9-4CA3-B037-805BC8A04556}"/>
              </a:ext>
            </a:extLst>
          </p:cNvPr>
          <p:cNvSpPr/>
          <p:nvPr/>
        </p:nvSpPr>
        <p:spPr>
          <a:xfrm>
            <a:off x="1436914" y="1847461"/>
            <a:ext cx="5127515" cy="413992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2000" dirty="0">
                <a:solidFill>
                  <a:schemeClr val="tx1"/>
                </a:solidFill>
              </a:rPr>
              <a:t>Abstract class contains abstract and non- abstract methods </a:t>
            </a:r>
          </a:p>
          <a:p>
            <a:pPr marL="342900" indent="-342900" algn="just">
              <a:buAutoNum type="arabicPeriod"/>
            </a:pPr>
            <a:endParaRPr lang="en-US" sz="2000" dirty="0">
              <a:solidFill>
                <a:schemeClr val="tx1"/>
              </a:solidFill>
            </a:endParaRPr>
          </a:p>
          <a:p>
            <a:pPr marL="342900" indent="-342900" algn="just">
              <a:buAutoNum type="arabicPeriod"/>
            </a:pPr>
            <a:r>
              <a:rPr lang="en-US" sz="2000" dirty="0">
                <a:solidFill>
                  <a:schemeClr val="tx1"/>
                </a:solidFill>
              </a:rPr>
              <a:t>We use </a:t>
            </a:r>
            <a:r>
              <a:rPr lang="en-US" sz="2000" b="1" dirty="0">
                <a:solidFill>
                  <a:schemeClr val="tx1"/>
                </a:solidFill>
              </a:rPr>
              <a:t>EXTEND</a:t>
            </a:r>
            <a:r>
              <a:rPr lang="en-US" sz="2000" dirty="0">
                <a:solidFill>
                  <a:schemeClr val="tx1"/>
                </a:solidFill>
              </a:rPr>
              <a:t> keyword</a:t>
            </a:r>
          </a:p>
          <a:p>
            <a:pPr marL="342900" indent="-342900" algn="just">
              <a:buAutoNum type="arabicPeriod"/>
            </a:pPr>
            <a:endParaRPr lang="en-US" sz="2000" dirty="0">
              <a:solidFill>
                <a:schemeClr val="tx1"/>
              </a:solidFill>
            </a:endParaRPr>
          </a:p>
          <a:p>
            <a:pPr marL="342900" indent="-342900" algn="just">
              <a:buAutoNum type="arabicPeriod"/>
            </a:pPr>
            <a:r>
              <a:rPr lang="en-US" sz="2000" dirty="0">
                <a:solidFill>
                  <a:schemeClr val="tx1"/>
                </a:solidFill>
              </a:rPr>
              <a:t>Abstract can implement multiple interface</a:t>
            </a:r>
          </a:p>
          <a:p>
            <a:pPr marL="342900" indent="-342900" algn="just">
              <a:buAutoNum type="arabicPeriod"/>
            </a:pPr>
            <a:endParaRPr lang="en-US" sz="2000" dirty="0">
              <a:solidFill>
                <a:schemeClr val="tx1"/>
              </a:solidFill>
            </a:endParaRPr>
          </a:p>
          <a:p>
            <a:pPr marL="342900" indent="-342900" algn="just">
              <a:buFontTx/>
              <a:buAutoNum type="arabicPeriod"/>
            </a:pPr>
            <a:r>
              <a:rPr lang="en-US" sz="2000" b="1" dirty="0">
                <a:solidFill>
                  <a:schemeClr val="tx1"/>
                </a:solidFill>
              </a:rPr>
              <a:t>Abstract classes cannot be instantiated, but they can be sub classed</a:t>
            </a:r>
          </a:p>
          <a:p>
            <a:pPr marL="342900" indent="-342900" algn="just">
              <a:buFontTx/>
              <a:buAutoNum type="arabicPeriod"/>
            </a:pPr>
            <a:endParaRPr lang="en-US" sz="2000" dirty="0">
              <a:solidFill>
                <a:schemeClr val="tx1"/>
              </a:solidFill>
            </a:endParaRPr>
          </a:p>
          <a:p>
            <a:pPr marL="342900" indent="-342900" algn="just">
              <a:buAutoNum type="arabicPeriod"/>
            </a:pPr>
            <a:r>
              <a:rPr lang="en-US" sz="2000" dirty="0">
                <a:solidFill>
                  <a:schemeClr val="tx1"/>
                </a:solidFill>
              </a:rPr>
              <a:t>Very first non abstract class has to implement  abstract methods in parent class</a:t>
            </a:r>
          </a:p>
        </p:txBody>
      </p:sp>
      <p:sp>
        <p:nvSpPr>
          <p:cNvPr id="5" name="Rectangle 4">
            <a:extLst>
              <a:ext uri="{FF2B5EF4-FFF2-40B4-BE49-F238E27FC236}">
                <a16:creationId xmlns:a16="http://schemas.microsoft.com/office/drawing/2014/main" id="{A6B4E770-712F-49F3-8005-786668B09500}"/>
              </a:ext>
            </a:extLst>
          </p:cNvPr>
          <p:cNvSpPr/>
          <p:nvPr/>
        </p:nvSpPr>
        <p:spPr>
          <a:xfrm>
            <a:off x="6866202" y="1847461"/>
            <a:ext cx="5127515" cy="408120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endParaRPr lang="en-US" sz="2000" dirty="0">
              <a:solidFill>
                <a:schemeClr val="tx1"/>
              </a:solidFill>
            </a:endParaRPr>
          </a:p>
          <a:p>
            <a:pPr marL="342900" indent="-342900" algn="just">
              <a:buAutoNum type="arabicPeriod"/>
            </a:pPr>
            <a:r>
              <a:rPr lang="en-US" sz="2000" dirty="0">
                <a:solidFill>
                  <a:schemeClr val="tx1"/>
                </a:solidFill>
              </a:rPr>
              <a:t>Interface contains only abstract methods</a:t>
            </a:r>
          </a:p>
          <a:p>
            <a:pPr marL="342900" indent="-342900" algn="just">
              <a:buAutoNum type="arabicPeriod"/>
            </a:pPr>
            <a:endParaRPr lang="en-US" sz="2000" dirty="0">
              <a:solidFill>
                <a:schemeClr val="tx1"/>
              </a:solidFill>
            </a:endParaRPr>
          </a:p>
          <a:p>
            <a:pPr marL="342900" indent="-342900" algn="just">
              <a:buAutoNum type="arabicPeriod"/>
            </a:pPr>
            <a:r>
              <a:rPr lang="en-US" sz="2000" dirty="0">
                <a:solidFill>
                  <a:schemeClr val="tx1"/>
                </a:solidFill>
              </a:rPr>
              <a:t>We use </a:t>
            </a:r>
            <a:r>
              <a:rPr lang="en-US" sz="2000" b="1" dirty="0">
                <a:solidFill>
                  <a:schemeClr val="tx1"/>
                </a:solidFill>
              </a:rPr>
              <a:t>IMPLEMENT</a:t>
            </a:r>
            <a:r>
              <a:rPr lang="en-US" sz="2000" dirty="0">
                <a:solidFill>
                  <a:schemeClr val="tx1"/>
                </a:solidFill>
              </a:rPr>
              <a:t> keyword </a:t>
            </a:r>
          </a:p>
          <a:p>
            <a:pPr marL="342900" indent="-342900" algn="just">
              <a:buAutoNum type="arabicPeriod"/>
            </a:pPr>
            <a:endParaRPr lang="en-US" sz="2000" dirty="0">
              <a:solidFill>
                <a:schemeClr val="tx1"/>
              </a:solidFill>
            </a:endParaRPr>
          </a:p>
          <a:p>
            <a:pPr marL="342900" indent="-342900" algn="just">
              <a:buAutoNum type="arabicPeriod"/>
            </a:pPr>
            <a:r>
              <a:rPr lang="en-US" sz="2000" dirty="0">
                <a:solidFill>
                  <a:schemeClr val="tx1"/>
                </a:solidFill>
              </a:rPr>
              <a:t>Interface can extend only one interface</a:t>
            </a:r>
          </a:p>
          <a:p>
            <a:pPr marL="342900" indent="-342900" algn="just">
              <a:buFontTx/>
              <a:buAutoNum type="arabicPeriod"/>
            </a:pPr>
            <a:endParaRPr lang="en-US" sz="2000" dirty="0">
              <a:solidFill>
                <a:schemeClr val="tx1"/>
              </a:solidFill>
            </a:endParaRPr>
          </a:p>
          <a:p>
            <a:pPr marL="342900" indent="-342900" algn="just">
              <a:buFontTx/>
              <a:buAutoNum type="arabicPeriod"/>
            </a:pPr>
            <a:r>
              <a:rPr lang="en-US" sz="2000" dirty="0">
                <a:solidFill>
                  <a:schemeClr val="tx1"/>
                </a:solidFill>
              </a:rPr>
              <a:t>Interface </a:t>
            </a:r>
            <a:r>
              <a:rPr lang="en-US" sz="2000" b="1" dirty="0">
                <a:solidFill>
                  <a:schemeClr val="tx1"/>
                </a:solidFill>
              </a:rPr>
              <a:t>classes cannot be instantiated, but they can be sub classed</a:t>
            </a:r>
            <a:endParaRPr lang="en-US" sz="2000" dirty="0">
              <a:solidFill>
                <a:schemeClr val="tx1"/>
              </a:solidFill>
            </a:endParaRPr>
          </a:p>
          <a:p>
            <a:pPr marL="342900" indent="-342900" algn="just">
              <a:buAutoNum type="arabicPeriod"/>
            </a:pPr>
            <a:endParaRPr lang="en-US" sz="2000" dirty="0">
              <a:solidFill>
                <a:schemeClr val="tx1"/>
              </a:solidFill>
            </a:endParaRPr>
          </a:p>
          <a:p>
            <a:pPr marL="342900" indent="-342900" algn="just">
              <a:buFontTx/>
              <a:buAutoNum type="arabicPeriod"/>
            </a:pPr>
            <a:r>
              <a:rPr lang="en-US" sz="2000" dirty="0">
                <a:solidFill>
                  <a:schemeClr val="tx1"/>
                </a:solidFill>
              </a:rPr>
              <a:t>All methods in an interface, is automatically </a:t>
            </a:r>
            <a:r>
              <a:rPr lang="en-US" sz="2000" b="1" dirty="0">
                <a:solidFill>
                  <a:schemeClr val="tx1"/>
                </a:solidFill>
              </a:rPr>
              <a:t>public</a:t>
            </a:r>
            <a:r>
              <a:rPr lang="en-US" sz="2000" dirty="0">
                <a:solidFill>
                  <a:schemeClr val="tx1"/>
                </a:solidFill>
              </a:rPr>
              <a:t> and </a:t>
            </a:r>
            <a:r>
              <a:rPr lang="en-US" sz="2000" b="1" dirty="0">
                <a:solidFill>
                  <a:schemeClr val="tx1"/>
                </a:solidFill>
              </a:rPr>
              <a:t>abstract</a:t>
            </a:r>
            <a:r>
              <a:rPr lang="en-US" sz="2000" dirty="0">
                <a:solidFill>
                  <a:schemeClr val="tx1"/>
                </a:solidFill>
              </a:rPr>
              <a:t> even if programmer does not specify it.</a:t>
            </a:r>
          </a:p>
          <a:p>
            <a:pPr marL="342900" indent="-342900" algn="just">
              <a:buAutoNum type="arabicPeriod"/>
            </a:pPr>
            <a:endParaRPr lang="en-US" sz="2000" dirty="0">
              <a:solidFill>
                <a:schemeClr val="tx1"/>
              </a:solidFill>
            </a:endParaRPr>
          </a:p>
          <a:p>
            <a:pPr marL="342900" indent="-342900" algn="just">
              <a:buAutoNum type="arabicPeriod"/>
            </a:pPr>
            <a:endParaRPr lang="en-US" sz="2000" dirty="0">
              <a:solidFill>
                <a:schemeClr val="tx1"/>
              </a:solidFill>
            </a:endParaRPr>
          </a:p>
        </p:txBody>
      </p:sp>
    </p:spTree>
    <p:extLst>
      <p:ext uri="{BB962C8B-B14F-4D97-AF65-F5344CB8AC3E}">
        <p14:creationId xmlns:p14="http://schemas.microsoft.com/office/powerpoint/2010/main" val="49792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5"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291744" y="375338"/>
            <a:ext cx="9148917" cy="7499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What is  the  difference  between Abstract  and </a:t>
            </a:r>
            <a:r>
              <a:rPr lang="en-US" dirty="0">
                <a:solidFill>
                  <a:schemeClr val="tx1"/>
                </a:solidFill>
              </a:rPr>
              <a:t>Encapsulation</a:t>
            </a:r>
            <a:r>
              <a:rPr lang="en-US" sz="2000" dirty="0">
                <a:solidFill>
                  <a:schemeClr val="tx1"/>
                </a:solidFill>
              </a:rPr>
              <a:t>?</a:t>
            </a:r>
          </a:p>
        </p:txBody>
      </p:sp>
      <p:sp>
        <p:nvSpPr>
          <p:cNvPr id="7" name="Rectangle 6">
            <a:extLst>
              <a:ext uri="{FF2B5EF4-FFF2-40B4-BE49-F238E27FC236}">
                <a16:creationId xmlns:a16="http://schemas.microsoft.com/office/drawing/2014/main" id="{A8E1509E-16D9-4CA3-B037-805BC8A04556}"/>
              </a:ext>
            </a:extLst>
          </p:cNvPr>
          <p:cNvSpPr/>
          <p:nvPr/>
        </p:nvSpPr>
        <p:spPr>
          <a:xfrm>
            <a:off x="1436914" y="1847461"/>
            <a:ext cx="5127515" cy="413992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Tx/>
              <a:buAutoNum type="arabicPeriod"/>
            </a:pPr>
            <a:r>
              <a:rPr lang="en-US" dirty="0">
                <a:solidFill>
                  <a:schemeClr val="tx1"/>
                </a:solidFill>
              </a:rPr>
              <a:t>Abstraction lets you focus on what the object does instead of how it does.</a:t>
            </a:r>
          </a:p>
          <a:p>
            <a:pPr marL="342900" indent="-342900" algn="just">
              <a:buAutoNum type="arabicPeriod"/>
            </a:pPr>
            <a:endParaRPr lang="en-US" sz="2000" dirty="0">
              <a:solidFill>
                <a:schemeClr val="tx1"/>
              </a:solidFill>
            </a:endParaRPr>
          </a:p>
          <a:p>
            <a:pPr marL="342900" indent="-342900" algn="just">
              <a:buFontTx/>
              <a:buAutoNum type="arabicPeriod"/>
            </a:pPr>
            <a:r>
              <a:rPr lang="en-US" dirty="0">
                <a:solidFill>
                  <a:schemeClr val="tx1"/>
                </a:solidFill>
              </a:rPr>
              <a:t> Abstraction is used for hiding the unwanted data and giving relevant data.</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 Abstraction can be achieved by using abstract class and interfaces.</a:t>
            </a:r>
          </a:p>
          <a:p>
            <a:pPr marL="342900" indent="-342900" algn="just">
              <a:buFontTx/>
              <a:buAutoNum type="arabicPeriod"/>
            </a:pPr>
            <a:endParaRPr lang="en-US" dirty="0">
              <a:solidFill>
                <a:schemeClr val="tx1"/>
              </a:solidFill>
            </a:endParaRPr>
          </a:p>
          <a:p>
            <a:pPr marL="342900" indent="-342900" algn="just">
              <a:buAutoNum type="arabicPeriod"/>
            </a:pPr>
            <a:endParaRPr lang="en-US" sz="2000" dirty="0">
              <a:solidFill>
                <a:schemeClr val="tx1"/>
              </a:solidFill>
            </a:endParaRPr>
          </a:p>
        </p:txBody>
      </p:sp>
      <p:sp>
        <p:nvSpPr>
          <p:cNvPr id="5" name="Rectangle 4">
            <a:extLst>
              <a:ext uri="{FF2B5EF4-FFF2-40B4-BE49-F238E27FC236}">
                <a16:creationId xmlns:a16="http://schemas.microsoft.com/office/drawing/2014/main" id="{A6B4E770-712F-49F3-8005-786668B09500}"/>
              </a:ext>
            </a:extLst>
          </p:cNvPr>
          <p:cNvSpPr/>
          <p:nvPr/>
        </p:nvSpPr>
        <p:spPr>
          <a:xfrm>
            <a:off x="6866202" y="1847461"/>
            <a:ext cx="5127515" cy="408120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Encapsulation means; hiding the internal details of how the object does something.</a:t>
            </a:r>
          </a:p>
          <a:p>
            <a:pPr marL="342900" indent="-342900" algn="just">
              <a:buAutoNum type="arabicPeriod"/>
            </a:pPr>
            <a:endParaRPr lang="en-US" sz="2000" dirty="0">
              <a:solidFill>
                <a:schemeClr val="tx1"/>
              </a:solidFill>
            </a:endParaRPr>
          </a:p>
          <a:p>
            <a:pPr marL="342900" indent="-342900" algn="just">
              <a:buAutoNum type="arabicPeriod"/>
            </a:pPr>
            <a:r>
              <a:rPr lang="en-US" dirty="0">
                <a:solidFill>
                  <a:schemeClr val="tx1"/>
                </a:solidFill>
              </a:rPr>
              <a:t>Encapsulation means hiding the code and data as well as protect the data from outside.</a:t>
            </a:r>
          </a:p>
          <a:p>
            <a:pPr marL="342900" indent="-342900" algn="just">
              <a:buAutoNum type="arabicPeriod"/>
            </a:pPr>
            <a:endParaRPr lang="en-US" sz="2000" dirty="0">
              <a:solidFill>
                <a:schemeClr val="tx1"/>
              </a:solidFill>
            </a:endParaRPr>
          </a:p>
          <a:p>
            <a:pPr marL="342900" indent="-342900" algn="just">
              <a:buFontTx/>
              <a:buAutoNum type="arabicPeriod"/>
            </a:pPr>
            <a:r>
              <a:rPr lang="en-US" dirty="0">
                <a:solidFill>
                  <a:schemeClr val="tx1"/>
                </a:solidFill>
              </a:rPr>
              <a:t> Encapsulation can be achieved by using private keyword.</a:t>
            </a:r>
          </a:p>
          <a:p>
            <a:pPr algn="just"/>
            <a:endParaRPr lang="en-US" sz="2000" dirty="0">
              <a:solidFill>
                <a:schemeClr val="tx1"/>
              </a:solidFill>
            </a:endParaRPr>
          </a:p>
          <a:p>
            <a:pPr marL="342900" indent="-342900" algn="just">
              <a:buAutoNum type="arabicPeriod"/>
            </a:pPr>
            <a:endParaRPr lang="en-US" sz="2000" dirty="0">
              <a:solidFill>
                <a:schemeClr val="tx1"/>
              </a:solidFill>
            </a:endParaRPr>
          </a:p>
          <a:p>
            <a:pPr marL="342900" indent="-342900" algn="just">
              <a:buAutoNum type="arabicPeriod"/>
            </a:pPr>
            <a:endParaRPr lang="en-US" sz="2000" dirty="0">
              <a:solidFill>
                <a:schemeClr val="tx1"/>
              </a:solidFill>
            </a:endParaRPr>
          </a:p>
        </p:txBody>
      </p:sp>
    </p:spTree>
    <p:extLst>
      <p:ext uri="{BB962C8B-B14F-4D97-AF65-F5344CB8AC3E}">
        <p14:creationId xmlns:p14="http://schemas.microsoft.com/office/powerpoint/2010/main" val="86624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5"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900" b="1" dirty="0">
                <a:solidFill>
                  <a:schemeClr val="tx1"/>
                </a:solidFill>
              </a:rPr>
              <a:t>Access Modifiers</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Access modifiers used for determine the accessibility of class, method and variable.</a:t>
            </a:r>
          </a:p>
          <a:p>
            <a:r>
              <a:rPr lang="en-US" dirty="0">
                <a:solidFill>
                  <a:schemeClr val="tx1"/>
                </a:solidFill>
              </a:rPr>
              <a:t> </a:t>
            </a:r>
          </a:p>
          <a:p>
            <a:r>
              <a:rPr lang="en-US" dirty="0">
                <a:solidFill>
                  <a:schemeClr val="tx1"/>
                </a:solidFill>
              </a:rPr>
              <a:t>Total </a:t>
            </a:r>
            <a:r>
              <a:rPr lang="en-US" b="1" dirty="0">
                <a:solidFill>
                  <a:schemeClr val="tx1"/>
                </a:solidFill>
              </a:rPr>
              <a:t>4</a:t>
            </a:r>
            <a:r>
              <a:rPr lang="en-US" dirty="0">
                <a:solidFill>
                  <a:schemeClr val="tx1"/>
                </a:solidFill>
              </a:rPr>
              <a:t> access modifiers:</a:t>
            </a:r>
          </a:p>
          <a:p>
            <a:r>
              <a:rPr lang="en-US" dirty="0">
                <a:solidFill>
                  <a:schemeClr val="tx1"/>
                </a:solidFill>
              </a:rPr>
              <a:t> </a:t>
            </a:r>
          </a:p>
          <a:p>
            <a:pPr lvl="0"/>
            <a:r>
              <a:rPr lang="en-US" b="1" dirty="0">
                <a:solidFill>
                  <a:schemeClr val="tx1"/>
                </a:solidFill>
              </a:rPr>
              <a:t>private</a:t>
            </a:r>
            <a:r>
              <a:rPr lang="en-US" dirty="0">
                <a:solidFill>
                  <a:schemeClr val="tx1"/>
                </a:solidFill>
              </a:rPr>
              <a:t> only accessible within the same class </a:t>
            </a:r>
            <a:endParaRPr lang="en-US" i="1" dirty="0">
              <a:solidFill>
                <a:schemeClr val="tx1"/>
              </a:solidFill>
            </a:endParaRPr>
          </a:p>
          <a:p>
            <a:pPr lvl="0"/>
            <a:endParaRPr lang="en-US" dirty="0">
              <a:solidFill>
                <a:schemeClr val="tx1"/>
              </a:solidFill>
            </a:endParaRPr>
          </a:p>
          <a:p>
            <a:pPr lvl="0"/>
            <a:r>
              <a:rPr lang="en-US" b="1" dirty="0">
                <a:solidFill>
                  <a:schemeClr val="tx1"/>
                </a:solidFill>
              </a:rPr>
              <a:t>default</a:t>
            </a:r>
            <a:r>
              <a:rPr lang="en-US" dirty="0">
                <a:solidFill>
                  <a:schemeClr val="tx1"/>
                </a:solidFill>
              </a:rPr>
              <a:t> is accessible only within the same package</a:t>
            </a:r>
            <a:endParaRPr lang="en-US" i="1" dirty="0">
              <a:solidFill>
                <a:schemeClr val="tx1"/>
              </a:solidFill>
            </a:endParaRPr>
          </a:p>
          <a:p>
            <a:pPr lvl="0"/>
            <a:endParaRPr lang="en-US" dirty="0">
              <a:solidFill>
                <a:schemeClr val="tx1"/>
              </a:solidFill>
            </a:endParaRPr>
          </a:p>
          <a:p>
            <a:pPr lvl="0"/>
            <a:r>
              <a:rPr lang="en-US" b="1" dirty="0">
                <a:solidFill>
                  <a:schemeClr val="tx1"/>
                </a:solidFill>
              </a:rPr>
              <a:t>protected</a:t>
            </a:r>
            <a:r>
              <a:rPr lang="en-US" dirty="0">
                <a:solidFill>
                  <a:schemeClr val="tx1"/>
                </a:solidFill>
              </a:rPr>
              <a:t> accessible only within the same package and, also child class outside the package. </a:t>
            </a:r>
          </a:p>
          <a:p>
            <a:pPr lvl="0"/>
            <a:endParaRPr lang="en-US" dirty="0">
              <a:solidFill>
                <a:schemeClr val="tx1"/>
              </a:solidFill>
            </a:endParaRPr>
          </a:p>
          <a:p>
            <a:pPr lvl="0"/>
            <a:r>
              <a:rPr lang="en-US" b="1" dirty="0">
                <a:solidFill>
                  <a:schemeClr val="tx1"/>
                </a:solidFill>
              </a:rPr>
              <a:t>public</a:t>
            </a:r>
            <a:r>
              <a:rPr lang="en-US" dirty="0">
                <a:solidFill>
                  <a:schemeClr val="tx1"/>
                </a:solidFill>
              </a:rPr>
              <a:t> accessible anywhere.</a:t>
            </a:r>
          </a:p>
          <a:p>
            <a:endParaRPr lang="en-US" sz="2900" dirty="0">
              <a:solidFill>
                <a:schemeClr val="tx1"/>
              </a:solidFill>
            </a:endParaRPr>
          </a:p>
        </p:txBody>
      </p:sp>
    </p:spTree>
    <p:extLst>
      <p:ext uri="{BB962C8B-B14F-4D97-AF65-F5344CB8AC3E}">
        <p14:creationId xmlns:p14="http://schemas.microsoft.com/office/powerpoint/2010/main" val="295041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FA5ADA-DE2A-4D9E-91AB-5677DA7F68E0}"/>
              </a:ext>
            </a:extLst>
          </p:cNvPr>
          <p:cNvSpPr/>
          <p:nvPr/>
        </p:nvSpPr>
        <p:spPr>
          <a:xfrm>
            <a:off x="1861313" y="1036468"/>
            <a:ext cx="8309500" cy="10031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                  </a:t>
            </a:r>
          </a:p>
          <a:p>
            <a:pPr algn="ctr"/>
            <a:r>
              <a:rPr lang="en-US" dirty="0">
                <a:solidFill>
                  <a:schemeClr val="tx1"/>
                </a:solidFill>
              </a:rPr>
              <a:t> What is </a:t>
            </a:r>
            <a:r>
              <a:rPr lang="en-US" b="1" dirty="0">
                <a:solidFill>
                  <a:schemeClr val="tx1"/>
                </a:solidFill>
              </a:rPr>
              <a:t>VELOCITY &amp; CAPACITY</a:t>
            </a:r>
            <a:r>
              <a:rPr lang="en-US" dirty="0">
                <a:solidFill>
                  <a:schemeClr val="tx1"/>
                </a:solidFill>
              </a:rPr>
              <a:t>?</a:t>
            </a:r>
          </a:p>
          <a:p>
            <a:pPr algn="just"/>
            <a:endParaRPr lang="en-US" dirty="0">
              <a:solidFill>
                <a:schemeClr val="tx1"/>
              </a:solidFill>
            </a:endParaRPr>
          </a:p>
        </p:txBody>
      </p:sp>
      <p:sp>
        <p:nvSpPr>
          <p:cNvPr id="5" name="Rectangle 4">
            <a:extLst>
              <a:ext uri="{FF2B5EF4-FFF2-40B4-BE49-F238E27FC236}">
                <a16:creationId xmlns:a16="http://schemas.microsoft.com/office/drawing/2014/main" id="{13441CB0-48BB-41C3-A8B9-A96315F46660}"/>
              </a:ext>
            </a:extLst>
          </p:cNvPr>
          <p:cNvSpPr/>
          <p:nvPr/>
        </p:nvSpPr>
        <p:spPr>
          <a:xfrm>
            <a:off x="1665008" y="3395154"/>
            <a:ext cx="9037468" cy="25212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schemeClr val="tx1"/>
                </a:solidFill>
              </a:rPr>
              <a:t>VELOCITY:   is average points you have completed during the sprint as scrum team</a:t>
            </a:r>
          </a:p>
          <a:p>
            <a:pPr lvl="0"/>
            <a:endParaRPr lang="en-US" dirty="0">
              <a:solidFill>
                <a:schemeClr val="tx1"/>
              </a:solidFill>
            </a:endParaRPr>
          </a:p>
          <a:p>
            <a:pPr lvl="0"/>
            <a:r>
              <a:rPr lang="en-US" b="1" dirty="0">
                <a:solidFill>
                  <a:schemeClr val="tx1"/>
                </a:solidFill>
              </a:rPr>
              <a:t>CAPACITY:  How many resources you have available</a:t>
            </a:r>
            <a:endParaRPr lang="en-US"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427817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Constructor?</a:t>
            </a:r>
            <a:endParaRPr lang="en-US"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900" dirty="0">
                <a:solidFill>
                  <a:schemeClr val="tx1"/>
                </a:solidFill>
              </a:rPr>
              <a:t>Constructor gets invoked when a new object is created. Every class has a constructor. If we do not explicitly write a constructor for a class, the java compiler builds a default constructor for that class.</a:t>
            </a:r>
          </a:p>
          <a:p>
            <a:endParaRPr lang="en-US" sz="2900" dirty="0">
              <a:solidFill>
                <a:schemeClr val="tx1"/>
              </a:solidFill>
            </a:endParaRPr>
          </a:p>
        </p:txBody>
      </p:sp>
    </p:spTree>
    <p:extLst>
      <p:ext uri="{BB962C8B-B14F-4D97-AF65-F5344CB8AC3E}">
        <p14:creationId xmlns:p14="http://schemas.microsoft.com/office/powerpoint/2010/main" val="61806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291744" y="375338"/>
            <a:ext cx="9148917" cy="7499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What is  the  difference  between Constructor  and </a:t>
            </a:r>
            <a:r>
              <a:rPr lang="en-US" dirty="0">
                <a:solidFill>
                  <a:schemeClr val="tx1"/>
                </a:solidFill>
              </a:rPr>
              <a:t>Method</a:t>
            </a:r>
            <a:r>
              <a:rPr lang="en-US" sz="2000" dirty="0">
                <a:solidFill>
                  <a:schemeClr val="tx1"/>
                </a:solidFill>
              </a:rPr>
              <a:t>?</a:t>
            </a:r>
          </a:p>
        </p:txBody>
      </p:sp>
      <p:graphicFrame>
        <p:nvGraphicFramePr>
          <p:cNvPr id="2" name="Table 1">
            <a:extLst>
              <a:ext uri="{FF2B5EF4-FFF2-40B4-BE49-F238E27FC236}">
                <a16:creationId xmlns:a16="http://schemas.microsoft.com/office/drawing/2014/main" id="{88300EA2-2043-42D9-8164-F464FDFE1456}"/>
              </a:ext>
            </a:extLst>
          </p:cNvPr>
          <p:cNvGraphicFramePr>
            <a:graphicFrameLocks noGrp="1"/>
          </p:cNvGraphicFramePr>
          <p:nvPr>
            <p:extLst>
              <p:ext uri="{D42A27DB-BD31-4B8C-83A1-F6EECF244321}">
                <p14:modId xmlns:p14="http://schemas.microsoft.com/office/powerpoint/2010/main" val="1639266258"/>
              </p:ext>
            </p:extLst>
          </p:nvPr>
        </p:nvGraphicFramePr>
        <p:xfrm>
          <a:off x="1526796" y="1694577"/>
          <a:ext cx="10058400" cy="4563607"/>
        </p:xfrm>
        <a:graphic>
          <a:graphicData uri="http://schemas.openxmlformats.org/drawingml/2006/table">
            <a:tbl>
              <a:tblPr firstRow="1" firstCol="1" bandRow="1">
                <a:tableStyleId>{5C22544A-7EE6-4342-B048-85BDC9FD1C3A}</a:tableStyleId>
              </a:tblPr>
              <a:tblGrid>
                <a:gridCol w="5029200">
                  <a:extLst>
                    <a:ext uri="{9D8B030D-6E8A-4147-A177-3AD203B41FA5}">
                      <a16:colId xmlns:a16="http://schemas.microsoft.com/office/drawing/2014/main" val="1422363338"/>
                    </a:ext>
                  </a:extLst>
                </a:gridCol>
                <a:gridCol w="5029200">
                  <a:extLst>
                    <a:ext uri="{9D8B030D-6E8A-4147-A177-3AD203B41FA5}">
                      <a16:colId xmlns:a16="http://schemas.microsoft.com/office/drawing/2014/main" val="2885429199"/>
                    </a:ext>
                  </a:extLst>
                </a:gridCol>
              </a:tblGrid>
              <a:tr h="788833">
                <a:tc gridSpan="2">
                  <a:txBody>
                    <a:bodyPr/>
                    <a:lstStyle/>
                    <a:p>
                      <a:pPr marL="0" marR="0" algn="ctr">
                        <a:spcBef>
                          <a:spcPts val="0"/>
                        </a:spcBef>
                        <a:spcAft>
                          <a:spcPts val="0"/>
                        </a:spcAft>
                        <a:tabLst>
                          <a:tab pos="1592580" algn="l"/>
                        </a:tabLst>
                      </a:pPr>
                      <a:r>
                        <a:rPr lang="en-US" sz="1600" dirty="0">
                          <a:solidFill>
                            <a:schemeClr val="tx1"/>
                          </a:solidFill>
                          <a:effectLst/>
                        </a:rPr>
                        <a:t>Constructor ();      VS         Method () {}</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hMerge="1">
                  <a:txBody>
                    <a:bodyPr/>
                    <a:lstStyle/>
                    <a:p>
                      <a:endParaRPr lang="en-US"/>
                    </a:p>
                  </a:txBody>
                  <a:tcPr/>
                </a:tc>
                <a:extLst>
                  <a:ext uri="{0D108BD9-81ED-4DB2-BD59-A6C34878D82A}">
                    <a16:rowId xmlns:a16="http://schemas.microsoft.com/office/drawing/2014/main" val="763146116"/>
                  </a:ext>
                </a:extLst>
              </a:tr>
              <a:tr h="555151">
                <a:tc>
                  <a:txBody>
                    <a:bodyPr/>
                    <a:lstStyle/>
                    <a:p>
                      <a:pPr marL="0" marR="0" algn="ctr">
                        <a:spcBef>
                          <a:spcPts val="0"/>
                        </a:spcBef>
                        <a:spcAft>
                          <a:spcPts val="0"/>
                        </a:spcAft>
                        <a:tabLst>
                          <a:tab pos="1592580" algn="l"/>
                        </a:tabLst>
                      </a:pPr>
                      <a:r>
                        <a:rPr lang="en-US" sz="1600" dirty="0">
                          <a:solidFill>
                            <a:schemeClr val="tx1"/>
                          </a:solidFill>
                          <a:effectLst/>
                        </a:rPr>
                        <a:t>Constructor ();</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lgn="ctr">
                        <a:spcBef>
                          <a:spcPts val="0"/>
                        </a:spcBef>
                        <a:spcAft>
                          <a:spcPts val="0"/>
                        </a:spcAft>
                        <a:tabLst>
                          <a:tab pos="1592580" algn="l"/>
                        </a:tabLst>
                      </a:pPr>
                      <a:r>
                        <a:rPr lang="en-US" sz="1600">
                          <a:solidFill>
                            <a:schemeClr val="tx1"/>
                          </a:solidFill>
                          <a:effectLst/>
                        </a:rPr>
                        <a:t>Method () {}</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3732186065"/>
                  </a:ext>
                </a:extLst>
              </a:tr>
              <a:tr h="548969">
                <a:tc>
                  <a:txBody>
                    <a:bodyPr/>
                    <a:lstStyle/>
                    <a:p>
                      <a:pPr marL="0" marR="0">
                        <a:spcBef>
                          <a:spcPts val="0"/>
                        </a:spcBef>
                        <a:spcAft>
                          <a:spcPts val="0"/>
                        </a:spcAft>
                        <a:tabLst>
                          <a:tab pos="1085850" algn="l"/>
                        </a:tabLst>
                      </a:pPr>
                      <a:r>
                        <a:rPr lang="en-US" sz="1600">
                          <a:solidFill>
                            <a:schemeClr val="tx1"/>
                          </a:solidFill>
                          <a:effectLst/>
                        </a:rPr>
                        <a:t>Java provides a default constructor (if user did not create one)</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spcBef>
                          <a:spcPts val="0"/>
                        </a:spcBef>
                        <a:spcAft>
                          <a:spcPts val="0"/>
                        </a:spcAft>
                        <a:tabLst>
                          <a:tab pos="1592580" algn="l"/>
                        </a:tabLst>
                      </a:pPr>
                      <a:r>
                        <a:rPr lang="en-US" sz="1600">
                          <a:solidFill>
                            <a:schemeClr val="tx1"/>
                          </a:solidFill>
                          <a:effectLst/>
                        </a:rPr>
                        <a:t>Java doesn't provide a method</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2352729601"/>
                  </a:ext>
                </a:extLst>
              </a:tr>
              <a:tr h="445109">
                <a:tc>
                  <a:txBody>
                    <a:bodyPr/>
                    <a:lstStyle/>
                    <a:p>
                      <a:pPr marL="0" marR="0">
                        <a:spcBef>
                          <a:spcPts val="0"/>
                        </a:spcBef>
                        <a:spcAft>
                          <a:spcPts val="0"/>
                        </a:spcAft>
                        <a:tabLst>
                          <a:tab pos="0" algn="l"/>
                        </a:tabLst>
                      </a:pPr>
                      <a:r>
                        <a:rPr lang="en-US" sz="1600">
                          <a:solidFill>
                            <a:schemeClr val="tx1"/>
                          </a:solidFill>
                          <a:effectLst/>
                        </a:rPr>
                        <a:t>Constructor name must be same as class name</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spcBef>
                          <a:spcPts val="0"/>
                        </a:spcBef>
                        <a:spcAft>
                          <a:spcPts val="0"/>
                        </a:spcAft>
                        <a:tabLst>
                          <a:tab pos="1592580" algn="l"/>
                        </a:tabLst>
                      </a:pPr>
                      <a:r>
                        <a:rPr lang="en-US" sz="1600">
                          <a:solidFill>
                            <a:schemeClr val="tx1"/>
                          </a:solidFill>
                          <a:effectLst/>
                        </a:rPr>
                        <a:t>Name can be same as class name or different</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2917105669"/>
                  </a:ext>
                </a:extLst>
              </a:tr>
              <a:tr h="445109">
                <a:tc>
                  <a:txBody>
                    <a:bodyPr/>
                    <a:lstStyle/>
                    <a:p>
                      <a:pPr marL="0" marR="0">
                        <a:spcBef>
                          <a:spcPts val="0"/>
                        </a:spcBef>
                        <a:spcAft>
                          <a:spcPts val="0"/>
                        </a:spcAft>
                        <a:tabLst>
                          <a:tab pos="0" algn="l"/>
                        </a:tabLst>
                      </a:pPr>
                      <a:r>
                        <a:rPr lang="en-US" sz="1600">
                          <a:solidFill>
                            <a:schemeClr val="tx1"/>
                          </a:solidFill>
                          <a:effectLst/>
                        </a:rPr>
                        <a:t>Has No return type</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spcBef>
                          <a:spcPts val="0"/>
                        </a:spcBef>
                        <a:spcAft>
                          <a:spcPts val="0"/>
                        </a:spcAft>
                        <a:tabLst>
                          <a:tab pos="1592580" algn="l"/>
                        </a:tabLst>
                      </a:pPr>
                      <a:r>
                        <a:rPr lang="en-US" sz="1600">
                          <a:solidFill>
                            <a:schemeClr val="tx1"/>
                          </a:solidFill>
                          <a:effectLst/>
                        </a:rPr>
                        <a:t>Has return</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385707031"/>
                  </a:ext>
                </a:extLst>
              </a:tr>
              <a:tr h="445109">
                <a:tc>
                  <a:txBody>
                    <a:bodyPr/>
                    <a:lstStyle/>
                    <a:p>
                      <a:pPr marL="0" marR="0">
                        <a:spcBef>
                          <a:spcPts val="0"/>
                        </a:spcBef>
                        <a:spcAft>
                          <a:spcPts val="0"/>
                        </a:spcAft>
                        <a:tabLst>
                          <a:tab pos="1085850" algn="l"/>
                        </a:tabLst>
                      </a:pPr>
                      <a:r>
                        <a:rPr lang="en-US" sz="1600" dirty="0">
                          <a:solidFill>
                            <a:schemeClr val="tx1"/>
                          </a:solidFill>
                          <a:effectLst/>
                        </a:rPr>
                        <a:t>Constructors Invoked implicitly</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spcBef>
                          <a:spcPts val="0"/>
                        </a:spcBef>
                        <a:spcAft>
                          <a:spcPts val="0"/>
                        </a:spcAft>
                        <a:tabLst>
                          <a:tab pos="1592580" algn="l"/>
                        </a:tabLst>
                      </a:pPr>
                      <a:r>
                        <a:rPr lang="en-US" sz="1600">
                          <a:solidFill>
                            <a:schemeClr val="tx1"/>
                          </a:solidFill>
                          <a:effectLst/>
                        </a:rPr>
                        <a:t>Methods invoked explicitly</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1364638409"/>
                  </a:ext>
                </a:extLst>
              </a:tr>
              <a:tr h="445109">
                <a:tc>
                  <a:txBody>
                    <a:bodyPr/>
                    <a:lstStyle/>
                    <a:p>
                      <a:pPr marL="0" marR="0">
                        <a:spcBef>
                          <a:spcPts val="0"/>
                        </a:spcBef>
                        <a:spcAft>
                          <a:spcPts val="0"/>
                        </a:spcAft>
                        <a:tabLst>
                          <a:tab pos="1085850" algn="l"/>
                        </a:tabLst>
                      </a:pPr>
                      <a:r>
                        <a:rPr lang="en-US" sz="1600">
                          <a:solidFill>
                            <a:schemeClr val="tx1"/>
                          </a:solidFill>
                          <a:effectLst/>
                        </a:rPr>
                        <a:t>Can't be inherited by a child/sub class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spcBef>
                          <a:spcPts val="0"/>
                        </a:spcBef>
                        <a:spcAft>
                          <a:spcPts val="0"/>
                        </a:spcAft>
                        <a:tabLst>
                          <a:tab pos="1592580" algn="l"/>
                        </a:tabLst>
                      </a:pPr>
                      <a:r>
                        <a:rPr lang="en-US" sz="1600">
                          <a:solidFill>
                            <a:schemeClr val="tx1"/>
                          </a:solidFill>
                          <a:effectLst/>
                        </a:rPr>
                        <a:t>Can be Inherited by child/sub class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3288557999"/>
                  </a:ext>
                </a:extLst>
              </a:tr>
              <a:tr h="445109">
                <a:tc>
                  <a:txBody>
                    <a:bodyPr/>
                    <a:lstStyle/>
                    <a:p>
                      <a:pPr marL="0" marR="0">
                        <a:spcBef>
                          <a:spcPts val="0"/>
                        </a:spcBef>
                        <a:spcAft>
                          <a:spcPts val="0"/>
                        </a:spcAft>
                        <a:tabLst>
                          <a:tab pos="1085850" algn="l"/>
                        </a:tabLst>
                      </a:pPr>
                      <a:r>
                        <a:rPr lang="en-US" sz="1600">
                          <a:solidFill>
                            <a:schemeClr val="tx1"/>
                          </a:solidFill>
                          <a:effectLst/>
                        </a:rPr>
                        <a:t>Called automatically when a new object is created.</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lgn="ctr">
                        <a:spcBef>
                          <a:spcPts val="0"/>
                        </a:spcBef>
                        <a:spcAft>
                          <a:spcPts val="0"/>
                        </a:spcAft>
                        <a:tabLst>
                          <a:tab pos="1592580" algn="l"/>
                        </a:tabLst>
                      </a:pPr>
                      <a:r>
                        <a:rPr lang="en-US" sz="1600">
                          <a:solidFill>
                            <a:schemeClr val="tx1"/>
                          </a:solidFill>
                          <a:effectLst/>
                        </a:rPr>
                        <a:t>---</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2032486766"/>
                  </a:ext>
                </a:extLst>
              </a:tr>
              <a:tr h="445109">
                <a:tc>
                  <a:txBody>
                    <a:bodyPr/>
                    <a:lstStyle/>
                    <a:p>
                      <a:pPr marL="0" marR="0">
                        <a:spcBef>
                          <a:spcPts val="0"/>
                        </a:spcBef>
                        <a:spcAft>
                          <a:spcPts val="0"/>
                        </a:spcAft>
                        <a:tabLst>
                          <a:tab pos="1085850" algn="l"/>
                        </a:tabLst>
                      </a:pPr>
                      <a:r>
                        <a:rPr lang="en-US" sz="1600" dirty="0">
                          <a:solidFill>
                            <a:schemeClr val="tx1"/>
                          </a:solidFill>
                          <a:effectLst/>
                        </a:rPr>
                        <a:t>Can't be private</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spcBef>
                          <a:spcPts val="0"/>
                        </a:spcBef>
                        <a:spcAft>
                          <a:spcPts val="0"/>
                        </a:spcAft>
                        <a:tabLst>
                          <a:tab pos="1592580" algn="l"/>
                        </a:tabLst>
                      </a:pPr>
                      <a:r>
                        <a:rPr lang="en-US" sz="1600" dirty="0">
                          <a:solidFill>
                            <a:schemeClr val="tx1"/>
                          </a:solidFill>
                          <a:effectLst/>
                        </a:rPr>
                        <a:t>Can be private</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845557909"/>
                  </a:ext>
                </a:extLst>
              </a:tr>
            </a:tbl>
          </a:graphicData>
        </a:graphic>
      </p:graphicFrame>
    </p:spTree>
    <p:extLst>
      <p:ext uri="{BB962C8B-B14F-4D97-AF65-F5344CB8AC3E}">
        <p14:creationId xmlns:p14="http://schemas.microsoft.com/office/powerpoint/2010/main" val="187550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291744" y="375338"/>
            <a:ext cx="9148917" cy="7499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What is  the  difference  between Overloading  and </a:t>
            </a:r>
            <a:r>
              <a:rPr lang="en-US" dirty="0">
                <a:solidFill>
                  <a:schemeClr val="tx1"/>
                </a:solidFill>
              </a:rPr>
              <a:t>Overriding</a:t>
            </a:r>
            <a:r>
              <a:rPr lang="en-US" sz="2000" dirty="0">
                <a:solidFill>
                  <a:schemeClr val="tx1"/>
                </a:solidFill>
              </a:rPr>
              <a:t>?</a:t>
            </a:r>
          </a:p>
        </p:txBody>
      </p:sp>
      <p:graphicFrame>
        <p:nvGraphicFramePr>
          <p:cNvPr id="3" name="Table 2">
            <a:extLst>
              <a:ext uri="{FF2B5EF4-FFF2-40B4-BE49-F238E27FC236}">
                <a16:creationId xmlns:a16="http://schemas.microsoft.com/office/drawing/2014/main" id="{2E66BC4E-076C-47A7-8FFF-563371504698}"/>
              </a:ext>
            </a:extLst>
          </p:cNvPr>
          <p:cNvGraphicFramePr>
            <a:graphicFrameLocks noGrp="1"/>
          </p:cNvGraphicFramePr>
          <p:nvPr>
            <p:extLst>
              <p:ext uri="{D42A27DB-BD31-4B8C-83A1-F6EECF244321}">
                <p14:modId xmlns:p14="http://schemas.microsoft.com/office/powerpoint/2010/main" val="1581842156"/>
              </p:ext>
            </p:extLst>
          </p:nvPr>
        </p:nvGraphicFramePr>
        <p:xfrm>
          <a:off x="1795243" y="1711354"/>
          <a:ext cx="9932566" cy="4320327"/>
        </p:xfrm>
        <a:graphic>
          <a:graphicData uri="http://schemas.openxmlformats.org/drawingml/2006/table">
            <a:tbl>
              <a:tblPr firstRow="1" firstCol="1" bandRow="1">
                <a:tableStyleId>{5C22544A-7EE6-4342-B048-85BDC9FD1C3A}</a:tableStyleId>
              </a:tblPr>
              <a:tblGrid>
                <a:gridCol w="4966283">
                  <a:extLst>
                    <a:ext uri="{9D8B030D-6E8A-4147-A177-3AD203B41FA5}">
                      <a16:colId xmlns:a16="http://schemas.microsoft.com/office/drawing/2014/main" val="1035925990"/>
                    </a:ext>
                  </a:extLst>
                </a:gridCol>
                <a:gridCol w="4966283">
                  <a:extLst>
                    <a:ext uri="{9D8B030D-6E8A-4147-A177-3AD203B41FA5}">
                      <a16:colId xmlns:a16="http://schemas.microsoft.com/office/drawing/2014/main" val="2281054876"/>
                    </a:ext>
                  </a:extLst>
                </a:gridCol>
              </a:tblGrid>
              <a:tr h="1090767">
                <a:tc gridSpan="2">
                  <a:txBody>
                    <a:bodyPr/>
                    <a:lstStyle/>
                    <a:p>
                      <a:pPr marL="0" marR="0" algn="ctr">
                        <a:spcBef>
                          <a:spcPts val="0"/>
                        </a:spcBef>
                        <a:spcAft>
                          <a:spcPts val="0"/>
                        </a:spcAft>
                        <a:tabLst>
                          <a:tab pos="1592580" algn="l"/>
                        </a:tabLst>
                      </a:pPr>
                      <a:r>
                        <a:rPr lang="en-US" sz="1600" b="1" dirty="0">
                          <a:solidFill>
                            <a:schemeClr val="tx1"/>
                          </a:solidFill>
                          <a:effectLst/>
                        </a:rPr>
                        <a:t>Overloading     VS      Overriding</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hMerge="1">
                  <a:txBody>
                    <a:bodyPr/>
                    <a:lstStyle/>
                    <a:p>
                      <a:endParaRPr lang="en-US"/>
                    </a:p>
                  </a:txBody>
                  <a:tcPr/>
                </a:tc>
                <a:extLst>
                  <a:ext uri="{0D108BD9-81ED-4DB2-BD59-A6C34878D82A}">
                    <a16:rowId xmlns:a16="http://schemas.microsoft.com/office/drawing/2014/main" val="3448280247"/>
                  </a:ext>
                </a:extLst>
              </a:tr>
              <a:tr h="767640">
                <a:tc>
                  <a:txBody>
                    <a:bodyPr/>
                    <a:lstStyle/>
                    <a:p>
                      <a:pPr marL="0" marR="0" algn="ctr">
                        <a:spcBef>
                          <a:spcPts val="0"/>
                        </a:spcBef>
                        <a:spcAft>
                          <a:spcPts val="0"/>
                        </a:spcAft>
                        <a:tabLst>
                          <a:tab pos="1592580" algn="l"/>
                        </a:tabLst>
                      </a:pPr>
                      <a:r>
                        <a:rPr lang="en-US" sz="1600" b="1">
                          <a:solidFill>
                            <a:schemeClr val="tx1"/>
                          </a:solidFill>
                          <a:effectLst/>
                        </a:rPr>
                        <a:t>Overloading</a:t>
                      </a:r>
                      <a:endPar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lgn="ctr">
                        <a:spcBef>
                          <a:spcPts val="0"/>
                        </a:spcBef>
                        <a:spcAft>
                          <a:spcPts val="0"/>
                        </a:spcAft>
                        <a:tabLst>
                          <a:tab pos="1592580" algn="l"/>
                        </a:tabLst>
                      </a:pPr>
                      <a:r>
                        <a:rPr lang="en-US" sz="1600" b="1">
                          <a:solidFill>
                            <a:schemeClr val="tx1"/>
                          </a:solidFill>
                          <a:effectLst/>
                        </a:rPr>
                        <a:t>Overriding</a:t>
                      </a:r>
                      <a:endPar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1748956953"/>
                  </a:ext>
                </a:extLst>
              </a:tr>
              <a:tr h="615480">
                <a:tc>
                  <a:txBody>
                    <a:bodyPr/>
                    <a:lstStyle/>
                    <a:p>
                      <a:pPr marL="0" marR="0">
                        <a:spcBef>
                          <a:spcPts val="0"/>
                        </a:spcBef>
                        <a:spcAft>
                          <a:spcPts val="0"/>
                        </a:spcAft>
                        <a:tabLst>
                          <a:tab pos="1085850" algn="l"/>
                        </a:tabLst>
                      </a:pPr>
                      <a:r>
                        <a:rPr lang="en-US" sz="1600" b="1">
                          <a:solidFill>
                            <a:schemeClr val="tx1"/>
                          </a:solidFill>
                          <a:effectLst/>
                        </a:rPr>
                        <a:t>Same Method Name Different Parameters</a:t>
                      </a:r>
                      <a:endPar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spcBef>
                          <a:spcPts val="0"/>
                        </a:spcBef>
                        <a:spcAft>
                          <a:spcPts val="0"/>
                        </a:spcAft>
                        <a:tabLst>
                          <a:tab pos="1592580" algn="l"/>
                        </a:tabLst>
                      </a:pPr>
                      <a:r>
                        <a:rPr lang="en-US" sz="1600" b="1">
                          <a:solidFill>
                            <a:schemeClr val="tx1"/>
                          </a:solidFill>
                          <a:effectLst/>
                        </a:rPr>
                        <a:t>Same Name Same Parameters</a:t>
                      </a:r>
                      <a:endPar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2380075884"/>
                  </a:ext>
                </a:extLst>
              </a:tr>
              <a:tr h="615480">
                <a:tc>
                  <a:txBody>
                    <a:bodyPr/>
                    <a:lstStyle/>
                    <a:p>
                      <a:pPr marL="0" marR="0">
                        <a:spcBef>
                          <a:spcPts val="0"/>
                        </a:spcBef>
                        <a:spcAft>
                          <a:spcPts val="0"/>
                        </a:spcAft>
                        <a:tabLst>
                          <a:tab pos="0" algn="l"/>
                        </a:tabLst>
                      </a:pPr>
                      <a:r>
                        <a:rPr lang="en-US" sz="1600" b="1">
                          <a:solidFill>
                            <a:schemeClr val="tx1"/>
                          </a:solidFill>
                          <a:effectLst/>
                        </a:rPr>
                        <a:t>Occurs in the same class</a:t>
                      </a:r>
                      <a:endPar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spcBef>
                          <a:spcPts val="0"/>
                        </a:spcBef>
                        <a:spcAft>
                          <a:spcPts val="0"/>
                        </a:spcAft>
                        <a:tabLst>
                          <a:tab pos="1592580" algn="l"/>
                        </a:tabLst>
                      </a:pPr>
                      <a:r>
                        <a:rPr lang="en-US" sz="1600" b="1">
                          <a:solidFill>
                            <a:schemeClr val="tx1"/>
                          </a:solidFill>
                          <a:effectLst/>
                        </a:rPr>
                        <a:t>Occurs in different related classes</a:t>
                      </a:r>
                      <a:endPar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905035851"/>
                  </a:ext>
                </a:extLst>
              </a:tr>
              <a:tr h="615480">
                <a:tc>
                  <a:txBody>
                    <a:bodyPr/>
                    <a:lstStyle/>
                    <a:p>
                      <a:pPr marL="0" marR="0">
                        <a:spcBef>
                          <a:spcPts val="0"/>
                        </a:spcBef>
                        <a:spcAft>
                          <a:spcPts val="0"/>
                        </a:spcAft>
                        <a:tabLst>
                          <a:tab pos="0" algn="l"/>
                        </a:tabLst>
                      </a:pPr>
                      <a:r>
                        <a:rPr lang="en-US" sz="1600" b="1" dirty="0">
                          <a:solidFill>
                            <a:schemeClr val="tx1"/>
                          </a:solidFill>
                          <a:effectLst/>
                        </a:rPr>
                        <a:t>Can Overload Static, final and private methods </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spcBef>
                          <a:spcPts val="0"/>
                        </a:spcBef>
                        <a:spcAft>
                          <a:spcPts val="0"/>
                        </a:spcAft>
                        <a:tabLst>
                          <a:tab pos="1592580" algn="l"/>
                        </a:tabLst>
                      </a:pPr>
                      <a:r>
                        <a:rPr lang="en-US" sz="1600" b="1" dirty="0">
                          <a:solidFill>
                            <a:schemeClr val="tx1"/>
                          </a:solidFill>
                          <a:effectLst/>
                        </a:rPr>
                        <a:t>Can NOT Override Static, final and private methods</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336101467"/>
                  </a:ext>
                </a:extLst>
              </a:tr>
              <a:tr h="615480">
                <a:tc>
                  <a:txBody>
                    <a:bodyPr/>
                    <a:lstStyle/>
                    <a:p>
                      <a:pPr marL="0" marR="0">
                        <a:spcBef>
                          <a:spcPts val="0"/>
                        </a:spcBef>
                        <a:spcAft>
                          <a:spcPts val="0"/>
                        </a:spcAft>
                        <a:tabLst>
                          <a:tab pos="1085850" algn="l"/>
                        </a:tabLst>
                      </a:pPr>
                      <a:r>
                        <a:rPr lang="en-US" sz="1600" b="1">
                          <a:solidFill>
                            <a:schemeClr val="tx1"/>
                          </a:solidFill>
                          <a:effectLst/>
                        </a:rPr>
                        <a:t>Return type CAN be same or different</a:t>
                      </a:r>
                      <a:endPar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spcBef>
                          <a:spcPts val="0"/>
                        </a:spcBef>
                        <a:spcAft>
                          <a:spcPts val="0"/>
                        </a:spcAft>
                        <a:tabLst>
                          <a:tab pos="1592580" algn="l"/>
                        </a:tabLst>
                      </a:pPr>
                      <a:r>
                        <a:rPr lang="en-US" sz="1600" b="1" dirty="0">
                          <a:solidFill>
                            <a:schemeClr val="tx1"/>
                          </a:solidFill>
                          <a:effectLst/>
                        </a:rPr>
                        <a:t>Return type MUST be SAME or COVARIANT</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890912773"/>
                  </a:ext>
                </a:extLst>
              </a:tr>
            </a:tbl>
          </a:graphicData>
        </a:graphic>
      </p:graphicFrame>
    </p:spTree>
    <p:extLst>
      <p:ext uri="{BB962C8B-B14F-4D97-AF65-F5344CB8AC3E}">
        <p14:creationId xmlns:p14="http://schemas.microsoft.com/office/powerpoint/2010/main" val="237108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291744" y="375338"/>
            <a:ext cx="9148917" cy="7499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What is  the  difference  between Error  and </a:t>
            </a:r>
            <a:r>
              <a:rPr lang="en-US" dirty="0">
                <a:solidFill>
                  <a:schemeClr val="tx1"/>
                </a:solidFill>
              </a:rPr>
              <a:t>Exception</a:t>
            </a:r>
            <a:r>
              <a:rPr lang="en-US" sz="2000" dirty="0">
                <a:solidFill>
                  <a:schemeClr val="tx1"/>
                </a:solidFill>
              </a:rPr>
              <a:t>?</a:t>
            </a:r>
          </a:p>
        </p:txBody>
      </p:sp>
      <p:sp>
        <p:nvSpPr>
          <p:cNvPr id="5" name="Rectangle 4">
            <a:extLst>
              <a:ext uri="{FF2B5EF4-FFF2-40B4-BE49-F238E27FC236}">
                <a16:creationId xmlns:a16="http://schemas.microsoft.com/office/drawing/2014/main" id="{51AFF33C-C2C7-4E73-9914-DC11DC229CF1}"/>
              </a:ext>
            </a:extLst>
          </p:cNvPr>
          <p:cNvSpPr/>
          <p:nvPr/>
        </p:nvSpPr>
        <p:spPr>
          <a:xfrm>
            <a:off x="1441694" y="2105637"/>
            <a:ext cx="4766159" cy="437702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Error represents error which are generally CAN'T be handled. (</a:t>
            </a:r>
            <a:r>
              <a:rPr lang="en-US" sz="1600" b="1" dirty="0" err="1">
                <a:solidFill>
                  <a:schemeClr val="tx1"/>
                </a:solidFill>
              </a:rPr>
              <a:t>OutOfMemory</a:t>
            </a:r>
            <a:r>
              <a:rPr lang="en-US" sz="1600" b="1" dirty="0">
                <a:solidFill>
                  <a:schemeClr val="tx1"/>
                </a:solidFill>
              </a:rPr>
              <a:t> Error, No </a:t>
            </a:r>
            <a:r>
              <a:rPr lang="en-US" sz="1600" b="1" dirty="0" err="1">
                <a:solidFill>
                  <a:schemeClr val="tx1"/>
                </a:solidFill>
              </a:rPr>
              <a:t>ClassFound</a:t>
            </a:r>
            <a:r>
              <a:rPr lang="en-US" sz="1600" b="1" dirty="0">
                <a:solidFill>
                  <a:schemeClr val="tx1"/>
                </a:solidFill>
              </a:rPr>
              <a:t> Error)</a:t>
            </a:r>
          </a:p>
          <a:p>
            <a:pPr algn="ctr"/>
            <a:endParaRPr lang="en-US" b="1" dirty="0">
              <a:solidFill>
                <a:schemeClr val="tx1"/>
              </a:solidFill>
            </a:endParaRPr>
          </a:p>
          <a:p>
            <a:r>
              <a:rPr lang="en-US" b="1" dirty="0">
                <a:solidFill>
                  <a:schemeClr val="tx1"/>
                </a:solidFill>
              </a:rPr>
              <a:t>Recovering from Error is NOT possible. The only solution is to terminate the execution</a:t>
            </a:r>
            <a:endParaRPr lang="en-US" dirty="0">
              <a:solidFill>
                <a:schemeClr val="tx1"/>
              </a:solidFill>
            </a:endParaRPr>
          </a:p>
          <a:p>
            <a:endParaRPr lang="en-US" dirty="0">
              <a:solidFill>
                <a:schemeClr val="tx1"/>
              </a:solidFill>
            </a:endParaRPr>
          </a:p>
          <a:p>
            <a:r>
              <a:rPr lang="en-US" b="1" i="1" dirty="0">
                <a:solidFill>
                  <a:schemeClr val="tx1"/>
                </a:solidFill>
              </a:rPr>
              <a:t>Examples: </a:t>
            </a:r>
            <a:endParaRPr lang="en-US" dirty="0">
              <a:solidFill>
                <a:schemeClr val="tx1"/>
              </a:solidFill>
            </a:endParaRPr>
          </a:p>
          <a:p>
            <a:r>
              <a:rPr lang="en-US" dirty="0" err="1">
                <a:solidFill>
                  <a:schemeClr val="tx1"/>
                </a:solidFill>
              </a:rPr>
              <a:t>java.lang.StackOverflowError</a:t>
            </a:r>
            <a:endParaRPr lang="en-US" dirty="0">
              <a:solidFill>
                <a:schemeClr val="tx1"/>
              </a:solidFill>
            </a:endParaRPr>
          </a:p>
          <a:p>
            <a:r>
              <a:rPr lang="en-US" dirty="0" err="1">
                <a:solidFill>
                  <a:schemeClr val="tx1"/>
                </a:solidFill>
              </a:rPr>
              <a:t>java.lang.OutOfMemoryError</a:t>
            </a:r>
            <a:endParaRPr lang="en-US" dirty="0">
              <a:solidFill>
                <a:schemeClr val="tx1"/>
              </a:solidFill>
            </a:endParaRPr>
          </a:p>
          <a:p>
            <a:endParaRPr lang="en-US" dirty="0">
              <a:solidFill>
                <a:schemeClr val="tx1"/>
              </a:solidFill>
            </a:endParaRPr>
          </a:p>
        </p:txBody>
      </p:sp>
      <p:sp>
        <p:nvSpPr>
          <p:cNvPr id="12" name="Rectangle 11">
            <a:extLst>
              <a:ext uri="{FF2B5EF4-FFF2-40B4-BE49-F238E27FC236}">
                <a16:creationId xmlns:a16="http://schemas.microsoft.com/office/drawing/2014/main" id="{A8DF1451-2F7D-467E-B480-7C5ED15F7E37}"/>
              </a:ext>
            </a:extLst>
          </p:cNvPr>
          <p:cNvSpPr/>
          <p:nvPr/>
        </p:nvSpPr>
        <p:spPr>
          <a:xfrm>
            <a:off x="6632557" y="2105637"/>
            <a:ext cx="4766159" cy="437702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Exception represent errors which can be </a:t>
            </a:r>
            <a:r>
              <a:rPr lang="en-US" sz="1600" b="1" dirty="0" err="1">
                <a:solidFill>
                  <a:schemeClr val="tx1"/>
                </a:solidFill>
              </a:rPr>
              <a:t>catched</a:t>
            </a:r>
            <a:r>
              <a:rPr lang="en-US" sz="1600" b="1" dirty="0">
                <a:solidFill>
                  <a:schemeClr val="tx1"/>
                </a:solidFill>
              </a:rPr>
              <a:t> and handled. (</a:t>
            </a:r>
            <a:r>
              <a:rPr lang="en-US" sz="1600" b="1" dirty="0" err="1">
                <a:solidFill>
                  <a:schemeClr val="tx1"/>
                </a:solidFill>
              </a:rPr>
              <a:t>IOException</a:t>
            </a:r>
            <a:r>
              <a:rPr lang="en-US" sz="1600" b="1" dirty="0">
                <a:solidFill>
                  <a:schemeClr val="tx1"/>
                </a:solidFill>
              </a:rPr>
              <a:t>, </a:t>
            </a:r>
            <a:r>
              <a:rPr lang="en-US" sz="1600" b="1" dirty="0" err="1">
                <a:solidFill>
                  <a:schemeClr val="tx1"/>
                </a:solidFill>
              </a:rPr>
              <a:t>NullPointerException</a:t>
            </a:r>
            <a:r>
              <a:rPr lang="en-US" sz="1600" b="1" dirty="0">
                <a:solidFill>
                  <a:schemeClr val="tx1"/>
                </a:solidFill>
              </a:rPr>
              <a:t>)</a:t>
            </a:r>
          </a:p>
          <a:p>
            <a:pPr algn="ctr"/>
            <a:endParaRPr lang="en-US" sz="1600" b="1" dirty="0">
              <a:solidFill>
                <a:schemeClr val="tx1"/>
              </a:solidFill>
            </a:endParaRPr>
          </a:p>
          <a:p>
            <a:pPr algn="ctr"/>
            <a:endParaRPr lang="en-US" sz="1600" b="1" dirty="0">
              <a:solidFill>
                <a:schemeClr val="tx1"/>
              </a:solidFill>
            </a:endParaRPr>
          </a:p>
          <a:p>
            <a:r>
              <a:rPr lang="en-US" sz="1600" dirty="0">
                <a:solidFill>
                  <a:schemeClr val="tx1"/>
                </a:solidFill>
              </a:rPr>
              <a:t>Exceptions is divided in two categories:</a:t>
            </a:r>
          </a:p>
          <a:p>
            <a:endParaRPr lang="en-US" sz="1600" dirty="0">
              <a:solidFill>
                <a:schemeClr val="tx1"/>
              </a:solidFill>
            </a:endParaRPr>
          </a:p>
          <a:p>
            <a:r>
              <a:rPr lang="en-US" sz="1600" dirty="0">
                <a:solidFill>
                  <a:schemeClr val="tx1"/>
                </a:solidFill>
              </a:rPr>
              <a:t>Checked Exception:  </a:t>
            </a:r>
            <a:r>
              <a:rPr lang="en-US" sz="1600" dirty="0" err="1">
                <a:solidFill>
                  <a:schemeClr val="tx1"/>
                </a:solidFill>
              </a:rPr>
              <a:t>IOException</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r>
              <a:rPr lang="en-US" sz="1600" dirty="0">
                <a:solidFill>
                  <a:schemeClr val="tx1"/>
                </a:solidFill>
              </a:rPr>
              <a:t>Unchecked Exception: </a:t>
            </a:r>
            <a:r>
              <a:rPr lang="en-US" sz="1600" dirty="0" err="1">
                <a:solidFill>
                  <a:schemeClr val="tx1"/>
                </a:solidFill>
              </a:rPr>
              <a:t>NullPointerException</a:t>
            </a:r>
            <a:r>
              <a:rPr lang="en-US" sz="1600" dirty="0">
                <a:solidFill>
                  <a:schemeClr val="tx1"/>
                </a:solidFill>
              </a:rPr>
              <a:t>,</a:t>
            </a:r>
          </a:p>
        </p:txBody>
      </p:sp>
    </p:spTree>
    <p:extLst>
      <p:ext uri="{BB962C8B-B14F-4D97-AF65-F5344CB8AC3E}">
        <p14:creationId xmlns:p14="http://schemas.microsoft.com/office/powerpoint/2010/main" val="66691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circle(in)">
                                      <p:cBhvr>
                                        <p:cTn id="2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2"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What is Checked Exceptions?</a:t>
            </a:r>
            <a:endParaRPr lang="en-US"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02933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2">
                    <a:lumMod val="50000"/>
                  </a:schemeClr>
                </a:solidFill>
              </a:rPr>
              <a:t>It is an exception that is typically a user error or a problem that cannot be foreseen by the programmer. </a:t>
            </a:r>
          </a:p>
          <a:p>
            <a:r>
              <a:rPr lang="en-US" sz="2500" dirty="0">
                <a:solidFill>
                  <a:schemeClr val="tx2">
                    <a:lumMod val="50000"/>
                  </a:schemeClr>
                </a:solidFill>
              </a:rPr>
              <a:t>For example, if a file is to be opened, but the file cannot be found, an exception occurs. </a:t>
            </a:r>
          </a:p>
          <a:p>
            <a:r>
              <a:rPr lang="en-US" sz="2500" dirty="0">
                <a:solidFill>
                  <a:schemeClr val="tx2">
                    <a:lumMod val="50000"/>
                  </a:schemeClr>
                </a:solidFill>
              </a:rPr>
              <a:t>These exceptions cannot simply be ignored at the time of compilation.</a:t>
            </a:r>
          </a:p>
        </p:txBody>
      </p:sp>
    </p:spTree>
    <p:extLst>
      <p:ext uri="{BB962C8B-B14F-4D97-AF65-F5344CB8AC3E}">
        <p14:creationId xmlns:p14="http://schemas.microsoft.com/office/powerpoint/2010/main" val="37192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8"/>
            <a:ext cx="9148917" cy="5975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2">
                    <a:lumMod val="50000"/>
                  </a:schemeClr>
                </a:solidFill>
              </a:rPr>
              <a:t>Explain Runtime Exceptions?</a:t>
            </a:r>
            <a:endParaRPr lang="en-US" sz="25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26026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2">
                    <a:lumMod val="50000"/>
                  </a:schemeClr>
                </a:solidFill>
              </a:rPr>
              <a:t>It is an exception that occurs that probably could have been avoided by the programmer. As opposed to checked exceptions, runtime exceptions are ignored at the time of compilation.</a:t>
            </a:r>
          </a:p>
        </p:txBody>
      </p:sp>
    </p:spTree>
    <p:extLst>
      <p:ext uri="{BB962C8B-B14F-4D97-AF65-F5344CB8AC3E}">
        <p14:creationId xmlns:p14="http://schemas.microsoft.com/office/powerpoint/2010/main" val="384716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When throws keyword is used?</a:t>
            </a:r>
            <a:endParaRPr lang="en-US"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900" dirty="0">
                <a:solidFill>
                  <a:schemeClr val="tx2">
                    <a:lumMod val="50000"/>
                  </a:schemeClr>
                </a:solidFill>
              </a:rPr>
              <a:t>If a method does not handle a checked exception, the method must declare it using the throws keyword. The throws keyword appears at the end of a method's signature.</a:t>
            </a:r>
          </a:p>
          <a:p>
            <a:endParaRPr lang="en-US" sz="2900" dirty="0">
              <a:solidFill>
                <a:schemeClr val="tx2">
                  <a:lumMod val="50000"/>
                </a:schemeClr>
              </a:solidFill>
            </a:endParaRPr>
          </a:p>
        </p:txBody>
      </p:sp>
    </p:spTree>
    <p:extLst>
      <p:ext uri="{BB962C8B-B14F-4D97-AF65-F5344CB8AC3E}">
        <p14:creationId xmlns:p14="http://schemas.microsoft.com/office/powerpoint/2010/main" val="253849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2">
                    <a:lumMod val="50000"/>
                  </a:schemeClr>
                </a:solidFill>
              </a:rPr>
              <a:t>When throw keyword is used?</a:t>
            </a:r>
            <a:endParaRPr lang="en-US" sz="25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2">
                    <a:lumMod val="50000"/>
                  </a:schemeClr>
                </a:solidFill>
              </a:rPr>
              <a:t>An exception can be thrown, either a newly instantiated one or an exception that you just caught, by using throw keyword.</a:t>
            </a:r>
          </a:p>
        </p:txBody>
      </p:sp>
    </p:spTree>
    <p:extLst>
      <p:ext uri="{BB962C8B-B14F-4D97-AF65-F5344CB8AC3E}">
        <p14:creationId xmlns:p14="http://schemas.microsoft.com/office/powerpoint/2010/main" val="417616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B82B640-DEF3-4C76-802C-531D3A3517D4}"/>
              </a:ext>
            </a:extLst>
          </p:cNvPr>
          <p:cNvGraphicFramePr>
            <a:graphicFrameLocks noGrp="1"/>
          </p:cNvGraphicFramePr>
          <p:nvPr>
            <p:extLst>
              <p:ext uri="{D42A27DB-BD31-4B8C-83A1-F6EECF244321}">
                <p14:modId xmlns:p14="http://schemas.microsoft.com/office/powerpoint/2010/main" val="252818939"/>
              </p:ext>
            </p:extLst>
          </p:nvPr>
        </p:nvGraphicFramePr>
        <p:xfrm>
          <a:off x="1291905" y="218114"/>
          <a:ext cx="9982899" cy="6619936"/>
        </p:xfrm>
        <a:graphic>
          <a:graphicData uri="http://schemas.openxmlformats.org/drawingml/2006/table">
            <a:tbl>
              <a:tblPr firstRow="1" firstCol="1" bandRow="1"/>
              <a:tblGrid>
                <a:gridCol w="4803906">
                  <a:extLst>
                    <a:ext uri="{9D8B030D-6E8A-4147-A177-3AD203B41FA5}">
                      <a16:colId xmlns:a16="http://schemas.microsoft.com/office/drawing/2014/main" val="2166612988"/>
                    </a:ext>
                  </a:extLst>
                </a:gridCol>
                <a:gridCol w="5178993">
                  <a:extLst>
                    <a:ext uri="{9D8B030D-6E8A-4147-A177-3AD203B41FA5}">
                      <a16:colId xmlns:a16="http://schemas.microsoft.com/office/drawing/2014/main" val="3360651210"/>
                    </a:ext>
                  </a:extLst>
                </a:gridCol>
              </a:tblGrid>
              <a:tr h="513135">
                <a:tc gridSpan="2">
                  <a:txBody>
                    <a:bodyPr/>
                    <a:lstStyle/>
                    <a:p>
                      <a:pPr marL="0" marR="0" algn="ctr">
                        <a:spcBef>
                          <a:spcPts val="0"/>
                        </a:spcBef>
                        <a:spcAft>
                          <a:spcPts val="0"/>
                        </a:spcAft>
                        <a:tabLst>
                          <a:tab pos="1592580" algn="l"/>
                        </a:tabLst>
                      </a:pPr>
                      <a:r>
                        <a:rPr lang="en-US" sz="1600" b="1">
                          <a:solidFill>
                            <a:srgbClr val="002060"/>
                          </a:solidFill>
                          <a:effectLst/>
                          <a:latin typeface="Arial Rounded MT Bold" panose="020F0704030504030204" pitchFamily="34" charset="0"/>
                          <a:ea typeface="Calibri" panose="020F0502020204030204" pitchFamily="34" charset="0"/>
                          <a:cs typeface="Times New Roman" panose="02020603050405020304" pitchFamily="18" charset="0"/>
                        </a:rPr>
                        <a:t>Throw   </a:t>
                      </a:r>
                      <a:r>
                        <a:rPr lang="en-US" sz="1600" b="1">
                          <a:solidFill>
                            <a:srgbClr val="FF0000"/>
                          </a:solidFill>
                          <a:effectLst/>
                          <a:latin typeface="Calibri Light" panose="020F0302020204030204" pitchFamily="34" charset="0"/>
                          <a:ea typeface="Calibri" panose="020F0502020204030204" pitchFamily="34" charset="0"/>
                          <a:cs typeface="Times New Roman" panose="02020603050405020304" pitchFamily="18" charset="0"/>
                        </a:rPr>
                        <a:t>VS    </a:t>
                      </a:r>
                      <a:r>
                        <a:rPr lang="en-US" sz="1600" b="1">
                          <a:solidFill>
                            <a:srgbClr val="B61102"/>
                          </a:solidFill>
                          <a:effectLst/>
                          <a:latin typeface="Arial Rounded MT Bold" panose="020F0704030504030204" pitchFamily="34" charset="0"/>
                          <a:ea typeface="Calibri" panose="020F0502020204030204" pitchFamily="34" charset="0"/>
                          <a:cs typeface="Times New Roman" panose="02020603050405020304" pitchFamily="18" charset="0"/>
                        </a:rPr>
                        <a:t>throws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1718" marR="517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46972281"/>
                  </a:ext>
                </a:extLst>
              </a:tr>
              <a:tr h="361124">
                <a:tc>
                  <a:txBody>
                    <a:bodyPr/>
                    <a:lstStyle/>
                    <a:p>
                      <a:pPr marL="0" marR="0" algn="ctr">
                        <a:spcBef>
                          <a:spcPts val="0"/>
                        </a:spcBef>
                        <a:spcAft>
                          <a:spcPts val="0"/>
                        </a:spcAft>
                        <a:tabLst>
                          <a:tab pos="1592580" algn="l"/>
                        </a:tabLst>
                      </a:pPr>
                      <a:r>
                        <a:rPr lang="en-US" sz="1600" b="1">
                          <a:solidFill>
                            <a:srgbClr val="002060"/>
                          </a:solidFill>
                          <a:effectLst/>
                          <a:latin typeface="Arial Rounded MT Bold" panose="020F0704030504030204" pitchFamily="34" charset="0"/>
                          <a:ea typeface="Calibri" panose="020F0502020204030204" pitchFamily="34" charset="0"/>
                          <a:cs typeface="Times New Roman" panose="02020603050405020304" pitchFamily="18" charset="0"/>
                        </a:rPr>
                        <a:t>throw</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1718" marR="517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1592580" algn="l"/>
                        </a:tabLst>
                      </a:pPr>
                      <a:r>
                        <a:rPr lang="en-US" sz="1600" b="1">
                          <a:solidFill>
                            <a:srgbClr val="B61102"/>
                          </a:solidFill>
                          <a:effectLst/>
                          <a:latin typeface="Arial Rounded MT Bold" panose="020F0704030504030204" pitchFamily="34" charset="0"/>
                          <a:ea typeface="Calibri" panose="020F0502020204030204" pitchFamily="34" charset="0"/>
                          <a:cs typeface="Times New Roman" panose="02020603050405020304" pitchFamily="18" charset="0"/>
                        </a:rPr>
                        <a:t>throws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1718" marR="517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6474163"/>
                  </a:ext>
                </a:extLst>
              </a:tr>
              <a:tr h="585521">
                <a:tc>
                  <a:txBody>
                    <a:bodyPr/>
                    <a:lstStyle/>
                    <a:p>
                      <a:pPr marL="0" marR="0">
                        <a:spcBef>
                          <a:spcPts val="0"/>
                        </a:spcBef>
                        <a:spcAft>
                          <a:spcPts val="0"/>
                        </a:spcAft>
                      </a:pPr>
                      <a:r>
                        <a:rPr lang="en-US" sz="1600" b="1">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rPr>
                        <a:t>"throw" keyword is used to throw an exception explicitly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tabLst>
                          <a:tab pos="1085850" algn="l"/>
                        </a:tabLst>
                      </a:pPr>
                      <a:r>
                        <a:rPr lang="en-US" sz="1600" b="1">
                          <a:solidFill>
                            <a:srgbClr val="002060"/>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1718" marR="517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592580" algn="l"/>
                        </a:tabLst>
                      </a:pPr>
                      <a:r>
                        <a:rPr lang="en-US" sz="1600" b="1">
                          <a:solidFill>
                            <a:srgbClr val="C00000"/>
                          </a:solidFill>
                          <a:effectLst/>
                          <a:latin typeface="Calibri Light" panose="020F0302020204030204" pitchFamily="34" charset="0"/>
                          <a:ea typeface="Calibri" panose="020F0502020204030204" pitchFamily="34" charset="0"/>
                          <a:cs typeface="Times New Roman" panose="02020603050405020304" pitchFamily="18" charset="0"/>
                        </a:rPr>
                        <a:t> "</a:t>
                      </a:r>
                      <a:r>
                        <a:rPr lang="en-US" sz="1600" b="1" i="1">
                          <a:solidFill>
                            <a:srgbClr val="C00000"/>
                          </a:solidFill>
                          <a:effectLst/>
                          <a:latin typeface="Calibri Light" panose="020F0302020204030204" pitchFamily="34" charset="0"/>
                          <a:ea typeface="Calibri" panose="020F0502020204030204" pitchFamily="34" charset="0"/>
                          <a:cs typeface="Times New Roman" panose="02020603050405020304" pitchFamily="18" charset="0"/>
                        </a:rPr>
                        <a:t>throws"</a:t>
                      </a:r>
                      <a:r>
                        <a:rPr lang="en-US" sz="1600" b="1">
                          <a:solidFill>
                            <a:srgbClr val="C00000"/>
                          </a:solidFill>
                          <a:effectLst/>
                          <a:latin typeface="Calibri Light" panose="020F0302020204030204" pitchFamily="34" charset="0"/>
                          <a:ea typeface="Calibri" panose="020F0502020204030204" pitchFamily="34" charset="0"/>
                          <a:cs typeface="Times New Roman" panose="02020603050405020304" pitchFamily="18" charset="0"/>
                        </a:rPr>
                        <a:t> used for declare an exception: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r">
                        <a:spcBef>
                          <a:spcPts val="0"/>
                        </a:spcBef>
                        <a:spcAft>
                          <a:spcPts val="0"/>
                        </a:spcAft>
                        <a:tabLst>
                          <a:tab pos="1592580" algn="l"/>
                        </a:tabLst>
                      </a:pPr>
                      <a:r>
                        <a:rPr lang="en-US" sz="1600" b="1">
                          <a:solidFill>
                            <a:srgbClr val="C00000"/>
                          </a:solidFill>
                          <a:effectLst/>
                          <a:latin typeface="Calibri Light" panose="020F0302020204030204" pitchFamily="34" charset="0"/>
                          <a:ea typeface="Calibri" panose="020F0502020204030204" pitchFamily="34" charset="0"/>
                          <a:cs typeface="Times New Roman" panose="02020603050405020304" pitchFamily="18" charset="0"/>
                        </a:rPr>
                        <a:t>"</a:t>
                      </a:r>
                      <a:r>
                        <a:rPr lang="en-US" sz="1600" b="1" i="1">
                          <a:solidFill>
                            <a:srgbClr val="C00000"/>
                          </a:solidFill>
                          <a:effectLst/>
                          <a:latin typeface="Calibri Light" panose="020F0302020204030204" pitchFamily="34" charset="0"/>
                          <a:ea typeface="Calibri" panose="020F0502020204030204" pitchFamily="34" charset="0"/>
                          <a:cs typeface="Times New Roman" panose="02020603050405020304" pitchFamily="18" charset="0"/>
                        </a:rPr>
                        <a:t>throws"</a:t>
                      </a:r>
                      <a:r>
                        <a:rPr lang="en-US" sz="1600" b="1">
                          <a:solidFill>
                            <a:srgbClr val="C00000"/>
                          </a:solidFill>
                          <a:effectLst/>
                          <a:latin typeface="Calibri Light" panose="020F0302020204030204" pitchFamily="34" charset="0"/>
                          <a:ea typeface="Calibri" panose="020F0502020204030204" pitchFamily="34" charset="0"/>
                          <a:cs typeface="Times New Roman" panose="02020603050405020304" pitchFamily="18" charset="0"/>
                        </a:rPr>
                        <a:t>  works similar to try-catch block</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1718" marR="517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6133814"/>
                  </a:ext>
                </a:extLst>
              </a:tr>
              <a:tr h="764457">
                <a:tc>
                  <a:txBody>
                    <a:bodyPr/>
                    <a:lstStyle/>
                    <a:p>
                      <a:pPr marL="0" marR="0">
                        <a:spcBef>
                          <a:spcPts val="0"/>
                        </a:spcBef>
                        <a:spcAft>
                          <a:spcPts val="0"/>
                        </a:spcAft>
                      </a:pPr>
                      <a:r>
                        <a:rPr lang="en-US" sz="1600" b="1">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rPr>
                        <a:t>"throw" is followed by an instance of Exception Class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t>exm:</a:t>
                      </a:r>
                      <a:r>
                        <a:rPr lang="en-US" sz="1600" b="1">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600" b="1">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rPr>
                        <a:t>throw new AritmeticException("Aritmetik Exception");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1718" marR="517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592580" algn="l"/>
                        </a:tabLst>
                      </a:pPr>
                      <a:r>
                        <a:rPr lang="en-US" sz="1600" b="1">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"throws" is followed by Exception Class Name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r">
                        <a:spcBef>
                          <a:spcPts val="0"/>
                        </a:spcBef>
                        <a:spcAft>
                          <a:spcPts val="0"/>
                        </a:spcAft>
                        <a:tabLst>
                          <a:tab pos="1592580" algn="l"/>
                        </a:tabLst>
                      </a:pPr>
                      <a:r>
                        <a:rPr lang="en-US" sz="1600" b="1">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rPr>
                        <a:t>exm: </a:t>
                      </a:r>
                      <a:r>
                        <a:rPr lang="en-US" sz="1600" b="1">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throws AritmeticException;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1718" marR="517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0630202"/>
                  </a:ext>
                </a:extLst>
              </a:tr>
              <a:tr h="1528914">
                <a:tc>
                  <a:txBody>
                    <a:bodyPr/>
                    <a:lstStyle/>
                    <a:p>
                      <a:pPr marL="0" marR="0">
                        <a:spcBef>
                          <a:spcPts val="0"/>
                        </a:spcBef>
                        <a:spcAft>
                          <a:spcPts val="0"/>
                        </a:spcAft>
                      </a:pPr>
                      <a:r>
                        <a:rPr lang="en-US" sz="1600" b="1" dirty="0">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rPr>
                        <a:t>"throw" keyword is used inside the method body to invoke an exception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b="1" dirty="0">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effectLst/>
                          <a:latin typeface="inherit"/>
                          <a:ea typeface="Calibri" panose="020F0502020204030204" pitchFamily="34" charset="0"/>
                          <a:cs typeface="Courier New" panose="02070309020205020404" pitchFamily="49" charset="0"/>
                        </a:rPr>
                        <a:t>throw</a:t>
                      </a:r>
                      <a:r>
                        <a:rPr lang="en-US" sz="1600" dirty="0">
                          <a:solidFill>
                            <a:srgbClr val="303336"/>
                          </a:solidFill>
                          <a:effectLst/>
                          <a:latin typeface="inherit"/>
                          <a:ea typeface="Calibri" panose="020F0502020204030204" pitchFamily="34" charset="0"/>
                          <a:cs typeface="Courier New" panose="02070309020205020404" pitchFamily="49" charset="0"/>
                        </a:rPr>
                        <a:t> </a:t>
                      </a:r>
                      <a:r>
                        <a:rPr lang="en-US" sz="1600" dirty="0">
                          <a:solidFill>
                            <a:srgbClr val="101094"/>
                          </a:solidFill>
                          <a:effectLst/>
                          <a:latin typeface="inherit"/>
                          <a:ea typeface="Calibri" panose="020F0502020204030204" pitchFamily="34" charset="0"/>
                          <a:cs typeface="Courier New" panose="02070309020205020404" pitchFamily="49" charset="0"/>
                        </a:rPr>
                        <a:t>new</a:t>
                      </a:r>
                      <a:r>
                        <a:rPr lang="en-US" sz="1600" dirty="0">
                          <a:solidFill>
                            <a:srgbClr val="303336"/>
                          </a:solidFill>
                          <a:effectLst/>
                          <a:latin typeface="inherit"/>
                          <a:ea typeface="Calibri" panose="020F0502020204030204" pitchFamily="34" charset="0"/>
                          <a:cs typeface="Courier New" panose="02070309020205020404" pitchFamily="49" charset="0"/>
                        </a:rPr>
                        <a:t> </a:t>
                      </a:r>
                      <a:r>
                        <a:rPr lang="en-US" sz="1600" dirty="0">
                          <a:solidFill>
                            <a:srgbClr val="2B91AF"/>
                          </a:solidFill>
                          <a:effectLst/>
                          <a:latin typeface="inherit"/>
                          <a:ea typeface="Calibri" panose="020F0502020204030204" pitchFamily="34" charset="0"/>
                          <a:cs typeface="Courier New" panose="02070309020205020404" pitchFamily="49" charset="0"/>
                        </a:rPr>
                        <a:t>Exception</a:t>
                      </a:r>
                      <a:r>
                        <a:rPr lang="en-US" sz="1600" dirty="0">
                          <a:solidFill>
                            <a:srgbClr val="303336"/>
                          </a:solidFill>
                          <a:effectLst/>
                          <a:latin typeface="inherit"/>
                          <a:ea typeface="Calibri" panose="020F0502020204030204" pitchFamily="34" charset="0"/>
                          <a:cs typeface="Courier New" panose="02070309020205020404" pitchFamily="49" charset="0"/>
                        </a:rPr>
                        <a:t>(</a:t>
                      </a:r>
                      <a:r>
                        <a:rPr lang="en-US" sz="1600" dirty="0">
                          <a:solidFill>
                            <a:srgbClr val="7D2727"/>
                          </a:solidFill>
                          <a:effectLst/>
                          <a:latin typeface="inherit"/>
                          <a:ea typeface="Calibri" panose="020F0502020204030204" pitchFamily="34" charset="0"/>
                          <a:cs typeface="Courier New" panose="02070309020205020404" pitchFamily="49" charset="0"/>
                        </a:rPr>
                        <a:t>"You have some exception"</a:t>
                      </a:r>
                      <a:r>
                        <a:rPr lang="en-US" sz="1600" dirty="0">
                          <a:solidFill>
                            <a:srgbClr val="303336"/>
                          </a:solidFill>
                          <a:effectLst/>
                          <a:latin typeface="inherit"/>
                          <a:ea typeface="Calibri" panose="020F0502020204030204" pitchFamily="34" charset="0"/>
                          <a:cs typeface="Courier New" panose="02070309020205020404" pitchFamily="49"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101094"/>
                          </a:solidFill>
                          <a:effectLst/>
                          <a:latin typeface="inherit"/>
                          <a:ea typeface="Calibri" panose="020F0502020204030204" pitchFamily="34" charset="0"/>
                          <a:cs typeface="Courier New" panose="02070309020205020404" pitchFamily="49" charset="0"/>
                        </a:rPr>
                        <a:t>throw</a:t>
                      </a:r>
                      <a:r>
                        <a:rPr lang="en-US" sz="1600" dirty="0">
                          <a:solidFill>
                            <a:srgbClr val="303336"/>
                          </a:solidFill>
                          <a:effectLst/>
                          <a:latin typeface="inherit"/>
                          <a:ea typeface="Calibri" panose="020F0502020204030204" pitchFamily="34" charset="0"/>
                          <a:cs typeface="Courier New" panose="02070309020205020404" pitchFamily="49" charset="0"/>
                        </a:rPr>
                        <a:t> </a:t>
                      </a:r>
                      <a:r>
                        <a:rPr lang="en-US" sz="1600" dirty="0">
                          <a:solidFill>
                            <a:srgbClr val="101094"/>
                          </a:solidFill>
                          <a:effectLst/>
                          <a:latin typeface="inherit"/>
                          <a:ea typeface="Calibri" panose="020F0502020204030204" pitchFamily="34" charset="0"/>
                          <a:cs typeface="Courier New" panose="02070309020205020404" pitchFamily="49" charset="0"/>
                        </a:rPr>
                        <a:t>new</a:t>
                      </a:r>
                      <a:r>
                        <a:rPr lang="en-US" sz="1600" dirty="0">
                          <a:solidFill>
                            <a:srgbClr val="303336"/>
                          </a:solidFill>
                          <a:effectLst/>
                          <a:latin typeface="inherit"/>
                          <a:ea typeface="Calibri" panose="020F0502020204030204" pitchFamily="34" charset="0"/>
                          <a:cs typeface="Courier New" panose="02070309020205020404" pitchFamily="49" charset="0"/>
                        </a:rPr>
                        <a:t> </a:t>
                      </a:r>
                      <a:r>
                        <a:rPr lang="en-US" sz="1600" dirty="0" err="1">
                          <a:solidFill>
                            <a:srgbClr val="2B91AF"/>
                          </a:solidFill>
                          <a:effectLst/>
                          <a:latin typeface="inherit"/>
                          <a:ea typeface="Calibri" panose="020F0502020204030204" pitchFamily="34" charset="0"/>
                          <a:cs typeface="Courier New" panose="02070309020205020404" pitchFamily="49" charset="0"/>
                        </a:rPr>
                        <a:t>IOException</a:t>
                      </a:r>
                      <a:r>
                        <a:rPr lang="en-US" sz="1600" dirty="0">
                          <a:solidFill>
                            <a:srgbClr val="303336"/>
                          </a:solidFill>
                          <a:effectLst/>
                          <a:latin typeface="inherit"/>
                          <a:ea typeface="Calibri" panose="020F0502020204030204" pitchFamily="34" charset="0"/>
                          <a:cs typeface="Courier New" panose="02070309020205020404" pitchFamily="49" charset="0"/>
                        </a:rPr>
                        <a:t>(</a:t>
                      </a:r>
                      <a:r>
                        <a:rPr lang="en-US" sz="1600" dirty="0">
                          <a:solidFill>
                            <a:srgbClr val="7D2727"/>
                          </a:solidFill>
                          <a:effectLst/>
                          <a:latin typeface="inherit"/>
                          <a:ea typeface="Calibri" panose="020F0502020204030204" pitchFamily="34" charset="0"/>
                          <a:cs typeface="Courier New" panose="02070309020205020404" pitchFamily="49" charset="0"/>
                        </a:rPr>
                        <a:t>"Connection failed!!"</a:t>
                      </a:r>
                      <a:r>
                        <a:rPr lang="en-US" sz="1600" dirty="0">
                          <a:solidFill>
                            <a:srgbClr val="303336"/>
                          </a:solidFill>
                          <a:effectLst/>
                          <a:latin typeface="inherit"/>
                          <a:ea typeface="Calibri" panose="020F0502020204030204" pitchFamily="34" charset="0"/>
                          <a:cs typeface="Courier New" panose="02070309020205020404" pitchFamily="49"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b="1" dirty="0">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718" marR="517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"throws" clause is used in method declaration (signature)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b="1">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to declare an exception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b="1">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solidFill>
                            <a:srgbClr val="101094"/>
                          </a:solidFill>
                          <a:effectLst/>
                          <a:latin typeface="inherit"/>
                          <a:ea typeface="Calibri" panose="020F0502020204030204" pitchFamily="34" charset="0"/>
                          <a:cs typeface="Courier New" panose="02070309020205020404" pitchFamily="49" charset="0"/>
                        </a:rPr>
                        <a:t>public</a:t>
                      </a:r>
                      <a:r>
                        <a:rPr lang="en-US" sz="1600">
                          <a:solidFill>
                            <a:srgbClr val="303336"/>
                          </a:solidFill>
                          <a:effectLst/>
                          <a:latin typeface="inherit"/>
                          <a:ea typeface="Calibri" panose="020F0502020204030204" pitchFamily="34" charset="0"/>
                          <a:cs typeface="Courier New" panose="02070309020205020404" pitchFamily="49" charset="0"/>
                        </a:rPr>
                        <a:t> </a:t>
                      </a:r>
                      <a:r>
                        <a:rPr lang="en-US" sz="1600">
                          <a:solidFill>
                            <a:srgbClr val="101094"/>
                          </a:solidFill>
                          <a:effectLst/>
                          <a:latin typeface="inherit"/>
                          <a:ea typeface="Calibri" panose="020F0502020204030204" pitchFamily="34" charset="0"/>
                          <a:cs typeface="Courier New" panose="02070309020205020404" pitchFamily="49" charset="0"/>
                        </a:rPr>
                        <a:t>int</a:t>
                      </a:r>
                      <a:r>
                        <a:rPr lang="en-US" sz="1600">
                          <a:solidFill>
                            <a:srgbClr val="303336"/>
                          </a:solidFill>
                          <a:effectLst/>
                          <a:latin typeface="inherit"/>
                          <a:ea typeface="Calibri" panose="020F0502020204030204" pitchFamily="34" charset="0"/>
                          <a:cs typeface="Courier New" panose="02070309020205020404" pitchFamily="49" charset="0"/>
                        </a:rPr>
                        <a:t> myMethod() </a:t>
                      </a:r>
                      <a:r>
                        <a:rPr lang="en-US" sz="1600">
                          <a:solidFill>
                            <a:srgbClr val="101094"/>
                          </a:solidFill>
                          <a:effectLst/>
                          <a:latin typeface="inherit"/>
                          <a:ea typeface="Calibri" panose="020F0502020204030204" pitchFamily="34" charset="0"/>
                          <a:cs typeface="Courier New" panose="02070309020205020404" pitchFamily="49" charset="0"/>
                        </a:rPr>
                        <a:t>throws</a:t>
                      </a:r>
                      <a:r>
                        <a:rPr lang="en-US" sz="1600">
                          <a:solidFill>
                            <a:srgbClr val="303336"/>
                          </a:solidFill>
                          <a:effectLst/>
                          <a:latin typeface="inherit"/>
                          <a:ea typeface="Calibri" panose="020F0502020204030204" pitchFamily="34" charset="0"/>
                          <a:cs typeface="Courier New" panose="02070309020205020404" pitchFamily="49" charset="0"/>
                        </a:rPr>
                        <a:t> </a:t>
                      </a:r>
                      <a:r>
                        <a:rPr lang="en-US" sz="1600">
                          <a:solidFill>
                            <a:srgbClr val="2B91AF"/>
                          </a:solidFill>
                          <a:effectLst/>
                          <a:latin typeface="inherit"/>
                          <a:ea typeface="Calibri" panose="020F0502020204030204" pitchFamily="34" charset="0"/>
                          <a:cs typeface="Courier New" panose="02070309020205020404" pitchFamily="49" charset="0"/>
                        </a:rPr>
                        <a:t>IOException</a:t>
                      </a:r>
                      <a:r>
                        <a:rPr lang="en-US" sz="1600">
                          <a:solidFill>
                            <a:srgbClr val="303336"/>
                          </a:solidFill>
                          <a:effectLst/>
                          <a:latin typeface="inherit"/>
                          <a:ea typeface="Calibri" panose="020F0502020204030204" pitchFamily="34" charset="0"/>
                          <a:cs typeface="Courier New" panose="02070309020205020404" pitchFamily="49" charset="0"/>
                        </a:rPr>
                        <a:t>, </a:t>
                      </a:r>
                      <a:r>
                        <a:rPr lang="en-US" sz="1600">
                          <a:solidFill>
                            <a:srgbClr val="2B91AF"/>
                          </a:solidFill>
                          <a:effectLst/>
                          <a:latin typeface="inherit"/>
                          <a:ea typeface="Calibri" panose="020F0502020204030204" pitchFamily="34" charset="0"/>
                          <a:cs typeface="Courier New" panose="02070309020205020404" pitchFamily="49" charset="0"/>
                        </a:rPr>
                        <a:t>ArithmeticException</a:t>
                      </a:r>
                      <a:r>
                        <a:rPr lang="en-US" sz="1600">
                          <a:solidFill>
                            <a:srgbClr val="303336"/>
                          </a:solidFill>
                          <a:effectLst/>
                          <a:latin typeface="inherit"/>
                          <a:ea typeface="Calibri" panose="020F0502020204030204" pitchFamily="34" charset="0"/>
                          <a:cs typeface="Courier New" panose="02070309020205020404" pitchFamily="49" charset="0"/>
                        </a:rPr>
                        <a:t>, </a:t>
                      </a:r>
                      <a:r>
                        <a:rPr lang="en-US" sz="1600">
                          <a:solidFill>
                            <a:srgbClr val="2B91AF"/>
                          </a:solidFill>
                          <a:effectLst/>
                          <a:latin typeface="inherit"/>
                          <a:ea typeface="Calibri" panose="020F0502020204030204" pitchFamily="34" charset="0"/>
                          <a:cs typeface="Courier New" panose="02070309020205020404" pitchFamily="49" charset="0"/>
                        </a:rPr>
                        <a:t>NullPointerException</a:t>
                      </a:r>
                      <a:r>
                        <a:rPr lang="en-US" sz="1600">
                          <a:solidFill>
                            <a:srgbClr val="303336"/>
                          </a:solidFill>
                          <a:effectLst/>
                          <a:latin typeface="inherit"/>
                          <a:ea typeface="Calibri" panose="020F0502020204030204" pitchFamily="34" charset="0"/>
                          <a:cs typeface="Courier New" panose="02070309020205020404" pitchFamily="49"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b="1">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1718" marR="517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5432921"/>
                  </a:ext>
                </a:extLst>
              </a:tr>
              <a:tr h="542089">
                <a:tc>
                  <a:txBody>
                    <a:bodyPr/>
                    <a:lstStyle/>
                    <a:p>
                      <a:pPr marL="0" marR="0">
                        <a:spcBef>
                          <a:spcPts val="0"/>
                        </a:spcBef>
                        <a:spcAft>
                          <a:spcPts val="0"/>
                        </a:spcAft>
                      </a:pPr>
                      <a:r>
                        <a:rPr lang="en-US" sz="1600" b="1">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rPr>
                        <a:t>You cannot throw multiple exceptions with "throw"</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1718" marR="517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You can declare multiple exceptions e.g.</a:t>
                      </a:r>
                      <a:br>
                        <a:rPr lang="en-US" sz="1600" b="1">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600" b="1">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public void method()throws IOException, SQLException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1718" marR="517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026492"/>
                  </a:ext>
                </a:extLst>
              </a:tr>
              <a:tr h="1019276">
                <a:tc>
                  <a:txBody>
                    <a:bodyPr/>
                    <a:lstStyle/>
                    <a:p>
                      <a:pPr marL="0" marR="0">
                        <a:spcBef>
                          <a:spcPts val="0"/>
                        </a:spcBef>
                        <a:spcAft>
                          <a:spcPts val="0"/>
                        </a:spcAft>
                      </a:pPr>
                      <a:r>
                        <a:rPr lang="en-US" sz="1600" b="1">
                          <a:solidFill>
                            <a:srgbClr val="002060"/>
                          </a:solidFill>
                          <a:effectLst/>
                          <a:latin typeface="Calibri Light" panose="020F0302020204030204" pitchFamily="34" charset="0"/>
                          <a:ea typeface="Times New Roman" panose="02020603050405020304" pitchFamily="18" charset="0"/>
                          <a:cs typeface="Arial" panose="020B0604020202020204" pitchFamily="34" charset="0"/>
                        </a:rPr>
                        <a:t>checked exceptions CAN'T be propagated with "throw" only because it is explicitly used to throw an particular exception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b="1">
                          <a:solidFill>
                            <a:srgbClr val="002060"/>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1718" marR="517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solidFill>
                            <a:srgbClr val="C00000"/>
                          </a:solidFill>
                          <a:effectLst/>
                          <a:latin typeface="Calibri Light" panose="020F0302020204030204" pitchFamily="34" charset="0"/>
                          <a:ea typeface="Times New Roman" panose="02020603050405020304" pitchFamily="18" charset="0"/>
                          <a:cs typeface="Arial" panose="020B0604020202020204" pitchFamily="34" charset="0"/>
                        </a:rPr>
                        <a:t>Checked Exception can be propagated with "throws"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b="1">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1718" marR="517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2675510"/>
                  </a:ext>
                </a:extLst>
              </a:tr>
              <a:tr h="1305420">
                <a:tc gridSpan="2">
                  <a:txBody>
                    <a:bodyPr/>
                    <a:lstStyle/>
                    <a:p>
                      <a:pPr marL="0" marR="0">
                        <a:spcBef>
                          <a:spcPts val="0"/>
                        </a:spcBef>
                        <a:spcAft>
                          <a:spcPts val="0"/>
                        </a:spcAft>
                      </a:pPr>
                      <a:r>
                        <a:rPr lang="en-US" sz="1400" b="1" dirty="0">
                          <a:solidFill>
                            <a:srgbClr val="FF0000"/>
                          </a:solidFill>
                          <a:effectLst/>
                          <a:latin typeface="Calibri Light" panose="020F0302020204030204" pitchFamily="34" charset="0"/>
                          <a:ea typeface="Calibri" panose="020F0502020204030204" pitchFamily="34" charset="0"/>
                          <a:cs typeface="Times New Roman" panose="02020603050405020304" pitchFamily="18" charset="0"/>
                        </a:rPr>
                        <a:t>Propagate </a:t>
                      </a:r>
                      <a:r>
                        <a:rPr lang="en-US" sz="1400" b="1"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(extend/spread/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400" dirty="0">
                          <a:solidFill>
                            <a:srgbClr val="242729"/>
                          </a:solidFill>
                          <a:effectLst/>
                          <a:latin typeface="Calibri Light" panose="020F0302020204030204" pitchFamily="34" charset="0"/>
                          <a:ea typeface="Times New Roman" panose="02020603050405020304" pitchFamily="18" charset="0"/>
                          <a:cs typeface="Arial" panose="020B0604020202020204" pitchFamily="34" charset="0"/>
                        </a:rPr>
                        <a:t>Uncaught exceptions are propagated in the call stack until stack becomes empty, this propagation is called Exception Propagation.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400" dirty="0">
                          <a:solidFill>
                            <a:srgbClr val="242729"/>
                          </a:solidFill>
                          <a:effectLst/>
                          <a:latin typeface="Calibri Light" panose="020F0302020204030204" pitchFamily="34" charset="0"/>
                          <a:ea typeface="Times New Roman" panose="02020603050405020304" pitchFamily="18" charset="0"/>
                          <a:cs typeface="Arial" panose="020B0604020202020204" pitchFamily="34" charset="0"/>
                        </a:rPr>
                        <a:t> An exception propagates from method to method, up the call stack, until it's caught. So if </a:t>
                      </a:r>
                      <a:r>
                        <a:rPr lang="en-US" sz="1400" dirty="0">
                          <a:solidFill>
                            <a:srgbClr val="242729"/>
                          </a:solidFill>
                          <a:effectLst/>
                          <a:latin typeface="Calibri Light" panose="020F0302020204030204" pitchFamily="34" charset="0"/>
                          <a:ea typeface="Calibri" panose="020F0502020204030204" pitchFamily="34" charset="0"/>
                          <a:cs typeface="Courier New" panose="02070309020205020404" pitchFamily="49" charset="0"/>
                        </a:rPr>
                        <a:t>a()</a:t>
                      </a:r>
                      <a:r>
                        <a:rPr lang="en-US" sz="1400" dirty="0">
                          <a:solidFill>
                            <a:srgbClr val="242729"/>
                          </a:solidFill>
                          <a:effectLst/>
                          <a:latin typeface="Calibri Light" panose="020F0302020204030204" pitchFamily="34" charset="0"/>
                          <a:ea typeface="Times New Roman" panose="02020603050405020304" pitchFamily="18" charset="0"/>
                          <a:cs typeface="Arial" panose="020B0604020202020204" pitchFamily="34" charset="0"/>
                        </a:rPr>
                        <a:t> calls </a:t>
                      </a:r>
                      <a:r>
                        <a:rPr lang="en-US" sz="1400" dirty="0">
                          <a:solidFill>
                            <a:srgbClr val="242729"/>
                          </a:solidFill>
                          <a:effectLst/>
                          <a:latin typeface="Calibri Light" panose="020F0302020204030204" pitchFamily="34" charset="0"/>
                          <a:ea typeface="Calibri" panose="020F0502020204030204" pitchFamily="34" charset="0"/>
                          <a:cs typeface="Courier New" panose="02070309020205020404" pitchFamily="49" charset="0"/>
                        </a:rPr>
                        <a:t>b()</a:t>
                      </a:r>
                      <a:r>
                        <a:rPr lang="en-US" sz="1400" dirty="0">
                          <a:solidFill>
                            <a:srgbClr val="242729"/>
                          </a:solidFill>
                          <a:effectLst/>
                          <a:latin typeface="Calibri Light" panose="020F0302020204030204" pitchFamily="34" charset="0"/>
                          <a:ea typeface="Times New Roman" panose="02020603050405020304" pitchFamily="18" charset="0"/>
                          <a:cs typeface="Arial" panose="020B0604020202020204" pitchFamily="34" charset="0"/>
                        </a:rPr>
                        <a:t>, which calls </a:t>
                      </a:r>
                      <a:r>
                        <a:rPr lang="en-US" sz="1400" dirty="0">
                          <a:solidFill>
                            <a:srgbClr val="242729"/>
                          </a:solidFill>
                          <a:effectLst/>
                          <a:latin typeface="Calibri Light" panose="020F0302020204030204" pitchFamily="34" charset="0"/>
                          <a:ea typeface="Calibri" panose="020F0502020204030204" pitchFamily="34" charset="0"/>
                          <a:cs typeface="Courier New" panose="02070309020205020404" pitchFamily="49" charset="0"/>
                        </a:rPr>
                        <a:t>c()</a:t>
                      </a:r>
                      <a:r>
                        <a:rPr lang="en-US" sz="1400" dirty="0">
                          <a:solidFill>
                            <a:srgbClr val="242729"/>
                          </a:solidFill>
                          <a:effectLst/>
                          <a:latin typeface="Calibri Light" panose="020F0302020204030204" pitchFamily="34" charset="0"/>
                          <a:ea typeface="Times New Roman" panose="02020603050405020304" pitchFamily="18" charset="0"/>
                          <a:cs typeface="Arial" panose="020B0604020202020204" pitchFamily="34" charset="0"/>
                        </a:rPr>
                        <a:t>, which calls </a:t>
                      </a:r>
                      <a:r>
                        <a:rPr lang="en-US" sz="1400" dirty="0">
                          <a:solidFill>
                            <a:srgbClr val="242729"/>
                          </a:solidFill>
                          <a:effectLst/>
                          <a:latin typeface="Calibri Light" panose="020F0302020204030204" pitchFamily="34" charset="0"/>
                          <a:ea typeface="Calibri" panose="020F0502020204030204" pitchFamily="34" charset="0"/>
                          <a:cs typeface="Courier New" panose="02070309020205020404" pitchFamily="49" charset="0"/>
                        </a:rPr>
                        <a:t>d()</a:t>
                      </a:r>
                      <a:r>
                        <a:rPr lang="en-US" sz="1400" dirty="0">
                          <a:solidFill>
                            <a:srgbClr val="242729"/>
                          </a:solidFill>
                          <a:effectLst/>
                          <a:latin typeface="Calibri Light" panose="020F0302020204030204" pitchFamily="34" charset="0"/>
                          <a:ea typeface="Times New Roman" panose="02020603050405020304" pitchFamily="18" charset="0"/>
                          <a:cs typeface="Arial" panose="020B0604020202020204" pitchFamily="34" charset="0"/>
                        </a:rPr>
                        <a:t>, and if </a:t>
                      </a:r>
                      <a:r>
                        <a:rPr lang="en-US" sz="1400" dirty="0">
                          <a:solidFill>
                            <a:srgbClr val="242729"/>
                          </a:solidFill>
                          <a:effectLst/>
                          <a:latin typeface="Calibri Light" panose="020F0302020204030204" pitchFamily="34" charset="0"/>
                          <a:ea typeface="Calibri" panose="020F0502020204030204" pitchFamily="34" charset="0"/>
                          <a:cs typeface="Courier New" panose="02070309020205020404" pitchFamily="49" charset="0"/>
                        </a:rPr>
                        <a:t>d()</a:t>
                      </a:r>
                      <a:r>
                        <a:rPr lang="en-US" sz="1400" dirty="0">
                          <a:solidFill>
                            <a:srgbClr val="242729"/>
                          </a:solidFill>
                          <a:effectLst/>
                          <a:latin typeface="Calibri Light" panose="020F0302020204030204" pitchFamily="34" charset="0"/>
                          <a:ea typeface="Times New Roman" panose="02020603050405020304" pitchFamily="18" charset="0"/>
                          <a:cs typeface="Arial" panose="020B0604020202020204" pitchFamily="34" charset="0"/>
                        </a:rPr>
                        <a:t> throws an exception, the exception will propagate from d to c to b to a, unless one of these methods catches the exception.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718" marR="517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460207297"/>
                  </a:ext>
                </a:extLst>
              </a:tr>
            </a:tbl>
          </a:graphicData>
        </a:graphic>
      </p:graphicFrame>
    </p:spTree>
    <p:extLst>
      <p:ext uri="{BB962C8B-B14F-4D97-AF65-F5344CB8AC3E}">
        <p14:creationId xmlns:p14="http://schemas.microsoft.com/office/powerpoint/2010/main" val="241946623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2">
                    <a:lumMod val="50000"/>
                  </a:schemeClr>
                </a:solidFill>
              </a:rPr>
              <a:t>How finally used under Exception Handling?</a:t>
            </a:r>
            <a:endParaRPr lang="en-US" sz="25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2">
                    <a:lumMod val="50000"/>
                  </a:schemeClr>
                </a:solidFill>
              </a:rPr>
              <a:t>The finally keyword is used to create a block of code that follows a try block. A finally block of code always executes, whether or not an exception has occurred.</a:t>
            </a:r>
          </a:p>
          <a:p>
            <a:endParaRPr lang="en-US" sz="2500" dirty="0">
              <a:solidFill>
                <a:schemeClr val="tx2">
                  <a:lumMod val="50000"/>
                </a:schemeClr>
              </a:solidFill>
            </a:endParaRPr>
          </a:p>
        </p:txBody>
      </p:sp>
    </p:spTree>
    <p:extLst>
      <p:ext uri="{BB962C8B-B14F-4D97-AF65-F5344CB8AC3E}">
        <p14:creationId xmlns:p14="http://schemas.microsoft.com/office/powerpoint/2010/main" val="101683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27521A1-AE02-4B0A-B070-394DF6819196}"/>
              </a:ext>
            </a:extLst>
          </p:cNvPr>
          <p:cNvGraphicFramePr>
            <a:graphicFrameLocks noGrp="1"/>
          </p:cNvGraphicFramePr>
          <p:nvPr>
            <p:ph idx="1"/>
            <p:extLst>
              <p:ext uri="{D42A27DB-BD31-4B8C-83A1-F6EECF244321}">
                <p14:modId xmlns:p14="http://schemas.microsoft.com/office/powerpoint/2010/main" val="2983943479"/>
              </p:ext>
            </p:extLst>
          </p:nvPr>
        </p:nvGraphicFramePr>
        <p:xfrm>
          <a:off x="1265700" y="1269507"/>
          <a:ext cx="9906000" cy="2894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BACEA12E-9D3E-4EB4-9034-9DCED61464FE}"/>
              </a:ext>
            </a:extLst>
          </p:cNvPr>
          <p:cNvGraphicFramePr/>
          <p:nvPr>
            <p:extLst>
              <p:ext uri="{D42A27DB-BD31-4B8C-83A1-F6EECF244321}">
                <p14:modId xmlns:p14="http://schemas.microsoft.com/office/powerpoint/2010/main" val="3875102462"/>
              </p:ext>
            </p:extLst>
          </p:nvPr>
        </p:nvGraphicFramePr>
        <p:xfrm>
          <a:off x="1331650" y="4492101"/>
          <a:ext cx="9594650" cy="21472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Flowchart: Predefined Process 10">
            <a:extLst>
              <a:ext uri="{FF2B5EF4-FFF2-40B4-BE49-F238E27FC236}">
                <a16:creationId xmlns:a16="http://schemas.microsoft.com/office/drawing/2014/main" id="{0FD7A79E-B9B8-4F1C-945E-3405428CF49C}"/>
              </a:ext>
            </a:extLst>
          </p:cNvPr>
          <p:cNvSpPr/>
          <p:nvPr/>
        </p:nvSpPr>
        <p:spPr>
          <a:xfrm>
            <a:off x="1811045" y="177553"/>
            <a:ext cx="8575829" cy="497150"/>
          </a:xfrm>
          <a:prstGeom prst="flowChartPredefinedProcess">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difference between  Product Backlog &amp; Sprint Backlog</a:t>
            </a:r>
          </a:p>
        </p:txBody>
      </p:sp>
    </p:spTree>
    <p:extLst>
      <p:ext uri="{BB962C8B-B14F-4D97-AF65-F5344CB8AC3E}">
        <p14:creationId xmlns:p14="http://schemas.microsoft.com/office/powerpoint/2010/main" val="120575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10" grpId="0">
        <p:bldAsOne/>
      </p:bldGraphic>
      <p:bldP spid="11"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How to handle Exceptions?</a:t>
            </a:r>
            <a:endParaRPr lang="en-US" sz="2000" dirty="0">
              <a:solidFill>
                <a:schemeClr val="tx1"/>
              </a:solidFill>
            </a:endParaRPr>
          </a:p>
        </p:txBody>
      </p:sp>
      <p:graphicFrame>
        <p:nvGraphicFramePr>
          <p:cNvPr id="5" name="Table 4">
            <a:extLst>
              <a:ext uri="{FF2B5EF4-FFF2-40B4-BE49-F238E27FC236}">
                <a16:creationId xmlns:a16="http://schemas.microsoft.com/office/drawing/2014/main" id="{2306676B-CCB9-4702-B8F6-6D62B26315AA}"/>
              </a:ext>
            </a:extLst>
          </p:cNvPr>
          <p:cNvGraphicFramePr>
            <a:graphicFrameLocks noGrp="1"/>
          </p:cNvGraphicFramePr>
          <p:nvPr>
            <p:extLst>
              <p:ext uri="{D42A27DB-BD31-4B8C-83A1-F6EECF244321}">
                <p14:modId xmlns:p14="http://schemas.microsoft.com/office/powerpoint/2010/main" val="1118629251"/>
              </p:ext>
            </p:extLst>
          </p:nvPr>
        </p:nvGraphicFramePr>
        <p:xfrm>
          <a:off x="1820122" y="2228351"/>
          <a:ext cx="9052010" cy="657462"/>
        </p:xfrm>
        <a:graphic>
          <a:graphicData uri="http://schemas.openxmlformats.org/drawingml/2006/table">
            <a:tbl>
              <a:tblPr firstRow="1" firstCol="1" bandRow="1">
                <a:tableStyleId>{5C22544A-7EE6-4342-B048-85BDC9FD1C3A}</a:tableStyleId>
              </a:tblPr>
              <a:tblGrid>
                <a:gridCol w="9052010">
                  <a:extLst>
                    <a:ext uri="{9D8B030D-6E8A-4147-A177-3AD203B41FA5}">
                      <a16:colId xmlns:a16="http://schemas.microsoft.com/office/drawing/2014/main" val="495701482"/>
                    </a:ext>
                  </a:extLst>
                </a:gridCol>
              </a:tblGrid>
              <a:tr h="657462">
                <a:tc>
                  <a:txBody>
                    <a:bodyPr/>
                    <a:lstStyle/>
                    <a:p>
                      <a:pPr marL="0" marR="0">
                        <a:spcBef>
                          <a:spcPts val="0"/>
                        </a:spcBef>
                        <a:spcAft>
                          <a:spcPts val="0"/>
                        </a:spcAft>
                        <a:tabLst>
                          <a:tab pos="1592580" algn="l"/>
                        </a:tabLst>
                      </a:pPr>
                      <a:r>
                        <a:rPr lang="en-US" sz="1400" dirty="0">
                          <a:solidFill>
                            <a:schemeClr val="tx1"/>
                          </a:solidFill>
                          <a:effectLst/>
                        </a:rPr>
                        <a:t>try-catch block: </a:t>
                      </a:r>
                      <a:r>
                        <a:rPr lang="en-US" sz="1400" b="0" dirty="0">
                          <a:solidFill>
                            <a:schemeClr val="tx1"/>
                          </a:solidFill>
                          <a:effectLst/>
                        </a:rPr>
                        <a:t>is placed around the code that might generate an exception. Every try block should be followed either by a catch or finally block</a:t>
                      </a:r>
                      <a:endPar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274971969"/>
                  </a:ext>
                </a:extLst>
              </a:tr>
            </a:tbl>
          </a:graphicData>
        </a:graphic>
      </p:graphicFrame>
      <p:graphicFrame>
        <p:nvGraphicFramePr>
          <p:cNvPr id="6" name="Table 5">
            <a:extLst>
              <a:ext uri="{FF2B5EF4-FFF2-40B4-BE49-F238E27FC236}">
                <a16:creationId xmlns:a16="http://schemas.microsoft.com/office/drawing/2014/main" id="{BC5BB4EB-FF99-456A-B2CB-1CCDC62FAEB7}"/>
              </a:ext>
            </a:extLst>
          </p:cNvPr>
          <p:cNvGraphicFramePr>
            <a:graphicFrameLocks noGrp="1"/>
          </p:cNvGraphicFramePr>
          <p:nvPr>
            <p:extLst>
              <p:ext uri="{D42A27DB-BD31-4B8C-83A1-F6EECF244321}">
                <p14:modId xmlns:p14="http://schemas.microsoft.com/office/powerpoint/2010/main" val="1410442905"/>
              </p:ext>
            </p:extLst>
          </p:nvPr>
        </p:nvGraphicFramePr>
        <p:xfrm>
          <a:off x="1753011" y="3296465"/>
          <a:ext cx="9148916" cy="461033"/>
        </p:xfrm>
        <a:graphic>
          <a:graphicData uri="http://schemas.openxmlformats.org/drawingml/2006/table">
            <a:tbl>
              <a:tblPr firstRow="1" firstCol="1" bandRow="1">
                <a:tableStyleId>{5C22544A-7EE6-4342-B048-85BDC9FD1C3A}</a:tableStyleId>
              </a:tblPr>
              <a:tblGrid>
                <a:gridCol w="9148916">
                  <a:extLst>
                    <a:ext uri="{9D8B030D-6E8A-4147-A177-3AD203B41FA5}">
                      <a16:colId xmlns:a16="http://schemas.microsoft.com/office/drawing/2014/main" val="1823564134"/>
                    </a:ext>
                  </a:extLst>
                </a:gridCol>
              </a:tblGrid>
              <a:tr h="461033">
                <a:tc>
                  <a:txBody>
                    <a:bodyPr/>
                    <a:lstStyle/>
                    <a:p>
                      <a:pPr marL="0" marR="0">
                        <a:spcBef>
                          <a:spcPts val="0"/>
                        </a:spcBef>
                        <a:spcAft>
                          <a:spcPts val="0"/>
                        </a:spcAft>
                        <a:tabLst>
                          <a:tab pos="1592580" algn="l"/>
                        </a:tabLst>
                      </a:pPr>
                      <a:r>
                        <a:rPr lang="en-US" sz="1600" dirty="0">
                          <a:solidFill>
                            <a:schemeClr val="tx1"/>
                          </a:solidFill>
                          <a:effectLst/>
                        </a:rPr>
                        <a:t>finally block: </a:t>
                      </a:r>
                      <a:r>
                        <a:rPr lang="en-US" sz="1600" b="0" dirty="0">
                          <a:solidFill>
                            <a:schemeClr val="tx1"/>
                          </a:solidFill>
                          <a:effectLst/>
                        </a:rPr>
                        <a:t>follows a try or catch block. finally block always executed, no matter what.</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1837074997"/>
                  </a:ext>
                </a:extLst>
              </a:tr>
            </a:tbl>
          </a:graphicData>
        </a:graphic>
      </p:graphicFrame>
      <p:graphicFrame>
        <p:nvGraphicFramePr>
          <p:cNvPr id="7" name="Table 6">
            <a:extLst>
              <a:ext uri="{FF2B5EF4-FFF2-40B4-BE49-F238E27FC236}">
                <a16:creationId xmlns:a16="http://schemas.microsoft.com/office/drawing/2014/main" id="{BA48DD72-3CAB-4FE4-A3C2-B19FB1D4D96A}"/>
              </a:ext>
            </a:extLst>
          </p:cNvPr>
          <p:cNvGraphicFramePr>
            <a:graphicFrameLocks noGrp="1"/>
          </p:cNvGraphicFramePr>
          <p:nvPr>
            <p:extLst>
              <p:ext uri="{D42A27DB-BD31-4B8C-83A1-F6EECF244321}">
                <p14:modId xmlns:p14="http://schemas.microsoft.com/office/powerpoint/2010/main" val="1856377424"/>
              </p:ext>
            </p:extLst>
          </p:nvPr>
        </p:nvGraphicFramePr>
        <p:xfrm>
          <a:off x="1753011" y="4168150"/>
          <a:ext cx="9148916" cy="487680"/>
        </p:xfrm>
        <a:graphic>
          <a:graphicData uri="http://schemas.openxmlformats.org/drawingml/2006/table">
            <a:tbl>
              <a:tblPr firstRow="1" firstCol="1" bandRow="1">
                <a:tableStyleId>{5C22544A-7EE6-4342-B048-85BDC9FD1C3A}</a:tableStyleId>
              </a:tblPr>
              <a:tblGrid>
                <a:gridCol w="9148916">
                  <a:extLst>
                    <a:ext uri="{9D8B030D-6E8A-4147-A177-3AD203B41FA5}">
                      <a16:colId xmlns:a16="http://schemas.microsoft.com/office/drawing/2014/main" val="1440590995"/>
                    </a:ext>
                  </a:extLst>
                </a:gridCol>
              </a:tblGrid>
              <a:tr h="463802">
                <a:tc>
                  <a:txBody>
                    <a:bodyPr/>
                    <a:lstStyle/>
                    <a:p>
                      <a:pPr marL="0" marR="0">
                        <a:spcBef>
                          <a:spcPts val="0"/>
                        </a:spcBef>
                        <a:spcAft>
                          <a:spcPts val="0"/>
                        </a:spcAft>
                      </a:pPr>
                      <a:r>
                        <a:rPr lang="en-US" sz="1600" dirty="0">
                          <a:solidFill>
                            <a:schemeClr val="tx1"/>
                          </a:solidFill>
                          <a:effectLst/>
                        </a:rPr>
                        <a:t>throws keyword: </a:t>
                      </a:r>
                      <a:r>
                        <a:rPr lang="en-US" sz="1600" b="0" dirty="0">
                          <a:solidFill>
                            <a:schemeClr val="tx1"/>
                          </a:solidFill>
                          <a:effectLst/>
                        </a:rPr>
                        <a:t>if a method does not handle a checked exception, the method must declare it using the throws keyword. The throws keyword appears at the end of Method's signature.</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3196192418"/>
                  </a:ext>
                </a:extLst>
              </a:tr>
            </a:tbl>
          </a:graphicData>
        </a:graphic>
      </p:graphicFrame>
      <p:graphicFrame>
        <p:nvGraphicFramePr>
          <p:cNvPr id="8" name="Table 7">
            <a:extLst>
              <a:ext uri="{FF2B5EF4-FFF2-40B4-BE49-F238E27FC236}">
                <a16:creationId xmlns:a16="http://schemas.microsoft.com/office/drawing/2014/main" id="{F0849C2C-AE9C-4141-A573-C979E926D58E}"/>
              </a:ext>
            </a:extLst>
          </p:cNvPr>
          <p:cNvGraphicFramePr>
            <a:graphicFrameLocks noGrp="1"/>
          </p:cNvGraphicFramePr>
          <p:nvPr>
            <p:extLst>
              <p:ext uri="{D42A27DB-BD31-4B8C-83A1-F6EECF244321}">
                <p14:modId xmlns:p14="http://schemas.microsoft.com/office/powerpoint/2010/main" val="1213525993"/>
              </p:ext>
            </p:extLst>
          </p:nvPr>
        </p:nvGraphicFramePr>
        <p:xfrm>
          <a:off x="1753011" y="5154135"/>
          <a:ext cx="9216028" cy="463802"/>
        </p:xfrm>
        <a:graphic>
          <a:graphicData uri="http://schemas.openxmlformats.org/drawingml/2006/table">
            <a:tbl>
              <a:tblPr firstRow="1" firstCol="1" bandRow="1">
                <a:tableStyleId>{5C22544A-7EE6-4342-B048-85BDC9FD1C3A}</a:tableStyleId>
              </a:tblPr>
              <a:tblGrid>
                <a:gridCol w="9216028">
                  <a:extLst>
                    <a:ext uri="{9D8B030D-6E8A-4147-A177-3AD203B41FA5}">
                      <a16:colId xmlns:a16="http://schemas.microsoft.com/office/drawing/2014/main" val="993022073"/>
                    </a:ext>
                  </a:extLst>
                </a:gridCol>
              </a:tblGrid>
              <a:tr h="463802">
                <a:tc>
                  <a:txBody>
                    <a:bodyPr/>
                    <a:lstStyle/>
                    <a:p>
                      <a:pPr marL="0" marR="0">
                        <a:spcBef>
                          <a:spcPts val="0"/>
                        </a:spcBef>
                        <a:spcAft>
                          <a:spcPts val="0"/>
                        </a:spcAft>
                      </a:pPr>
                      <a:r>
                        <a:rPr lang="en-US" sz="1600" dirty="0">
                          <a:solidFill>
                            <a:schemeClr val="tx1"/>
                          </a:solidFill>
                          <a:effectLst/>
                        </a:rPr>
                        <a:t>throw keyword: </a:t>
                      </a:r>
                      <a:r>
                        <a:rPr lang="en-US" sz="1600" b="0" dirty="0">
                          <a:solidFill>
                            <a:schemeClr val="tx1"/>
                          </a:solidFill>
                          <a:effectLst/>
                        </a:rPr>
                        <a:t>you can throw an exception by using the throw keyword inside the method body.</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3309621471"/>
                  </a:ext>
                </a:extLst>
              </a:tr>
            </a:tbl>
          </a:graphicData>
        </a:graphic>
      </p:graphicFrame>
    </p:spTree>
    <p:extLst>
      <p:ext uri="{BB962C8B-B14F-4D97-AF65-F5344CB8AC3E}">
        <p14:creationId xmlns:p14="http://schemas.microsoft.com/office/powerpoint/2010/main" val="270380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C03CD51-89AF-41A4-9B66-C7399C4CFC0E}"/>
              </a:ext>
            </a:extLst>
          </p:cNvPr>
          <p:cNvGraphicFramePr>
            <a:graphicFrameLocks noGrp="1"/>
          </p:cNvGraphicFramePr>
          <p:nvPr>
            <p:extLst>
              <p:ext uri="{D42A27DB-BD31-4B8C-83A1-F6EECF244321}">
                <p14:modId xmlns:p14="http://schemas.microsoft.com/office/powerpoint/2010/main" val="2143535830"/>
              </p:ext>
            </p:extLst>
          </p:nvPr>
        </p:nvGraphicFramePr>
        <p:xfrm>
          <a:off x="1610685" y="796954"/>
          <a:ext cx="9320169" cy="5142452"/>
        </p:xfrm>
        <a:graphic>
          <a:graphicData uri="http://schemas.openxmlformats.org/drawingml/2006/table">
            <a:tbl>
              <a:tblPr firstRow="1" firstCol="1" bandRow="1">
                <a:tableStyleId>{5C22544A-7EE6-4342-B048-85BDC9FD1C3A}</a:tableStyleId>
              </a:tblPr>
              <a:tblGrid>
                <a:gridCol w="9320169">
                  <a:extLst>
                    <a:ext uri="{9D8B030D-6E8A-4147-A177-3AD203B41FA5}">
                      <a16:colId xmlns:a16="http://schemas.microsoft.com/office/drawing/2014/main" val="3141604152"/>
                    </a:ext>
                  </a:extLst>
                </a:gridCol>
              </a:tblGrid>
              <a:tr h="1236670">
                <a:tc>
                  <a:txBody>
                    <a:bodyPr/>
                    <a:lstStyle/>
                    <a:p>
                      <a:pPr marL="0" marR="0" algn="ctr">
                        <a:spcBef>
                          <a:spcPts val="0"/>
                        </a:spcBef>
                        <a:spcAft>
                          <a:spcPts val="0"/>
                        </a:spcAft>
                        <a:tabLst>
                          <a:tab pos="1592580" algn="l"/>
                        </a:tabLst>
                      </a:pPr>
                      <a:r>
                        <a:rPr lang="en-US" sz="1800">
                          <a:solidFill>
                            <a:schemeClr val="tx1"/>
                          </a:solidFill>
                          <a:effectLst/>
                        </a:rPr>
                        <a:t>final vs finalize vs finally    </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3632271099"/>
                  </a:ext>
                </a:extLst>
              </a:tr>
              <a:tr h="2302764">
                <a:tc>
                  <a:txBody>
                    <a:bodyPr/>
                    <a:lstStyle/>
                    <a:p>
                      <a:pPr marL="0" marR="0">
                        <a:spcBef>
                          <a:spcPts val="0"/>
                        </a:spcBef>
                        <a:spcAft>
                          <a:spcPts val="0"/>
                        </a:spcAft>
                        <a:tabLst>
                          <a:tab pos="1592580" algn="l"/>
                        </a:tabLst>
                      </a:pPr>
                      <a:r>
                        <a:rPr lang="en-US" sz="1800" dirty="0">
                          <a:solidFill>
                            <a:schemeClr val="tx1"/>
                          </a:solidFill>
                          <a:effectLst/>
                        </a:rPr>
                        <a:t>final </a:t>
                      </a:r>
                      <a:r>
                        <a:rPr lang="en-US" sz="1800" b="0" dirty="0">
                          <a:solidFill>
                            <a:schemeClr val="tx1"/>
                          </a:solidFill>
                          <a:effectLst/>
                        </a:rPr>
                        <a:t>is a keyword and used to apply restrictions on class, method and variable.</a:t>
                      </a:r>
                    </a:p>
                    <a:p>
                      <a:pPr marL="0" marR="0">
                        <a:spcBef>
                          <a:spcPts val="0"/>
                        </a:spcBef>
                        <a:spcAft>
                          <a:spcPts val="0"/>
                        </a:spcAft>
                        <a:tabLst>
                          <a:tab pos="1592580" algn="l"/>
                        </a:tabLst>
                      </a:pPr>
                      <a:r>
                        <a:rPr lang="en-US" sz="1800" dirty="0">
                          <a:solidFill>
                            <a:schemeClr val="tx1"/>
                          </a:solidFill>
                          <a:effectLst/>
                        </a:rPr>
                        <a:t> </a:t>
                      </a:r>
                    </a:p>
                    <a:p>
                      <a:pPr marL="342900" marR="0" lvl="0" indent="-342900">
                        <a:spcBef>
                          <a:spcPts val="0"/>
                        </a:spcBef>
                        <a:spcAft>
                          <a:spcPts val="0"/>
                        </a:spcAft>
                        <a:buFont typeface="Symbol" panose="05050102010706020507" pitchFamily="18" charset="2"/>
                        <a:buChar char=""/>
                        <a:tabLst>
                          <a:tab pos="1592580" algn="l"/>
                        </a:tabLst>
                      </a:pPr>
                      <a:r>
                        <a:rPr lang="en-US" sz="1800" dirty="0">
                          <a:solidFill>
                            <a:schemeClr val="tx1"/>
                          </a:solidFill>
                          <a:effectLst/>
                        </a:rPr>
                        <a:t>final Class        CAN'T be Inherited</a:t>
                      </a:r>
                    </a:p>
                    <a:p>
                      <a:pPr marL="342900" marR="0" lvl="0" indent="-342900">
                        <a:spcBef>
                          <a:spcPts val="0"/>
                        </a:spcBef>
                        <a:spcAft>
                          <a:spcPts val="0"/>
                        </a:spcAft>
                        <a:buFont typeface="Symbol" panose="05050102010706020507" pitchFamily="18" charset="2"/>
                        <a:buChar char=""/>
                        <a:tabLst>
                          <a:tab pos="1592580" algn="l"/>
                        </a:tabLst>
                      </a:pPr>
                      <a:r>
                        <a:rPr lang="en-US" sz="1800" dirty="0">
                          <a:solidFill>
                            <a:schemeClr val="tx1"/>
                          </a:solidFill>
                          <a:effectLst/>
                        </a:rPr>
                        <a:t>final Method     CAN'T be Overridden</a:t>
                      </a:r>
                    </a:p>
                    <a:p>
                      <a:pPr marL="342900" marR="0" lvl="0" indent="-342900">
                        <a:spcBef>
                          <a:spcPts val="0"/>
                        </a:spcBef>
                        <a:spcAft>
                          <a:spcPts val="0"/>
                        </a:spcAft>
                        <a:buFont typeface="Symbol" panose="05050102010706020507" pitchFamily="18" charset="2"/>
                        <a:buChar char=""/>
                        <a:tabLst>
                          <a:tab pos="1592580" algn="l"/>
                        </a:tabLst>
                      </a:pPr>
                      <a:r>
                        <a:rPr lang="en-US" sz="1800" dirty="0">
                          <a:solidFill>
                            <a:schemeClr val="tx1"/>
                          </a:solidFill>
                          <a:effectLst/>
                        </a:rPr>
                        <a:t>final  Variable  value CAN'T be changed.</a:t>
                      </a:r>
                    </a:p>
                    <a:p>
                      <a:pPr marL="0" marR="0">
                        <a:spcBef>
                          <a:spcPts val="0"/>
                        </a:spcBef>
                        <a:spcAft>
                          <a:spcPts val="0"/>
                        </a:spcAft>
                        <a:tabLst>
                          <a:tab pos="1592580" algn="l"/>
                        </a:tabLs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2015090001"/>
                  </a:ext>
                </a:extLst>
              </a:tr>
              <a:tr h="905211">
                <a:tc>
                  <a:txBody>
                    <a:bodyPr/>
                    <a:lstStyle/>
                    <a:p>
                      <a:pPr marL="0" marR="0">
                        <a:spcBef>
                          <a:spcPts val="0"/>
                        </a:spcBef>
                        <a:spcAft>
                          <a:spcPts val="0"/>
                        </a:spcAft>
                        <a:tabLst>
                          <a:tab pos="1592580" algn="l"/>
                        </a:tabLst>
                      </a:pPr>
                      <a:r>
                        <a:rPr lang="en-US" sz="1800" dirty="0">
                          <a:solidFill>
                            <a:schemeClr val="tx1"/>
                          </a:solidFill>
                          <a:effectLst/>
                        </a:rPr>
                        <a:t>finally </a:t>
                      </a:r>
                      <a:r>
                        <a:rPr lang="en-US" sz="1800" b="0" dirty="0">
                          <a:solidFill>
                            <a:schemeClr val="tx1"/>
                          </a:solidFill>
                          <a:effectLst/>
                        </a:rPr>
                        <a:t>is a block and used to place important code, it will be executed whether exception handled or not</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3163312668"/>
                  </a:ext>
                </a:extLst>
              </a:tr>
              <a:tr h="697807">
                <a:tc>
                  <a:txBody>
                    <a:bodyPr/>
                    <a:lstStyle/>
                    <a:p>
                      <a:pPr marL="0" marR="0">
                        <a:spcBef>
                          <a:spcPts val="0"/>
                        </a:spcBef>
                        <a:spcAft>
                          <a:spcPts val="0"/>
                        </a:spcAft>
                      </a:pPr>
                      <a:r>
                        <a:rPr lang="en-US" sz="1800" dirty="0">
                          <a:solidFill>
                            <a:schemeClr val="tx1"/>
                          </a:solidFill>
                          <a:effectLst/>
                        </a:rPr>
                        <a:t>finalize </a:t>
                      </a:r>
                      <a:r>
                        <a:rPr lang="en-US" sz="1800" b="0" dirty="0">
                          <a:solidFill>
                            <a:schemeClr val="tx1"/>
                          </a:solidFill>
                          <a:effectLst/>
                        </a:rPr>
                        <a:t>is a method and used to perform clean-up processing before Object is Garbage collected.</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2816029133"/>
                  </a:ext>
                </a:extLst>
              </a:tr>
            </a:tbl>
          </a:graphicData>
        </a:graphic>
      </p:graphicFrame>
    </p:spTree>
    <p:extLst>
      <p:ext uri="{BB962C8B-B14F-4D97-AF65-F5344CB8AC3E}">
        <p14:creationId xmlns:p14="http://schemas.microsoft.com/office/powerpoint/2010/main" val="270049821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871AF3C-9EDF-49A0-9130-16CADD918B4F}"/>
              </a:ext>
            </a:extLst>
          </p:cNvPr>
          <p:cNvGraphicFramePr>
            <a:graphicFrameLocks noGrp="1"/>
          </p:cNvGraphicFramePr>
          <p:nvPr>
            <p:extLst>
              <p:ext uri="{D42A27DB-BD31-4B8C-83A1-F6EECF244321}">
                <p14:modId xmlns:p14="http://schemas.microsoft.com/office/powerpoint/2010/main" val="1953243441"/>
              </p:ext>
            </p:extLst>
          </p:nvPr>
        </p:nvGraphicFramePr>
        <p:xfrm>
          <a:off x="1057013" y="914400"/>
          <a:ext cx="10117123" cy="5620623"/>
        </p:xfrm>
        <a:graphic>
          <a:graphicData uri="http://schemas.openxmlformats.org/drawingml/2006/table">
            <a:tbl>
              <a:tblPr firstRow="1" firstCol="1" bandRow="1">
                <a:tableStyleId>{5C22544A-7EE6-4342-B048-85BDC9FD1C3A}</a:tableStyleId>
              </a:tblPr>
              <a:tblGrid>
                <a:gridCol w="4868497">
                  <a:extLst>
                    <a:ext uri="{9D8B030D-6E8A-4147-A177-3AD203B41FA5}">
                      <a16:colId xmlns:a16="http://schemas.microsoft.com/office/drawing/2014/main" val="2342913782"/>
                    </a:ext>
                  </a:extLst>
                </a:gridCol>
                <a:gridCol w="5248626">
                  <a:extLst>
                    <a:ext uri="{9D8B030D-6E8A-4147-A177-3AD203B41FA5}">
                      <a16:colId xmlns:a16="http://schemas.microsoft.com/office/drawing/2014/main" val="3418514701"/>
                    </a:ext>
                  </a:extLst>
                </a:gridCol>
              </a:tblGrid>
              <a:tr h="1541022">
                <a:tc gridSpan="2">
                  <a:txBody>
                    <a:bodyPr/>
                    <a:lstStyle/>
                    <a:p>
                      <a:pPr marL="0" marR="0" algn="ctr">
                        <a:spcBef>
                          <a:spcPts val="0"/>
                        </a:spcBef>
                        <a:spcAft>
                          <a:spcPts val="0"/>
                        </a:spcAft>
                        <a:tabLst>
                          <a:tab pos="1592580" algn="l"/>
                        </a:tabLst>
                      </a:pPr>
                      <a:r>
                        <a:rPr lang="en-US" sz="2000">
                          <a:solidFill>
                            <a:schemeClr val="tx1"/>
                          </a:solidFill>
                          <a:effectLst/>
                        </a:rPr>
                        <a:t>Object    VS    Class</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hMerge="1">
                  <a:txBody>
                    <a:bodyPr/>
                    <a:lstStyle/>
                    <a:p>
                      <a:endParaRPr lang="en-US"/>
                    </a:p>
                  </a:txBody>
                  <a:tcPr/>
                </a:tc>
                <a:extLst>
                  <a:ext uri="{0D108BD9-81ED-4DB2-BD59-A6C34878D82A}">
                    <a16:rowId xmlns:a16="http://schemas.microsoft.com/office/drawing/2014/main" val="3333196270"/>
                  </a:ext>
                </a:extLst>
              </a:tr>
              <a:tr h="1084511">
                <a:tc>
                  <a:txBody>
                    <a:bodyPr/>
                    <a:lstStyle/>
                    <a:p>
                      <a:pPr marL="0" marR="0" algn="ctr">
                        <a:spcBef>
                          <a:spcPts val="0"/>
                        </a:spcBef>
                        <a:spcAft>
                          <a:spcPts val="0"/>
                        </a:spcAft>
                        <a:tabLst>
                          <a:tab pos="1592580" algn="l"/>
                        </a:tabLst>
                      </a:pPr>
                      <a:r>
                        <a:rPr lang="en-US" sz="2000" dirty="0">
                          <a:solidFill>
                            <a:schemeClr val="tx1"/>
                          </a:solidFill>
                          <a:effectLst/>
                        </a:rPr>
                        <a:t>Object</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lgn="ctr">
                        <a:spcBef>
                          <a:spcPts val="0"/>
                        </a:spcBef>
                        <a:spcAft>
                          <a:spcPts val="0"/>
                        </a:spcAft>
                        <a:tabLst>
                          <a:tab pos="1592580" algn="l"/>
                        </a:tabLst>
                      </a:pPr>
                      <a:r>
                        <a:rPr lang="en-US" sz="2000" b="1" dirty="0">
                          <a:solidFill>
                            <a:schemeClr val="tx1"/>
                          </a:solidFill>
                          <a:effectLst/>
                        </a:rPr>
                        <a:t>Class</a:t>
                      </a: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441461603"/>
                  </a:ext>
                </a:extLst>
              </a:tr>
              <a:tr h="1497545">
                <a:tc>
                  <a:txBody>
                    <a:bodyPr/>
                    <a:lstStyle/>
                    <a:p>
                      <a:pPr marL="0" marR="0">
                        <a:spcBef>
                          <a:spcPts val="0"/>
                        </a:spcBef>
                        <a:spcAft>
                          <a:spcPts val="0"/>
                        </a:spcAft>
                        <a:tabLst>
                          <a:tab pos="1085850" algn="l"/>
                        </a:tabLst>
                      </a:pPr>
                      <a:r>
                        <a:rPr lang="en-US" sz="2000" b="0" dirty="0">
                          <a:solidFill>
                            <a:schemeClr val="tx1"/>
                          </a:solidFill>
                          <a:effectLst/>
                        </a:rPr>
                        <a:t>Object is a member or instance of a Class</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spcBef>
                          <a:spcPts val="0"/>
                        </a:spcBef>
                        <a:spcAft>
                          <a:spcPts val="0"/>
                        </a:spcAft>
                        <a:tabLst>
                          <a:tab pos="1592580" algn="l"/>
                        </a:tabLst>
                      </a:pPr>
                      <a:r>
                        <a:rPr lang="en-US" sz="2000">
                          <a:solidFill>
                            <a:schemeClr val="tx1"/>
                          </a:solidFill>
                          <a:effectLst/>
                        </a:rPr>
                        <a:t> Class is a blueprint or template which you can create as many objects as you like.</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137663503"/>
                  </a:ext>
                </a:extLst>
              </a:tr>
              <a:tr h="1497545">
                <a:tc>
                  <a:txBody>
                    <a:bodyPr/>
                    <a:lstStyle/>
                    <a:p>
                      <a:pPr marL="0" marR="0">
                        <a:spcBef>
                          <a:spcPts val="0"/>
                        </a:spcBef>
                        <a:spcAft>
                          <a:spcPts val="0"/>
                        </a:spcAft>
                        <a:tabLst>
                          <a:tab pos="1085850" algn="l"/>
                        </a:tabLst>
                      </a:pPr>
                      <a:r>
                        <a:rPr lang="en-US" sz="2000" b="0" dirty="0">
                          <a:solidFill>
                            <a:schemeClr val="tx1"/>
                          </a:solidFill>
                          <a:effectLst/>
                        </a:rPr>
                        <a:t>Object is created by new keyword</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spcBef>
                          <a:spcPts val="0"/>
                        </a:spcBef>
                        <a:spcAft>
                          <a:spcPts val="0"/>
                        </a:spcAft>
                        <a:tabLst>
                          <a:tab pos="1592580" algn="l"/>
                        </a:tabLst>
                      </a:pPr>
                      <a:r>
                        <a:rPr lang="en-US" sz="2000" dirty="0">
                          <a:solidFill>
                            <a:schemeClr val="tx1"/>
                          </a:solidFill>
                          <a:effectLst/>
                        </a:rPr>
                        <a:t>Class is declared using Class keyword</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2078111352"/>
                  </a:ext>
                </a:extLst>
              </a:tr>
            </a:tbl>
          </a:graphicData>
        </a:graphic>
      </p:graphicFrame>
    </p:spTree>
    <p:extLst>
      <p:ext uri="{BB962C8B-B14F-4D97-AF65-F5344CB8AC3E}">
        <p14:creationId xmlns:p14="http://schemas.microsoft.com/office/powerpoint/2010/main" val="15062230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28B5E08-4D72-43D2-9BB6-3D989B8F5704}"/>
              </a:ext>
            </a:extLst>
          </p:cNvPr>
          <p:cNvGraphicFramePr>
            <a:graphicFrameLocks noGrp="1"/>
          </p:cNvGraphicFramePr>
          <p:nvPr>
            <p:extLst>
              <p:ext uri="{D42A27DB-BD31-4B8C-83A1-F6EECF244321}">
                <p14:modId xmlns:p14="http://schemas.microsoft.com/office/powerpoint/2010/main" val="4242146052"/>
              </p:ext>
            </p:extLst>
          </p:nvPr>
        </p:nvGraphicFramePr>
        <p:xfrm>
          <a:off x="1199626" y="637562"/>
          <a:ext cx="9504726" cy="1971413"/>
        </p:xfrm>
        <a:graphic>
          <a:graphicData uri="http://schemas.openxmlformats.org/drawingml/2006/table">
            <a:tbl>
              <a:tblPr firstRow="1" firstCol="1" bandRow="1">
                <a:tableStyleId>{5C22544A-7EE6-4342-B048-85BDC9FD1C3A}</a:tableStyleId>
              </a:tblPr>
              <a:tblGrid>
                <a:gridCol w="4573804">
                  <a:extLst>
                    <a:ext uri="{9D8B030D-6E8A-4147-A177-3AD203B41FA5}">
                      <a16:colId xmlns:a16="http://schemas.microsoft.com/office/drawing/2014/main" val="3576661584"/>
                    </a:ext>
                  </a:extLst>
                </a:gridCol>
                <a:gridCol w="4930922">
                  <a:extLst>
                    <a:ext uri="{9D8B030D-6E8A-4147-A177-3AD203B41FA5}">
                      <a16:colId xmlns:a16="http://schemas.microsoft.com/office/drawing/2014/main" val="3429110565"/>
                    </a:ext>
                  </a:extLst>
                </a:gridCol>
              </a:tblGrid>
              <a:tr h="540508">
                <a:tc gridSpan="2">
                  <a:txBody>
                    <a:bodyPr/>
                    <a:lstStyle/>
                    <a:p>
                      <a:pPr marL="0" marR="0" algn="ctr">
                        <a:spcBef>
                          <a:spcPts val="0"/>
                        </a:spcBef>
                        <a:spcAft>
                          <a:spcPts val="0"/>
                        </a:spcAft>
                        <a:tabLst>
                          <a:tab pos="1592580" algn="l"/>
                        </a:tabLst>
                      </a:pPr>
                      <a:r>
                        <a:rPr lang="en-US" sz="1800" dirty="0" err="1">
                          <a:solidFill>
                            <a:schemeClr val="tx1"/>
                          </a:solidFill>
                          <a:effectLst/>
                        </a:rPr>
                        <a:t>StringBuffer</a:t>
                      </a:r>
                      <a:r>
                        <a:rPr lang="en-US" sz="1800" dirty="0">
                          <a:solidFill>
                            <a:schemeClr val="tx1"/>
                          </a:solidFill>
                          <a:effectLst/>
                        </a:rPr>
                        <a:t>    VS    StringBuilder </a:t>
                      </a:r>
                      <a:r>
                        <a:rPr lang="en-US" sz="1800" u="sng" dirty="0">
                          <a:solidFill>
                            <a:schemeClr val="tx1"/>
                          </a:solidFill>
                          <a:effectLst/>
                          <a:hlinkClick r:id="rId2">
                            <a:extLst>
                              <a:ext uri="{A12FA001-AC4F-418D-AE19-62706E023703}">
                                <ahyp:hlinkClr xmlns:ahyp="http://schemas.microsoft.com/office/drawing/2018/hyperlinkcolor" val="tx"/>
                              </a:ext>
                            </a:extLst>
                          </a:hlinkClick>
                        </a:rPr>
                        <a:t>link</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hMerge="1">
                  <a:txBody>
                    <a:bodyPr/>
                    <a:lstStyle/>
                    <a:p>
                      <a:endParaRPr lang="en-US"/>
                    </a:p>
                  </a:txBody>
                  <a:tcPr/>
                </a:tc>
                <a:extLst>
                  <a:ext uri="{0D108BD9-81ED-4DB2-BD59-A6C34878D82A}">
                    <a16:rowId xmlns:a16="http://schemas.microsoft.com/office/drawing/2014/main" val="408272239"/>
                  </a:ext>
                </a:extLst>
              </a:tr>
              <a:tr h="380389">
                <a:tc>
                  <a:txBody>
                    <a:bodyPr/>
                    <a:lstStyle/>
                    <a:p>
                      <a:pPr marL="0" marR="0" algn="ctr">
                        <a:spcBef>
                          <a:spcPts val="0"/>
                        </a:spcBef>
                        <a:spcAft>
                          <a:spcPts val="0"/>
                        </a:spcAft>
                        <a:tabLst>
                          <a:tab pos="1592580" algn="l"/>
                        </a:tabLst>
                      </a:pPr>
                      <a:r>
                        <a:rPr lang="en-US" sz="1800">
                          <a:solidFill>
                            <a:schemeClr val="tx1"/>
                          </a:solidFill>
                          <a:effectLst/>
                        </a:rPr>
                        <a:t>StringBuffer</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lgn="ctr">
                        <a:spcBef>
                          <a:spcPts val="0"/>
                        </a:spcBef>
                        <a:spcAft>
                          <a:spcPts val="0"/>
                        </a:spcAft>
                        <a:tabLst>
                          <a:tab pos="1592580" algn="l"/>
                        </a:tabLst>
                      </a:pPr>
                      <a:r>
                        <a:rPr lang="en-US" sz="1800">
                          <a:solidFill>
                            <a:schemeClr val="tx1"/>
                          </a:solidFill>
                          <a:effectLst/>
                        </a:rPr>
                        <a:t>StringBuilder</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1166264042"/>
                  </a:ext>
                </a:extLst>
              </a:tr>
              <a:tr h="525258">
                <a:tc>
                  <a:txBody>
                    <a:bodyPr/>
                    <a:lstStyle/>
                    <a:p>
                      <a:pPr marL="0" marR="0">
                        <a:spcBef>
                          <a:spcPts val="0"/>
                        </a:spcBef>
                        <a:spcAft>
                          <a:spcPts val="0"/>
                        </a:spcAft>
                        <a:tabLst>
                          <a:tab pos="1085850" algn="l"/>
                        </a:tabLst>
                      </a:pPr>
                      <a:r>
                        <a:rPr lang="en-US" sz="1800">
                          <a:solidFill>
                            <a:schemeClr val="tx1"/>
                          </a:solidFill>
                          <a:effectLst/>
                        </a:rPr>
                        <a:t>StringBuffer is Synchronized (thread safe)</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spcBef>
                          <a:spcPts val="0"/>
                        </a:spcBef>
                        <a:spcAft>
                          <a:spcPts val="0"/>
                        </a:spcAft>
                        <a:tabLst>
                          <a:tab pos="1592580" algn="l"/>
                        </a:tabLst>
                      </a:pPr>
                      <a:r>
                        <a:rPr lang="en-US" sz="1800">
                          <a:solidFill>
                            <a:schemeClr val="tx1"/>
                          </a:solidFill>
                          <a:effectLst/>
                        </a:rPr>
                        <a:t> StringBuilder NOT synchronized (not thread safe)</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93718055"/>
                  </a:ext>
                </a:extLst>
              </a:tr>
              <a:tr h="525258">
                <a:tc>
                  <a:txBody>
                    <a:bodyPr/>
                    <a:lstStyle/>
                    <a:p>
                      <a:pPr marL="0" marR="0">
                        <a:spcBef>
                          <a:spcPts val="0"/>
                        </a:spcBef>
                        <a:spcAft>
                          <a:spcPts val="0"/>
                        </a:spcAft>
                        <a:tabLst>
                          <a:tab pos="1085850" algn="l"/>
                        </a:tabLst>
                      </a:pPr>
                      <a:r>
                        <a:rPr lang="en-US" sz="1800">
                          <a:solidFill>
                            <a:schemeClr val="tx1"/>
                          </a:solidFill>
                          <a:effectLst/>
                        </a:rPr>
                        <a:t>Less efficient (slower)</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spcBef>
                          <a:spcPts val="0"/>
                        </a:spcBef>
                        <a:spcAft>
                          <a:spcPts val="0"/>
                        </a:spcAft>
                        <a:tabLst>
                          <a:tab pos="1592580" algn="l"/>
                        </a:tabLst>
                      </a:pPr>
                      <a:r>
                        <a:rPr lang="en-US" sz="1800" dirty="0">
                          <a:solidFill>
                            <a:schemeClr val="tx1"/>
                          </a:solidFill>
                          <a:effectLst/>
                        </a:rPr>
                        <a:t>More efficient (faster)</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491992576"/>
                  </a:ext>
                </a:extLst>
              </a:tr>
            </a:tbl>
          </a:graphicData>
        </a:graphic>
      </p:graphicFrame>
      <p:graphicFrame>
        <p:nvGraphicFramePr>
          <p:cNvPr id="4" name="Table 3">
            <a:extLst>
              <a:ext uri="{FF2B5EF4-FFF2-40B4-BE49-F238E27FC236}">
                <a16:creationId xmlns:a16="http://schemas.microsoft.com/office/drawing/2014/main" id="{D7F5785A-764B-4DD6-B73C-32DBD1701F31}"/>
              </a:ext>
            </a:extLst>
          </p:cNvPr>
          <p:cNvGraphicFramePr>
            <a:graphicFrameLocks noGrp="1"/>
          </p:cNvGraphicFramePr>
          <p:nvPr>
            <p:extLst>
              <p:ext uri="{D42A27DB-BD31-4B8C-83A1-F6EECF244321}">
                <p14:modId xmlns:p14="http://schemas.microsoft.com/office/powerpoint/2010/main" val="3573111585"/>
              </p:ext>
            </p:extLst>
          </p:nvPr>
        </p:nvGraphicFramePr>
        <p:xfrm>
          <a:off x="1199626" y="3582099"/>
          <a:ext cx="9504726" cy="2181138"/>
        </p:xfrm>
        <a:graphic>
          <a:graphicData uri="http://schemas.openxmlformats.org/drawingml/2006/table">
            <a:tbl>
              <a:tblPr firstRow="1" firstCol="1" bandRow="1">
                <a:tableStyleId>{5C22544A-7EE6-4342-B048-85BDC9FD1C3A}</a:tableStyleId>
              </a:tblPr>
              <a:tblGrid>
                <a:gridCol w="4573804">
                  <a:extLst>
                    <a:ext uri="{9D8B030D-6E8A-4147-A177-3AD203B41FA5}">
                      <a16:colId xmlns:a16="http://schemas.microsoft.com/office/drawing/2014/main" val="3034102501"/>
                    </a:ext>
                  </a:extLst>
                </a:gridCol>
                <a:gridCol w="4930922">
                  <a:extLst>
                    <a:ext uri="{9D8B030D-6E8A-4147-A177-3AD203B41FA5}">
                      <a16:colId xmlns:a16="http://schemas.microsoft.com/office/drawing/2014/main" val="1205048424"/>
                    </a:ext>
                  </a:extLst>
                </a:gridCol>
              </a:tblGrid>
              <a:tr h="750171">
                <a:tc gridSpan="2">
                  <a:txBody>
                    <a:bodyPr/>
                    <a:lstStyle/>
                    <a:p>
                      <a:pPr marL="0" marR="0" algn="ctr">
                        <a:spcBef>
                          <a:spcPts val="0"/>
                        </a:spcBef>
                        <a:spcAft>
                          <a:spcPts val="0"/>
                        </a:spcAft>
                        <a:tabLst>
                          <a:tab pos="1592580" algn="l"/>
                        </a:tabLst>
                      </a:pPr>
                      <a:r>
                        <a:rPr lang="en-US" sz="1800" dirty="0">
                          <a:solidFill>
                            <a:schemeClr val="tx1"/>
                          </a:solidFill>
                          <a:effectLst/>
                        </a:rPr>
                        <a:t>String       VS       StringBuilder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hMerge="1">
                  <a:txBody>
                    <a:bodyPr/>
                    <a:lstStyle/>
                    <a:p>
                      <a:endParaRPr lang="en-US"/>
                    </a:p>
                  </a:txBody>
                  <a:tcPr/>
                </a:tc>
                <a:extLst>
                  <a:ext uri="{0D108BD9-81ED-4DB2-BD59-A6C34878D82A}">
                    <a16:rowId xmlns:a16="http://schemas.microsoft.com/office/drawing/2014/main" val="3257637742"/>
                  </a:ext>
                </a:extLst>
              </a:tr>
              <a:tr h="527941">
                <a:tc>
                  <a:txBody>
                    <a:bodyPr/>
                    <a:lstStyle/>
                    <a:p>
                      <a:pPr marL="0" marR="0" algn="ctr">
                        <a:spcBef>
                          <a:spcPts val="0"/>
                        </a:spcBef>
                        <a:spcAft>
                          <a:spcPts val="0"/>
                        </a:spcAft>
                        <a:tabLst>
                          <a:tab pos="1592580" algn="l"/>
                        </a:tabLst>
                      </a:pPr>
                      <a:r>
                        <a:rPr lang="en-US" sz="1800">
                          <a:solidFill>
                            <a:schemeClr val="tx1"/>
                          </a:solidFill>
                          <a:effectLst/>
                        </a:rPr>
                        <a:t>String</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lgn="ctr">
                        <a:spcBef>
                          <a:spcPts val="0"/>
                        </a:spcBef>
                        <a:spcAft>
                          <a:spcPts val="0"/>
                        </a:spcAft>
                        <a:tabLst>
                          <a:tab pos="1592580" algn="l"/>
                        </a:tabLst>
                      </a:pPr>
                      <a:r>
                        <a:rPr lang="en-US" sz="1800" b="1" dirty="0">
                          <a:solidFill>
                            <a:schemeClr val="tx1"/>
                          </a:solidFill>
                          <a:effectLst/>
                        </a:rPr>
                        <a:t>StringBuilder</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682365983"/>
                  </a:ext>
                </a:extLst>
              </a:tr>
              <a:tr h="903026">
                <a:tc>
                  <a:txBody>
                    <a:bodyPr/>
                    <a:lstStyle/>
                    <a:p>
                      <a:pPr marL="0" marR="0">
                        <a:spcBef>
                          <a:spcPts val="0"/>
                        </a:spcBef>
                        <a:spcAft>
                          <a:spcPts val="0"/>
                        </a:spcAft>
                        <a:tabLst>
                          <a:tab pos="1085850" algn="l"/>
                        </a:tabLst>
                      </a:pPr>
                      <a:r>
                        <a:rPr lang="en-US" sz="1800" b="0" dirty="0">
                          <a:solidFill>
                            <a:schemeClr val="tx1"/>
                          </a:solidFill>
                          <a:effectLst/>
                        </a:rPr>
                        <a:t>String is immutable (means you CAN'T change the object itself, but can change the reference of the object)</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tc>
                  <a:txBody>
                    <a:bodyPr/>
                    <a:lstStyle/>
                    <a:p>
                      <a:pPr marL="0" marR="0">
                        <a:spcBef>
                          <a:spcPts val="0"/>
                        </a:spcBef>
                        <a:spcAft>
                          <a:spcPts val="0"/>
                        </a:spcAft>
                        <a:tabLst>
                          <a:tab pos="1592580" algn="l"/>
                        </a:tabLst>
                      </a:pPr>
                      <a:r>
                        <a:rPr lang="en-US" sz="1800" dirty="0">
                          <a:solidFill>
                            <a:schemeClr val="tx1"/>
                          </a:solidFill>
                          <a:effectLst/>
                        </a:rPr>
                        <a:t> StringBuilder) Mutable (means we can make changes to the value stored in the object)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2">
                        <a:lumMod val="50000"/>
                      </a:schemeClr>
                    </a:solidFill>
                  </a:tcPr>
                </a:tc>
                <a:extLst>
                  <a:ext uri="{0D108BD9-81ED-4DB2-BD59-A6C34878D82A}">
                    <a16:rowId xmlns:a16="http://schemas.microsoft.com/office/drawing/2014/main" val="2753391559"/>
                  </a:ext>
                </a:extLst>
              </a:tr>
            </a:tbl>
          </a:graphicData>
        </a:graphic>
      </p:graphicFrame>
    </p:spTree>
    <p:extLst>
      <p:ext uri="{BB962C8B-B14F-4D97-AF65-F5344CB8AC3E}">
        <p14:creationId xmlns:p14="http://schemas.microsoft.com/office/powerpoint/2010/main" val="108924581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2">
                    <a:lumMod val="50000"/>
                  </a:schemeClr>
                </a:solidFill>
              </a:rPr>
              <a:t>When Abstract methods are used?</a:t>
            </a:r>
            <a:endParaRPr lang="en-US" sz="25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2">
                    <a:lumMod val="50000"/>
                  </a:schemeClr>
                </a:solidFill>
              </a:rPr>
              <a:t>If you want a class to contain a particular method but you want the actual implementation of that method to be determined by child classes, you can declare the method in the parent class as abstract.</a:t>
            </a:r>
          </a:p>
          <a:p>
            <a:endParaRPr lang="en-US" sz="2500" dirty="0">
              <a:solidFill>
                <a:schemeClr val="tx2">
                  <a:lumMod val="50000"/>
                </a:schemeClr>
              </a:solidFill>
            </a:endParaRPr>
          </a:p>
        </p:txBody>
      </p:sp>
    </p:spTree>
    <p:extLst>
      <p:ext uri="{BB962C8B-B14F-4D97-AF65-F5344CB8AC3E}">
        <p14:creationId xmlns:p14="http://schemas.microsoft.com/office/powerpoint/2010/main" val="82942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2">
                    <a:lumMod val="50000"/>
                  </a:schemeClr>
                </a:solidFill>
              </a:rPr>
              <a:t>What is Encapsulation?</a:t>
            </a:r>
            <a:endParaRPr lang="en-US" sz="25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2">
                    <a:lumMod val="50000"/>
                  </a:schemeClr>
                </a:solidFill>
              </a:rPr>
              <a:t>It is the technique of making the fields in a class private and providing access to the fields via public methods. If a field is declared private, it cannot be accessed by anyone outside the class, thereby hiding the fields within the class. Therefore encapsulation is also referred to as data hiding.</a:t>
            </a:r>
          </a:p>
          <a:p>
            <a:endParaRPr lang="en-US" sz="2500" dirty="0">
              <a:solidFill>
                <a:schemeClr val="tx2">
                  <a:lumMod val="50000"/>
                </a:schemeClr>
              </a:solidFill>
            </a:endParaRPr>
          </a:p>
        </p:txBody>
      </p:sp>
    </p:spTree>
    <p:extLst>
      <p:ext uri="{BB962C8B-B14F-4D97-AF65-F5344CB8AC3E}">
        <p14:creationId xmlns:p14="http://schemas.microsoft.com/office/powerpoint/2010/main" val="353187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2">
                    <a:lumMod val="50000"/>
                  </a:schemeClr>
                </a:solidFill>
              </a:rPr>
              <a:t>What public static void main(</a:t>
            </a:r>
            <a:r>
              <a:rPr lang="en-US" sz="2500" dirty="0" err="1">
                <a:solidFill>
                  <a:schemeClr val="tx2">
                    <a:lumMod val="50000"/>
                  </a:schemeClr>
                </a:solidFill>
              </a:rPr>
              <a:t>Stirng</a:t>
            </a:r>
            <a:r>
              <a:rPr lang="en-US" sz="2500" dirty="0">
                <a:solidFill>
                  <a:schemeClr val="tx2">
                    <a:lumMod val="50000"/>
                  </a:schemeClr>
                </a:solidFill>
              </a:rPr>
              <a:t> [] </a:t>
            </a:r>
            <a:r>
              <a:rPr lang="en-US" sz="2500" dirty="0" err="1">
                <a:solidFill>
                  <a:schemeClr val="tx2">
                    <a:lumMod val="50000"/>
                  </a:schemeClr>
                </a:solidFill>
              </a:rPr>
              <a:t>args</a:t>
            </a:r>
            <a:r>
              <a:rPr lang="en-US" sz="2500" dirty="0">
                <a:solidFill>
                  <a:schemeClr val="tx2">
                    <a:lumMod val="50000"/>
                  </a:schemeClr>
                </a:solidFill>
              </a:rPr>
              <a:t>)</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500" dirty="0">
                <a:solidFill>
                  <a:schemeClr val="tx2">
                    <a:lumMod val="50000"/>
                  </a:schemeClr>
                </a:solidFill>
              </a:rPr>
              <a:t>public − it is the access modifier.</a:t>
            </a:r>
          </a:p>
          <a:p>
            <a:pPr lvl="0"/>
            <a:r>
              <a:rPr lang="en-US" sz="2500" dirty="0">
                <a:solidFill>
                  <a:schemeClr val="tx2">
                    <a:lumMod val="50000"/>
                  </a:schemeClr>
                </a:solidFill>
              </a:rPr>
              <a:t>static − it allows main to be called without instantiating a particular instance of a class.</a:t>
            </a:r>
          </a:p>
          <a:p>
            <a:pPr lvl="0"/>
            <a:r>
              <a:rPr lang="en-US" sz="2500" dirty="0">
                <a:solidFill>
                  <a:schemeClr val="tx2">
                    <a:lumMod val="50000"/>
                  </a:schemeClr>
                </a:solidFill>
              </a:rPr>
              <a:t>void − it affirms the compiler that no value is returned by main.</a:t>
            </a:r>
          </a:p>
          <a:p>
            <a:pPr lvl="0"/>
            <a:r>
              <a:rPr lang="en-US" sz="2500" dirty="0">
                <a:solidFill>
                  <a:schemeClr val="tx2">
                    <a:lumMod val="50000"/>
                  </a:schemeClr>
                </a:solidFill>
              </a:rPr>
              <a:t>main − this method is called at the beginning of a Java program.</a:t>
            </a:r>
          </a:p>
          <a:p>
            <a:pPr lvl="0"/>
            <a:r>
              <a:rPr lang="en-US" sz="2500" dirty="0">
                <a:solidFill>
                  <a:schemeClr val="tx2">
                    <a:lumMod val="50000"/>
                  </a:schemeClr>
                </a:solidFill>
              </a:rPr>
              <a:t>String </a:t>
            </a:r>
            <a:r>
              <a:rPr lang="en-US" sz="2500" dirty="0" err="1">
                <a:solidFill>
                  <a:schemeClr val="tx2">
                    <a:lumMod val="50000"/>
                  </a:schemeClr>
                </a:solidFill>
              </a:rPr>
              <a:t>args</a:t>
            </a:r>
            <a:r>
              <a:rPr lang="en-US" sz="2500" dirty="0">
                <a:solidFill>
                  <a:schemeClr val="tx2">
                    <a:lumMod val="50000"/>
                  </a:schemeClr>
                </a:solidFill>
              </a:rPr>
              <a:t>[ ] − </a:t>
            </a:r>
            <a:r>
              <a:rPr lang="en-US" sz="2500" dirty="0" err="1">
                <a:solidFill>
                  <a:schemeClr val="tx2">
                    <a:lumMod val="50000"/>
                  </a:schemeClr>
                </a:solidFill>
              </a:rPr>
              <a:t>args</a:t>
            </a:r>
            <a:r>
              <a:rPr lang="en-US" sz="2500" dirty="0">
                <a:solidFill>
                  <a:schemeClr val="tx2">
                    <a:lumMod val="50000"/>
                  </a:schemeClr>
                </a:solidFill>
              </a:rPr>
              <a:t> parameter is an instance array of class String</a:t>
            </a:r>
          </a:p>
          <a:p>
            <a:endParaRPr lang="en-US" sz="2500" dirty="0">
              <a:solidFill>
                <a:schemeClr val="tx2">
                  <a:lumMod val="50000"/>
                </a:schemeClr>
              </a:solidFill>
            </a:endParaRPr>
          </a:p>
        </p:txBody>
      </p:sp>
    </p:spTree>
    <p:extLst>
      <p:ext uri="{BB962C8B-B14F-4D97-AF65-F5344CB8AC3E}">
        <p14:creationId xmlns:p14="http://schemas.microsoft.com/office/powerpoint/2010/main" val="355198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1E20BF-ADA4-457D-966B-DBB3AF03926B}"/>
              </a:ext>
            </a:extLst>
          </p:cNvPr>
          <p:cNvSpPr/>
          <p:nvPr/>
        </p:nvSpPr>
        <p:spPr>
          <a:xfrm>
            <a:off x="2959237" y="735835"/>
            <a:ext cx="6082018" cy="8556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difference between </a:t>
            </a:r>
            <a:r>
              <a:rPr lang="en-US" dirty="0" err="1">
                <a:solidFill>
                  <a:schemeClr val="tx1"/>
                </a:solidFill>
              </a:rPr>
              <a:t>Arraylist</a:t>
            </a:r>
            <a:r>
              <a:rPr lang="en-US" dirty="0">
                <a:solidFill>
                  <a:schemeClr val="tx1"/>
                </a:solidFill>
              </a:rPr>
              <a:t> and LinkedList</a:t>
            </a:r>
          </a:p>
        </p:txBody>
      </p:sp>
      <p:graphicFrame>
        <p:nvGraphicFramePr>
          <p:cNvPr id="4" name="Table 3">
            <a:extLst>
              <a:ext uri="{FF2B5EF4-FFF2-40B4-BE49-F238E27FC236}">
                <a16:creationId xmlns:a16="http://schemas.microsoft.com/office/drawing/2014/main" id="{55C52010-9ED5-4687-A9C2-A7DC0BB62643}"/>
              </a:ext>
            </a:extLst>
          </p:cNvPr>
          <p:cNvGraphicFramePr>
            <a:graphicFrameLocks noGrp="1"/>
          </p:cNvGraphicFramePr>
          <p:nvPr>
            <p:extLst>
              <p:ext uri="{D42A27DB-BD31-4B8C-83A1-F6EECF244321}">
                <p14:modId xmlns:p14="http://schemas.microsoft.com/office/powerpoint/2010/main" val="746749697"/>
              </p:ext>
            </p:extLst>
          </p:nvPr>
        </p:nvGraphicFramePr>
        <p:xfrm>
          <a:off x="1463039" y="2020389"/>
          <a:ext cx="8856618" cy="4371703"/>
        </p:xfrm>
        <a:graphic>
          <a:graphicData uri="http://schemas.openxmlformats.org/drawingml/2006/table">
            <a:tbl>
              <a:tblPr firstRow="1" firstCol="1" bandRow="1">
                <a:tableStyleId>{5C22544A-7EE6-4342-B048-85BDC9FD1C3A}</a:tableStyleId>
              </a:tblPr>
              <a:tblGrid>
                <a:gridCol w="2951574">
                  <a:extLst>
                    <a:ext uri="{9D8B030D-6E8A-4147-A177-3AD203B41FA5}">
                      <a16:colId xmlns:a16="http://schemas.microsoft.com/office/drawing/2014/main" val="792197636"/>
                    </a:ext>
                  </a:extLst>
                </a:gridCol>
                <a:gridCol w="2952522">
                  <a:extLst>
                    <a:ext uri="{9D8B030D-6E8A-4147-A177-3AD203B41FA5}">
                      <a16:colId xmlns:a16="http://schemas.microsoft.com/office/drawing/2014/main" val="3912906743"/>
                    </a:ext>
                  </a:extLst>
                </a:gridCol>
                <a:gridCol w="2952522">
                  <a:extLst>
                    <a:ext uri="{9D8B030D-6E8A-4147-A177-3AD203B41FA5}">
                      <a16:colId xmlns:a16="http://schemas.microsoft.com/office/drawing/2014/main" val="4230138058"/>
                    </a:ext>
                  </a:extLst>
                </a:gridCol>
              </a:tblGrid>
              <a:tr h="374069">
                <a:tc>
                  <a:txBody>
                    <a:bodyPr/>
                    <a:lstStyle/>
                    <a:p>
                      <a:pPr marL="0" marR="0">
                        <a:lnSpc>
                          <a:spcPct val="115000"/>
                        </a:lnSpc>
                        <a:spcBef>
                          <a:spcPts val="0"/>
                        </a:spcBef>
                        <a:spcAft>
                          <a:spcPts val="0"/>
                        </a:spcAft>
                      </a:pPr>
                      <a:r>
                        <a:rPr lang="en-US" sz="1600">
                          <a:effectLst/>
                        </a:rPr>
                        <a:t>DIFFERENCE</a:t>
                      </a:r>
                      <a:endParaRPr lang="en-US" sz="16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marL="0" marR="0">
                        <a:lnSpc>
                          <a:spcPct val="115000"/>
                        </a:lnSpc>
                        <a:spcBef>
                          <a:spcPts val="0"/>
                        </a:spcBef>
                        <a:spcAft>
                          <a:spcPts val="0"/>
                        </a:spcAft>
                      </a:pPr>
                      <a:r>
                        <a:rPr lang="en-US" sz="1600">
                          <a:effectLst/>
                        </a:rPr>
                        <a:t>ARRAYLIST</a:t>
                      </a:r>
                      <a:endParaRPr lang="en-US" sz="16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marL="0" marR="0">
                        <a:lnSpc>
                          <a:spcPct val="115000"/>
                        </a:lnSpc>
                        <a:spcBef>
                          <a:spcPts val="0"/>
                        </a:spcBef>
                        <a:spcAft>
                          <a:spcPts val="0"/>
                        </a:spcAft>
                      </a:pPr>
                      <a:r>
                        <a:rPr lang="en-US" sz="1600">
                          <a:effectLst/>
                        </a:rPr>
                        <a:t>LINKEDLIST</a:t>
                      </a:r>
                      <a:endParaRPr lang="en-US" sz="16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968725028"/>
                  </a:ext>
                </a:extLst>
              </a:tr>
              <a:tr h="992258">
                <a:tc>
                  <a:txBody>
                    <a:bodyPr/>
                    <a:lstStyle/>
                    <a:p>
                      <a:pPr marL="0" marR="0">
                        <a:lnSpc>
                          <a:spcPct val="115000"/>
                        </a:lnSpc>
                        <a:spcBef>
                          <a:spcPts val="0"/>
                        </a:spcBef>
                        <a:spcAft>
                          <a:spcPts val="0"/>
                        </a:spcAft>
                      </a:pPr>
                      <a:r>
                        <a:rPr lang="en-US" sz="1600" dirty="0">
                          <a:effectLst/>
                        </a:rPr>
                        <a:t>Access</a:t>
                      </a:r>
                      <a:endParaRPr lang="en-US" sz="16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marL="0" marR="0">
                        <a:lnSpc>
                          <a:spcPct val="115000"/>
                        </a:lnSpc>
                        <a:spcBef>
                          <a:spcPts val="0"/>
                        </a:spcBef>
                        <a:spcAft>
                          <a:spcPts val="0"/>
                        </a:spcAft>
                      </a:pPr>
                      <a:r>
                        <a:rPr lang="en-US" sz="1600" dirty="0">
                          <a:effectLst/>
                        </a:rPr>
                        <a:t>Implements random access interface. Searches elements </a:t>
                      </a:r>
                      <a:r>
                        <a:rPr lang="en-US" sz="1600" b="1" dirty="0">
                          <a:effectLst/>
                        </a:rPr>
                        <a:t>randomly</a:t>
                      </a:r>
                      <a:r>
                        <a:rPr lang="en-US" sz="1600" dirty="0">
                          <a:effectLst/>
                        </a:rPr>
                        <a:t> in the list</a:t>
                      </a:r>
                      <a:endParaRPr lang="en-US" sz="16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marL="0" marR="0">
                        <a:lnSpc>
                          <a:spcPct val="115000"/>
                        </a:lnSpc>
                        <a:spcBef>
                          <a:spcPts val="0"/>
                        </a:spcBef>
                        <a:spcAft>
                          <a:spcPts val="0"/>
                        </a:spcAft>
                      </a:pPr>
                      <a:r>
                        <a:rPr lang="en-US" sz="1600" dirty="0">
                          <a:effectLst/>
                        </a:rPr>
                        <a:t>Extends Abstract sequential List interface which provides </a:t>
                      </a:r>
                      <a:r>
                        <a:rPr lang="en-US" sz="1600" b="1" dirty="0">
                          <a:effectLst/>
                        </a:rPr>
                        <a:t>sequential</a:t>
                      </a:r>
                      <a:r>
                        <a:rPr lang="en-US" sz="1600" dirty="0">
                          <a:effectLst/>
                        </a:rPr>
                        <a:t> access to elements</a:t>
                      </a:r>
                      <a:endParaRPr lang="en-US" sz="16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551269280"/>
                  </a:ext>
                </a:extLst>
              </a:tr>
              <a:tr h="992258">
                <a:tc>
                  <a:txBody>
                    <a:bodyPr/>
                    <a:lstStyle/>
                    <a:p>
                      <a:pPr marL="0" marR="0">
                        <a:lnSpc>
                          <a:spcPct val="115000"/>
                        </a:lnSpc>
                        <a:spcBef>
                          <a:spcPts val="0"/>
                        </a:spcBef>
                        <a:spcAft>
                          <a:spcPts val="0"/>
                        </a:spcAft>
                      </a:pPr>
                      <a:r>
                        <a:rPr lang="en-US" sz="1600">
                          <a:effectLst/>
                        </a:rPr>
                        <a:t>Searching and retrieval of elements</a:t>
                      </a:r>
                      <a:endParaRPr lang="en-US" sz="16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marL="0" marR="0">
                        <a:lnSpc>
                          <a:spcPct val="115000"/>
                        </a:lnSpc>
                        <a:spcBef>
                          <a:spcPts val="0"/>
                        </a:spcBef>
                        <a:spcAft>
                          <a:spcPts val="0"/>
                        </a:spcAft>
                      </a:pPr>
                      <a:r>
                        <a:rPr lang="en-US" sz="1600" dirty="0" err="1">
                          <a:effectLst/>
                        </a:rPr>
                        <a:t>Arraylist</a:t>
                      </a:r>
                      <a:r>
                        <a:rPr lang="en-US" sz="1600" dirty="0">
                          <a:effectLst/>
                        </a:rPr>
                        <a:t> provides random access, so searching and retrieval of elements is </a:t>
                      </a:r>
                      <a:r>
                        <a:rPr lang="en-US" sz="1600" b="1" dirty="0">
                          <a:effectLst/>
                        </a:rPr>
                        <a:t>fast</a:t>
                      </a:r>
                      <a:endParaRPr lang="en-US" sz="16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marL="0" marR="0">
                        <a:lnSpc>
                          <a:spcPct val="115000"/>
                        </a:lnSpc>
                        <a:spcBef>
                          <a:spcPts val="0"/>
                        </a:spcBef>
                        <a:spcAft>
                          <a:spcPts val="0"/>
                        </a:spcAft>
                      </a:pPr>
                      <a:r>
                        <a:rPr lang="en-US" sz="1600" dirty="0">
                          <a:effectLst/>
                        </a:rPr>
                        <a:t>Searching and retrieval of elements is </a:t>
                      </a:r>
                      <a:r>
                        <a:rPr lang="en-US" sz="1600" b="1" dirty="0">
                          <a:effectLst/>
                        </a:rPr>
                        <a:t>slow</a:t>
                      </a:r>
                      <a:r>
                        <a:rPr lang="en-US" sz="1600" dirty="0">
                          <a:effectLst/>
                        </a:rPr>
                        <a:t> because of sequential access to elements </a:t>
                      </a:r>
                      <a:endParaRPr lang="en-US" sz="16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427032064"/>
                  </a:ext>
                </a:extLst>
              </a:tr>
              <a:tr h="2013118">
                <a:tc>
                  <a:txBody>
                    <a:bodyPr/>
                    <a:lstStyle/>
                    <a:p>
                      <a:pPr marL="0" marR="0">
                        <a:lnSpc>
                          <a:spcPct val="115000"/>
                        </a:lnSpc>
                        <a:spcBef>
                          <a:spcPts val="0"/>
                        </a:spcBef>
                        <a:spcAft>
                          <a:spcPts val="0"/>
                        </a:spcAft>
                      </a:pPr>
                      <a:r>
                        <a:rPr lang="en-US" sz="1600">
                          <a:effectLst/>
                        </a:rPr>
                        <a:t>Addition and Removal of elements</a:t>
                      </a:r>
                      <a:endParaRPr lang="en-US" sz="16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marL="0" marR="0">
                        <a:lnSpc>
                          <a:spcPct val="115000"/>
                        </a:lnSpc>
                        <a:spcBef>
                          <a:spcPts val="0"/>
                        </a:spcBef>
                        <a:spcAft>
                          <a:spcPts val="0"/>
                        </a:spcAft>
                      </a:pPr>
                      <a:r>
                        <a:rPr lang="en-US" sz="1600">
                          <a:effectLst/>
                        </a:rPr>
                        <a:t>Adding and removing elements in random positions is slow</a:t>
                      </a:r>
                      <a:endParaRPr lang="en-US" sz="16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marL="0" marR="0">
                        <a:lnSpc>
                          <a:spcPct val="115000"/>
                        </a:lnSpc>
                        <a:spcBef>
                          <a:spcPts val="0"/>
                        </a:spcBef>
                        <a:spcAft>
                          <a:spcPts val="0"/>
                        </a:spcAft>
                      </a:pPr>
                      <a:r>
                        <a:rPr lang="en-US" sz="1600" dirty="0">
                          <a:effectLst/>
                        </a:rPr>
                        <a:t>Adding and removal of elements in random positions is fast because there is no need to resize the array just by updating the node structure with.</a:t>
                      </a:r>
                      <a:endParaRPr lang="en-US" sz="16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277809429"/>
                  </a:ext>
                </a:extLst>
              </a:tr>
            </a:tbl>
          </a:graphicData>
        </a:graphic>
      </p:graphicFrame>
    </p:spTree>
    <p:extLst>
      <p:ext uri="{BB962C8B-B14F-4D97-AF65-F5344CB8AC3E}">
        <p14:creationId xmlns:p14="http://schemas.microsoft.com/office/powerpoint/2010/main" val="192237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F2BA93C-8C61-4B1A-BB73-241E591D5A5A}"/>
              </a:ext>
            </a:extLst>
          </p:cNvPr>
          <p:cNvSpPr/>
          <p:nvPr/>
        </p:nvSpPr>
        <p:spPr>
          <a:xfrm>
            <a:off x="1432042" y="1885766"/>
            <a:ext cx="9622172" cy="4160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Autoboxing</a:t>
            </a:r>
            <a:r>
              <a:rPr lang="en-US" dirty="0">
                <a:solidFill>
                  <a:schemeClr val="tx1"/>
                </a:solidFill>
              </a:rPr>
              <a:t> happens when we try to convert from primitive to Wrapper class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lvl="0"/>
            <a:r>
              <a:rPr lang="en-US" b="1" dirty="0">
                <a:solidFill>
                  <a:schemeClr val="tx1"/>
                </a:solidFill>
              </a:rPr>
              <a:t>Unboxing</a:t>
            </a:r>
            <a:r>
              <a:rPr lang="en-US" dirty="0">
                <a:solidFill>
                  <a:schemeClr val="tx1"/>
                </a:solidFill>
              </a:rPr>
              <a:t> is opposite. Whenever we try to convert from Wrapper class to primitive type, we don’t have to explicitly cast it. It automatically unboxes it. </a:t>
            </a:r>
          </a:p>
          <a:p>
            <a:endParaRPr lang="en-US" dirty="0">
              <a:solidFill>
                <a:schemeClr val="tx1"/>
              </a:solidFill>
            </a:endParaRPr>
          </a:p>
          <a:p>
            <a:endParaRPr lang="en-US" dirty="0">
              <a:solidFill>
                <a:schemeClr val="tx1"/>
              </a:solidFill>
            </a:endParaRPr>
          </a:p>
        </p:txBody>
      </p:sp>
      <p:sp>
        <p:nvSpPr>
          <p:cNvPr id="2" name="Rectangle 1">
            <a:extLst>
              <a:ext uri="{FF2B5EF4-FFF2-40B4-BE49-F238E27FC236}">
                <a16:creationId xmlns:a16="http://schemas.microsoft.com/office/drawing/2014/main" id="{C30A4C42-D9D3-4D99-98C0-DCE5E1A1C496}"/>
              </a:ext>
            </a:extLst>
          </p:cNvPr>
          <p:cNvSpPr/>
          <p:nvPr/>
        </p:nvSpPr>
        <p:spPr>
          <a:xfrm>
            <a:off x="1432042" y="904254"/>
            <a:ext cx="9622172" cy="578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a:t>
            </a:r>
            <a:r>
              <a:rPr lang="en-US" b="1" dirty="0">
                <a:solidFill>
                  <a:schemeClr val="tx1"/>
                </a:solidFill>
              </a:rPr>
              <a:t>Autoboxing and Unboxing</a:t>
            </a:r>
          </a:p>
        </p:txBody>
      </p:sp>
    </p:spTree>
    <p:extLst>
      <p:ext uri="{BB962C8B-B14F-4D97-AF65-F5344CB8AC3E}">
        <p14:creationId xmlns:p14="http://schemas.microsoft.com/office/powerpoint/2010/main" val="111545061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F2BA93C-8C61-4B1A-BB73-241E591D5A5A}"/>
              </a:ext>
            </a:extLst>
          </p:cNvPr>
          <p:cNvSpPr/>
          <p:nvPr/>
        </p:nvSpPr>
        <p:spPr>
          <a:xfrm>
            <a:off x="1205619" y="1293582"/>
            <a:ext cx="9622172" cy="538153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Final</a:t>
            </a:r>
            <a:r>
              <a:rPr lang="en-US" dirty="0">
                <a:solidFill>
                  <a:schemeClr val="tx1"/>
                </a:solidFill>
              </a:rPr>
              <a:t> -&gt; when ‘final’ applied to something that means value can not be changed. </a:t>
            </a:r>
          </a:p>
          <a:p>
            <a:endParaRPr lang="en-US" dirty="0">
              <a:solidFill>
                <a:schemeClr val="tx1"/>
              </a:solidFill>
            </a:endParaRPr>
          </a:p>
          <a:p>
            <a:endParaRPr lang="en-US" dirty="0">
              <a:solidFill>
                <a:schemeClr val="tx1"/>
              </a:solidFill>
            </a:endParaRPr>
          </a:p>
          <a:p>
            <a:endParaRPr lang="en-US" dirty="0">
              <a:solidFill>
                <a:schemeClr val="tx1"/>
              </a:solidFill>
            </a:endParaRPr>
          </a:p>
          <a:p>
            <a:pPr lvl="0"/>
            <a:r>
              <a:rPr lang="en-US" b="1" dirty="0">
                <a:solidFill>
                  <a:schemeClr val="tx1"/>
                </a:solidFill>
              </a:rPr>
              <a:t>Finally</a:t>
            </a:r>
            <a:r>
              <a:rPr lang="en-US" dirty="0">
                <a:solidFill>
                  <a:schemeClr val="tx1"/>
                </a:solidFill>
              </a:rPr>
              <a:t> -&gt; it is inside the exception handling. Finally block will be executed no matter what happens in try/ catch block. Exception handled or not handled finally() block will be executed. </a:t>
            </a:r>
          </a:p>
          <a:p>
            <a:pPr lvl="0"/>
            <a:r>
              <a:rPr lang="en-US" dirty="0">
                <a:solidFill>
                  <a:schemeClr val="tx1"/>
                </a:solidFill>
              </a:rPr>
              <a:t>Only way not to run </a:t>
            </a:r>
            <a:r>
              <a:rPr lang="en-US" b="1" dirty="0">
                <a:solidFill>
                  <a:schemeClr val="tx1"/>
                </a:solidFill>
              </a:rPr>
              <a:t>finally()</a:t>
            </a:r>
            <a:r>
              <a:rPr lang="en-US" dirty="0">
                <a:solidFill>
                  <a:schemeClr val="tx1"/>
                </a:solidFill>
              </a:rPr>
              <a:t> block is </a:t>
            </a:r>
            <a:r>
              <a:rPr lang="en-US" dirty="0" err="1">
                <a:solidFill>
                  <a:schemeClr val="tx1"/>
                </a:solidFill>
              </a:rPr>
              <a:t>System.exit</a:t>
            </a:r>
            <a:r>
              <a:rPr lang="en-US" dirty="0">
                <a:solidFill>
                  <a:schemeClr val="tx1"/>
                </a:solidFill>
              </a:rPr>
              <a:t>();</a:t>
            </a:r>
          </a:p>
          <a:p>
            <a:r>
              <a:rPr lang="en-US" dirty="0">
                <a:solidFill>
                  <a:schemeClr val="tx1"/>
                </a:solidFill>
              </a:rPr>
              <a:t>This statement terminates the program. </a:t>
            </a:r>
          </a:p>
          <a:p>
            <a:endParaRPr lang="en-US" dirty="0">
              <a:solidFill>
                <a:schemeClr val="tx1"/>
              </a:solidFill>
            </a:endParaRPr>
          </a:p>
          <a:p>
            <a:pPr lvl="0"/>
            <a:r>
              <a:rPr lang="en-US" b="1" dirty="0">
                <a:solidFill>
                  <a:schemeClr val="tx1"/>
                </a:solidFill>
              </a:rPr>
              <a:t>finalize</a:t>
            </a:r>
            <a:r>
              <a:rPr lang="en-US" dirty="0">
                <a:solidFill>
                  <a:schemeClr val="tx1"/>
                </a:solidFill>
              </a:rPr>
              <a:t>()  </a:t>
            </a:r>
          </a:p>
          <a:p>
            <a:r>
              <a:rPr lang="en-US" dirty="0">
                <a:solidFill>
                  <a:schemeClr val="tx1"/>
                </a:solidFill>
              </a:rPr>
              <a:t>⇒ In java, we don’t have to worry about cleaning up the object from memory. JVM automatically cleans up the created object. Whenever object does not point to any reference anymore then JVM calls </a:t>
            </a:r>
            <a:r>
              <a:rPr lang="en-US" b="1" dirty="0">
                <a:solidFill>
                  <a:schemeClr val="tx1"/>
                </a:solidFill>
              </a:rPr>
              <a:t>finalize()</a:t>
            </a:r>
            <a:r>
              <a:rPr lang="en-US" dirty="0">
                <a:solidFill>
                  <a:schemeClr val="tx1"/>
                </a:solidFill>
              </a:rPr>
              <a:t> method to delete that object to clean up memory. </a:t>
            </a:r>
          </a:p>
          <a:p>
            <a:endParaRPr lang="en-US" dirty="0">
              <a:solidFill>
                <a:schemeClr val="tx1"/>
              </a:solidFill>
            </a:endParaRPr>
          </a:p>
          <a:p>
            <a:endParaRPr lang="en-US" dirty="0">
              <a:solidFill>
                <a:schemeClr val="tx1"/>
              </a:solidFill>
            </a:endParaRPr>
          </a:p>
        </p:txBody>
      </p:sp>
      <p:sp>
        <p:nvSpPr>
          <p:cNvPr id="2" name="Rectangle 1">
            <a:extLst>
              <a:ext uri="{FF2B5EF4-FFF2-40B4-BE49-F238E27FC236}">
                <a16:creationId xmlns:a16="http://schemas.microsoft.com/office/drawing/2014/main" id="{C30A4C42-D9D3-4D99-98C0-DCE5E1A1C496}"/>
              </a:ext>
            </a:extLst>
          </p:cNvPr>
          <p:cNvSpPr/>
          <p:nvPr/>
        </p:nvSpPr>
        <p:spPr>
          <a:xfrm>
            <a:off x="1258064" y="312071"/>
            <a:ext cx="9517282" cy="578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                                                Final vs finally vs finalize </a:t>
            </a:r>
            <a:endParaRPr lang="en-US" dirty="0">
              <a:solidFill>
                <a:schemeClr val="tx1"/>
              </a:solidFill>
            </a:endParaRPr>
          </a:p>
        </p:txBody>
      </p:sp>
    </p:spTree>
    <p:extLst>
      <p:ext uri="{BB962C8B-B14F-4D97-AF65-F5344CB8AC3E}">
        <p14:creationId xmlns:p14="http://schemas.microsoft.com/office/powerpoint/2010/main" val="19936476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92457"/>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SPRINT RETROSPECTIVE</a:t>
            </a:r>
          </a:p>
          <a:p>
            <a:pPr algn="ctr"/>
            <a:endParaRPr lang="en-US" dirty="0">
              <a:solidFill>
                <a:schemeClr val="tx1"/>
              </a:solidFill>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494624"/>
            <a:ext cx="8309500" cy="32137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Tx/>
              <a:buAutoNum type="arabicPeriod"/>
            </a:pPr>
            <a:r>
              <a:rPr lang="en-US" dirty="0">
                <a:solidFill>
                  <a:schemeClr val="tx1"/>
                </a:solidFill>
              </a:rPr>
              <a:t>The purpose of the team retrospective is  to identify the thing that team is  doing well that they should keep doing.</a:t>
            </a:r>
          </a:p>
          <a:p>
            <a:pPr marL="342900" indent="-342900" algn="just">
              <a:buFontTx/>
              <a:buAutoNum type="arabicPeriod"/>
            </a:pPr>
            <a:r>
              <a:rPr lang="en-US" dirty="0">
                <a:solidFill>
                  <a:schemeClr val="tx1"/>
                </a:solidFill>
              </a:rPr>
              <a:t>Things they should start doing in order to improve</a:t>
            </a:r>
          </a:p>
          <a:p>
            <a:pPr marL="342900" indent="-342900" algn="just">
              <a:buFontTx/>
              <a:buAutoNum type="arabicPeriod"/>
            </a:pPr>
            <a:r>
              <a:rPr lang="en-US" dirty="0">
                <a:solidFill>
                  <a:schemeClr val="tx1"/>
                </a:solidFill>
              </a:rPr>
              <a:t>Things that are keeping them from performing at their best that they should stop doing</a:t>
            </a:r>
          </a:p>
          <a:p>
            <a:pPr marL="342900" indent="-342900" algn="just">
              <a:buFontTx/>
              <a:buAutoNum type="arabicPeriod"/>
            </a:pPr>
            <a:r>
              <a:rPr lang="en-US" dirty="0">
                <a:solidFill>
                  <a:schemeClr val="tx1"/>
                </a:solidFill>
              </a:rPr>
              <a:t>The meeting is organized by the Scrum Master.</a:t>
            </a:r>
          </a:p>
          <a:p>
            <a:pPr marL="342900" indent="-342900" algn="just">
              <a:buFontTx/>
              <a:buAutoNum type="arabicPeriod"/>
            </a:pPr>
            <a:r>
              <a:rPr lang="en-US" dirty="0">
                <a:solidFill>
                  <a:schemeClr val="tx1"/>
                </a:solidFill>
              </a:rPr>
              <a:t>It takes around 1 hour.</a:t>
            </a: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96780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1E20BF-ADA4-457D-966B-DBB3AF03926B}"/>
              </a:ext>
            </a:extLst>
          </p:cNvPr>
          <p:cNvSpPr/>
          <p:nvPr/>
        </p:nvSpPr>
        <p:spPr>
          <a:xfrm>
            <a:off x="1336657" y="423084"/>
            <a:ext cx="1322343" cy="56206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Substring </a:t>
            </a:r>
            <a:endParaRPr lang="en-US" dirty="0">
              <a:solidFill>
                <a:schemeClr val="tx1"/>
              </a:solidFill>
            </a:endParaRPr>
          </a:p>
        </p:txBody>
      </p:sp>
      <p:sp>
        <p:nvSpPr>
          <p:cNvPr id="7" name="Rectangle: Rounded Corners 6">
            <a:extLst>
              <a:ext uri="{FF2B5EF4-FFF2-40B4-BE49-F238E27FC236}">
                <a16:creationId xmlns:a16="http://schemas.microsoft.com/office/drawing/2014/main" id="{AE7C508A-62F2-457E-BF72-A5B2AA436511}"/>
              </a:ext>
            </a:extLst>
          </p:cNvPr>
          <p:cNvSpPr/>
          <p:nvPr/>
        </p:nvSpPr>
        <p:spPr>
          <a:xfrm>
            <a:off x="3515756" y="421687"/>
            <a:ext cx="7709482" cy="562061"/>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cuts the string, returns string</a:t>
            </a:r>
            <a:endParaRPr lang="en-US" dirty="0">
              <a:solidFill>
                <a:schemeClr val="tx1"/>
              </a:solidFill>
            </a:endParaRPr>
          </a:p>
        </p:txBody>
      </p:sp>
      <p:sp>
        <p:nvSpPr>
          <p:cNvPr id="9" name="Rectangle 8">
            <a:extLst>
              <a:ext uri="{FF2B5EF4-FFF2-40B4-BE49-F238E27FC236}">
                <a16:creationId xmlns:a16="http://schemas.microsoft.com/office/drawing/2014/main" id="{9975D268-8539-4CDE-8F48-11AFC92C3234}"/>
              </a:ext>
            </a:extLst>
          </p:cNvPr>
          <p:cNvSpPr/>
          <p:nvPr/>
        </p:nvSpPr>
        <p:spPr>
          <a:xfrm>
            <a:off x="1356231" y="1201173"/>
            <a:ext cx="1322343" cy="56206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indexOf</a:t>
            </a:r>
            <a:r>
              <a:rPr lang="en-US" b="1" dirty="0">
                <a:solidFill>
                  <a:schemeClr val="tx1"/>
                </a:solidFill>
              </a:rPr>
              <a:t>  </a:t>
            </a:r>
            <a:endParaRPr lang="en-US" dirty="0">
              <a:solidFill>
                <a:schemeClr val="tx1"/>
              </a:solidFill>
            </a:endParaRPr>
          </a:p>
        </p:txBody>
      </p:sp>
      <p:sp>
        <p:nvSpPr>
          <p:cNvPr id="10" name="Rectangle: Rounded Corners 9">
            <a:extLst>
              <a:ext uri="{FF2B5EF4-FFF2-40B4-BE49-F238E27FC236}">
                <a16:creationId xmlns:a16="http://schemas.microsoft.com/office/drawing/2014/main" id="{022E20F0-7689-4E0F-BA02-ADB944DD2E55}"/>
              </a:ext>
            </a:extLst>
          </p:cNvPr>
          <p:cNvSpPr/>
          <p:nvPr/>
        </p:nvSpPr>
        <p:spPr>
          <a:xfrm>
            <a:off x="3547914" y="1214105"/>
            <a:ext cx="7709482" cy="562061"/>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returns index of given char</a:t>
            </a:r>
            <a:endParaRPr lang="en-US" dirty="0">
              <a:solidFill>
                <a:schemeClr val="tx1"/>
              </a:solidFill>
            </a:endParaRPr>
          </a:p>
        </p:txBody>
      </p:sp>
      <p:sp>
        <p:nvSpPr>
          <p:cNvPr id="11" name="Rectangle 10">
            <a:extLst>
              <a:ext uri="{FF2B5EF4-FFF2-40B4-BE49-F238E27FC236}">
                <a16:creationId xmlns:a16="http://schemas.microsoft.com/office/drawing/2014/main" id="{4B40E20D-57B7-40B9-8877-30C7F7F928F7}"/>
              </a:ext>
            </a:extLst>
          </p:cNvPr>
          <p:cNvSpPr/>
          <p:nvPr/>
        </p:nvSpPr>
        <p:spPr>
          <a:xfrm>
            <a:off x="1375806" y="1951292"/>
            <a:ext cx="1322343" cy="56206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charAt</a:t>
            </a:r>
            <a:r>
              <a:rPr lang="en-US" b="1" dirty="0">
                <a:solidFill>
                  <a:schemeClr val="tx1"/>
                </a:solidFill>
              </a:rPr>
              <a:t> </a:t>
            </a:r>
            <a:endParaRPr lang="en-US" dirty="0">
              <a:solidFill>
                <a:schemeClr val="tx1"/>
              </a:solidFill>
            </a:endParaRPr>
          </a:p>
        </p:txBody>
      </p:sp>
      <p:sp>
        <p:nvSpPr>
          <p:cNvPr id="12" name="Rectangle: Rounded Corners 11">
            <a:extLst>
              <a:ext uri="{FF2B5EF4-FFF2-40B4-BE49-F238E27FC236}">
                <a16:creationId xmlns:a16="http://schemas.microsoft.com/office/drawing/2014/main" id="{BD6DD1A8-F840-4969-8A14-4A0A78506C03}"/>
              </a:ext>
            </a:extLst>
          </p:cNvPr>
          <p:cNvSpPr/>
          <p:nvPr/>
        </p:nvSpPr>
        <p:spPr>
          <a:xfrm>
            <a:off x="3638795" y="1991471"/>
            <a:ext cx="7709482" cy="562061"/>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returns char of given index</a:t>
            </a:r>
            <a:endParaRPr lang="en-US" dirty="0">
              <a:solidFill>
                <a:schemeClr val="tx1"/>
              </a:solidFill>
            </a:endParaRPr>
          </a:p>
        </p:txBody>
      </p:sp>
      <p:sp>
        <p:nvSpPr>
          <p:cNvPr id="13" name="Rectangle 12">
            <a:extLst>
              <a:ext uri="{FF2B5EF4-FFF2-40B4-BE49-F238E27FC236}">
                <a16:creationId xmlns:a16="http://schemas.microsoft.com/office/drawing/2014/main" id="{8FFA1430-BDFF-4B30-8D05-CAA414B1344F}"/>
              </a:ext>
            </a:extLst>
          </p:cNvPr>
          <p:cNvSpPr/>
          <p:nvPr/>
        </p:nvSpPr>
        <p:spPr>
          <a:xfrm>
            <a:off x="1346606" y="2749629"/>
            <a:ext cx="1322343" cy="56206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Concat</a:t>
            </a:r>
            <a:r>
              <a:rPr lang="en-US" b="1" dirty="0">
                <a:solidFill>
                  <a:schemeClr val="tx1"/>
                </a:solidFill>
              </a:rPr>
              <a:t>  </a:t>
            </a:r>
            <a:endParaRPr lang="en-US" dirty="0">
              <a:solidFill>
                <a:schemeClr val="tx1"/>
              </a:solidFill>
            </a:endParaRPr>
          </a:p>
        </p:txBody>
      </p:sp>
      <p:sp>
        <p:nvSpPr>
          <p:cNvPr id="14" name="Rectangle: Rounded Corners 13">
            <a:extLst>
              <a:ext uri="{FF2B5EF4-FFF2-40B4-BE49-F238E27FC236}">
                <a16:creationId xmlns:a16="http://schemas.microsoft.com/office/drawing/2014/main" id="{0CE83A1B-CF51-41A2-8EAB-D05511A2D9D7}"/>
              </a:ext>
            </a:extLst>
          </p:cNvPr>
          <p:cNvSpPr/>
          <p:nvPr/>
        </p:nvSpPr>
        <p:spPr>
          <a:xfrm>
            <a:off x="3638795" y="2697551"/>
            <a:ext cx="7709482" cy="562061"/>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merges to string</a:t>
            </a:r>
            <a:endParaRPr lang="en-US" dirty="0">
              <a:solidFill>
                <a:schemeClr val="tx1"/>
              </a:solidFill>
            </a:endParaRPr>
          </a:p>
        </p:txBody>
      </p:sp>
      <p:sp>
        <p:nvSpPr>
          <p:cNvPr id="15" name="Rectangle 14">
            <a:extLst>
              <a:ext uri="{FF2B5EF4-FFF2-40B4-BE49-F238E27FC236}">
                <a16:creationId xmlns:a16="http://schemas.microsoft.com/office/drawing/2014/main" id="{2708A5E6-C55B-407C-BE97-222ACC65F582}"/>
              </a:ext>
            </a:extLst>
          </p:cNvPr>
          <p:cNvSpPr/>
          <p:nvPr/>
        </p:nvSpPr>
        <p:spPr>
          <a:xfrm>
            <a:off x="1336658" y="3520728"/>
            <a:ext cx="1322343" cy="56206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Trim  </a:t>
            </a:r>
            <a:endParaRPr lang="en-US" dirty="0">
              <a:solidFill>
                <a:schemeClr val="tx1"/>
              </a:solidFill>
            </a:endParaRPr>
          </a:p>
        </p:txBody>
      </p:sp>
      <p:sp>
        <p:nvSpPr>
          <p:cNvPr id="16" name="Rectangle: Rounded Corners 15">
            <a:extLst>
              <a:ext uri="{FF2B5EF4-FFF2-40B4-BE49-F238E27FC236}">
                <a16:creationId xmlns:a16="http://schemas.microsoft.com/office/drawing/2014/main" id="{4AB8FF99-15D0-4274-9672-5AAF5672EB50}"/>
              </a:ext>
            </a:extLst>
          </p:cNvPr>
          <p:cNvSpPr/>
          <p:nvPr/>
        </p:nvSpPr>
        <p:spPr>
          <a:xfrm>
            <a:off x="3615026" y="3514422"/>
            <a:ext cx="7709482" cy="562061"/>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cuts off empty spaces on both sides</a:t>
            </a:r>
            <a:endParaRPr lang="en-US" dirty="0">
              <a:solidFill>
                <a:schemeClr val="tx1"/>
              </a:solidFill>
            </a:endParaRPr>
          </a:p>
        </p:txBody>
      </p:sp>
      <p:sp>
        <p:nvSpPr>
          <p:cNvPr id="17" name="Rectangle 16">
            <a:extLst>
              <a:ext uri="{FF2B5EF4-FFF2-40B4-BE49-F238E27FC236}">
                <a16:creationId xmlns:a16="http://schemas.microsoft.com/office/drawing/2014/main" id="{40642194-D87D-45F8-8027-9523C35DFEE6}"/>
              </a:ext>
            </a:extLst>
          </p:cNvPr>
          <p:cNvSpPr/>
          <p:nvPr/>
        </p:nvSpPr>
        <p:spPr>
          <a:xfrm>
            <a:off x="1375646" y="4417644"/>
            <a:ext cx="1322343" cy="56206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Replace  </a:t>
            </a:r>
            <a:endParaRPr lang="en-US" dirty="0">
              <a:solidFill>
                <a:schemeClr val="tx1"/>
              </a:solidFill>
            </a:endParaRPr>
          </a:p>
        </p:txBody>
      </p:sp>
      <p:sp>
        <p:nvSpPr>
          <p:cNvPr id="18" name="Rectangle: Rounded Corners 17">
            <a:extLst>
              <a:ext uri="{FF2B5EF4-FFF2-40B4-BE49-F238E27FC236}">
                <a16:creationId xmlns:a16="http://schemas.microsoft.com/office/drawing/2014/main" id="{08896206-A1AE-4DD9-AF38-94080B8D8B8B}"/>
              </a:ext>
            </a:extLst>
          </p:cNvPr>
          <p:cNvSpPr/>
          <p:nvPr/>
        </p:nvSpPr>
        <p:spPr>
          <a:xfrm>
            <a:off x="3615026" y="4383733"/>
            <a:ext cx="7709482" cy="562061"/>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replaces with given char/string</a:t>
            </a:r>
            <a:endParaRPr lang="en-US" dirty="0">
              <a:solidFill>
                <a:schemeClr val="tx1"/>
              </a:solidFill>
            </a:endParaRPr>
          </a:p>
        </p:txBody>
      </p:sp>
      <p:sp>
        <p:nvSpPr>
          <p:cNvPr id="19" name="Rectangle 18">
            <a:extLst>
              <a:ext uri="{FF2B5EF4-FFF2-40B4-BE49-F238E27FC236}">
                <a16:creationId xmlns:a16="http://schemas.microsoft.com/office/drawing/2014/main" id="{A0DDA750-279F-437D-B9A8-702271D70AEF}"/>
              </a:ext>
            </a:extLst>
          </p:cNvPr>
          <p:cNvSpPr/>
          <p:nvPr/>
        </p:nvSpPr>
        <p:spPr>
          <a:xfrm>
            <a:off x="997661" y="5271223"/>
            <a:ext cx="2072080" cy="56206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equalsIgnoreCase</a:t>
            </a:r>
            <a:endParaRPr lang="en-US" dirty="0">
              <a:solidFill>
                <a:schemeClr val="tx1"/>
              </a:solidFill>
            </a:endParaRPr>
          </a:p>
        </p:txBody>
      </p:sp>
      <p:sp>
        <p:nvSpPr>
          <p:cNvPr id="20" name="Rectangle: Rounded Corners 19">
            <a:extLst>
              <a:ext uri="{FF2B5EF4-FFF2-40B4-BE49-F238E27FC236}">
                <a16:creationId xmlns:a16="http://schemas.microsoft.com/office/drawing/2014/main" id="{CCA37EB8-848D-47C8-9FD7-16C753D0F5C1}"/>
              </a:ext>
            </a:extLst>
          </p:cNvPr>
          <p:cNvSpPr/>
          <p:nvPr/>
        </p:nvSpPr>
        <p:spPr>
          <a:xfrm>
            <a:off x="3615026" y="5253044"/>
            <a:ext cx="7709482" cy="562061"/>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compares values of strings ignoring the case</a:t>
            </a:r>
            <a:endParaRPr lang="en-US" dirty="0">
              <a:solidFill>
                <a:schemeClr val="tx1"/>
              </a:solidFill>
            </a:endParaRPr>
          </a:p>
        </p:txBody>
      </p:sp>
      <p:sp>
        <p:nvSpPr>
          <p:cNvPr id="21" name="Rectangle 20">
            <a:extLst>
              <a:ext uri="{FF2B5EF4-FFF2-40B4-BE49-F238E27FC236}">
                <a16:creationId xmlns:a16="http://schemas.microsoft.com/office/drawing/2014/main" id="{FEFAF82A-45D5-4C88-97E2-0091060813B4}"/>
              </a:ext>
            </a:extLst>
          </p:cNvPr>
          <p:cNvSpPr/>
          <p:nvPr/>
        </p:nvSpPr>
        <p:spPr>
          <a:xfrm>
            <a:off x="1308534" y="6097538"/>
            <a:ext cx="1322343" cy="56206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valueOf</a:t>
            </a:r>
            <a:r>
              <a:rPr lang="en-US" b="1" dirty="0">
                <a:solidFill>
                  <a:schemeClr val="tx1"/>
                </a:solidFill>
              </a:rPr>
              <a:t>  </a:t>
            </a:r>
            <a:endParaRPr lang="en-US" dirty="0">
              <a:solidFill>
                <a:schemeClr val="tx1"/>
              </a:solidFill>
            </a:endParaRPr>
          </a:p>
        </p:txBody>
      </p:sp>
      <p:sp>
        <p:nvSpPr>
          <p:cNvPr id="22" name="Rectangle: Rounded Corners 21">
            <a:extLst>
              <a:ext uri="{FF2B5EF4-FFF2-40B4-BE49-F238E27FC236}">
                <a16:creationId xmlns:a16="http://schemas.microsoft.com/office/drawing/2014/main" id="{A119BC4F-E2DB-4252-9CF9-5B65E27643AF}"/>
              </a:ext>
            </a:extLst>
          </p:cNvPr>
          <p:cNvSpPr/>
          <p:nvPr/>
        </p:nvSpPr>
        <p:spPr>
          <a:xfrm>
            <a:off x="3615026" y="6097537"/>
            <a:ext cx="7709482" cy="562061"/>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schemeClr val="tx1"/>
                </a:solidFill>
              </a:rPr>
              <a:t>             This method converts different datatypes into String.</a:t>
            </a:r>
            <a:endParaRPr lang="en-US" u="none" strike="noStrike" dirty="0">
              <a:solidFill>
                <a:schemeClr val="tx1"/>
              </a:solidFill>
              <a:effectLst/>
            </a:endParaRPr>
          </a:p>
        </p:txBody>
      </p:sp>
    </p:spTree>
    <p:extLst>
      <p:ext uri="{BB962C8B-B14F-4D97-AF65-F5344CB8AC3E}">
        <p14:creationId xmlns:p14="http://schemas.microsoft.com/office/powerpoint/2010/main" val="19692807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circle(in)">
                                      <p:cBhvr>
                                        <p:cTn id="37" dur="2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circle(in)">
                                      <p:cBhvr>
                                        <p:cTn id="47" dur="20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arn(inVertic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circle(in)">
                                      <p:cBhvr>
                                        <p:cTn id="57" dur="20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arn(inVertical)">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circle(in)">
                                      <p:cBhvr>
                                        <p:cTn id="67" dur="20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barn(inVertical)">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circle(in)">
                                      <p:cBhvr>
                                        <p:cTn id="77" dur="20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barn(inVertical)">
                                      <p:cBhvr>
                                        <p:cTn id="8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291744" y="375338"/>
            <a:ext cx="9148917" cy="7499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What is  the  difference  between Array  and </a:t>
            </a:r>
            <a:r>
              <a:rPr lang="en-US" sz="2400" dirty="0" err="1">
                <a:solidFill>
                  <a:schemeClr val="tx1"/>
                </a:solidFill>
              </a:rPr>
              <a:t>ArrayList</a:t>
            </a:r>
            <a:r>
              <a:rPr lang="en-US" sz="2400" dirty="0">
                <a:solidFill>
                  <a:schemeClr val="tx1"/>
                </a:solidFill>
              </a:rPr>
              <a:t>?</a:t>
            </a:r>
          </a:p>
        </p:txBody>
      </p:sp>
      <p:sp>
        <p:nvSpPr>
          <p:cNvPr id="7" name="Rectangle 6">
            <a:extLst>
              <a:ext uri="{FF2B5EF4-FFF2-40B4-BE49-F238E27FC236}">
                <a16:creationId xmlns:a16="http://schemas.microsoft.com/office/drawing/2014/main" id="{A8E1509E-16D9-4CA3-B037-805BC8A04556}"/>
              </a:ext>
            </a:extLst>
          </p:cNvPr>
          <p:cNvSpPr/>
          <p:nvPr/>
        </p:nvSpPr>
        <p:spPr>
          <a:xfrm>
            <a:off x="1436914" y="1847461"/>
            <a:ext cx="5127515" cy="413992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2400" b="1" dirty="0">
                <a:solidFill>
                  <a:schemeClr val="tx1"/>
                </a:solidFill>
              </a:rPr>
              <a:t>data type must be specified </a:t>
            </a:r>
          </a:p>
          <a:p>
            <a:pPr marL="342900" indent="-342900" algn="just">
              <a:buAutoNum type="arabicPeriod"/>
            </a:pPr>
            <a:endParaRPr lang="en-US" sz="2400" b="1" dirty="0">
              <a:solidFill>
                <a:schemeClr val="tx1"/>
              </a:solidFill>
            </a:endParaRPr>
          </a:p>
          <a:p>
            <a:pPr marL="342900" indent="-342900" algn="just">
              <a:buAutoNum type="arabicPeriod"/>
            </a:pPr>
            <a:r>
              <a:rPr lang="en-US" sz="2400" b="1" dirty="0">
                <a:solidFill>
                  <a:schemeClr val="tx1"/>
                </a:solidFill>
              </a:rPr>
              <a:t>size must be set or fixed</a:t>
            </a:r>
          </a:p>
          <a:p>
            <a:pPr marL="342900" indent="-342900" algn="just">
              <a:buAutoNum type="arabicPeriod"/>
            </a:pPr>
            <a:endParaRPr lang="en-US" sz="2400" b="1" dirty="0">
              <a:solidFill>
                <a:schemeClr val="tx1"/>
              </a:solidFill>
            </a:endParaRPr>
          </a:p>
          <a:p>
            <a:pPr marL="342900" indent="-342900" algn="just">
              <a:buAutoNum type="arabicPeriod"/>
            </a:pPr>
            <a:r>
              <a:rPr lang="en-US" sz="2400" b="1" dirty="0">
                <a:solidFill>
                  <a:schemeClr val="tx1"/>
                </a:solidFill>
              </a:rPr>
              <a:t>can hold both object and primitive data types </a:t>
            </a:r>
          </a:p>
          <a:p>
            <a:pPr marL="342900" indent="-342900" algn="just">
              <a:buAutoNum type="arabicPeriod"/>
            </a:pPr>
            <a:endParaRPr lang="en-US" sz="2400" b="1" dirty="0">
              <a:solidFill>
                <a:schemeClr val="tx1"/>
              </a:solidFill>
            </a:endParaRPr>
          </a:p>
          <a:p>
            <a:pPr marL="342900" indent="-342900" algn="just">
              <a:buAutoNum type="arabicPeriod"/>
            </a:pPr>
            <a:r>
              <a:rPr lang="en-US" sz="2400" b="1" dirty="0">
                <a:solidFill>
                  <a:schemeClr val="tx1"/>
                </a:solidFill>
              </a:rPr>
              <a:t>to sort → </a:t>
            </a:r>
            <a:r>
              <a:rPr lang="en-US" sz="2400" b="1" dirty="0" err="1">
                <a:solidFill>
                  <a:schemeClr val="tx1"/>
                </a:solidFill>
              </a:rPr>
              <a:t>Arrays.sort</a:t>
            </a:r>
            <a:r>
              <a:rPr lang="en-US" sz="2400" b="1" dirty="0">
                <a:solidFill>
                  <a:schemeClr val="tx1"/>
                </a:solidFill>
              </a:rPr>
              <a:t>(</a:t>
            </a:r>
            <a:r>
              <a:rPr lang="en-US" sz="2400" b="1" dirty="0" err="1">
                <a:solidFill>
                  <a:schemeClr val="tx1"/>
                </a:solidFill>
              </a:rPr>
              <a:t>arr</a:t>
            </a:r>
            <a:r>
              <a:rPr lang="en-US" sz="2400" b="1" dirty="0">
                <a:solidFill>
                  <a:schemeClr val="tx1"/>
                </a:solidFill>
              </a:rPr>
              <a:t>);</a:t>
            </a:r>
            <a:endParaRPr lang="en-US" sz="2400" dirty="0">
              <a:solidFill>
                <a:schemeClr val="tx1"/>
              </a:solidFill>
            </a:endParaRPr>
          </a:p>
        </p:txBody>
      </p:sp>
      <p:sp>
        <p:nvSpPr>
          <p:cNvPr id="5" name="Rectangle 4">
            <a:extLst>
              <a:ext uri="{FF2B5EF4-FFF2-40B4-BE49-F238E27FC236}">
                <a16:creationId xmlns:a16="http://schemas.microsoft.com/office/drawing/2014/main" id="{A6B4E770-712F-49F3-8005-786668B09500}"/>
              </a:ext>
            </a:extLst>
          </p:cNvPr>
          <p:cNvSpPr/>
          <p:nvPr/>
        </p:nvSpPr>
        <p:spPr>
          <a:xfrm>
            <a:off x="6866202" y="1847461"/>
            <a:ext cx="5127515" cy="408120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2400" b="1" dirty="0">
                <a:solidFill>
                  <a:schemeClr val="tx1"/>
                </a:solidFill>
              </a:rPr>
              <a:t>size is not fixed, resizable </a:t>
            </a:r>
          </a:p>
          <a:p>
            <a:pPr marL="342900" indent="-342900" algn="just">
              <a:buAutoNum type="arabicPeriod"/>
            </a:pPr>
            <a:endParaRPr lang="en-US" sz="2400" b="1" dirty="0">
              <a:solidFill>
                <a:schemeClr val="tx1"/>
              </a:solidFill>
            </a:endParaRPr>
          </a:p>
          <a:p>
            <a:pPr marL="342900" indent="-342900" algn="just">
              <a:buFontTx/>
              <a:buAutoNum type="arabicPeriod"/>
            </a:pPr>
            <a:r>
              <a:rPr lang="en-US" sz="2400" b="1" dirty="0">
                <a:solidFill>
                  <a:schemeClr val="tx1"/>
                </a:solidFill>
              </a:rPr>
              <a:t>it can hold different datatypes inside one object.</a:t>
            </a:r>
            <a:endParaRPr lang="en-US" sz="2400" dirty="0">
              <a:solidFill>
                <a:schemeClr val="tx1"/>
              </a:solidFill>
            </a:endParaRPr>
          </a:p>
          <a:p>
            <a:pPr marL="342900" indent="-342900" algn="just">
              <a:buAutoNum type="arabicPeriod"/>
            </a:pPr>
            <a:endParaRPr lang="en-US" sz="2400" dirty="0">
              <a:solidFill>
                <a:schemeClr val="tx1"/>
              </a:solidFill>
            </a:endParaRPr>
          </a:p>
          <a:p>
            <a:pPr marL="342900" indent="-342900" algn="just">
              <a:buAutoNum type="arabicPeriod"/>
            </a:pPr>
            <a:r>
              <a:rPr lang="en-US" sz="2400" b="1" dirty="0">
                <a:solidFill>
                  <a:schemeClr val="tx1"/>
                </a:solidFill>
              </a:rPr>
              <a:t>can hold only Object data types</a:t>
            </a:r>
          </a:p>
          <a:p>
            <a:pPr marL="342900" indent="-342900" algn="just">
              <a:buAutoNum type="arabicPeriod"/>
            </a:pPr>
            <a:endParaRPr lang="en-US" sz="2400" b="1" dirty="0">
              <a:solidFill>
                <a:schemeClr val="tx1"/>
              </a:solidFill>
            </a:endParaRPr>
          </a:p>
          <a:p>
            <a:pPr marL="342900" indent="-342900" algn="just">
              <a:buAutoNum type="arabicPeriod"/>
            </a:pPr>
            <a:r>
              <a:rPr lang="en-US" sz="2400" b="1" dirty="0">
                <a:solidFill>
                  <a:schemeClr val="tx1"/>
                </a:solidFill>
              </a:rPr>
              <a:t>to sort → </a:t>
            </a:r>
            <a:r>
              <a:rPr lang="en-US" sz="2400" b="1" dirty="0" err="1">
                <a:solidFill>
                  <a:schemeClr val="tx1"/>
                </a:solidFill>
              </a:rPr>
              <a:t>Collections.sort</a:t>
            </a:r>
            <a:r>
              <a:rPr lang="en-US" sz="2400" b="1" dirty="0">
                <a:solidFill>
                  <a:schemeClr val="tx1"/>
                </a:solidFill>
              </a:rPr>
              <a:t>(list);</a:t>
            </a:r>
            <a:endParaRPr lang="en-US" sz="2400" dirty="0">
              <a:solidFill>
                <a:schemeClr val="tx1"/>
              </a:solidFill>
            </a:endParaRPr>
          </a:p>
        </p:txBody>
      </p:sp>
    </p:spTree>
    <p:extLst>
      <p:ext uri="{BB962C8B-B14F-4D97-AF65-F5344CB8AC3E}">
        <p14:creationId xmlns:p14="http://schemas.microsoft.com/office/powerpoint/2010/main" val="273719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5"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91032" y="37645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difference between a local variable and an instance variable?</a:t>
            </a:r>
          </a:p>
        </p:txBody>
      </p:sp>
      <p:sp>
        <p:nvSpPr>
          <p:cNvPr id="8" name="Rectangle 7">
            <a:extLst>
              <a:ext uri="{FF2B5EF4-FFF2-40B4-BE49-F238E27FC236}">
                <a16:creationId xmlns:a16="http://schemas.microsoft.com/office/drawing/2014/main" id="{9F2BA93C-8C61-4B1A-BB73-241E591D5A5A}"/>
              </a:ext>
            </a:extLst>
          </p:cNvPr>
          <p:cNvSpPr/>
          <p:nvPr/>
        </p:nvSpPr>
        <p:spPr>
          <a:xfrm>
            <a:off x="1210235" y="1846729"/>
            <a:ext cx="9771530" cy="463481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b="1" dirty="0">
                <a:solidFill>
                  <a:schemeClr val="tx1"/>
                </a:solidFill>
              </a:rPr>
              <a:t>Scope:</a:t>
            </a:r>
            <a:r>
              <a:rPr lang="en-US" dirty="0">
                <a:solidFill>
                  <a:schemeClr val="tx1"/>
                </a:solidFill>
              </a:rPr>
              <a:t> Local variables are visible only in the method or block they are declared whereas instance variables can be seen by all methods in the class.</a:t>
            </a:r>
          </a:p>
          <a:p>
            <a:pPr fontAlgn="base"/>
            <a:endParaRPr lang="en-US" dirty="0">
              <a:solidFill>
                <a:schemeClr val="tx1"/>
              </a:solidFill>
            </a:endParaRPr>
          </a:p>
          <a:p>
            <a:pPr fontAlgn="base"/>
            <a:r>
              <a:rPr lang="en-US" b="1" dirty="0">
                <a:solidFill>
                  <a:schemeClr val="tx1"/>
                </a:solidFill>
              </a:rPr>
              <a:t>Place where they are declared:</a:t>
            </a:r>
            <a:r>
              <a:rPr lang="en-US" dirty="0">
                <a:solidFill>
                  <a:schemeClr val="tx1"/>
                </a:solidFill>
              </a:rPr>
              <a:t> Local variables are declared inside a method or a block whereas instance variables inside a class but outside a method.</a:t>
            </a:r>
          </a:p>
          <a:p>
            <a:pPr fontAlgn="base"/>
            <a:endParaRPr lang="en-US" dirty="0">
              <a:solidFill>
                <a:schemeClr val="tx1"/>
              </a:solidFill>
            </a:endParaRPr>
          </a:p>
          <a:p>
            <a:pPr fontAlgn="base"/>
            <a:r>
              <a:rPr lang="en-US" b="1" dirty="0">
                <a:solidFill>
                  <a:schemeClr val="tx1"/>
                </a:solidFill>
              </a:rPr>
              <a:t>Access:</a:t>
            </a:r>
            <a:r>
              <a:rPr lang="en-US" dirty="0">
                <a:solidFill>
                  <a:schemeClr val="tx1"/>
                </a:solidFill>
              </a:rPr>
              <a:t> You can't access local variables whereas instance variables can be accessed if they are declared as public.</a:t>
            </a:r>
          </a:p>
          <a:p>
            <a:pPr marL="342900" indent="-342900" algn="just">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992405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91032" y="37645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Differentiate between the constructors and methods in Java?</a:t>
            </a:r>
          </a:p>
        </p:txBody>
      </p:sp>
      <p:sp>
        <p:nvSpPr>
          <p:cNvPr id="8" name="Rectangle 7">
            <a:extLst>
              <a:ext uri="{FF2B5EF4-FFF2-40B4-BE49-F238E27FC236}">
                <a16:creationId xmlns:a16="http://schemas.microsoft.com/office/drawing/2014/main" id="{9F2BA93C-8C61-4B1A-BB73-241E591D5A5A}"/>
              </a:ext>
            </a:extLst>
          </p:cNvPr>
          <p:cNvSpPr/>
          <p:nvPr/>
        </p:nvSpPr>
        <p:spPr>
          <a:xfrm>
            <a:off x="1210235" y="1846729"/>
            <a:ext cx="9771530" cy="463481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Constructor is used to initialize an object whereas method is used to exhibits functionality of an object.</a:t>
            </a:r>
          </a:p>
          <a:p>
            <a:pPr marL="342900" indent="-342900" algn="just">
              <a:buAutoNum type="arabicPeriod"/>
            </a:pPr>
            <a:endParaRPr lang="en-US" sz="2000" dirty="0">
              <a:solidFill>
                <a:schemeClr val="tx1"/>
              </a:solidFill>
            </a:endParaRPr>
          </a:p>
          <a:p>
            <a:pPr marL="342900" indent="-342900" algn="just">
              <a:buAutoNum type="arabicPeriod"/>
            </a:pPr>
            <a:r>
              <a:rPr lang="en-US" dirty="0">
                <a:solidFill>
                  <a:schemeClr val="tx1"/>
                </a:solidFill>
              </a:rPr>
              <a:t>Constructor does not return any value where the method may/may not return a value.</a:t>
            </a:r>
          </a:p>
          <a:p>
            <a:pPr marL="342900" indent="-342900" algn="just">
              <a:buAutoNum type="arabicPeriod"/>
            </a:pPr>
            <a:endParaRPr lang="en-US" sz="2000" dirty="0">
              <a:solidFill>
                <a:schemeClr val="tx1"/>
              </a:solidFill>
            </a:endParaRPr>
          </a:p>
          <a:p>
            <a:pPr marL="342900" indent="-342900" algn="just">
              <a:buAutoNum type="arabicPeriod"/>
            </a:pPr>
            <a:r>
              <a:rPr lang="en-US" dirty="0">
                <a:solidFill>
                  <a:schemeClr val="tx1"/>
                </a:solidFill>
              </a:rPr>
              <a:t>In case constructor is not present, a default constructor is provided by java compiler. In the case of a method, no default method is provided</a:t>
            </a:r>
          </a:p>
          <a:p>
            <a:pPr marL="342900" indent="-342900" algn="just">
              <a:buAutoNum type="arabicPeriod"/>
            </a:pPr>
            <a:endParaRPr lang="en-US" sz="2000" dirty="0">
              <a:solidFill>
                <a:schemeClr val="tx1"/>
              </a:solidFill>
            </a:endParaRPr>
          </a:p>
          <a:p>
            <a:pPr marL="342900" indent="-342900" algn="just">
              <a:buAutoNum type="arabicPeriod"/>
            </a:pPr>
            <a:r>
              <a:rPr lang="en-US" dirty="0">
                <a:solidFill>
                  <a:schemeClr val="tx1"/>
                </a:solidFill>
              </a:rPr>
              <a:t>Constructor should be of the same name as that of class. Method name should not be of the same name as that of class.</a:t>
            </a:r>
            <a:endParaRPr lang="en-US" sz="2000" dirty="0">
              <a:solidFill>
                <a:schemeClr val="tx1"/>
              </a:solidFill>
            </a:endParaRPr>
          </a:p>
        </p:txBody>
      </p:sp>
    </p:spTree>
    <p:extLst>
      <p:ext uri="{BB962C8B-B14F-4D97-AF65-F5344CB8AC3E}">
        <p14:creationId xmlns:p14="http://schemas.microsoft.com/office/powerpoint/2010/main" val="3857160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91032" y="37645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difference between break and continue statements?	</a:t>
            </a:r>
          </a:p>
        </p:txBody>
      </p:sp>
      <p:sp>
        <p:nvSpPr>
          <p:cNvPr id="8" name="Rectangle 7">
            <a:extLst>
              <a:ext uri="{FF2B5EF4-FFF2-40B4-BE49-F238E27FC236}">
                <a16:creationId xmlns:a16="http://schemas.microsoft.com/office/drawing/2014/main" id="{9F2BA93C-8C61-4B1A-BB73-241E591D5A5A}"/>
              </a:ext>
            </a:extLst>
          </p:cNvPr>
          <p:cNvSpPr/>
          <p:nvPr/>
        </p:nvSpPr>
        <p:spPr>
          <a:xfrm>
            <a:off x="1210235" y="1846729"/>
            <a:ext cx="9771530" cy="463481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The break keyword is used to breaks(stopping) a loop execution, which may be a for loop, while loop, do while or for each loop.</a:t>
            </a:r>
          </a:p>
          <a:p>
            <a:endParaRPr lang="en-US" sz="2800" dirty="0">
              <a:solidFill>
                <a:schemeClr val="tx1"/>
              </a:solidFill>
            </a:endParaRPr>
          </a:p>
          <a:p>
            <a:r>
              <a:rPr lang="en-US" sz="2800" dirty="0">
                <a:solidFill>
                  <a:schemeClr val="tx1"/>
                </a:solidFill>
              </a:rPr>
              <a:t>The continue keyword is used to skip the particular recursion only in a loop execution, which may be a for loop, while loop, do while or for each loop.</a:t>
            </a:r>
          </a:p>
          <a:p>
            <a:pPr marL="342900" indent="-342900" algn="just">
              <a:buAutoNum type="arabicPeriod"/>
            </a:pPr>
            <a:endParaRPr lang="en-US" sz="2800" dirty="0">
              <a:solidFill>
                <a:schemeClr val="tx1"/>
              </a:solidFill>
            </a:endParaRPr>
          </a:p>
        </p:txBody>
      </p:sp>
    </p:spTree>
    <p:extLst>
      <p:ext uri="{BB962C8B-B14F-4D97-AF65-F5344CB8AC3E}">
        <p14:creationId xmlns:p14="http://schemas.microsoft.com/office/powerpoint/2010/main" val="1552904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91032" y="37645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difference between this() and super() in Java?</a:t>
            </a:r>
          </a:p>
        </p:txBody>
      </p:sp>
      <p:sp>
        <p:nvSpPr>
          <p:cNvPr id="8" name="Rectangle 7">
            <a:extLst>
              <a:ext uri="{FF2B5EF4-FFF2-40B4-BE49-F238E27FC236}">
                <a16:creationId xmlns:a16="http://schemas.microsoft.com/office/drawing/2014/main" id="{9F2BA93C-8C61-4B1A-BB73-241E591D5A5A}"/>
              </a:ext>
            </a:extLst>
          </p:cNvPr>
          <p:cNvSpPr/>
          <p:nvPr/>
        </p:nvSpPr>
        <p:spPr>
          <a:xfrm>
            <a:off x="1210235" y="1846729"/>
            <a:ext cx="9771530" cy="463481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endParaRPr lang="en-US" sz="2800" dirty="0">
              <a:solidFill>
                <a:schemeClr val="tx1"/>
              </a:solidFill>
            </a:endParaRPr>
          </a:p>
        </p:txBody>
      </p:sp>
    </p:spTree>
    <p:extLst>
      <p:ext uri="{BB962C8B-B14F-4D97-AF65-F5344CB8AC3E}">
        <p14:creationId xmlns:p14="http://schemas.microsoft.com/office/powerpoint/2010/main" val="2558831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91032" y="37645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 you override a private or static method in Java?</a:t>
            </a:r>
          </a:p>
        </p:txBody>
      </p:sp>
      <p:sp>
        <p:nvSpPr>
          <p:cNvPr id="8" name="Rectangle 7">
            <a:extLst>
              <a:ext uri="{FF2B5EF4-FFF2-40B4-BE49-F238E27FC236}">
                <a16:creationId xmlns:a16="http://schemas.microsoft.com/office/drawing/2014/main" id="{9F2BA93C-8C61-4B1A-BB73-241E591D5A5A}"/>
              </a:ext>
            </a:extLst>
          </p:cNvPr>
          <p:cNvSpPr/>
          <p:nvPr/>
        </p:nvSpPr>
        <p:spPr>
          <a:xfrm>
            <a:off x="1210235" y="1846729"/>
            <a:ext cx="9771530" cy="463481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endParaRPr lang="en-US" sz="2800" dirty="0">
              <a:solidFill>
                <a:schemeClr val="tx1"/>
              </a:solidFill>
            </a:endParaRPr>
          </a:p>
        </p:txBody>
      </p:sp>
    </p:spTree>
    <p:extLst>
      <p:ext uri="{BB962C8B-B14F-4D97-AF65-F5344CB8AC3E}">
        <p14:creationId xmlns:p14="http://schemas.microsoft.com/office/powerpoint/2010/main" val="3866149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91032" y="37645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many types of loops you know? (while, do while, for, for each, recursions) </a:t>
            </a:r>
          </a:p>
        </p:txBody>
      </p:sp>
      <p:sp>
        <p:nvSpPr>
          <p:cNvPr id="8" name="Rectangle 7">
            <a:extLst>
              <a:ext uri="{FF2B5EF4-FFF2-40B4-BE49-F238E27FC236}">
                <a16:creationId xmlns:a16="http://schemas.microsoft.com/office/drawing/2014/main" id="{9F2BA93C-8C61-4B1A-BB73-241E591D5A5A}"/>
              </a:ext>
            </a:extLst>
          </p:cNvPr>
          <p:cNvSpPr/>
          <p:nvPr/>
        </p:nvSpPr>
        <p:spPr>
          <a:xfrm>
            <a:off x="1210235" y="1846729"/>
            <a:ext cx="9771530" cy="463481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endParaRPr lang="en-US" sz="2800" dirty="0">
              <a:solidFill>
                <a:schemeClr val="tx1"/>
              </a:solidFill>
            </a:endParaRPr>
          </a:p>
        </p:txBody>
      </p:sp>
    </p:spTree>
    <p:extLst>
      <p:ext uri="{BB962C8B-B14F-4D97-AF65-F5344CB8AC3E}">
        <p14:creationId xmlns:p14="http://schemas.microsoft.com/office/powerpoint/2010/main" val="1663609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91032" y="37645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difference between for loop and for each loop?</a:t>
            </a:r>
          </a:p>
        </p:txBody>
      </p:sp>
      <p:sp>
        <p:nvSpPr>
          <p:cNvPr id="8" name="Rectangle 7">
            <a:extLst>
              <a:ext uri="{FF2B5EF4-FFF2-40B4-BE49-F238E27FC236}">
                <a16:creationId xmlns:a16="http://schemas.microsoft.com/office/drawing/2014/main" id="{9F2BA93C-8C61-4B1A-BB73-241E591D5A5A}"/>
              </a:ext>
            </a:extLst>
          </p:cNvPr>
          <p:cNvSpPr/>
          <p:nvPr/>
        </p:nvSpPr>
        <p:spPr>
          <a:xfrm>
            <a:off x="1210235" y="1846729"/>
            <a:ext cx="9771530" cy="463481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endParaRPr lang="en-US" sz="2800" dirty="0">
              <a:solidFill>
                <a:schemeClr val="tx1"/>
              </a:solidFill>
            </a:endParaRPr>
          </a:p>
        </p:txBody>
      </p:sp>
    </p:spTree>
    <p:extLst>
      <p:ext uri="{BB962C8B-B14F-4D97-AF65-F5344CB8AC3E}">
        <p14:creationId xmlns:p14="http://schemas.microsoft.com/office/powerpoint/2010/main" val="2015105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91032" y="161305"/>
            <a:ext cx="8409936" cy="62758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difference between == and .equals ?</a:t>
            </a:r>
          </a:p>
        </p:txBody>
      </p:sp>
      <p:sp>
        <p:nvSpPr>
          <p:cNvPr id="8" name="Rectangle 7">
            <a:extLst>
              <a:ext uri="{FF2B5EF4-FFF2-40B4-BE49-F238E27FC236}">
                <a16:creationId xmlns:a16="http://schemas.microsoft.com/office/drawing/2014/main" id="{9F2BA93C-8C61-4B1A-BB73-241E591D5A5A}"/>
              </a:ext>
            </a:extLst>
          </p:cNvPr>
          <p:cNvSpPr/>
          <p:nvPr/>
        </p:nvSpPr>
        <p:spPr>
          <a:xfrm>
            <a:off x="1210235" y="932329"/>
            <a:ext cx="9771530" cy="554921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 ) compares  REFERENCE (OBJECTS)</a:t>
            </a:r>
            <a:endParaRPr lang="en-US" dirty="0">
              <a:solidFill>
                <a:schemeClr val="tx1"/>
              </a:solidFill>
            </a:endParaRPr>
          </a:p>
          <a:p>
            <a:r>
              <a:rPr lang="en-US" dirty="0">
                <a:solidFill>
                  <a:schemeClr val="tx1"/>
                </a:solidFill>
              </a:rPr>
              <a:t>             String str1= </a:t>
            </a:r>
            <a:r>
              <a:rPr lang="en-US" b="1" dirty="0">
                <a:solidFill>
                  <a:schemeClr val="tx1"/>
                </a:solidFill>
              </a:rPr>
              <a:t>new</a:t>
            </a:r>
            <a:r>
              <a:rPr lang="en-US" dirty="0">
                <a:solidFill>
                  <a:schemeClr val="tx1"/>
                </a:solidFill>
              </a:rPr>
              <a:t> String ("</a:t>
            </a:r>
            <a:r>
              <a:rPr lang="en-US" dirty="0" err="1">
                <a:solidFill>
                  <a:schemeClr val="tx1"/>
                </a:solidFill>
              </a:rPr>
              <a:t>abc</a:t>
            </a:r>
            <a:r>
              <a:rPr lang="en-US" dirty="0">
                <a:solidFill>
                  <a:schemeClr val="tx1"/>
                </a:solidFill>
              </a:rPr>
              <a:t>");</a:t>
            </a:r>
          </a:p>
          <a:p>
            <a:r>
              <a:rPr lang="en-US" dirty="0">
                <a:solidFill>
                  <a:schemeClr val="tx1"/>
                </a:solidFill>
              </a:rPr>
              <a:t>		String str2= </a:t>
            </a:r>
            <a:r>
              <a:rPr lang="en-US" b="1" dirty="0">
                <a:solidFill>
                  <a:schemeClr val="tx1"/>
                </a:solidFill>
              </a:rPr>
              <a:t>new</a:t>
            </a:r>
            <a:r>
              <a:rPr lang="en-US" dirty="0">
                <a:solidFill>
                  <a:schemeClr val="tx1"/>
                </a:solidFill>
              </a:rPr>
              <a:t> String ("</a:t>
            </a:r>
            <a:r>
              <a:rPr lang="en-US" dirty="0" err="1">
                <a:solidFill>
                  <a:schemeClr val="tx1"/>
                </a:solidFill>
              </a:rPr>
              <a:t>abc</a:t>
            </a:r>
            <a:r>
              <a:rPr lang="en-US" dirty="0">
                <a:solidFill>
                  <a:schemeClr val="tx1"/>
                </a:solidFill>
              </a:rPr>
              <a:t>");</a:t>
            </a:r>
          </a:p>
          <a:p>
            <a:r>
              <a:rPr lang="en-US" dirty="0">
                <a:solidFill>
                  <a:schemeClr val="tx1"/>
                </a:solidFill>
              </a:rPr>
              <a:t>		</a:t>
            </a:r>
          </a:p>
          <a:p>
            <a:r>
              <a:rPr lang="en-US" dirty="0">
                <a:solidFill>
                  <a:schemeClr val="tx1"/>
                </a:solidFill>
              </a:rPr>
              <a:t>		</a:t>
            </a:r>
            <a:r>
              <a:rPr lang="en-US" b="1" dirty="0">
                <a:solidFill>
                  <a:schemeClr val="tx1"/>
                </a:solidFill>
              </a:rPr>
              <a:t>if</a:t>
            </a:r>
            <a:r>
              <a:rPr lang="en-US" dirty="0">
                <a:solidFill>
                  <a:schemeClr val="tx1"/>
                </a:solidFill>
              </a:rPr>
              <a:t>(str1==str2) {</a:t>
            </a:r>
          </a:p>
          <a:p>
            <a:r>
              <a:rPr lang="en-US" dirty="0">
                <a:solidFill>
                  <a:schemeClr val="tx1"/>
                </a:solidFill>
              </a:rPr>
              <a:t>			</a:t>
            </a:r>
            <a:r>
              <a:rPr lang="en-US" dirty="0" err="1">
                <a:solidFill>
                  <a:schemeClr val="tx1"/>
                </a:solidFill>
              </a:rPr>
              <a:t>System.</a:t>
            </a:r>
            <a:r>
              <a:rPr lang="en-US" b="1" i="1" dirty="0" err="1">
                <a:solidFill>
                  <a:schemeClr val="tx1"/>
                </a:solidFill>
              </a:rPr>
              <a:t>out</a:t>
            </a:r>
            <a:r>
              <a:rPr lang="en-US" dirty="0" err="1">
                <a:solidFill>
                  <a:schemeClr val="tx1"/>
                </a:solidFill>
              </a:rPr>
              <a:t>.println</a:t>
            </a:r>
            <a:r>
              <a:rPr lang="en-US" dirty="0">
                <a:solidFill>
                  <a:schemeClr val="tx1"/>
                </a:solidFill>
              </a:rPr>
              <a:t>("== gives True");</a:t>
            </a:r>
          </a:p>
          <a:p>
            <a:r>
              <a:rPr lang="en-US" dirty="0">
                <a:solidFill>
                  <a:schemeClr val="tx1"/>
                </a:solidFill>
              </a:rPr>
              <a:t>		}</a:t>
            </a:r>
            <a:r>
              <a:rPr lang="en-US" b="1" dirty="0">
                <a:solidFill>
                  <a:schemeClr val="tx1"/>
                </a:solidFill>
              </a:rPr>
              <a:t>else</a:t>
            </a:r>
            <a:r>
              <a:rPr lang="en-US" dirty="0">
                <a:solidFill>
                  <a:schemeClr val="tx1"/>
                </a:solidFill>
              </a:rPr>
              <a:t> {</a:t>
            </a:r>
          </a:p>
          <a:p>
            <a:r>
              <a:rPr lang="en-US" dirty="0">
                <a:solidFill>
                  <a:schemeClr val="tx1"/>
                </a:solidFill>
              </a:rPr>
              <a:t>			</a:t>
            </a:r>
            <a:r>
              <a:rPr lang="en-US" dirty="0" err="1">
                <a:solidFill>
                  <a:schemeClr val="tx1"/>
                </a:solidFill>
              </a:rPr>
              <a:t>System.</a:t>
            </a:r>
            <a:r>
              <a:rPr lang="en-US" b="1" i="1" dirty="0" err="1">
                <a:solidFill>
                  <a:schemeClr val="tx1"/>
                </a:solidFill>
              </a:rPr>
              <a:t>out</a:t>
            </a:r>
            <a:r>
              <a:rPr lang="en-US" dirty="0" err="1">
                <a:solidFill>
                  <a:schemeClr val="tx1"/>
                </a:solidFill>
              </a:rPr>
              <a:t>.println</a:t>
            </a:r>
            <a:r>
              <a:rPr lang="en-US" dirty="0">
                <a:solidFill>
                  <a:schemeClr val="tx1"/>
                </a:solidFill>
              </a:rPr>
              <a:t>("== gives False");</a:t>
            </a:r>
          </a:p>
          <a:p>
            <a:r>
              <a:rPr lang="en-US" dirty="0">
                <a:solidFill>
                  <a:schemeClr val="tx1"/>
                </a:solidFill>
              </a:rPr>
              <a:t>		}</a:t>
            </a:r>
          </a:p>
          <a:p>
            <a:r>
              <a:rPr lang="en-US" b="1" dirty="0">
                <a:solidFill>
                  <a:schemeClr val="tx1"/>
                </a:solidFill>
              </a:rPr>
              <a:t>RESULT:  FALSE</a:t>
            </a:r>
            <a:endParaRPr lang="en-US" dirty="0">
              <a:solidFill>
                <a:schemeClr val="tx1"/>
              </a:solidFill>
            </a:endParaRPr>
          </a:p>
          <a:p>
            <a:r>
              <a:rPr lang="en-US" b="1" dirty="0">
                <a:solidFill>
                  <a:schemeClr val="tx1"/>
                </a:solidFill>
              </a:rPr>
              <a:t>==============================================================.equals= compares   values of  objects</a:t>
            </a:r>
            <a:endParaRPr lang="en-US" dirty="0">
              <a:solidFill>
                <a:schemeClr val="tx1"/>
              </a:solidFill>
            </a:endParaRPr>
          </a:p>
          <a:p>
            <a:r>
              <a:rPr lang="en-US" b="1" dirty="0">
                <a:solidFill>
                  <a:schemeClr val="tx1"/>
                </a:solidFill>
              </a:rPr>
              <a:t>Ex:                       </a:t>
            </a:r>
            <a:r>
              <a:rPr lang="en-US" dirty="0">
                <a:solidFill>
                  <a:schemeClr val="tx1"/>
                </a:solidFill>
              </a:rPr>
              <a:t>String str2=str1;</a:t>
            </a:r>
          </a:p>
          <a:p>
            <a:r>
              <a:rPr lang="en-US" b="1" dirty="0">
                <a:solidFill>
                  <a:schemeClr val="tx1"/>
                </a:solidFill>
              </a:rPr>
              <a:t>		if</a:t>
            </a:r>
            <a:r>
              <a:rPr lang="en-US" dirty="0">
                <a:solidFill>
                  <a:schemeClr val="tx1"/>
                </a:solidFill>
              </a:rPr>
              <a:t>(str1.equals(str2)) {</a:t>
            </a:r>
          </a:p>
          <a:p>
            <a:r>
              <a:rPr lang="en-US" dirty="0">
                <a:solidFill>
                  <a:schemeClr val="tx1"/>
                </a:solidFill>
              </a:rPr>
              <a:t>			</a:t>
            </a:r>
            <a:r>
              <a:rPr lang="en-US" dirty="0" err="1">
                <a:solidFill>
                  <a:schemeClr val="tx1"/>
                </a:solidFill>
              </a:rPr>
              <a:t>System.</a:t>
            </a:r>
            <a:r>
              <a:rPr lang="en-US" b="1" i="1" dirty="0" err="1">
                <a:solidFill>
                  <a:schemeClr val="tx1"/>
                </a:solidFill>
              </a:rPr>
              <a:t>out</a:t>
            </a:r>
            <a:r>
              <a:rPr lang="en-US" dirty="0" err="1">
                <a:solidFill>
                  <a:schemeClr val="tx1"/>
                </a:solidFill>
              </a:rPr>
              <a:t>.println</a:t>
            </a:r>
            <a:r>
              <a:rPr lang="en-US" dirty="0">
                <a:solidFill>
                  <a:schemeClr val="tx1"/>
                </a:solidFill>
              </a:rPr>
              <a:t>(" Equal Values");</a:t>
            </a:r>
          </a:p>
          <a:p>
            <a:r>
              <a:rPr lang="en-US" dirty="0">
                <a:solidFill>
                  <a:schemeClr val="tx1"/>
                </a:solidFill>
              </a:rPr>
              <a:t>		}</a:t>
            </a:r>
            <a:r>
              <a:rPr lang="en-US" b="1" dirty="0">
                <a:solidFill>
                  <a:schemeClr val="tx1"/>
                </a:solidFill>
              </a:rPr>
              <a:t>else</a:t>
            </a:r>
            <a:r>
              <a:rPr lang="en-US" dirty="0">
                <a:solidFill>
                  <a:schemeClr val="tx1"/>
                </a:solidFill>
              </a:rPr>
              <a:t> {</a:t>
            </a:r>
          </a:p>
          <a:p>
            <a:r>
              <a:rPr lang="en-US" dirty="0">
                <a:solidFill>
                  <a:schemeClr val="tx1"/>
                </a:solidFill>
              </a:rPr>
              <a:t>			</a:t>
            </a:r>
            <a:r>
              <a:rPr lang="en-US" dirty="0" err="1">
                <a:solidFill>
                  <a:schemeClr val="tx1"/>
                </a:solidFill>
              </a:rPr>
              <a:t>System.</a:t>
            </a:r>
            <a:r>
              <a:rPr lang="en-US" b="1" i="1" dirty="0" err="1">
                <a:solidFill>
                  <a:schemeClr val="tx1"/>
                </a:solidFill>
              </a:rPr>
              <a:t>out</a:t>
            </a:r>
            <a:r>
              <a:rPr lang="en-US" dirty="0" err="1">
                <a:solidFill>
                  <a:schemeClr val="tx1"/>
                </a:solidFill>
              </a:rPr>
              <a:t>.println</a:t>
            </a:r>
            <a:r>
              <a:rPr lang="en-US" dirty="0">
                <a:solidFill>
                  <a:schemeClr val="tx1"/>
                </a:solidFill>
              </a:rPr>
              <a:t>("</a:t>
            </a:r>
            <a:r>
              <a:rPr lang="en-US">
                <a:solidFill>
                  <a:schemeClr val="tx1"/>
                </a:solidFill>
              </a:rPr>
              <a:t>Different Values</a:t>
            </a:r>
            <a:r>
              <a:rPr lang="en-US" dirty="0">
                <a:solidFill>
                  <a:schemeClr val="tx1"/>
                </a:solidFill>
              </a:rPr>
              <a:t>");</a:t>
            </a:r>
          </a:p>
          <a:p>
            <a:r>
              <a:rPr lang="en-US" dirty="0">
                <a:solidFill>
                  <a:schemeClr val="tx1"/>
                </a:solidFill>
              </a:rPr>
              <a:t>		}</a:t>
            </a: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960212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83580"/>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SPRINT GROOMING</a:t>
            </a:r>
          </a:p>
          <a:p>
            <a:pPr algn="ctr"/>
            <a:endParaRPr lang="en-US" dirty="0">
              <a:solidFill>
                <a:schemeClr val="tx1"/>
              </a:solidFill>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059620"/>
            <a:ext cx="8309500" cy="364872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When  1-2 days  left  in  current  sprint you  have  groom meeting</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You start  talk  about  what is  going to  happen  in next  sprint</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Everybody has to be  on  same  page</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The meeting is organized by the Business Analyst</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It takes around 1 hour.</a:t>
            </a: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algn="just"/>
            <a:endParaRPr lang="en-US" dirty="0">
              <a:solidFill>
                <a:schemeClr val="tx1"/>
              </a:solidFill>
            </a:endParaRP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141568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91032" y="376458"/>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210235" y="1846729"/>
            <a:ext cx="9771530" cy="463481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endParaRPr lang="en-US" sz="2800" dirty="0">
              <a:solidFill>
                <a:schemeClr val="tx1"/>
              </a:solidFill>
            </a:endParaRPr>
          </a:p>
        </p:txBody>
      </p:sp>
    </p:spTree>
    <p:extLst>
      <p:ext uri="{BB962C8B-B14F-4D97-AF65-F5344CB8AC3E}">
        <p14:creationId xmlns:p14="http://schemas.microsoft.com/office/powerpoint/2010/main" val="408025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83580"/>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DEMO</a:t>
            </a:r>
          </a:p>
          <a:p>
            <a:pPr algn="ctr"/>
            <a:endParaRPr lang="en-US" dirty="0">
              <a:solidFill>
                <a:schemeClr val="tx1"/>
              </a:solidFill>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059620"/>
            <a:ext cx="8309500" cy="364872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Everybody  talks about what  functionality  he/she  has  worked in  current</a:t>
            </a:r>
          </a:p>
          <a:p>
            <a:pPr algn="just"/>
            <a:r>
              <a:rPr lang="en-US" dirty="0">
                <a:solidFill>
                  <a:schemeClr val="tx1"/>
                </a:solidFill>
              </a:rPr>
              <a:t>     release cycle</a:t>
            </a:r>
          </a:p>
          <a:p>
            <a:pPr algn="just"/>
            <a:endParaRPr lang="en-US" dirty="0">
              <a:solidFill>
                <a:schemeClr val="tx1"/>
              </a:solidFill>
            </a:endParaRPr>
          </a:p>
          <a:p>
            <a:pPr marL="342900" indent="-342900" algn="just">
              <a:buAutoNum type="arabicPeriod" startAt="2"/>
            </a:pPr>
            <a:r>
              <a:rPr lang="en-US" dirty="0">
                <a:solidFill>
                  <a:schemeClr val="tx1"/>
                </a:solidFill>
              </a:rPr>
              <a:t>It takes around 1-1.5 hour.</a:t>
            </a: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16935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16EF140-981C-4DBD-8EA6-FB8A4E2C674A}"/>
              </a:ext>
            </a:extLst>
          </p:cNvPr>
          <p:cNvGraphicFramePr/>
          <p:nvPr>
            <p:extLst>
              <p:ext uri="{D42A27DB-BD31-4B8C-83A1-F6EECF244321}">
                <p14:modId xmlns:p14="http://schemas.microsoft.com/office/powerpoint/2010/main" val="1152383320"/>
              </p:ext>
            </p:extLst>
          </p:nvPr>
        </p:nvGraphicFramePr>
        <p:xfrm>
          <a:off x="1615736" y="1287837"/>
          <a:ext cx="900195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D38862D1-B799-4426-9CD1-D18C3716FA83}"/>
              </a:ext>
            </a:extLst>
          </p:cNvPr>
          <p:cNvSpPr/>
          <p:nvPr/>
        </p:nvSpPr>
        <p:spPr>
          <a:xfrm>
            <a:off x="1269507" y="390617"/>
            <a:ext cx="9001957" cy="68358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 OTHER MEETINGS</a:t>
            </a:r>
            <a:endParaRPr lang="en-US" dirty="0">
              <a:solidFill>
                <a:schemeClr val="tx1"/>
              </a:solidFill>
            </a:endParaRPr>
          </a:p>
        </p:txBody>
      </p:sp>
    </p:spTree>
    <p:extLst>
      <p:ext uri="{BB962C8B-B14F-4D97-AF65-F5344CB8AC3E}">
        <p14:creationId xmlns:p14="http://schemas.microsoft.com/office/powerpoint/2010/main" val="3587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edefined Process 2">
            <a:extLst>
              <a:ext uri="{FF2B5EF4-FFF2-40B4-BE49-F238E27FC236}">
                <a16:creationId xmlns:a16="http://schemas.microsoft.com/office/drawing/2014/main" id="{495A4888-0D2B-4B8F-871D-6F2F98C46469}"/>
              </a:ext>
            </a:extLst>
          </p:cNvPr>
          <p:cNvSpPr/>
          <p:nvPr/>
        </p:nvSpPr>
        <p:spPr>
          <a:xfrm>
            <a:off x="1302058" y="178131"/>
            <a:ext cx="9392575" cy="798413"/>
          </a:xfrm>
          <a:prstGeom prst="flowChartPredefined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solidFill>
                  <a:schemeClr val="tx1"/>
                </a:solidFill>
              </a:rPr>
              <a:t>WHAT IS TESTING?</a:t>
            </a:r>
          </a:p>
        </p:txBody>
      </p:sp>
      <p:sp>
        <p:nvSpPr>
          <p:cNvPr id="2" name="Rectangle 1">
            <a:extLst>
              <a:ext uri="{FF2B5EF4-FFF2-40B4-BE49-F238E27FC236}">
                <a16:creationId xmlns:a16="http://schemas.microsoft.com/office/drawing/2014/main" id="{F184C7BE-0C11-4777-9F27-9C068E6D120E}"/>
              </a:ext>
            </a:extLst>
          </p:cNvPr>
          <p:cNvSpPr/>
          <p:nvPr/>
        </p:nvSpPr>
        <p:spPr>
          <a:xfrm>
            <a:off x="1198485" y="1429305"/>
            <a:ext cx="9552373" cy="332024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	Software systems are an integral part of life, from business applications (e.g., banking) to consumer products (e.g., cars). </a:t>
            </a:r>
          </a:p>
          <a:p>
            <a:pPr algn="just"/>
            <a:endParaRPr lang="en-US" sz="2200" dirty="0">
              <a:solidFill>
                <a:schemeClr val="tx1"/>
              </a:solidFill>
            </a:endParaRPr>
          </a:p>
          <a:p>
            <a:pPr algn="just"/>
            <a:r>
              <a:rPr lang="en-US" sz="2200" dirty="0">
                <a:solidFill>
                  <a:schemeClr val="tx1"/>
                </a:solidFill>
              </a:rPr>
              <a:t>	Software testing is a way to assess the quality of the software and to reduce the risk of software failure in operation.</a:t>
            </a:r>
          </a:p>
          <a:p>
            <a:pPr algn="just"/>
            <a:endParaRPr lang="en-US" sz="2200" dirty="0">
              <a:solidFill>
                <a:schemeClr val="tx1"/>
              </a:solidFill>
            </a:endParaRPr>
          </a:p>
          <a:p>
            <a:pPr algn="just"/>
            <a:r>
              <a:rPr lang="en-US" sz="2200" dirty="0">
                <a:solidFill>
                  <a:schemeClr val="tx1"/>
                </a:solidFill>
              </a:rPr>
              <a:t>	Software that does not work correctly can lead to many problems such as:</a:t>
            </a:r>
          </a:p>
        </p:txBody>
      </p:sp>
      <p:sp>
        <p:nvSpPr>
          <p:cNvPr id="4" name="Rectangle: Rounded Corners 3">
            <a:extLst>
              <a:ext uri="{FF2B5EF4-FFF2-40B4-BE49-F238E27FC236}">
                <a16:creationId xmlns:a16="http://schemas.microsoft.com/office/drawing/2014/main" id="{9A1C6DCE-A96E-454B-8ED4-1E2AA9BDD7B3}"/>
              </a:ext>
            </a:extLst>
          </p:cNvPr>
          <p:cNvSpPr/>
          <p:nvPr/>
        </p:nvSpPr>
        <p:spPr>
          <a:xfrm>
            <a:off x="1109705" y="5086906"/>
            <a:ext cx="2228295" cy="66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Loss of money</a:t>
            </a:r>
            <a:endParaRPr lang="en-US" dirty="0"/>
          </a:p>
        </p:txBody>
      </p:sp>
      <p:sp>
        <p:nvSpPr>
          <p:cNvPr id="5" name="Rectangle: Rounded Corners 4">
            <a:extLst>
              <a:ext uri="{FF2B5EF4-FFF2-40B4-BE49-F238E27FC236}">
                <a16:creationId xmlns:a16="http://schemas.microsoft.com/office/drawing/2014/main" id="{6933045B-533F-4760-96D8-8E00CF0A46EA}"/>
              </a:ext>
            </a:extLst>
          </p:cNvPr>
          <p:cNvSpPr/>
          <p:nvPr/>
        </p:nvSpPr>
        <p:spPr>
          <a:xfrm>
            <a:off x="8640928" y="5143130"/>
            <a:ext cx="2228295" cy="66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Injury or death</a:t>
            </a:r>
            <a:endParaRPr lang="en-US" dirty="0"/>
          </a:p>
        </p:txBody>
      </p:sp>
      <p:sp>
        <p:nvSpPr>
          <p:cNvPr id="6" name="Rectangle: Rounded Corners 5">
            <a:extLst>
              <a:ext uri="{FF2B5EF4-FFF2-40B4-BE49-F238E27FC236}">
                <a16:creationId xmlns:a16="http://schemas.microsoft.com/office/drawing/2014/main" id="{DD4ECD87-FD8A-41BF-9A17-03D3DA7931D8}"/>
              </a:ext>
            </a:extLst>
          </p:cNvPr>
          <p:cNvSpPr/>
          <p:nvPr/>
        </p:nvSpPr>
        <p:spPr>
          <a:xfrm>
            <a:off x="6217323" y="5154967"/>
            <a:ext cx="2228295" cy="66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reputation</a:t>
            </a:r>
            <a:endParaRPr lang="en-US" dirty="0"/>
          </a:p>
        </p:txBody>
      </p:sp>
      <p:sp>
        <p:nvSpPr>
          <p:cNvPr id="7" name="Rectangle: Rounded Corners 6">
            <a:extLst>
              <a:ext uri="{FF2B5EF4-FFF2-40B4-BE49-F238E27FC236}">
                <a16:creationId xmlns:a16="http://schemas.microsoft.com/office/drawing/2014/main" id="{57530DE4-1663-48B8-88B0-E8595E54BC45}"/>
              </a:ext>
            </a:extLst>
          </p:cNvPr>
          <p:cNvSpPr/>
          <p:nvPr/>
        </p:nvSpPr>
        <p:spPr>
          <a:xfrm>
            <a:off x="3663514" y="5134994"/>
            <a:ext cx="2228295" cy="66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a:t>
            </a:r>
          </a:p>
        </p:txBody>
      </p:sp>
    </p:spTree>
    <p:extLst>
      <p:ext uri="{BB962C8B-B14F-4D97-AF65-F5344CB8AC3E}">
        <p14:creationId xmlns:p14="http://schemas.microsoft.com/office/powerpoint/2010/main" val="372136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1)">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4" grpId="0" animBg="1"/>
      <p:bldP spid="5"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E3C049-72A6-4156-ADEB-ADC1017AD117}"/>
              </a:ext>
            </a:extLst>
          </p:cNvPr>
          <p:cNvSpPr/>
          <p:nvPr/>
        </p:nvSpPr>
        <p:spPr>
          <a:xfrm>
            <a:off x="4104738" y="317823"/>
            <a:ext cx="6542843"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Describe me scrum Team? </a:t>
            </a:r>
          </a:p>
        </p:txBody>
      </p:sp>
      <p:sp>
        <p:nvSpPr>
          <p:cNvPr id="6" name="Rectangle 5">
            <a:extLst>
              <a:ext uri="{FF2B5EF4-FFF2-40B4-BE49-F238E27FC236}">
                <a16:creationId xmlns:a16="http://schemas.microsoft.com/office/drawing/2014/main" id="{6FDC3857-9628-4D15-B90E-1E775A75484B}"/>
              </a:ext>
            </a:extLst>
          </p:cNvPr>
          <p:cNvSpPr/>
          <p:nvPr/>
        </p:nvSpPr>
        <p:spPr>
          <a:xfrm>
            <a:off x="2573116" y="2102384"/>
            <a:ext cx="9367423" cy="12123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highlight>
                  <a:srgbClr val="00FF00"/>
                </a:highlight>
              </a:rPr>
              <a:t>Product owner</a:t>
            </a:r>
            <a:r>
              <a:rPr lang="en-US" sz="2200" dirty="0">
                <a:solidFill>
                  <a:schemeClr val="tx1"/>
                </a:solidFill>
              </a:rPr>
              <a:t>. Product owner is the one who created wish list to the project which is called product backlog. Product owner usually prioritizes the product backlog item</a:t>
            </a:r>
          </a:p>
        </p:txBody>
      </p:sp>
      <p:sp>
        <p:nvSpPr>
          <p:cNvPr id="5" name="Rectangle 4">
            <a:extLst>
              <a:ext uri="{FF2B5EF4-FFF2-40B4-BE49-F238E27FC236}">
                <a16:creationId xmlns:a16="http://schemas.microsoft.com/office/drawing/2014/main" id="{FD495741-CD25-499E-9A2B-CF683540C6A1}"/>
              </a:ext>
            </a:extLst>
          </p:cNvPr>
          <p:cNvSpPr/>
          <p:nvPr/>
        </p:nvSpPr>
        <p:spPr>
          <a:xfrm>
            <a:off x="2573118" y="5443197"/>
            <a:ext cx="9367422" cy="108603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Team : BA, Developers and Testers</a:t>
            </a:r>
          </a:p>
        </p:txBody>
      </p:sp>
      <p:sp>
        <p:nvSpPr>
          <p:cNvPr id="7" name="Rectangle 6">
            <a:extLst>
              <a:ext uri="{FF2B5EF4-FFF2-40B4-BE49-F238E27FC236}">
                <a16:creationId xmlns:a16="http://schemas.microsoft.com/office/drawing/2014/main" id="{23A7E1A4-AC0B-4A92-BBF7-DFE03E0BA32E}"/>
              </a:ext>
            </a:extLst>
          </p:cNvPr>
          <p:cNvSpPr/>
          <p:nvPr/>
        </p:nvSpPr>
        <p:spPr>
          <a:xfrm>
            <a:off x="2573117" y="3750524"/>
            <a:ext cx="9368753" cy="108603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highlight>
                  <a:srgbClr val="00FF00"/>
                </a:highlight>
              </a:rPr>
              <a:t>Scrum master, </a:t>
            </a:r>
            <a:r>
              <a:rPr lang="en-US" sz="2200" dirty="0">
                <a:solidFill>
                  <a:schemeClr val="tx1"/>
                </a:solidFill>
              </a:rPr>
              <a:t>He or she is responsible to move the team to the right direction. Couching the team to be more agile and more productive. If we have any blocker he or she is go to person to remove our blocker.</a:t>
            </a:r>
          </a:p>
        </p:txBody>
      </p:sp>
    </p:spTree>
    <p:extLst>
      <p:ext uri="{BB962C8B-B14F-4D97-AF65-F5344CB8AC3E}">
        <p14:creationId xmlns:p14="http://schemas.microsoft.com/office/powerpoint/2010/main" val="418595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60062" y="670241"/>
            <a:ext cx="9148917" cy="749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What is user story?</a:t>
            </a:r>
          </a:p>
        </p:txBody>
      </p:sp>
      <p:sp>
        <p:nvSpPr>
          <p:cNvPr id="3" name="Rectangle 2">
            <a:extLst>
              <a:ext uri="{FF2B5EF4-FFF2-40B4-BE49-F238E27FC236}">
                <a16:creationId xmlns:a16="http://schemas.microsoft.com/office/drawing/2014/main" id="{A8E1509E-16D9-4CA3-B037-805BC8A04556}"/>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500" dirty="0">
                <a:solidFill>
                  <a:schemeClr val="tx1"/>
                </a:solidFill>
              </a:rPr>
              <a:t>	In software development and product management, a user story is an informal, natural language description of one or more features of a software system. </a:t>
            </a:r>
          </a:p>
          <a:p>
            <a:pPr algn="just"/>
            <a:r>
              <a:rPr lang="en-US" sz="2500" dirty="0">
                <a:solidFill>
                  <a:schemeClr val="tx1"/>
                </a:solidFill>
              </a:rPr>
              <a:t>	A user story describes the type of user, what they want and why. </a:t>
            </a:r>
          </a:p>
          <a:p>
            <a:pPr algn="just"/>
            <a:r>
              <a:rPr lang="en-US" sz="2500" dirty="0">
                <a:solidFill>
                  <a:schemeClr val="tx1"/>
                </a:solidFill>
              </a:rPr>
              <a:t>A user story helps to create a simplified description of a requirement.</a:t>
            </a:r>
          </a:p>
          <a:p>
            <a:pPr algn="just"/>
            <a:endParaRPr lang="en-US" sz="2500" dirty="0">
              <a:solidFill>
                <a:schemeClr val="tx1"/>
              </a:solidFill>
            </a:endParaRPr>
          </a:p>
          <a:p>
            <a:pPr algn="just"/>
            <a:r>
              <a:rPr lang="en-US" dirty="0"/>
              <a:t>As a &lt; type of user &gt;, I want &lt; some goal &gt; so that &lt; some reason &gt;.</a:t>
            </a:r>
            <a:endParaRPr lang="en-US" sz="2500" dirty="0">
              <a:solidFill>
                <a:schemeClr val="tx1"/>
              </a:solidFill>
            </a:endParaRPr>
          </a:p>
          <a:p>
            <a:pPr marL="342900" indent="-342900" algn="just">
              <a:buAutoNum type="arabicPeriod"/>
            </a:pPr>
            <a:endParaRPr lang="en-US" sz="2500" dirty="0">
              <a:solidFill>
                <a:schemeClr val="tx1"/>
              </a:solidFill>
            </a:endParaRPr>
          </a:p>
        </p:txBody>
      </p:sp>
    </p:spTree>
    <p:extLst>
      <p:ext uri="{BB962C8B-B14F-4D97-AF65-F5344CB8AC3E}">
        <p14:creationId xmlns:p14="http://schemas.microsoft.com/office/powerpoint/2010/main" val="29765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60062" y="670241"/>
            <a:ext cx="9148917" cy="749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What is Acceptance Criteria?</a:t>
            </a:r>
          </a:p>
        </p:txBody>
      </p:sp>
      <p:sp>
        <p:nvSpPr>
          <p:cNvPr id="3" name="Rectangle 2">
            <a:extLst>
              <a:ext uri="{FF2B5EF4-FFF2-40B4-BE49-F238E27FC236}">
                <a16:creationId xmlns:a16="http://schemas.microsoft.com/office/drawing/2014/main" id="{A8E1509E-16D9-4CA3-B037-805BC8A04556}"/>
              </a:ext>
            </a:extLst>
          </p:cNvPr>
          <p:cNvSpPr/>
          <p:nvPr/>
        </p:nvSpPr>
        <p:spPr>
          <a:xfrm>
            <a:off x="1073020" y="1847461"/>
            <a:ext cx="10226351" cy="47772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Acceptance criteria define what must be done to complete a user story. They specify the boundaries of the story. </a:t>
            </a:r>
          </a:p>
          <a:p>
            <a:endParaRPr lang="en-US" sz="2000" dirty="0">
              <a:solidFill>
                <a:schemeClr val="tx1"/>
              </a:solidFill>
            </a:endParaRPr>
          </a:p>
          <a:p>
            <a:r>
              <a:rPr lang="en-US" sz="2000" b="1" dirty="0">
                <a:solidFill>
                  <a:schemeClr val="tx1"/>
                </a:solidFill>
              </a:rPr>
              <a:t>For example:  </a:t>
            </a:r>
          </a:p>
          <a:p>
            <a:r>
              <a:rPr lang="en-US" sz="2000" dirty="0">
                <a:solidFill>
                  <a:schemeClr val="tx1"/>
                </a:solidFill>
              </a:rPr>
              <a:t>user story &lt; </a:t>
            </a:r>
            <a:r>
              <a:rPr lang="en-US" sz="2000" dirty="0">
                <a:solidFill>
                  <a:schemeClr val="bg2">
                    <a:lumMod val="20000"/>
                    <a:lumOff val="80000"/>
                  </a:schemeClr>
                </a:solidFill>
              </a:rPr>
              <a:t>As a customer I want to be able to search a product so I can buy them</a:t>
            </a:r>
            <a:r>
              <a:rPr lang="en-US" sz="2000" dirty="0">
                <a:solidFill>
                  <a:schemeClr val="tx1"/>
                </a:solidFill>
              </a:rPr>
              <a:t>.&gt;</a:t>
            </a:r>
          </a:p>
          <a:p>
            <a:r>
              <a:rPr lang="en-US" sz="2000" dirty="0">
                <a:solidFill>
                  <a:schemeClr val="tx1"/>
                </a:solidFill>
              </a:rPr>
              <a:t>We can have following acceptance criteria for above user story:</a:t>
            </a:r>
          </a:p>
          <a:p>
            <a:endParaRPr lang="en-US" sz="2000" dirty="0">
              <a:solidFill>
                <a:schemeClr val="tx1"/>
              </a:solidFill>
            </a:endParaRPr>
          </a:p>
          <a:p>
            <a:pPr lvl="0"/>
            <a:r>
              <a:rPr lang="en-US" sz="2000" dirty="0">
                <a:solidFill>
                  <a:schemeClr val="tx1"/>
                </a:solidFill>
              </a:rPr>
              <a:t>User should be able to search by product name.</a:t>
            </a:r>
          </a:p>
          <a:p>
            <a:pPr lvl="0"/>
            <a:r>
              <a:rPr lang="en-US" sz="2000" dirty="0">
                <a:solidFill>
                  <a:schemeClr val="tx1"/>
                </a:solidFill>
              </a:rPr>
              <a:t>User should be able to search by product ID</a:t>
            </a:r>
          </a:p>
          <a:p>
            <a:pPr lvl="0"/>
            <a:r>
              <a:rPr lang="en-US" sz="2000" dirty="0">
                <a:solidFill>
                  <a:schemeClr val="tx1"/>
                </a:solidFill>
              </a:rPr>
              <a:t>User should be able to sort the search result by (hot selling, price, rating, trending)</a:t>
            </a:r>
          </a:p>
          <a:p>
            <a:pPr lvl="0"/>
            <a:endParaRPr lang="en-US" sz="2000" dirty="0">
              <a:solidFill>
                <a:schemeClr val="tx1"/>
              </a:solidFill>
            </a:endParaRPr>
          </a:p>
          <a:p>
            <a:r>
              <a:rPr lang="en-US" sz="2000" dirty="0">
                <a:solidFill>
                  <a:schemeClr val="tx1"/>
                </a:solidFill>
              </a:rPr>
              <a:t>If all of the conditions are met, then we know the story is successfully developed. </a:t>
            </a:r>
          </a:p>
          <a:p>
            <a:r>
              <a:rPr lang="en-US" sz="2000" dirty="0">
                <a:solidFill>
                  <a:schemeClr val="tx1"/>
                </a:solidFill>
              </a:rPr>
              <a:t>We also write test cases based on acceptance criteria. </a:t>
            </a:r>
          </a:p>
          <a:p>
            <a:pPr algn="just"/>
            <a:endParaRPr lang="en-US" sz="2000" dirty="0">
              <a:solidFill>
                <a:schemeClr val="tx1"/>
              </a:solidFill>
            </a:endParaRPr>
          </a:p>
        </p:txBody>
      </p:sp>
    </p:spTree>
    <p:extLst>
      <p:ext uri="{BB962C8B-B14F-4D97-AF65-F5344CB8AC3E}">
        <p14:creationId xmlns:p14="http://schemas.microsoft.com/office/powerpoint/2010/main" val="382385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60062" y="670241"/>
            <a:ext cx="9148917" cy="749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What is BDD?</a:t>
            </a:r>
          </a:p>
        </p:txBody>
      </p:sp>
      <p:sp>
        <p:nvSpPr>
          <p:cNvPr id="3" name="Rectangle 2">
            <a:extLst>
              <a:ext uri="{FF2B5EF4-FFF2-40B4-BE49-F238E27FC236}">
                <a16:creationId xmlns:a16="http://schemas.microsoft.com/office/drawing/2014/main" id="{A8E1509E-16D9-4CA3-B037-805BC8A04556}"/>
              </a:ext>
            </a:extLst>
          </p:cNvPr>
          <p:cNvSpPr/>
          <p:nvPr/>
        </p:nvSpPr>
        <p:spPr>
          <a:xfrm>
            <a:off x="1073020" y="1847461"/>
            <a:ext cx="10226351" cy="47772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BDD= Behavioral Driven Development </a:t>
            </a:r>
          </a:p>
          <a:p>
            <a:r>
              <a:rPr lang="en-US" dirty="0">
                <a:solidFill>
                  <a:schemeClr val="tx1"/>
                </a:solidFill>
              </a:rPr>
              <a:t>	 It is an Agile </a:t>
            </a:r>
            <a:r>
              <a:rPr lang="en-US" b="1" dirty="0">
                <a:solidFill>
                  <a:schemeClr val="tx1"/>
                </a:solidFill>
              </a:rPr>
              <a:t>software development</a:t>
            </a:r>
            <a:r>
              <a:rPr lang="en-US" dirty="0">
                <a:solidFill>
                  <a:schemeClr val="tx1"/>
                </a:solidFill>
              </a:rPr>
              <a:t> process that encourages collaboration among </a:t>
            </a:r>
            <a:r>
              <a:rPr lang="en-US" b="1" dirty="0">
                <a:solidFill>
                  <a:schemeClr val="tx1"/>
                </a:solidFill>
              </a:rPr>
              <a:t>developers</a:t>
            </a:r>
            <a:r>
              <a:rPr lang="en-US" dirty="0">
                <a:solidFill>
                  <a:schemeClr val="tx1"/>
                </a:solidFill>
              </a:rPr>
              <a:t>, QA and non-technical </a:t>
            </a:r>
          </a:p>
          <a:p>
            <a:r>
              <a:rPr lang="en-US" dirty="0">
                <a:solidFill>
                  <a:schemeClr val="tx1"/>
                </a:solidFill>
              </a:rPr>
              <a:t> </a:t>
            </a:r>
          </a:p>
          <a:p>
            <a:endParaRPr lang="en-US" dirty="0">
              <a:solidFill>
                <a:schemeClr val="tx1"/>
              </a:solidFill>
            </a:endParaRPr>
          </a:p>
          <a:p>
            <a:r>
              <a:rPr lang="en-US" b="1" dirty="0">
                <a:solidFill>
                  <a:schemeClr val="tx1"/>
                </a:solidFill>
              </a:rPr>
              <a:t>GIVEN</a:t>
            </a:r>
            <a:r>
              <a:rPr lang="en-US" dirty="0">
                <a:solidFill>
                  <a:schemeClr val="tx1"/>
                </a:solidFill>
              </a:rPr>
              <a:t>: Define the precondition for a scenario   					{CONTEXT}</a:t>
            </a:r>
          </a:p>
          <a:p>
            <a:r>
              <a:rPr lang="en-US" b="1" dirty="0">
                <a:solidFill>
                  <a:schemeClr val="tx1"/>
                </a:solidFill>
              </a:rPr>
              <a:t>WHEN</a:t>
            </a:r>
            <a:r>
              <a:rPr lang="en-US" dirty="0">
                <a:solidFill>
                  <a:schemeClr val="tx1"/>
                </a:solidFill>
              </a:rPr>
              <a:t>: Define the action, which will user take on application 		{EVENT}</a:t>
            </a:r>
          </a:p>
          <a:p>
            <a:r>
              <a:rPr lang="en-US" b="1" dirty="0">
                <a:solidFill>
                  <a:schemeClr val="tx1"/>
                </a:solidFill>
              </a:rPr>
              <a:t>THEN</a:t>
            </a:r>
            <a:r>
              <a:rPr lang="en-US" dirty="0">
                <a:solidFill>
                  <a:schemeClr val="tx1"/>
                </a:solidFill>
              </a:rPr>
              <a:t>: Define the outcome of the “When” action  					{OUTCOME}</a:t>
            </a:r>
          </a:p>
          <a:p>
            <a:r>
              <a:rPr lang="en-US" b="1" dirty="0">
                <a:solidFill>
                  <a:schemeClr val="tx1"/>
                </a:solidFill>
              </a:rPr>
              <a:t>AND</a:t>
            </a:r>
            <a:r>
              <a:rPr lang="en-US" dirty="0">
                <a:solidFill>
                  <a:schemeClr val="tx1"/>
                </a:solidFill>
              </a:rPr>
              <a:t>:  Define the addition condition with other keywords</a:t>
            </a:r>
          </a:p>
          <a:p>
            <a:pPr algn="just"/>
            <a:endParaRPr lang="en-US" sz="2000" dirty="0">
              <a:solidFill>
                <a:schemeClr val="tx1"/>
              </a:solidFill>
            </a:endParaRPr>
          </a:p>
        </p:txBody>
      </p:sp>
    </p:spTree>
    <p:extLst>
      <p:ext uri="{BB962C8B-B14F-4D97-AF65-F5344CB8AC3E}">
        <p14:creationId xmlns:p14="http://schemas.microsoft.com/office/powerpoint/2010/main" val="417290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r>
              <a:rPr lang="en-US" sz="2800" b="1" dirty="0">
                <a:solidFill>
                  <a:schemeClr val="tx1"/>
                </a:solidFill>
              </a:rPr>
              <a:t>What is  Test Case?</a:t>
            </a:r>
          </a:p>
          <a:p>
            <a:pPr algn="ctr"/>
            <a:endParaRPr lang="en-US" sz="2500" b="1"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A Test Case is a document that describes step by step process how to test the application.</a:t>
            </a:r>
          </a:p>
          <a:p>
            <a:r>
              <a:rPr lang="en-US" sz="2800" dirty="0">
                <a:solidFill>
                  <a:schemeClr val="tx1"/>
                </a:solidFill>
              </a:rPr>
              <a:t>	A Test Case includes Test Case name, Steps Description, Expected Output.</a:t>
            </a:r>
            <a:endParaRPr lang="en-US" sz="2800" dirty="0"/>
          </a:p>
          <a:p>
            <a:endParaRPr lang="en-US" sz="2800" dirty="0">
              <a:solidFill>
                <a:schemeClr val="tx1"/>
              </a:solidFill>
            </a:endParaRPr>
          </a:p>
          <a:p>
            <a:pPr marL="457200" indent="-457200">
              <a:buAutoNum type="arabicPeriod"/>
            </a:pPr>
            <a:endParaRPr lang="en-US" sz="2800" dirty="0">
              <a:solidFill>
                <a:schemeClr val="tx1"/>
              </a:solidFill>
            </a:endParaRPr>
          </a:p>
          <a:p>
            <a:pPr algn="just"/>
            <a:endParaRPr lang="en-US" sz="2500" dirty="0">
              <a:solidFill>
                <a:schemeClr val="tx1"/>
              </a:solidFill>
            </a:endParaRPr>
          </a:p>
        </p:txBody>
      </p:sp>
    </p:spTree>
    <p:extLst>
      <p:ext uri="{BB962C8B-B14F-4D97-AF65-F5344CB8AC3E}">
        <p14:creationId xmlns:p14="http://schemas.microsoft.com/office/powerpoint/2010/main" val="52850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0D9255-9339-4792-969F-7F794C00494C}"/>
              </a:ext>
            </a:extLst>
          </p:cNvPr>
          <p:cNvSpPr/>
          <p:nvPr/>
        </p:nvSpPr>
        <p:spPr>
          <a:xfrm>
            <a:off x="1341120" y="740229"/>
            <a:ext cx="9814560" cy="564315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2">
                    <a:lumMod val="50000"/>
                  </a:schemeClr>
                </a:solidFill>
              </a:rPr>
              <a:t>User Story : {1125-As a User I want to see list of airports in “Departure” </a:t>
            </a:r>
            <a:r>
              <a:rPr lang="en-US" dirty="0">
                <a:solidFill>
                  <a:schemeClr val="tx2">
                    <a:lumMod val="50000"/>
                  </a:schemeClr>
                </a:solidFill>
              </a:rPr>
              <a:t>and</a:t>
            </a:r>
            <a:r>
              <a:rPr lang="en-US" b="1" dirty="0">
                <a:solidFill>
                  <a:schemeClr val="tx2">
                    <a:lumMod val="50000"/>
                  </a:schemeClr>
                </a:solidFill>
              </a:rPr>
              <a:t> field "Going to” field}</a:t>
            </a:r>
            <a:endParaRPr lang="en-US" dirty="0">
              <a:solidFill>
                <a:schemeClr val="tx2">
                  <a:lumMod val="50000"/>
                </a:schemeClr>
              </a:solidFill>
            </a:endParaRPr>
          </a:p>
          <a:p>
            <a:r>
              <a:rPr lang="en-US" b="1" dirty="0">
                <a:solidFill>
                  <a:schemeClr val="tx2">
                    <a:lumMod val="50000"/>
                  </a:schemeClr>
                </a:solidFill>
              </a:rPr>
              <a:t> </a:t>
            </a:r>
            <a:endParaRPr lang="en-US" dirty="0">
              <a:solidFill>
                <a:schemeClr val="tx2">
                  <a:lumMod val="50000"/>
                </a:schemeClr>
              </a:solidFill>
            </a:endParaRPr>
          </a:p>
          <a:p>
            <a:endParaRPr lang="en-US" b="1" dirty="0">
              <a:solidFill>
                <a:schemeClr val="tx2">
                  <a:lumMod val="50000"/>
                </a:schemeClr>
              </a:solidFill>
            </a:endParaRPr>
          </a:p>
          <a:p>
            <a:r>
              <a:rPr lang="en-US" dirty="0"/>
              <a:t>http://www.ksrtc.in</a:t>
            </a:r>
            <a:endParaRPr lang="en-US" b="1" dirty="0">
              <a:solidFill>
                <a:schemeClr val="tx2">
                  <a:lumMod val="50000"/>
                </a:schemeClr>
              </a:solidFill>
            </a:endParaRPr>
          </a:p>
          <a:p>
            <a:r>
              <a:rPr lang="en-US" b="1" dirty="0">
                <a:solidFill>
                  <a:schemeClr val="tx2">
                    <a:lumMod val="50000"/>
                  </a:schemeClr>
                </a:solidFill>
              </a:rPr>
              <a:t>Acceptance  Criteria</a:t>
            </a:r>
            <a:endParaRPr lang="en-US" dirty="0">
              <a:solidFill>
                <a:schemeClr val="tx2">
                  <a:lumMod val="50000"/>
                </a:schemeClr>
              </a:solidFill>
            </a:endParaRPr>
          </a:p>
          <a:p>
            <a:r>
              <a:rPr lang="en-US" b="1" dirty="0">
                <a:solidFill>
                  <a:schemeClr val="tx2">
                    <a:lumMod val="50000"/>
                  </a:schemeClr>
                </a:solidFill>
              </a:rPr>
              <a:t>As a user I want to type only a few letter </a:t>
            </a:r>
            <a:endParaRPr lang="en-US" dirty="0">
              <a:solidFill>
                <a:schemeClr val="tx2">
                  <a:lumMod val="50000"/>
                </a:schemeClr>
              </a:solidFill>
            </a:endParaRPr>
          </a:p>
          <a:p>
            <a:r>
              <a:rPr lang="en-US" b="1" dirty="0">
                <a:solidFill>
                  <a:schemeClr val="tx2">
                    <a:lumMod val="50000"/>
                  </a:schemeClr>
                </a:solidFill>
              </a:rPr>
              <a:t>So that, I can see list of options</a:t>
            </a:r>
            <a:endParaRPr lang="en-US" dirty="0">
              <a:solidFill>
                <a:schemeClr val="tx2">
                  <a:lumMod val="50000"/>
                </a:schemeClr>
              </a:solidFill>
            </a:endParaRPr>
          </a:p>
          <a:p>
            <a:r>
              <a:rPr lang="en-US" b="1" dirty="0">
                <a:solidFill>
                  <a:schemeClr val="tx2">
                    <a:lumMod val="50000"/>
                  </a:schemeClr>
                </a:solidFill>
              </a:rPr>
              <a:t> </a:t>
            </a:r>
            <a:endParaRPr lang="en-US" dirty="0">
              <a:solidFill>
                <a:schemeClr val="tx2">
                  <a:lumMod val="50000"/>
                </a:schemeClr>
              </a:solidFill>
            </a:endParaRPr>
          </a:p>
          <a:p>
            <a:r>
              <a:rPr lang="en-US" dirty="0">
                <a:solidFill>
                  <a:schemeClr val="tx2">
                    <a:lumMod val="50000"/>
                  </a:schemeClr>
                </a:solidFill>
              </a:rPr>
              <a:t>User is on the Home Page</a:t>
            </a:r>
          </a:p>
          <a:p>
            <a:r>
              <a:rPr lang="en-US" dirty="0">
                <a:solidFill>
                  <a:schemeClr val="tx2">
                    <a:lumMod val="50000"/>
                  </a:schemeClr>
                </a:solidFill>
              </a:rPr>
              <a:t>As a user I should be able to type in Departure field</a:t>
            </a:r>
          </a:p>
          <a:p>
            <a:r>
              <a:rPr lang="en-US" dirty="0">
                <a:solidFill>
                  <a:schemeClr val="tx2">
                    <a:lumMod val="50000"/>
                  </a:schemeClr>
                </a:solidFill>
              </a:rPr>
              <a:t>When user enters letters</a:t>
            </a:r>
          </a:p>
          <a:p>
            <a:r>
              <a:rPr lang="en-US" dirty="0">
                <a:solidFill>
                  <a:schemeClr val="tx2">
                    <a:lumMod val="50000"/>
                  </a:schemeClr>
                </a:solidFill>
              </a:rPr>
              <a:t>User should be able to see list of airports</a:t>
            </a:r>
          </a:p>
          <a:p>
            <a:r>
              <a:rPr lang="en-US" dirty="0">
                <a:solidFill>
                  <a:schemeClr val="tx2">
                    <a:lumMod val="50000"/>
                  </a:schemeClr>
                </a:solidFill>
              </a:rPr>
              <a:t>User should be able to select airport</a:t>
            </a:r>
          </a:p>
        </p:txBody>
      </p:sp>
    </p:spTree>
    <p:extLst>
      <p:ext uri="{BB962C8B-B14F-4D97-AF65-F5344CB8AC3E}">
        <p14:creationId xmlns:p14="http://schemas.microsoft.com/office/powerpoint/2010/main" val="2446692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lumMod val="50000"/>
                  </a:schemeClr>
                </a:solidFill>
              </a:rPr>
              <a:t>Who approves test case? </a:t>
            </a:r>
            <a:endParaRPr lang="en-US" sz="26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226351"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600" dirty="0">
                <a:solidFill>
                  <a:schemeClr val="tx2">
                    <a:lumMod val="50000"/>
                  </a:schemeClr>
                </a:solidFill>
              </a:rPr>
              <a:t>The approver of test cases varies from one organization to the next. </a:t>
            </a:r>
          </a:p>
          <a:p>
            <a:pPr algn="just"/>
            <a:r>
              <a:rPr lang="en-US" sz="2600" dirty="0">
                <a:solidFill>
                  <a:schemeClr val="tx2">
                    <a:lumMod val="50000"/>
                  </a:schemeClr>
                </a:solidFill>
              </a:rPr>
              <a:t>In some organizations, the team lead/QA lead may approve the test cases while another approves them by team members through peer review </a:t>
            </a:r>
          </a:p>
        </p:txBody>
      </p:sp>
    </p:spTree>
    <p:extLst>
      <p:ext uri="{BB962C8B-B14F-4D97-AF65-F5344CB8AC3E}">
        <p14:creationId xmlns:p14="http://schemas.microsoft.com/office/powerpoint/2010/main" val="289278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What is peer review ?</a:t>
            </a:r>
            <a:endParaRPr lang="en-US" sz="22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226351"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2">
                    <a:lumMod val="50000"/>
                  </a:schemeClr>
                </a:solidFill>
              </a:rPr>
              <a:t>Peer review is process for finding any error or defect on various documents , </a:t>
            </a:r>
          </a:p>
          <a:p>
            <a:pPr algn="just"/>
            <a:r>
              <a:rPr lang="en-US" dirty="0">
                <a:solidFill>
                  <a:schemeClr val="tx2">
                    <a:lumMod val="50000"/>
                  </a:schemeClr>
                </a:solidFill>
              </a:rPr>
              <a:t>it is conducted by team members . the purpose of peer review is find the defect as early as possible before it is deployed to next step. </a:t>
            </a:r>
          </a:p>
          <a:p>
            <a:pPr algn="just"/>
            <a:endParaRPr lang="en-US" sz="2200" dirty="0">
              <a:solidFill>
                <a:schemeClr val="tx2">
                  <a:lumMod val="50000"/>
                </a:schemeClr>
              </a:solidFill>
            </a:endParaRPr>
          </a:p>
        </p:txBody>
      </p:sp>
    </p:spTree>
    <p:extLst>
      <p:ext uri="{BB962C8B-B14F-4D97-AF65-F5344CB8AC3E}">
        <p14:creationId xmlns:p14="http://schemas.microsoft.com/office/powerpoint/2010/main" val="932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FAF5AC-2C43-4550-932C-3B9253F069BC}"/>
              </a:ext>
            </a:extLst>
          </p:cNvPr>
          <p:cNvSpPr/>
          <p:nvPr/>
        </p:nvSpPr>
        <p:spPr>
          <a:xfrm>
            <a:off x="1597980" y="523782"/>
            <a:ext cx="8922058" cy="115409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What is  Test Plan?</a:t>
            </a:r>
          </a:p>
          <a:p>
            <a:r>
              <a:rPr lang="en-US" sz="2000" dirty="0">
                <a:solidFill>
                  <a:schemeClr val="tx1"/>
                </a:solidFill>
              </a:rPr>
              <a:t>It is word document describing what and how a particular application will be tested in a given time frame.</a:t>
            </a:r>
          </a:p>
        </p:txBody>
      </p:sp>
      <p:sp>
        <p:nvSpPr>
          <p:cNvPr id="10" name="Rectangle 9">
            <a:extLst>
              <a:ext uri="{FF2B5EF4-FFF2-40B4-BE49-F238E27FC236}">
                <a16:creationId xmlns:a16="http://schemas.microsoft.com/office/drawing/2014/main" id="{45753EC1-6E51-44AD-8DA3-AC2E387CA91D}"/>
              </a:ext>
            </a:extLst>
          </p:cNvPr>
          <p:cNvSpPr/>
          <p:nvPr/>
        </p:nvSpPr>
        <p:spPr>
          <a:xfrm>
            <a:off x="1553592" y="2224993"/>
            <a:ext cx="9010835" cy="371701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CONTENT OF THE TEST PLAN:</a:t>
            </a:r>
            <a:br>
              <a:rPr lang="en-US" dirty="0">
                <a:solidFill>
                  <a:schemeClr val="tx1"/>
                </a:solidFill>
              </a:rPr>
            </a:br>
            <a:r>
              <a:rPr lang="en-US" dirty="0">
                <a:solidFill>
                  <a:schemeClr val="tx1"/>
                </a:solidFill>
              </a:rPr>
              <a:t>1. Overview about Project</a:t>
            </a:r>
          </a:p>
          <a:p>
            <a:r>
              <a:rPr lang="en-US" dirty="0">
                <a:solidFill>
                  <a:schemeClr val="tx1"/>
                </a:solidFill>
              </a:rPr>
              <a:t>2. Project Test Scope</a:t>
            </a:r>
            <a:br>
              <a:rPr lang="en-US" dirty="0">
                <a:solidFill>
                  <a:schemeClr val="tx1"/>
                </a:solidFill>
              </a:rPr>
            </a:br>
            <a:r>
              <a:rPr lang="en-US" dirty="0">
                <a:solidFill>
                  <a:schemeClr val="tx1"/>
                </a:solidFill>
              </a:rPr>
              <a:t>3. Types of Testing (Functional, Regression, </a:t>
            </a:r>
            <a:r>
              <a:rPr lang="en-US" dirty="0" err="1">
                <a:solidFill>
                  <a:schemeClr val="tx1"/>
                </a:solidFill>
              </a:rPr>
              <a:t>etc</a:t>
            </a:r>
            <a:r>
              <a:rPr lang="en-US" dirty="0">
                <a:solidFill>
                  <a:schemeClr val="tx1"/>
                </a:solidFill>
              </a:rPr>
              <a:t>). </a:t>
            </a:r>
            <a:br>
              <a:rPr lang="en-US" dirty="0">
                <a:solidFill>
                  <a:schemeClr val="tx1"/>
                </a:solidFill>
              </a:rPr>
            </a:br>
            <a:r>
              <a:rPr lang="en-US" dirty="0">
                <a:solidFill>
                  <a:schemeClr val="tx1"/>
                </a:solidFill>
              </a:rPr>
              <a:t>4. High Level Test Cases</a:t>
            </a:r>
            <a:br>
              <a:rPr lang="en-US" dirty="0">
                <a:solidFill>
                  <a:schemeClr val="tx1"/>
                </a:solidFill>
              </a:rPr>
            </a:br>
            <a:r>
              <a:rPr lang="en-US" dirty="0">
                <a:solidFill>
                  <a:schemeClr val="tx1"/>
                </a:solidFill>
              </a:rPr>
              <a:t>5. Entrance Criteria </a:t>
            </a:r>
            <a:br>
              <a:rPr lang="en-US" dirty="0">
                <a:solidFill>
                  <a:schemeClr val="tx1"/>
                </a:solidFill>
              </a:rPr>
            </a:br>
            <a:r>
              <a:rPr lang="en-US" dirty="0">
                <a:solidFill>
                  <a:schemeClr val="tx1"/>
                </a:solidFill>
              </a:rPr>
              <a:t>6. Exit Criteria</a:t>
            </a:r>
            <a:br>
              <a:rPr lang="en-US" dirty="0">
                <a:solidFill>
                  <a:schemeClr val="tx1"/>
                </a:solidFill>
              </a:rPr>
            </a:br>
            <a:r>
              <a:rPr lang="en-US" dirty="0">
                <a:solidFill>
                  <a:schemeClr val="tx1"/>
                </a:solidFill>
              </a:rPr>
              <a:t>7. Defect Life Cycle</a:t>
            </a:r>
          </a:p>
          <a:p>
            <a:r>
              <a:rPr lang="en-US" dirty="0">
                <a:solidFill>
                  <a:schemeClr val="tx1"/>
                </a:solidFill>
              </a:rPr>
              <a:t>8. Resources</a:t>
            </a:r>
            <a:br>
              <a:rPr lang="en-US" dirty="0">
                <a:solidFill>
                  <a:schemeClr val="tx1"/>
                </a:solidFill>
              </a:rPr>
            </a:br>
            <a:r>
              <a:rPr lang="en-US" dirty="0">
                <a:solidFill>
                  <a:schemeClr val="tx1"/>
                </a:solidFill>
              </a:rPr>
              <a:t>9.Testing Tools </a:t>
            </a:r>
          </a:p>
          <a:p>
            <a:r>
              <a:rPr lang="en-US" dirty="0">
                <a:solidFill>
                  <a:schemeClr val="tx1"/>
                </a:solidFill>
              </a:rPr>
              <a:t>10. Reporting</a:t>
            </a:r>
          </a:p>
          <a:p>
            <a:r>
              <a:rPr lang="en-US" dirty="0">
                <a:solidFill>
                  <a:schemeClr val="tx1"/>
                </a:solidFill>
              </a:rPr>
              <a:t>11. Meetings</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70443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0B4CA4D-A69E-465E-BC0A-AF4CF351FBA3}"/>
              </a:ext>
            </a:extLst>
          </p:cNvPr>
          <p:cNvGraphicFramePr/>
          <p:nvPr>
            <p:extLst>
              <p:ext uri="{D42A27DB-BD31-4B8C-83A1-F6EECF244321}">
                <p14:modId xmlns:p14="http://schemas.microsoft.com/office/powerpoint/2010/main" val="2969524471"/>
              </p:ext>
            </p:extLst>
          </p:nvPr>
        </p:nvGraphicFramePr>
        <p:xfrm>
          <a:off x="2333841" y="1482571"/>
          <a:ext cx="8128000" cy="4842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34F8C7BE-4A76-4901-A550-23657DD2B1BE}"/>
              </a:ext>
            </a:extLst>
          </p:cNvPr>
          <p:cNvSpPr/>
          <p:nvPr/>
        </p:nvSpPr>
        <p:spPr>
          <a:xfrm>
            <a:off x="1775534" y="257452"/>
            <a:ext cx="7883371" cy="77235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Logging the Defect and Tracking</a:t>
            </a:r>
          </a:p>
        </p:txBody>
      </p:sp>
    </p:spTree>
    <p:extLst>
      <p:ext uri="{BB962C8B-B14F-4D97-AF65-F5344CB8AC3E}">
        <p14:creationId xmlns:p14="http://schemas.microsoft.com/office/powerpoint/2010/main" val="140791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697AE3F-82FC-48AA-861F-06B29C53E107}"/>
              </a:ext>
            </a:extLst>
          </p:cNvPr>
          <p:cNvGraphicFramePr/>
          <p:nvPr/>
        </p:nvGraphicFramePr>
        <p:xfrm>
          <a:off x="639192" y="2672179"/>
          <a:ext cx="11256886" cy="3466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lowchart: Predefined Process 2">
            <a:extLst>
              <a:ext uri="{FF2B5EF4-FFF2-40B4-BE49-F238E27FC236}">
                <a16:creationId xmlns:a16="http://schemas.microsoft.com/office/drawing/2014/main" id="{495A4888-0D2B-4B8F-871D-6F2F98C46469}"/>
              </a:ext>
            </a:extLst>
          </p:cNvPr>
          <p:cNvSpPr/>
          <p:nvPr/>
        </p:nvSpPr>
        <p:spPr>
          <a:xfrm>
            <a:off x="1571347" y="1323350"/>
            <a:ext cx="9392575" cy="1153520"/>
          </a:xfrm>
          <a:prstGeom prst="flowChartPredefined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solidFill>
                <a:schemeClr val="tx1"/>
              </a:solidFill>
            </a:endParaRPr>
          </a:p>
          <a:p>
            <a:pPr algn="ctr"/>
            <a:r>
              <a:rPr lang="en-US" sz="2500" b="1" dirty="0">
                <a:solidFill>
                  <a:schemeClr val="tx1"/>
                </a:solidFill>
              </a:rPr>
              <a:t>What is Software Development Life Cycle?  (SDLC)</a:t>
            </a:r>
          </a:p>
          <a:p>
            <a:pPr algn="ctr"/>
            <a:endParaRPr lang="en-US" sz="2200" dirty="0"/>
          </a:p>
        </p:txBody>
      </p:sp>
    </p:spTree>
    <p:extLst>
      <p:ext uri="{BB962C8B-B14F-4D97-AF65-F5344CB8AC3E}">
        <p14:creationId xmlns:p14="http://schemas.microsoft.com/office/powerpoint/2010/main" val="29429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291744" y="717594"/>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Explain the difference between bug severity and bug priority? </a:t>
            </a:r>
          </a:p>
        </p:txBody>
      </p:sp>
      <p:sp>
        <p:nvSpPr>
          <p:cNvPr id="7" name="Rectangle 6">
            <a:extLst>
              <a:ext uri="{FF2B5EF4-FFF2-40B4-BE49-F238E27FC236}">
                <a16:creationId xmlns:a16="http://schemas.microsoft.com/office/drawing/2014/main" id="{A8E1509E-16D9-4CA3-B037-805BC8A04556}"/>
              </a:ext>
            </a:extLst>
          </p:cNvPr>
          <p:cNvSpPr/>
          <p:nvPr/>
        </p:nvSpPr>
        <p:spPr>
          <a:xfrm>
            <a:off x="2371643" y="2092911"/>
            <a:ext cx="9148917"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Bug severity refers to the level of impact that the bug has on the application.</a:t>
            </a:r>
          </a:p>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Priority means how soon you want to ﬁx the bug. If new development is going on and there are a lots of defect needs to be ﬁxed we can not ﬁxed all the defect in one single build.</a:t>
            </a:r>
          </a:p>
          <a:p>
            <a:pPr algn="just"/>
            <a:r>
              <a:rPr lang="en-US" dirty="0">
                <a:solidFill>
                  <a:schemeClr val="tx1"/>
                </a:solidFill>
              </a:rPr>
              <a:t>      QA managers or Developers have to prioritize the work. </a:t>
            </a:r>
          </a:p>
        </p:txBody>
      </p:sp>
    </p:spTree>
    <p:extLst>
      <p:ext uri="{BB962C8B-B14F-4D97-AF65-F5344CB8AC3E}">
        <p14:creationId xmlns:p14="http://schemas.microsoft.com/office/powerpoint/2010/main" val="81460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2C6440-E373-426D-AF02-99DB861DC97E}"/>
              </a:ext>
            </a:extLst>
          </p:cNvPr>
          <p:cNvSpPr/>
          <p:nvPr/>
        </p:nvSpPr>
        <p:spPr>
          <a:xfrm>
            <a:off x="2419966" y="786032"/>
            <a:ext cx="7605346" cy="113420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ENVIRONMENTS</a:t>
            </a:r>
          </a:p>
        </p:txBody>
      </p:sp>
      <p:sp>
        <p:nvSpPr>
          <p:cNvPr id="3" name="Rectangle 2">
            <a:extLst>
              <a:ext uri="{FF2B5EF4-FFF2-40B4-BE49-F238E27FC236}">
                <a16:creationId xmlns:a16="http://schemas.microsoft.com/office/drawing/2014/main" id="{C01E7BF9-D77F-4F12-BF01-FA491BE9D5AD}"/>
              </a:ext>
            </a:extLst>
          </p:cNvPr>
          <p:cNvSpPr/>
          <p:nvPr/>
        </p:nvSpPr>
        <p:spPr>
          <a:xfrm>
            <a:off x="221181" y="3403414"/>
            <a:ext cx="2558642" cy="255864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 Environment</a:t>
            </a:r>
          </a:p>
          <a:p>
            <a:pPr algn="ctr"/>
            <a:r>
              <a:rPr lang="en-US" dirty="0"/>
              <a:t>www.aaa-d.com</a:t>
            </a:r>
          </a:p>
          <a:p>
            <a:pPr algn="ctr"/>
            <a:endParaRPr lang="en-US" dirty="0"/>
          </a:p>
          <a:p>
            <a:pPr algn="ctr"/>
            <a:endParaRPr lang="en-US" dirty="0"/>
          </a:p>
          <a:p>
            <a:pPr algn="ctr"/>
            <a:endParaRPr lang="en-US" dirty="0"/>
          </a:p>
        </p:txBody>
      </p:sp>
      <p:sp>
        <p:nvSpPr>
          <p:cNvPr id="4" name="Rectangle 3">
            <a:extLst>
              <a:ext uri="{FF2B5EF4-FFF2-40B4-BE49-F238E27FC236}">
                <a16:creationId xmlns:a16="http://schemas.microsoft.com/office/drawing/2014/main" id="{0AEC9EC9-0D56-46C3-ABA7-214955AF0E3D}"/>
              </a:ext>
            </a:extLst>
          </p:cNvPr>
          <p:cNvSpPr/>
          <p:nvPr/>
        </p:nvSpPr>
        <p:spPr>
          <a:xfrm>
            <a:off x="9633358" y="3334652"/>
            <a:ext cx="2558642" cy="255864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Production Env.</a:t>
            </a:r>
          </a:p>
          <a:p>
            <a:pPr algn="ctr"/>
            <a:r>
              <a:rPr lang="en-US" dirty="0"/>
              <a:t>www.aaa.com</a:t>
            </a:r>
          </a:p>
          <a:p>
            <a:pPr algn="ctr"/>
            <a:endParaRPr lang="en-US" dirty="0"/>
          </a:p>
          <a:p>
            <a:pPr algn="ctr"/>
            <a:endParaRPr lang="en-US" dirty="0"/>
          </a:p>
          <a:p>
            <a:pPr algn="ctr"/>
            <a:endParaRPr lang="en-US" dirty="0"/>
          </a:p>
        </p:txBody>
      </p:sp>
      <p:sp>
        <p:nvSpPr>
          <p:cNvPr id="5" name="Rectangle 4">
            <a:extLst>
              <a:ext uri="{FF2B5EF4-FFF2-40B4-BE49-F238E27FC236}">
                <a16:creationId xmlns:a16="http://schemas.microsoft.com/office/drawing/2014/main" id="{A5A7FD86-B7A7-4643-AB93-0D97A5479D6E}"/>
              </a:ext>
            </a:extLst>
          </p:cNvPr>
          <p:cNvSpPr/>
          <p:nvPr/>
        </p:nvSpPr>
        <p:spPr>
          <a:xfrm>
            <a:off x="5909245" y="3425826"/>
            <a:ext cx="2558642" cy="255864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Env.</a:t>
            </a:r>
          </a:p>
          <a:p>
            <a:pPr algn="ctr"/>
            <a:r>
              <a:rPr lang="en-US" dirty="0"/>
              <a:t>www.aaa-s.com</a:t>
            </a:r>
          </a:p>
          <a:p>
            <a:pPr algn="ctr"/>
            <a:endParaRPr lang="en-US" dirty="0"/>
          </a:p>
          <a:p>
            <a:pPr algn="ctr"/>
            <a:endParaRPr lang="en-US" dirty="0"/>
          </a:p>
          <a:p>
            <a:pPr algn="ctr"/>
            <a:endParaRPr lang="en-US" dirty="0"/>
          </a:p>
        </p:txBody>
      </p:sp>
      <p:sp>
        <p:nvSpPr>
          <p:cNvPr id="6" name="Rectangle 5">
            <a:extLst>
              <a:ext uri="{FF2B5EF4-FFF2-40B4-BE49-F238E27FC236}">
                <a16:creationId xmlns:a16="http://schemas.microsoft.com/office/drawing/2014/main" id="{C5FF0C81-5492-4E4D-B9C4-4E87C1D64F54}"/>
              </a:ext>
            </a:extLst>
          </p:cNvPr>
          <p:cNvSpPr/>
          <p:nvPr/>
        </p:nvSpPr>
        <p:spPr>
          <a:xfrm>
            <a:off x="2981958" y="3429000"/>
            <a:ext cx="2558642" cy="255864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 Env.</a:t>
            </a:r>
          </a:p>
          <a:p>
            <a:pPr algn="ctr"/>
            <a:r>
              <a:rPr lang="en-US" dirty="0"/>
              <a:t>www.aaa-q.com</a:t>
            </a:r>
          </a:p>
          <a:p>
            <a:pPr algn="ctr"/>
            <a:endParaRPr lang="en-US" dirty="0"/>
          </a:p>
          <a:p>
            <a:pPr algn="ctr"/>
            <a:endParaRPr lang="en-US" dirty="0"/>
          </a:p>
          <a:p>
            <a:pPr algn="ctr"/>
            <a:endParaRPr lang="en-US" dirty="0"/>
          </a:p>
        </p:txBody>
      </p:sp>
      <p:sp>
        <p:nvSpPr>
          <p:cNvPr id="8" name="Arrow: Curved Down 7">
            <a:extLst>
              <a:ext uri="{FF2B5EF4-FFF2-40B4-BE49-F238E27FC236}">
                <a16:creationId xmlns:a16="http://schemas.microsoft.com/office/drawing/2014/main" id="{20767274-139F-4CAC-8FE2-8F8E22D76768}"/>
              </a:ext>
            </a:extLst>
          </p:cNvPr>
          <p:cNvSpPr/>
          <p:nvPr/>
        </p:nvSpPr>
        <p:spPr>
          <a:xfrm>
            <a:off x="1838996" y="2486466"/>
            <a:ext cx="1881653" cy="5711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urved Down 8">
            <a:extLst>
              <a:ext uri="{FF2B5EF4-FFF2-40B4-BE49-F238E27FC236}">
                <a16:creationId xmlns:a16="http://schemas.microsoft.com/office/drawing/2014/main" id="{79CB5785-DF1F-43A0-8557-FAC60A840498}"/>
              </a:ext>
            </a:extLst>
          </p:cNvPr>
          <p:cNvSpPr/>
          <p:nvPr/>
        </p:nvSpPr>
        <p:spPr>
          <a:xfrm>
            <a:off x="4424258" y="2524256"/>
            <a:ext cx="1881653" cy="5711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Down 9">
            <a:extLst>
              <a:ext uri="{FF2B5EF4-FFF2-40B4-BE49-F238E27FC236}">
                <a16:creationId xmlns:a16="http://schemas.microsoft.com/office/drawing/2014/main" id="{211FEFE7-E0DC-4CC0-8150-7F9C34B3AA84}"/>
              </a:ext>
            </a:extLst>
          </p:cNvPr>
          <p:cNvSpPr/>
          <p:nvPr/>
        </p:nvSpPr>
        <p:spPr>
          <a:xfrm>
            <a:off x="6671985" y="2403923"/>
            <a:ext cx="1914723" cy="5711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Star: 5 Points 11">
            <a:extLst>
              <a:ext uri="{FF2B5EF4-FFF2-40B4-BE49-F238E27FC236}">
                <a16:creationId xmlns:a16="http://schemas.microsoft.com/office/drawing/2014/main" id="{DEB8092D-57D0-4194-9C11-7C5A3E521567}"/>
              </a:ext>
            </a:extLst>
          </p:cNvPr>
          <p:cNvSpPr/>
          <p:nvPr/>
        </p:nvSpPr>
        <p:spPr>
          <a:xfrm>
            <a:off x="773675" y="4960102"/>
            <a:ext cx="1065321" cy="7173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AC358CBE-243D-427B-8DA6-4A952099A68D}"/>
              </a:ext>
            </a:extLst>
          </p:cNvPr>
          <p:cNvSpPr/>
          <p:nvPr/>
        </p:nvSpPr>
        <p:spPr>
          <a:xfrm>
            <a:off x="3782696" y="4937760"/>
            <a:ext cx="1065321" cy="7173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89DC618A-CBCC-456D-850E-CEFB5E24B8F1}"/>
              </a:ext>
            </a:extLst>
          </p:cNvPr>
          <p:cNvSpPr/>
          <p:nvPr/>
        </p:nvSpPr>
        <p:spPr>
          <a:xfrm>
            <a:off x="6534530" y="4845285"/>
            <a:ext cx="950999" cy="7173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BE3D7B1-B0F7-424C-B13E-526AC434A938}"/>
              </a:ext>
            </a:extLst>
          </p:cNvPr>
          <p:cNvSpPr/>
          <p:nvPr/>
        </p:nvSpPr>
        <p:spPr>
          <a:xfrm>
            <a:off x="1607342" y="4705147"/>
            <a:ext cx="857572"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2C5EEB-1215-492C-8408-BD373461A7CA}"/>
              </a:ext>
            </a:extLst>
          </p:cNvPr>
          <p:cNvSpPr/>
          <p:nvPr/>
        </p:nvSpPr>
        <p:spPr>
          <a:xfrm>
            <a:off x="7444077" y="4613973"/>
            <a:ext cx="765544"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711C5E78-4810-466D-BA57-65B38B676A3D}"/>
              </a:ext>
            </a:extLst>
          </p:cNvPr>
          <p:cNvSpPr/>
          <p:nvPr/>
        </p:nvSpPr>
        <p:spPr>
          <a:xfrm>
            <a:off x="10161637" y="4682735"/>
            <a:ext cx="950999" cy="7173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955DB1C-73D7-44BC-BCBD-AAD6CBFCA794}"/>
              </a:ext>
            </a:extLst>
          </p:cNvPr>
          <p:cNvSpPr/>
          <p:nvPr/>
        </p:nvSpPr>
        <p:spPr>
          <a:xfrm>
            <a:off x="11079407" y="4608167"/>
            <a:ext cx="765544"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FF2B8D2-23AD-4104-BB6D-44A60E819B97}"/>
              </a:ext>
            </a:extLst>
          </p:cNvPr>
          <p:cNvSpPr/>
          <p:nvPr/>
        </p:nvSpPr>
        <p:spPr>
          <a:xfrm>
            <a:off x="7930721" y="1630849"/>
            <a:ext cx="2558642" cy="255864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Env.</a:t>
            </a:r>
          </a:p>
          <a:p>
            <a:pPr algn="ctr"/>
            <a:r>
              <a:rPr lang="en-US" dirty="0"/>
              <a:t>www.aaa.com</a:t>
            </a:r>
          </a:p>
          <a:p>
            <a:pPr algn="ctr"/>
            <a:endParaRPr lang="en-US" dirty="0"/>
          </a:p>
          <a:p>
            <a:pPr algn="ctr"/>
            <a:endParaRPr lang="en-US" dirty="0"/>
          </a:p>
          <a:p>
            <a:pPr algn="ctr"/>
            <a:endParaRPr lang="en-US" dirty="0"/>
          </a:p>
        </p:txBody>
      </p:sp>
      <p:sp>
        <p:nvSpPr>
          <p:cNvPr id="23" name="Star: 5 Points 22">
            <a:extLst>
              <a:ext uri="{FF2B5EF4-FFF2-40B4-BE49-F238E27FC236}">
                <a16:creationId xmlns:a16="http://schemas.microsoft.com/office/drawing/2014/main" id="{6EF80122-DB27-4DCE-A881-83AA63747BB0}"/>
              </a:ext>
            </a:extLst>
          </p:cNvPr>
          <p:cNvSpPr/>
          <p:nvPr/>
        </p:nvSpPr>
        <p:spPr>
          <a:xfrm>
            <a:off x="8459000" y="2978932"/>
            <a:ext cx="950999" cy="7173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57538B7-C44A-4925-B133-EB09430B1CFF}"/>
              </a:ext>
            </a:extLst>
          </p:cNvPr>
          <p:cNvSpPr/>
          <p:nvPr/>
        </p:nvSpPr>
        <p:spPr>
          <a:xfrm>
            <a:off x="9376770" y="2904364"/>
            <a:ext cx="765544"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1E0BB12-D39B-46DD-A0E5-A1E3F3EAA602}"/>
              </a:ext>
            </a:extLst>
          </p:cNvPr>
          <p:cNvSpPr/>
          <p:nvPr/>
        </p:nvSpPr>
        <p:spPr>
          <a:xfrm>
            <a:off x="4419231" y="4579102"/>
            <a:ext cx="857572"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347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0BF4D2-A654-4E99-B547-5995153A4265}"/>
              </a:ext>
            </a:extLst>
          </p:cNvPr>
          <p:cNvSpPr/>
          <p:nvPr/>
        </p:nvSpPr>
        <p:spPr>
          <a:xfrm>
            <a:off x="1950098" y="1684175"/>
            <a:ext cx="9125339" cy="348964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TESTING TYPES</a:t>
            </a:r>
          </a:p>
        </p:txBody>
      </p:sp>
    </p:spTree>
    <p:extLst>
      <p:ext uri="{BB962C8B-B14F-4D97-AF65-F5344CB8AC3E}">
        <p14:creationId xmlns:p14="http://schemas.microsoft.com/office/powerpoint/2010/main" val="380465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0BF4D2-A654-4E99-B547-5995153A4265}"/>
              </a:ext>
            </a:extLst>
          </p:cNvPr>
          <p:cNvSpPr/>
          <p:nvPr/>
        </p:nvSpPr>
        <p:spPr>
          <a:xfrm>
            <a:off x="4634575" y="199324"/>
            <a:ext cx="2118563" cy="79896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TESTING</a:t>
            </a:r>
          </a:p>
        </p:txBody>
      </p:sp>
      <p:sp>
        <p:nvSpPr>
          <p:cNvPr id="5" name="Rectangle 4">
            <a:extLst>
              <a:ext uri="{FF2B5EF4-FFF2-40B4-BE49-F238E27FC236}">
                <a16:creationId xmlns:a16="http://schemas.microsoft.com/office/drawing/2014/main" id="{0EBA23EE-83D1-4BD6-BF5E-022BA3A330E7}"/>
              </a:ext>
            </a:extLst>
          </p:cNvPr>
          <p:cNvSpPr/>
          <p:nvPr/>
        </p:nvSpPr>
        <p:spPr>
          <a:xfrm>
            <a:off x="1702967" y="1485635"/>
            <a:ext cx="2684476" cy="85489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Dynamic </a:t>
            </a:r>
          </a:p>
          <a:p>
            <a:pPr algn="ctr"/>
            <a:r>
              <a:rPr lang="en-US" sz="3200" b="1" dirty="0">
                <a:solidFill>
                  <a:schemeClr val="tx1"/>
                </a:solidFill>
              </a:rPr>
              <a:t>Testing</a:t>
            </a:r>
          </a:p>
        </p:txBody>
      </p:sp>
      <p:sp>
        <p:nvSpPr>
          <p:cNvPr id="8" name="Rectangle 7">
            <a:extLst>
              <a:ext uri="{FF2B5EF4-FFF2-40B4-BE49-F238E27FC236}">
                <a16:creationId xmlns:a16="http://schemas.microsoft.com/office/drawing/2014/main" id="{12F7A834-0186-4918-BD6A-6574C2571A90}"/>
              </a:ext>
            </a:extLst>
          </p:cNvPr>
          <p:cNvSpPr/>
          <p:nvPr/>
        </p:nvSpPr>
        <p:spPr>
          <a:xfrm>
            <a:off x="7415869" y="1485635"/>
            <a:ext cx="2498522" cy="85489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Static Testing</a:t>
            </a:r>
          </a:p>
        </p:txBody>
      </p:sp>
      <p:cxnSp>
        <p:nvCxnSpPr>
          <p:cNvPr id="10" name="Connector: Elbow 9">
            <a:extLst>
              <a:ext uri="{FF2B5EF4-FFF2-40B4-BE49-F238E27FC236}">
                <a16:creationId xmlns:a16="http://schemas.microsoft.com/office/drawing/2014/main" id="{AF458FD0-DA76-4DF6-9FEE-9B2A8BA2D961}"/>
              </a:ext>
            </a:extLst>
          </p:cNvPr>
          <p:cNvCxnSpPr>
            <a:cxnSpLocks/>
            <a:endCxn id="11" idx="0"/>
          </p:cNvCxnSpPr>
          <p:nvPr/>
        </p:nvCxnSpPr>
        <p:spPr>
          <a:xfrm rot="5400000">
            <a:off x="1021711" y="2863090"/>
            <a:ext cx="1958833" cy="9137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B6C94F5-7833-499B-A998-41237FCC36D4}"/>
              </a:ext>
            </a:extLst>
          </p:cNvPr>
          <p:cNvSpPr/>
          <p:nvPr/>
        </p:nvSpPr>
        <p:spPr>
          <a:xfrm>
            <a:off x="320182" y="4299359"/>
            <a:ext cx="2448186" cy="107300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Functional Testing</a:t>
            </a:r>
          </a:p>
        </p:txBody>
      </p:sp>
      <p:sp>
        <p:nvSpPr>
          <p:cNvPr id="13" name="Rectangle 12">
            <a:extLst>
              <a:ext uri="{FF2B5EF4-FFF2-40B4-BE49-F238E27FC236}">
                <a16:creationId xmlns:a16="http://schemas.microsoft.com/office/drawing/2014/main" id="{4E448C30-5338-4E8D-B5BD-5839A227AEA4}"/>
              </a:ext>
            </a:extLst>
          </p:cNvPr>
          <p:cNvSpPr/>
          <p:nvPr/>
        </p:nvSpPr>
        <p:spPr>
          <a:xfrm>
            <a:off x="3020038" y="4299358"/>
            <a:ext cx="3075962" cy="107300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Non-Functional Testing</a:t>
            </a:r>
          </a:p>
        </p:txBody>
      </p:sp>
      <p:cxnSp>
        <p:nvCxnSpPr>
          <p:cNvPr id="14" name="Connector: Elbow 13">
            <a:extLst>
              <a:ext uri="{FF2B5EF4-FFF2-40B4-BE49-F238E27FC236}">
                <a16:creationId xmlns:a16="http://schemas.microsoft.com/office/drawing/2014/main" id="{9E6E9063-554B-4FF5-B24F-61B18125C173}"/>
              </a:ext>
            </a:extLst>
          </p:cNvPr>
          <p:cNvCxnSpPr>
            <a:cxnSpLocks/>
          </p:cNvCxnSpPr>
          <p:nvPr/>
        </p:nvCxnSpPr>
        <p:spPr>
          <a:xfrm rot="16200000" flipH="1">
            <a:off x="3138881" y="2662106"/>
            <a:ext cx="1958831" cy="1315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79D2C52-4AC4-4A63-B0F7-8B93A36BC4ED}"/>
              </a:ext>
            </a:extLst>
          </p:cNvPr>
          <p:cNvSpPr/>
          <p:nvPr/>
        </p:nvSpPr>
        <p:spPr>
          <a:xfrm>
            <a:off x="7466205" y="4299358"/>
            <a:ext cx="2448186" cy="107300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Review</a:t>
            </a:r>
          </a:p>
        </p:txBody>
      </p:sp>
      <p:cxnSp>
        <p:nvCxnSpPr>
          <p:cNvPr id="20" name="Straight Arrow Connector 19">
            <a:extLst>
              <a:ext uri="{FF2B5EF4-FFF2-40B4-BE49-F238E27FC236}">
                <a16:creationId xmlns:a16="http://schemas.microsoft.com/office/drawing/2014/main" id="{916BBEC3-2525-4139-AD73-9E5870DE7818}"/>
              </a:ext>
            </a:extLst>
          </p:cNvPr>
          <p:cNvCxnSpPr/>
          <p:nvPr/>
        </p:nvCxnSpPr>
        <p:spPr>
          <a:xfrm>
            <a:off x="8665130" y="2457974"/>
            <a:ext cx="0" cy="1753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0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fltVal val="0"/>
                                          </p:val>
                                        </p:tav>
                                        <p:tav tm="100000">
                                          <p:val>
                                            <p:strVal val="#ppt_w"/>
                                          </p:val>
                                        </p:tav>
                                      </p:tavLst>
                                    </p:anim>
                                    <p:anim calcmode="lin" valueType="num">
                                      <p:cBhvr>
                                        <p:cTn id="40" dur="500" fill="hold"/>
                                        <p:tgtEl>
                                          <p:spTgt spid="13"/>
                                        </p:tgtEl>
                                        <p:attrNameLst>
                                          <p:attrName>ppt_h</p:attrName>
                                        </p:attrNameLst>
                                      </p:cBhvr>
                                      <p:tavLst>
                                        <p:tav tm="0">
                                          <p:val>
                                            <p:fltVal val="0"/>
                                          </p:val>
                                        </p:tav>
                                        <p:tav tm="100000">
                                          <p:val>
                                            <p:strVal val="#ppt_h"/>
                                          </p:val>
                                        </p:tav>
                                      </p:tavLst>
                                    </p:anim>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1" grpId="0" animBg="1"/>
      <p:bldP spid="13"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81920" y="212657"/>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Static Testing  </a:t>
            </a:r>
          </a:p>
        </p:txBody>
      </p:sp>
      <p:sp>
        <p:nvSpPr>
          <p:cNvPr id="5" name="Rectangle 4">
            <a:extLst>
              <a:ext uri="{FF2B5EF4-FFF2-40B4-BE49-F238E27FC236}">
                <a16:creationId xmlns:a16="http://schemas.microsoft.com/office/drawing/2014/main" id="{ACE6BF33-900F-48D8-BE07-5BB0C9E35C5A}"/>
              </a:ext>
            </a:extLst>
          </p:cNvPr>
          <p:cNvSpPr/>
          <p:nvPr/>
        </p:nvSpPr>
        <p:spPr>
          <a:xfrm>
            <a:off x="609600" y="1340107"/>
            <a:ext cx="11125200" cy="53052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Tx/>
              <a:buAutoNum type="arabicPeriod"/>
            </a:pPr>
            <a:r>
              <a:rPr lang="en-US" sz="2500" dirty="0">
                <a:solidFill>
                  <a:schemeClr val="tx1"/>
                </a:solidFill>
              </a:rPr>
              <a:t>Static testing is done during the verification process	</a:t>
            </a:r>
          </a:p>
          <a:p>
            <a:pPr marL="342900" indent="-342900" algn="just">
              <a:buAutoNum type="arabicPeriod"/>
            </a:pPr>
            <a:r>
              <a:rPr lang="en-US" sz="2500" dirty="0">
                <a:solidFill>
                  <a:schemeClr val="tx1"/>
                </a:solidFill>
              </a:rPr>
              <a:t>This testing includes reviewing of the documents. </a:t>
            </a:r>
          </a:p>
          <a:p>
            <a:pPr marL="342900" indent="-342900" algn="just">
              <a:buFont typeface="Arial" panose="020B0604020202020204" pitchFamily="34" charset="0"/>
              <a:buChar char="•"/>
            </a:pPr>
            <a:endParaRPr lang="en-US" sz="2500" dirty="0">
              <a:solidFill>
                <a:schemeClr val="tx1"/>
              </a:solidFill>
            </a:endParaRPr>
          </a:p>
          <a:p>
            <a:pPr marL="342900" indent="-342900" algn="just">
              <a:buFont typeface="Arial" panose="020B0604020202020204" pitchFamily="34" charset="0"/>
              <a:buChar char="•"/>
            </a:pPr>
            <a:r>
              <a:rPr lang="en-US" sz="2500" dirty="0">
                <a:solidFill>
                  <a:schemeClr val="tx1"/>
                </a:solidFill>
              </a:rPr>
              <a:t>Specifications, including business requirements, functional requirements, and security requirements </a:t>
            </a:r>
          </a:p>
          <a:p>
            <a:pPr marL="342900" indent="-342900" algn="just">
              <a:buFont typeface="Arial" panose="020B0604020202020204" pitchFamily="34" charset="0"/>
              <a:buChar char="•"/>
            </a:pPr>
            <a:r>
              <a:rPr lang="en-US" sz="2500" dirty="0">
                <a:solidFill>
                  <a:schemeClr val="tx1"/>
                </a:solidFill>
              </a:rPr>
              <a:t>Epics, user stories, and acceptance criteria</a:t>
            </a:r>
          </a:p>
          <a:p>
            <a:pPr marL="342900" indent="-342900" algn="just">
              <a:buFont typeface="Arial" panose="020B0604020202020204" pitchFamily="34" charset="0"/>
              <a:buChar char="•"/>
            </a:pPr>
            <a:r>
              <a:rPr lang="en-US" sz="2500" dirty="0">
                <a:solidFill>
                  <a:schemeClr val="tx1"/>
                </a:solidFill>
              </a:rPr>
              <a:t>Architecture and design specifications </a:t>
            </a:r>
          </a:p>
          <a:p>
            <a:pPr marL="342900" indent="-342900" algn="just">
              <a:buFont typeface="Arial" panose="020B0604020202020204" pitchFamily="34" charset="0"/>
              <a:buChar char="•"/>
            </a:pPr>
            <a:r>
              <a:rPr lang="en-US" sz="2500" dirty="0">
                <a:solidFill>
                  <a:schemeClr val="tx1"/>
                </a:solidFill>
              </a:rPr>
              <a:t>Static testing techniques provide a variety of benefits. When applied early in the software development lifecycle, static testing enables the early detection of defects before dynamic testing is performed (e.g., in requirements or design specifications reviews, product backlog refinement, etc.)</a:t>
            </a:r>
          </a:p>
          <a:p>
            <a:pPr marL="342900" indent="-342900" algn="just">
              <a:buFont typeface="Arial" panose="020B0604020202020204" pitchFamily="34" charset="0"/>
              <a:buChar char="•"/>
            </a:pPr>
            <a:endParaRPr lang="en-US" sz="2500" dirty="0">
              <a:solidFill>
                <a:schemeClr val="tx1"/>
              </a:solidFill>
            </a:endParaRPr>
          </a:p>
        </p:txBody>
      </p:sp>
    </p:spTree>
    <p:extLst>
      <p:ext uri="{BB962C8B-B14F-4D97-AF65-F5344CB8AC3E}">
        <p14:creationId xmlns:p14="http://schemas.microsoft.com/office/powerpoint/2010/main" val="122366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81920" y="212657"/>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Dynamic Testing  </a:t>
            </a:r>
          </a:p>
        </p:txBody>
      </p:sp>
      <p:sp>
        <p:nvSpPr>
          <p:cNvPr id="5" name="Rectangle 4">
            <a:extLst>
              <a:ext uri="{FF2B5EF4-FFF2-40B4-BE49-F238E27FC236}">
                <a16:creationId xmlns:a16="http://schemas.microsoft.com/office/drawing/2014/main" id="{ACE6BF33-900F-48D8-BE07-5BB0C9E35C5A}"/>
              </a:ext>
            </a:extLst>
          </p:cNvPr>
          <p:cNvSpPr/>
          <p:nvPr/>
        </p:nvSpPr>
        <p:spPr>
          <a:xfrm>
            <a:off x="1681920" y="1340107"/>
            <a:ext cx="9148917" cy="53052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2500" dirty="0">
                <a:solidFill>
                  <a:schemeClr val="tx1"/>
                </a:solidFill>
              </a:rPr>
              <a:t>Under Dynamic	Testing code	is	executed.	It	checks	for	functional	behavior	of	software	system	.	</a:t>
            </a:r>
          </a:p>
          <a:p>
            <a:pPr marL="342900" indent="-342900" algn="just">
              <a:buAutoNum type="arabicPeriod"/>
            </a:pPr>
            <a:r>
              <a:rPr lang="en-US" sz="2500" dirty="0">
                <a:solidFill>
                  <a:schemeClr val="tx1"/>
                </a:solidFill>
              </a:rPr>
              <a:t> Main	objective	of	this	testing	is	to	confirm	that	the	software	product	works	in	conformance	with	the	business	requirements.	This	 testing	 is	also	called	as	Execution	technique	or	validation	testing</a:t>
            </a:r>
          </a:p>
        </p:txBody>
      </p:sp>
    </p:spTree>
    <p:extLst>
      <p:ext uri="{BB962C8B-B14F-4D97-AF65-F5344CB8AC3E}">
        <p14:creationId xmlns:p14="http://schemas.microsoft.com/office/powerpoint/2010/main" val="134506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81920" y="212657"/>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smoke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788713" y="1120589"/>
            <a:ext cx="9148917" cy="53052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Smoke testing is a form of software testing that is not exhaustive and checks only the most crucial components of the software but does not check in more detail.  </a:t>
            </a:r>
          </a:p>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 In my current project we run smoke test to make sure if the application is stable enough to perform other major testing activities.</a:t>
            </a:r>
          </a:p>
          <a:p>
            <a:pPr marL="342900" indent="-342900" algn="just">
              <a:buAutoNum type="arabicPeriod"/>
            </a:pPr>
            <a:r>
              <a:rPr lang="en-US" dirty="0">
                <a:solidFill>
                  <a:schemeClr val="tx1"/>
                </a:solidFill>
              </a:rPr>
              <a:t>WE  TEST  THE MOST  IMPORTANT FUNCTIONALITIES IN OUR  APP.</a:t>
            </a:r>
          </a:p>
          <a:p>
            <a:pPr algn="just"/>
            <a:r>
              <a:rPr lang="en-US" dirty="0">
                <a:solidFill>
                  <a:schemeClr val="tx1"/>
                </a:solidFill>
              </a:rPr>
              <a:t>             TO MAKE SURE OUR  APP IS UP AND  RUNNING/STABLE.</a:t>
            </a:r>
          </a:p>
          <a:p>
            <a:pPr algn="just"/>
            <a:endParaRPr lang="en-US" dirty="0">
              <a:solidFill>
                <a:schemeClr val="tx1"/>
              </a:solidFill>
            </a:endParaRPr>
          </a:p>
          <a:p>
            <a:pPr algn="just"/>
            <a:r>
              <a:rPr lang="en-US" dirty="0">
                <a:solidFill>
                  <a:schemeClr val="tx1"/>
                </a:solidFill>
              </a:rPr>
              <a:t>           WE AUTOMATE OUR  SMOKE TEST</a:t>
            </a:r>
          </a:p>
          <a:p>
            <a:pPr algn="just"/>
            <a:endParaRPr lang="en-US" dirty="0">
              <a:solidFill>
                <a:schemeClr val="tx1"/>
              </a:solidFill>
            </a:endParaRPr>
          </a:p>
          <a:p>
            <a:pPr algn="just"/>
            <a:r>
              <a:rPr lang="en-US" dirty="0">
                <a:solidFill>
                  <a:schemeClr val="tx1"/>
                </a:solidFill>
              </a:rPr>
              <a:t>4. WE INCLUDE  THE MOST   IMPORTAMT  FUNCTIONALITIES IN OUR SMOKE TETS</a:t>
            </a:r>
          </a:p>
          <a:p>
            <a:pPr algn="just"/>
            <a:r>
              <a:rPr lang="en-US" dirty="0">
                <a:solidFill>
                  <a:schemeClr val="tx1"/>
                </a:solidFill>
              </a:rPr>
              <a:t>5. QA LEAD DECIDES WHICH FUNCTIONALITIES SHOULD BE IN SMOKE TEST</a:t>
            </a:r>
          </a:p>
          <a:p>
            <a:pPr algn="just"/>
            <a:r>
              <a:rPr lang="en-US" dirty="0">
                <a:solidFill>
                  <a:schemeClr val="tx1"/>
                </a:solidFill>
              </a:rPr>
              <a:t>6. USUALY  THERE 5-15 FUNCTIONALITIES IN SMOKE TEST</a:t>
            </a:r>
          </a:p>
          <a:p>
            <a:pPr algn="just"/>
            <a:r>
              <a:rPr lang="en-US" dirty="0">
                <a:solidFill>
                  <a:schemeClr val="tx1"/>
                </a:solidFill>
              </a:rPr>
              <a:t>7. IT TAKES 10-20</a:t>
            </a:r>
          </a:p>
          <a:p>
            <a:pPr marL="342900" indent="-342900" algn="just">
              <a:buAutoNum type="arabicPeriod" startAt="8"/>
            </a:pPr>
            <a:r>
              <a:rPr lang="en-US" dirty="0">
                <a:solidFill>
                  <a:schemeClr val="tx1"/>
                </a:solidFill>
              </a:rPr>
              <a:t>MOSTLY IT IS AUTOMATED  AND ONE QA IS ASSIGNED TO ANALYZE FAILURE IN SMOKE TEST</a:t>
            </a:r>
          </a:p>
          <a:p>
            <a:pPr marL="342900" indent="-342900" algn="just">
              <a:buAutoNum type="arabicPeriod" startAt="8"/>
            </a:pPr>
            <a:r>
              <a:rPr lang="en-US" dirty="0">
                <a:solidFill>
                  <a:schemeClr val="tx1"/>
                </a:solidFill>
              </a:rPr>
              <a:t>IF THERE IS NO AUTOMATION  THEY DO IT MANUALLY</a:t>
            </a:r>
          </a:p>
          <a:p>
            <a:pPr algn="just"/>
            <a:endParaRPr lang="en-US"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304289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Regression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697273" y="3117349"/>
            <a:ext cx="9148917" cy="325132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We do Regression Test to make sure that new functionalities  did not break </a:t>
            </a:r>
          </a:p>
          <a:p>
            <a:pPr algn="just"/>
            <a:r>
              <a:rPr lang="en-US" dirty="0">
                <a:solidFill>
                  <a:schemeClr val="tx1"/>
                </a:solidFill>
              </a:rPr>
              <a:t>     existing  functionalities.</a:t>
            </a:r>
          </a:p>
          <a:p>
            <a:pPr algn="just"/>
            <a:r>
              <a:rPr lang="en-US" dirty="0">
                <a:solidFill>
                  <a:schemeClr val="tx1"/>
                </a:solidFill>
              </a:rPr>
              <a:t>2. WE RUN OUR REGRESSION  AT THE END OF EACH SPRINT</a:t>
            </a:r>
          </a:p>
          <a:p>
            <a:pPr marL="342900" indent="-342900" algn="just">
              <a:buAutoNum type="arabicPeriod" startAt="3"/>
            </a:pPr>
            <a:r>
              <a:rPr lang="en-US" dirty="0">
                <a:solidFill>
                  <a:schemeClr val="tx1"/>
                </a:solidFill>
              </a:rPr>
              <a:t>IT TAKES HOURS DEPENDS ON HOW MANY  TEST CASES IN YOUR REGRESSION</a:t>
            </a:r>
          </a:p>
          <a:p>
            <a:pPr marL="342900" indent="-342900" algn="just">
              <a:buAutoNum type="arabicPeriod" startAt="3"/>
            </a:pPr>
            <a:r>
              <a:rPr lang="en-US" dirty="0">
                <a:solidFill>
                  <a:schemeClr val="tx1"/>
                </a:solidFill>
              </a:rPr>
              <a:t>EXAMPLE: 200 TEST CASES  IT TOOK AROUND 3 HOURS</a:t>
            </a:r>
          </a:p>
          <a:p>
            <a:pPr marL="342900" indent="-342900" algn="just">
              <a:buAutoNum type="arabicPeriod" startAt="3"/>
            </a:pPr>
            <a:r>
              <a:rPr lang="en-US" dirty="0">
                <a:solidFill>
                  <a:schemeClr val="tx1"/>
                </a:solidFill>
              </a:rPr>
              <a:t>FIRST  WE RUN OUR  REGRSSION IN  QA ENV, </a:t>
            </a:r>
          </a:p>
          <a:p>
            <a:pPr marL="342900" indent="-342900" algn="just">
              <a:buAutoNum type="arabicPeriod" startAt="3"/>
            </a:pPr>
            <a:endParaRPr lang="en-US" dirty="0">
              <a:solidFill>
                <a:schemeClr val="tx1"/>
              </a:solidFill>
            </a:endParaRPr>
          </a:p>
          <a:p>
            <a:pPr marL="342900" indent="-342900" algn="just">
              <a:buAutoNum type="arabicPeriod" startAt="3"/>
            </a:pPr>
            <a:r>
              <a:rPr lang="en-US" dirty="0">
                <a:solidFill>
                  <a:schemeClr val="tx1"/>
                </a:solidFill>
              </a:rPr>
              <a:t>HOW  OFTEN  DO YOU RUN YOUR  REGRESSION</a:t>
            </a:r>
          </a:p>
          <a:p>
            <a:pPr marL="342900" indent="-342900" algn="just">
              <a:buAutoNum type="arabicPeriod" startAt="3"/>
            </a:pPr>
            <a:r>
              <a:rPr lang="en-US" dirty="0">
                <a:solidFill>
                  <a:schemeClr val="tx1"/>
                </a:solidFill>
              </a:rPr>
              <a:t>HOW MANY  TEST CASES ARE  THERE  IN  YOUR  REGRESSION</a:t>
            </a:r>
          </a:p>
          <a:p>
            <a:pPr marL="342900" indent="-342900" algn="just">
              <a:buAutoNum type="arabicPeriod" startAt="3"/>
            </a:pPr>
            <a:r>
              <a:rPr lang="en-US" dirty="0">
                <a:solidFill>
                  <a:schemeClr val="tx1"/>
                </a:solidFill>
              </a:rPr>
              <a:t>HOW LONG DID IT TAKE</a:t>
            </a:r>
          </a:p>
          <a:p>
            <a:pPr marL="342900" indent="-342900" algn="just">
              <a:buAutoNum type="arabicPeriod" startAt="3"/>
            </a:pPr>
            <a:r>
              <a:rPr lang="en-US" dirty="0">
                <a:solidFill>
                  <a:schemeClr val="tx1"/>
                </a:solidFill>
              </a:rPr>
              <a:t>DID YOU RUN YOUR REGRESSION  IN VM=VIRTUAL MACHINE</a:t>
            </a:r>
          </a:p>
          <a:p>
            <a:pPr algn="just"/>
            <a:endParaRPr lang="en-US" dirty="0">
              <a:solidFill>
                <a:schemeClr val="tx1"/>
              </a:solidFill>
            </a:endParaRPr>
          </a:p>
        </p:txBody>
      </p:sp>
    </p:spTree>
    <p:extLst>
      <p:ext uri="{BB962C8B-B14F-4D97-AF65-F5344CB8AC3E}">
        <p14:creationId xmlns:p14="http://schemas.microsoft.com/office/powerpoint/2010/main" val="9749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tx1"/>
                </a:solidFill>
              </a:rPr>
              <a:t>What is FUNCTIONAL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697273" y="2034989"/>
            <a:ext cx="9148917" cy="433368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300" dirty="0">
                <a:solidFill>
                  <a:schemeClr val="tx1"/>
                </a:solidFill>
              </a:rPr>
              <a:t>* It is a test to check whether each and every functionality of that application is working as per the requirement. In this test, the Test Cases are ‘executed’.</a:t>
            </a:r>
          </a:p>
          <a:p>
            <a:pPr algn="just"/>
            <a:endParaRPr lang="en-US" sz="2300" dirty="0">
              <a:solidFill>
                <a:schemeClr val="tx1"/>
              </a:solidFill>
            </a:endParaRPr>
          </a:p>
          <a:p>
            <a:pPr algn="just"/>
            <a:r>
              <a:rPr lang="en-US" sz="2300" dirty="0">
                <a:solidFill>
                  <a:schemeClr val="tx1"/>
                </a:solidFill>
              </a:rPr>
              <a:t>* Functional testing of a system involves tests that evaluate functions that the system should perform.</a:t>
            </a:r>
          </a:p>
        </p:txBody>
      </p:sp>
    </p:spTree>
    <p:extLst>
      <p:ext uri="{BB962C8B-B14F-4D97-AF65-F5344CB8AC3E}">
        <p14:creationId xmlns:p14="http://schemas.microsoft.com/office/powerpoint/2010/main" val="411004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NON-FUNCTIONAL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760026" y="2142565"/>
            <a:ext cx="9148917" cy="42530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500" dirty="0">
                <a:solidFill>
                  <a:schemeClr val="tx1"/>
                </a:solidFill>
              </a:rPr>
              <a:t>Non-functional testing of a system evaluates characteristics of systems and software such as performance efficiency or security</a:t>
            </a:r>
          </a:p>
        </p:txBody>
      </p:sp>
    </p:spTree>
    <p:extLst>
      <p:ext uri="{BB962C8B-B14F-4D97-AF65-F5344CB8AC3E}">
        <p14:creationId xmlns:p14="http://schemas.microsoft.com/office/powerpoint/2010/main" val="66612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697AE3F-82FC-48AA-861F-06B29C53E107}"/>
              </a:ext>
            </a:extLst>
          </p:cNvPr>
          <p:cNvGraphicFramePr/>
          <p:nvPr>
            <p:extLst>
              <p:ext uri="{D42A27DB-BD31-4B8C-83A1-F6EECF244321}">
                <p14:modId xmlns:p14="http://schemas.microsoft.com/office/powerpoint/2010/main" val="3609808941"/>
              </p:ext>
            </p:extLst>
          </p:nvPr>
        </p:nvGraphicFramePr>
        <p:xfrm>
          <a:off x="639192" y="2672179"/>
          <a:ext cx="11256886" cy="3466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lowchart: Predefined Process 2">
            <a:extLst>
              <a:ext uri="{FF2B5EF4-FFF2-40B4-BE49-F238E27FC236}">
                <a16:creationId xmlns:a16="http://schemas.microsoft.com/office/drawing/2014/main" id="{495A4888-0D2B-4B8F-871D-6F2F98C46469}"/>
              </a:ext>
            </a:extLst>
          </p:cNvPr>
          <p:cNvSpPr/>
          <p:nvPr/>
        </p:nvSpPr>
        <p:spPr>
          <a:xfrm>
            <a:off x="1571347" y="1323350"/>
            <a:ext cx="9392575" cy="1243356"/>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What is Software Testing Life Cycle (STLC)?</a:t>
            </a:r>
            <a:endParaRPr lang="en-US" sz="2200" dirty="0"/>
          </a:p>
        </p:txBody>
      </p:sp>
    </p:spTree>
    <p:extLst>
      <p:ext uri="{BB962C8B-B14F-4D97-AF65-F5344CB8AC3E}">
        <p14:creationId xmlns:p14="http://schemas.microsoft.com/office/powerpoint/2010/main" val="173583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UNIT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697273" y="3117349"/>
            <a:ext cx="9148917" cy="325132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      It is a test to check the code whether it is properly working or not as per the requirement. </a:t>
            </a:r>
          </a:p>
          <a:p>
            <a:pPr algn="just"/>
            <a:r>
              <a:rPr lang="en-US" dirty="0">
                <a:solidFill>
                  <a:schemeClr val="tx1"/>
                </a:solidFill>
              </a:rPr>
              <a:t>      It is done by the developers (Not testers).</a:t>
            </a:r>
          </a:p>
          <a:p>
            <a:pPr algn="just"/>
            <a:r>
              <a:rPr lang="en-US" dirty="0">
                <a:solidFill>
                  <a:schemeClr val="tx1"/>
                </a:solidFill>
              </a:rPr>
              <a:t> </a:t>
            </a:r>
          </a:p>
          <a:p>
            <a:pPr algn="just"/>
            <a:r>
              <a:rPr lang="en-US" dirty="0">
                <a:solidFill>
                  <a:schemeClr val="tx1"/>
                </a:solidFill>
              </a:rPr>
              <a:t>    1. Unit	Testing	of	software	applications	is	done	 during	the	development	(coding)	of	an	application </a:t>
            </a:r>
          </a:p>
          <a:p>
            <a:pPr algn="just"/>
            <a:r>
              <a:rPr lang="en-US" dirty="0">
                <a:solidFill>
                  <a:schemeClr val="tx1"/>
                </a:solidFill>
              </a:rPr>
              <a:t>    2. The	goal	of Unit Testing is to isolate each part of	the program and show that the	individual	 parts are	 correct.	Unit	Testing is	usually performed	by	the	developer</a:t>
            </a:r>
          </a:p>
        </p:txBody>
      </p:sp>
    </p:spTree>
    <p:extLst>
      <p:ext uri="{BB962C8B-B14F-4D97-AF65-F5344CB8AC3E}">
        <p14:creationId xmlns:p14="http://schemas.microsoft.com/office/powerpoint/2010/main" val="256763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50000"/>
                  </a:schemeClr>
                </a:solidFill>
              </a:rPr>
              <a:t>What is Component Testing?</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1810872"/>
            <a:ext cx="10484498" cy="45246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2">
                    <a:lumMod val="50000"/>
                  </a:schemeClr>
                </a:solidFill>
              </a:rPr>
              <a:t>Component testing (also known as module testing) focuses on components that are separately testable.</a:t>
            </a:r>
          </a:p>
          <a:p>
            <a:r>
              <a:rPr lang="en-US" sz="3000" dirty="0">
                <a:solidFill>
                  <a:schemeClr val="tx2">
                    <a:lumMod val="50000"/>
                  </a:schemeClr>
                </a:solidFill>
              </a:rPr>
              <a:t>In some cases, especially in iterative development models (e.g., Agile) where code changes are ongoing, automated component regression tests play a key role in building confidence that changes have not broken existing components.</a:t>
            </a:r>
          </a:p>
        </p:txBody>
      </p:sp>
    </p:spTree>
    <p:extLst>
      <p:ext uri="{BB962C8B-B14F-4D97-AF65-F5344CB8AC3E}">
        <p14:creationId xmlns:p14="http://schemas.microsoft.com/office/powerpoint/2010/main" val="27346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INTEGRATION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697273" y="1972235"/>
            <a:ext cx="9148917" cy="42582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It is a test to check whether all the modules are combined together or not and working successfully as specified in the requirement document.</a:t>
            </a:r>
          </a:p>
          <a:p>
            <a:pPr algn="just"/>
            <a:endParaRPr lang="en-US" dirty="0">
              <a:solidFill>
                <a:schemeClr val="tx1"/>
              </a:solidFill>
            </a:endParaRPr>
          </a:p>
          <a:p>
            <a:pPr marL="285750" indent="-285750" algn="just">
              <a:buFont typeface="Arial" panose="020B0604020202020204" pitchFamily="34" charset="0"/>
              <a:buChar char="•"/>
            </a:pPr>
            <a:r>
              <a:rPr lang="en-US" dirty="0">
                <a:solidFill>
                  <a:schemeClr val="tx1"/>
                </a:solidFill>
              </a:rPr>
              <a:t>Verifying whether the functional and non-functional behaviors of the interfaces are as designed and specified</a:t>
            </a:r>
          </a:p>
          <a:p>
            <a:pPr marL="285750" indent="-285750" algn="just">
              <a:buFont typeface="Arial" panose="020B0604020202020204" pitchFamily="34" charset="0"/>
              <a:buChar char="•"/>
            </a:pPr>
            <a:r>
              <a:rPr lang="en-US" dirty="0">
                <a:solidFill>
                  <a:schemeClr val="tx1"/>
                </a:solidFill>
              </a:rPr>
              <a:t>Building confidence in the quality of the interfaces</a:t>
            </a:r>
          </a:p>
          <a:p>
            <a:pPr marL="285750" indent="-285750" algn="just">
              <a:buFont typeface="Arial" panose="020B0604020202020204" pitchFamily="34" charset="0"/>
              <a:buChar char="•"/>
            </a:pPr>
            <a:r>
              <a:rPr lang="en-US" dirty="0">
                <a:solidFill>
                  <a:schemeClr val="tx1"/>
                </a:solidFill>
              </a:rPr>
              <a:t>Component integration testing focuses on the interactions and interfaces between integrated components</a:t>
            </a:r>
          </a:p>
          <a:p>
            <a:pPr marL="285750" indent="-285750" algn="just">
              <a:buFont typeface="Arial" panose="020B0604020202020204" pitchFamily="34" charset="0"/>
              <a:buChar char="•"/>
            </a:pPr>
            <a:r>
              <a:rPr lang="en-US" dirty="0">
                <a:solidFill>
                  <a:schemeClr val="tx1"/>
                </a:solidFill>
              </a:rPr>
              <a:t>System integration testing focuses on the interactions and interfaces between systems, provided by, external organizations</a:t>
            </a:r>
          </a:p>
        </p:txBody>
      </p:sp>
    </p:spTree>
    <p:extLst>
      <p:ext uri="{BB962C8B-B14F-4D97-AF65-F5344CB8AC3E}">
        <p14:creationId xmlns:p14="http://schemas.microsoft.com/office/powerpoint/2010/main" val="398737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Performance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697272" y="3189067"/>
            <a:ext cx="9562399" cy="228196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 It is a test to check the performance of application.</a:t>
            </a:r>
          </a:p>
          <a:p>
            <a:pPr algn="just"/>
            <a:r>
              <a:rPr lang="en-US" dirty="0">
                <a:solidFill>
                  <a:schemeClr val="tx1"/>
                </a:solidFill>
              </a:rPr>
              <a:t>Performance testing is the general name for tests that check how the system behaves and performs.</a:t>
            </a:r>
          </a:p>
        </p:txBody>
      </p:sp>
    </p:spTree>
    <p:extLst>
      <p:ext uri="{BB962C8B-B14F-4D97-AF65-F5344CB8AC3E}">
        <p14:creationId xmlns:p14="http://schemas.microsoft.com/office/powerpoint/2010/main" val="283914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What is Load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697273" y="3117349"/>
            <a:ext cx="9148917" cy="228196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b="1" dirty="0">
                <a:solidFill>
                  <a:schemeClr val="tx1"/>
                </a:solidFill>
              </a:rPr>
              <a:t>Load testing</a:t>
            </a:r>
            <a:r>
              <a:rPr lang="en-US" sz="2200" dirty="0">
                <a:solidFill>
                  <a:schemeClr val="tx1"/>
                </a:solidFill>
              </a:rPr>
              <a:t> is the process of determination of behavior of system when multiple users access it at the same time.</a:t>
            </a:r>
          </a:p>
        </p:txBody>
      </p:sp>
    </p:spTree>
    <p:extLst>
      <p:ext uri="{BB962C8B-B14F-4D97-AF65-F5344CB8AC3E}">
        <p14:creationId xmlns:p14="http://schemas.microsoft.com/office/powerpoint/2010/main" val="130452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USER ACCEPTANCE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697273" y="3117349"/>
            <a:ext cx="9148917" cy="228196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 In this type of testing, the software is handed over to the user in order to find out if the software meets the user expectations and works as it is expected to.</a:t>
            </a:r>
          </a:p>
          <a:p>
            <a:pPr algn="just"/>
            <a:endParaRPr lang="en-US" dirty="0">
              <a:solidFill>
                <a:schemeClr val="tx1"/>
              </a:solidFill>
            </a:endParaRPr>
          </a:p>
        </p:txBody>
      </p:sp>
    </p:spTree>
    <p:extLst>
      <p:ext uri="{BB962C8B-B14F-4D97-AF65-F5344CB8AC3E}">
        <p14:creationId xmlns:p14="http://schemas.microsoft.com/office/powerpoint/2010/main" val="403014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BACK END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697273" y="3117349"/>
            <a:ext cx="9148917" cy="228196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It is a test to check whether the data displayed in the GUI front end report format matches with the particular data in the original database</a:t>
            </a:r>
          </a:p>
        </p:txBody>
      </p:sp>
    </p:spTree>
    <p:extLst>
      <p:ext uri="{BB962C8B-B14F-4D97-AF65-F5344CB8AC3E}">
        <p14:creationId xmlns:p14="http://schemas.microsoft.com/office/powerpoint/2010/main" val="239306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2">
                    <a:lumMod val="50000"/>
                  </a:schemeClr>
                </a:solidFill>
              </a:rPr>
              <a:t>Ad-hoc	testing?</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2">
                    <a:lumMod val="50000"/>
                  </a:schemeClr>
                </a:solidFill>
              </a:rPr>
              <a:t>	Testing	performed	without	planning	and	documentation	-the	tester	tries	to	'break'	the	system	by	randomly	trying	the	system's	functionality.	It	is	performed	by	the	testing	team</a:t>
            </a:r>
          </a:p>
        </p:txBody>
      </p:sp>
    </p:spTree>
    <p:extLst>
      <p:ext uri="{BB962C8B-B14F-4D97-AF65-F5344CB8AC3E}">
        <p14:creationId xmlns:p14="http://schemas.microsoft.com/office/powerpoint/2010/main" val="382463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50000"/>
                  </a:schemeClr>
                </a:solidFill>
              </a:rPr>
              <a:t>What is Black Box Testing?</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2">
                    <a:lumMod val="50000"/>
                  </a:schemeClr>
                </a:solidFill>
              </a:rPr>
              <a:t>It is test where a tester performs testing without looking into the code. or A testing method where the application under test is viewed as a black box and the internal behavior of the program is completely ignored. Testing occurs based upon the external specifications. Also known as behavioral testing, since only the external behavior of the program is evaluated and analyzed</a:t>
            </a:r>
          </a:p>
        </p:txBody>
      </p:sp>
    </p:spTree>
    <p:extLst>
      <p:ext uri="{BB962C8B-B14F-4D97-AF65-F5344CB8AC3E}">
        <p14:creationId xmlns:p14="http://schemas.microsoft.com/office/powerpoint/2010/main" val="266397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50000"/>
                  </a:schemeClr>
                </a:solidFill>
              </a:rPr>
              <a:t>What is White Box Testing?</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2">
                    <a:lumMod val="50000"/>
                  </a:schemeClr>
                </a:solidFill>
              </a:rPr>
              <a:t>It is a test where a tester looks into the code and performs the testing.</a:t>
            </a:r>
          </a:p>
          <a:p>
            <a:r>
              <a:rPr lang="en-US" sz="3000" dirty="0">
                <a:solidFill>
                  <a:schemeClr val="tx2">
                    <a:lumMod val="50000"/>
                  </a:schemeClr>
                </a:solidFill>
              </a:rPr>
              <a:t>White-box testing derives tests based on the system’s internal structure or implementation. Internal structure may include code, architecture, workflows, and/or data flows within the system</a:t>
            </a:r>
          </a:p>
        </p:txBody>
      </p:sp>
    </p:spTree>
    <p:extLst>
      <p:ext uri="{BB962C8B-B14F-4D97-AF65-F5344CB8AC3E}">
        <p14:creationId xmlns:p14="http://schemas.microsoft.com/office/powerpoint/2010/main" val="410891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Requirement Study </a:t>
              </a:r>
              <a:endParaRPr lang="en-US" sz="1800" kern="1200"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3227294" y="1595718"/>
            <a:ext cx="8211671" cy="43837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Test analysis: </a:t>
            </a:r>
            <a:r>
              <a:rPr lang="en-US" sz="2200" dirty="0">
                <a:solidFill>
                  <a:schemeClr val="tx1"/>
                </a:solidFill>
              </a:rPr>
              <a:t>Requirement specifications, such as business requirements, User stories or similar work products that specify desired functional and non-functional component or system behavior.  </a:t>
            </a:r>
          </a:p>
          <a:p>
            <a:endParaRPr lang="en-US" sz="2200" dirty="0">
              <a:solidFill>
                <a:schemeClr val="tx1"/>
              </a:solidFill>
            </a:endParaRPr>
          </a:p>
          <a:p>
            <a:r>
              <a:rPr lang="en-US" sz="2200" b="1" dirty="0">
                <a:solidFill>
                  <a:schemeClr val="tx1"/>
                </a:solidFill>
              </a:rPr>
              <a:t>Test analysis answers the question “what to test?”</a:t>
            </a:r>
            <a:endParaRPr lang="en-US" sz="2200" dirty="0">
              <a:solidFill>
                <a:schemeClr val="tx1"/>
              </a:solidFill>
            </a:endParaRPr>
          </a:p>
          <a:p>
            <a:pPr algn="ctr"/>
            <a:endParaRPr lang="en-US" sz="2200" dirty="0">
              <a:solidFill>
                <a:schemeClr val="tx1"/>
              </a:solidFill>
            </a:endParaRPr>
          </a:p>
        </p:txBody>
      </p:sp>
    </p:spTree>
    <p:extLst>
      <p:ext uri="{BB962C8B-B14F-4D97-AF65-F5344CB8AC3E}">
        <p14:creationId xmlns:p14="http://schemas.microsoft.com/office/powerpoint/2010/main" val="142483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721510" y="41292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50000"/>
                  </a:schemeClr>
                </a:solidFill>
              </a:rPr>
              <a:t>What is Alpha Testing?</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1855694"/>
            <a:ext cx="10484498" cy="447979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2">
                    <a:lumMod val="50000"/>
                  </a:schemeClr>
                </a:solidFill>
              </a:rPr>
              <a:t>In this type of testing, the users are invited at the development center where they use the application and the developers note every particular input or action carried out by the user. Any type of abnormal behavior of the system is noted and rectified by the developers.</a:t>
            </a:r>
          </a:p>
          <a:p>
            <a:r>
              <a:rPr lang="en-US" sz="3000" dirty="0">
                <a:solidFill>
                  <a:schemeClr val="tx2">
                    <a:lumMod val="50000"/>
                  </a:schemeClr>
                </a:solidFill>
              </a:rPr>
              <a:t> Alpha testing is performed at the developing organization’s site, not by the development team, but by potential or existing customers, and/or operators or an independent test team. </a:t>
            </a:r>
          </a:p>
        </p:txBody>
      </p:sp>
    </p:spTree>
    <p:extLst>
      <p:ext uri="{BB962C8B-B14F-4D97-AF65-F5344CB8AC3E}">
        <p14:creationId xmlns:p14="http://schemas.microsoft.com/office/powerpoint/2010/main" val="92532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50000"/>
                  </a:schemeClr>
                </a:solidFill>
              </a:rPr>
              <a:t>What is Beta Testing?</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2">
                    <a:lumMod val="50000"/>
                  </a:schemeClr>
                </a:solidFill>
              </a:rPr>
              <a:t>In this type of testing, the software is distributed as a beta version to the users and users test the application at their sites. As the users explore the software, in case if any exception/defect occurs that is reported to the developers.</a:t>
            </a:r>
          </a:p>
          <a:p>
            <a:r>
              <a:rPr lang="en-US" sz="3000" dirty="0">
                <a:solidFill>
                  <a:schemeClr val="tx2">
                    <a:lumMod val="50000"/>
                  </a:schemeClr>
                </a:solidFill>
              </a:rPr>
              <a:t>Beta testing is performed by potential or existing customers, and/or operators at their own locations. Beta testing may come after alpha testing</a:t>
            </a:r>
          </a:p>
        </p:txBody>
      </p:sp>
    </p:spTree>
    <p:extLst>
      <p:ext uri="{BB962C8B-B14F-4D97-AF65-F5344CB8AC3E}">
        <p14:creationId xmlns:p14="http://schemas.microsoft.com/office/powerpoint/2010/main" val="350421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50000"/>
                  </a:schemeClr>
                </a:solidFill>
              </a:rPr>
              <a:t>What will you do if developer does not accept the bug</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2">
                    <a:lumMod val="50000"/>
                  </a:schemeClr>
                </a:solidFill>
              </a:rPr>
              <a:t>Answer: If the developer does not accept the defect, then he will reject it. Once it is rejected, then it comes back to the tester. Now, the tester will ask for clarification with the developer why the defect is rejected. Since everything is based on the requirement documents, both tester and developer will have to look at the requirement document, validate it and then reopen it if necessary or close.</a:t>
            </a:r>
          </a:p>
        </p:txBody>
      </p:sp>
    </p:spTree>
    <p:extLst>
      <p:ext uri="{BB962C8B-B14F-4D97-AF65-F5344CB8AC3E}">
        <p14:creationId xmlns:p14="http://schemas.microsoft.com/office/powerpoint/2010/main" val="372917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Give me five common problems that occur during software development.</a:t>
            </a:r>
          </a:p>
        </p:txBody>
      </p:sp>
      <p:sp>
        <p:nvSpPr>
          <p:cNvPr id="3" name="Rectangle 2">
            <a:extLst>
              <a:ext uri="{FF2B5EF4-FFF2-40B4-BE49-F238E27FC236}">
                <a16:creationId xmlns:a16="http://schemas.microsoft.com/office/drawing/2014/main" id="{A8E1509E-16D9-4CA3-B037-805BC8A04556}"/>
              </a:ext>
            </a:extLst>
          </p:cNvPr>
          <p:cNvSpPr/>
          <p:nvPr/>
        </p:nvSpPr>
        <p:spPr>
          <a:xfrm>
            <a:off x="1697272" y="3078361"/>
            <a:ext cx="9148917" cy="3352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Poorly written </a:t>
            </a:r>
            <a:r>
              <a:rPr lang="en-US" b="1" dirty="0">
                <a:solidFill>
                  <a:schemeClr val="tx1"/>
                </a:solidFill>
              </a:rPr>
              <a:t>requirements</a:t>
            </a:r>
            <a:r>
              <a:rPr lang="en-US" dirty="0">
                <a:solidFill>
                  <a:schemeClr val="tx1"/>
                </a:solidFill>
              </a:rPr>
              <a:t>, unrealistic </a:t>
            </a:r>
            <a:r>
              <a:rPr lang="en-US" b="1" dirty="0">
                <a:solidFill>
                  <a:schemeClr val="tx1"/>
                </a:solidFill>
              </a:rPr>
              <a:t>schedules</a:t>
            </a:r>
            <a:r>
              <a:rPr lang="en-US" dirty="0">
                <a:solidFill>
                  <a:schemeClr val="tx1"/>
                </a:solidFill>
              </a:rPr>
              <a:t>, inadequate </a:t>
            </a:r>
            <a:r>
              <a:rPr lang="en-US" b="1" dirty="0">
                <a:solidFill>
                  <a:schemeClr val="tx1"/>
                </a:solidFill>
              </a:rPr>
              <a:t>testing</a:t>
            </a:r>
            <a:r>
              <a:rPr lang="en-US" dirty="0">
                <a:solidFill>
                  <a:schemeClr val="tx1"/>
                </a:solidFill>
              </a:rPr>
              <a:t>, adding new </a:t>
            </a:r>
            <a:r>
              <a:rPr lang="en-US" b="1" dirty="0">
                <a:solidFill>
                  <a:schemeClr val="tx1"/>
                </a:solidFill>
              </a:rPr>
              <a:t>features</a:t>
            </a:r>
            <a:r>
              <a:rPr lang="en-US" dirty="0">
                <a:solidFill>
                  <a:schemeClr val="tx1"/>
                </a:solidFill>
              </a:rPr>
              <a:t> after development is underway and poor </a:t>
            </a:r>
            <a:r>
              <a:rPr lang="en-US" b="1" dirty="0">
                <a:solidFill>
                  <a:schemeClr val="tx1"/>
                </a:solidFill>
              </a:rPr>
              <a:t>communication</a:t>
            </a:r>
            <a:r>
              <a:rPr lang="en-US" dirty="0">
                <a:solidFill>
                  <a:schemeClr val="tx1"/>
                </a:solidFill>
              </a:rPr>
              <a:t>. </a:t>
            </a:r>
          </a:p>
          <a:p>
            <a:pPr algn="just"/>
            <a:r>
              <a:rPr lang="en-US" dirty="0">
                <a:solidFill>
                  <a:schemeClr val="tx1"/>
                </a:solidFill>
              </a:rPr>
              <a:t>Requirements are poorly written when requirements are unclear, incomplete, too general, or not testable; therefore there will be problems. The schedule is unrealistic if too much work is crammed in too little time. Software testing is inadequate if none knows whether or not the software is any good until customers complain or the system crashes. It’s extremely common that new features are added after development is underway. Miscommunication either means the developers don’t know what is needed, or customers have unrealistic expectations and therefore problems are guaranteed</a:t>
            </a:r>
          </a:p>
          <a:p>
            <a:pPr algn="just"/>
            <a:endParaRPr lang="en-US" dirty="0">
              <a:solidFill>
                <a:schemeClr val="tx1"/>
              </a:solidFill>
            </a:endParaRPr>
          </a:p>
        </p:txBody>
      </p:sp>
      <p:sp>
        <p:nvSpPr>
          <p:cNvPr id="4" name="Rectangle 3">
            <a:extLst>
              <a:ext uri="{FF2B5EF4-FFF2-40B4-BE49-F238E27FC236}">
                <a16:creationId xmlns:a16="http://schemas.microsoft.com/office/drawing/2014/main" id="{81107F1F-66B7-4FBD-AD1F-CE081E7DE8C6}"/>
              </a:ext>
            </a:extLst>
          </p:cNvPr>
          <p:cNvSpPr/>
          <p:nvPr/>
        </p:nvSpPr>
        <p:spPr>
          <a:xfrm>
            <a:off x="1697272" y="2038525"/>
            <a:ext cx="1607990"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requirements</a:t>
            </a:r>
            <a:endParaRPr lang="en-US" dirty="0"/>
          </a:p>
        </p:txBody>
      </p:sp>
      <p:sp>
        <p:nvSpPr>
          <p:cNvPr id="5" name="Rectangle 4">
            <a:extLst>
              <a:ext uri="{FF2B5EF4-FFF2-40B4-BE49-F238E27FC236}">
                <a16:creationId xmlns:a16="http://schemas.microsoft.com/office/drawing/2014/main" id="{FA15418B-731B-4928-B5BA-2C4A5BCFC70D}"/>
              </a:ext>
            </a:extLst>
          </p:cNvPr>
          <p:cNvSpPr/>
          <p:nvPr/>
        </p:nvSpPr>
        <p:spPr>
          <a:xfrm>
            <a:off x="5436678" y="2046260"/>
            <a:ext cx="1607990"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testing</a:t>
            </a:r>
            <a:endParaRPr lang="en-US" dirty="0"/>
          </a:p>
        </p:txBody>
      </p:sp>
      <p:sp>
        <p:nvSpPr>
          <p:cNvPr id="6" name="Rectangle 5">
            <a:extLst>
              <a:ext uri="{FF2B5EF4-FFF2-40B4-BE49-F238E27FC236}">
                <a16:creationId xmlns:a16="http://schemas.microsoft.com/office/drawing/2014/main" id="{660190CB-5C4F-42BA-A33F-AAAA8E019DA9}"/>
              </a:ext>
            </a:extLst>
          </p:cNvPr>
          <p:cNvSpPr/>
          <p:nvPr/>
        </p:nvSpPr>
        <p:spPr>
          <a:xfrm>
            <a:off x="3552613" y="2030136"/>
            <a:ext cx="1607990"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schedules</a:t>
            </a:r>
            <a:endParaRPr lang="en-US" dirty="0"/>
          </a:p>
        </p:txBody>
      </p:sp>
      <p:sp>
        <p:nvSpPr>
          <p:cNvPr id="7" name="Rectangle 6">
            <a:extLst>
              <a:ext uri="{FF2B5EF4-FFF2-40B4-BE49-F238E27FC236}">
                <a16:creationId xmlns:a16="http://schemas.microsoft.com/office/drawing/2014/main" id="{0E73D817-242D-4AD5-ADA3-8F43EF81B12A}"/>
              </a:ext>
            </a:extLst>
          </p:cNvPr>
          <p:cNvSpPr/>
          <p:nvPr/>
        </p:nvSpPr>
        <p:spPr>
          <a:xfrm>
            <a:off x="7320743" y="2038525"/>
            <a:ext cx="1607990"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features</a:t>
            </a:r>
            <a:endParaRPr lang="en-US" dirty="0"/>
          </a:p>
        </p:txBody>
      </p:sp>
      <p:sp>
        <p:nvSpPr>
          <p:cNvPr id="8" name="Rectangle 7">
            <a:extLst>
              <a:ext uri="{FF2B5EF4-FFF2-40B4-BE49-F238E27FC236}">
                <a16:creationId xmlns:a16="http://schemas.microsoft.com/office/drawing/2014/main" id="{CCD54904-EE07-46F3-B2B1-E402BB313B0D}"/>
              </a:ext>
            </a:extLst>
          </p:cNvPr>
          <p:cNvSpPr/>
          <p:nvPr/>
        </p:nvSpPr>
        <p:spPr>
          <a:xfrm>
            <a:off x="9233533" y="2021490"/>
            <a:ext cx="1697322"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communication</a:t>
            </a:r>
            <a:endParaRPr lang="en-US" dirty="0"/>
          </a:p>
        </p:txBody>
      </p:sp>
    </p:spTree>
    <p:extLst>
      <p:ext uri="{BB962C8B-B14F-4D97-AF65-F5344CB8AC3E}">
        <p14:creationId xmlns:p14="http://schemas.microsoft.com/office/powerpoint/2010/main" val="346060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80">
                                          <p:stCondLst>
                                            <p:cond delay="0"/>
                                          </p:stCondLst>
                                        </p:cTn>
                                        <p:tgtEl>
                                          <p:spTgt spid="8"/>
                                        </p:tgtEl>
                                      </p:cBhvr>
                                    </p:animEffect>
                                    <p:anim calcmode="lin" valueType="num">
                                      <p:cBhvr>
                                        <p:cTn id="3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8" dur="26">
                                          <p:stCondLst>
                                            <p:cond delay="650"/>
                                          </p:stCondLst>
                                        </p:cTn>
                                        <p:tgtEl>
                                          <p:spTgt spid="8"/>
                                        </p:tgtEl>
                                      </p:cBhvr>
                                      <p:to x="100000" y="60000"/>
                                    </p:animScale>
                                    <p:animScale>
                                      <p:cBhvr>
                                        <p:cTn id="39" dur="166" decel="50000">
                                          <p:stCondLst>
                                            <p:cond delay="676"/>
                                          </p:stCondLst>
                                        </p:cTn>
                                        <p:tgtEl>
                                          <p:spTgt spid="8"/>
                                        </p:tgtEl>
                                      </p:cBhvr>
                                      <p:to x="100000" y="100000"/>
                                    </p:animScale>
                                    <p:animScale>
                                      <p:cBhvr>
                                        <p:cTn id="40" dur="26">
                                          <p:stCondLst>
                                            <p:cond delay="1312"/>
                                          </p:stCondLst>
                                        </p:cTn>
                                        <p:tgtEl>
                                          <p:spTgt spid="8"/>
                                        </p:tgtEl>
                                      </p:cBhvr>
                                      <p:to x="100000" y="80000"/>
                                    </p:animScale>
                                    <p:animScale>
                                      <p:cBhvr>
                                        <p:cTn id="41" dur="166" decel="50000">
                                          <p:stCondLst>
                                            <p:cond delay="1338"/>
                                          </p:stCondLst>
                                        </p:cTn>
                                        <p:tgtEl>
                                          <p:spTgt spid="8"/>
                                        </p:tgtEl>
                                      </p:cBhvr>
                                      <p:to x="100000" y="100000"/>
                                    </p:animScale>
                                    <p:animScale>
                                      <p:cBhvr>
                                        <p:cTn id="42" dur="26">
                                          <p:stCondLst>
                                            <p:cond delay="1642"/>
                                          </p:stCondLst>
                                        </p:cTn>
                                        <p:tgtEl>
                                          <p:spTgt spid="8"/>
                                        </p:tgtEl>
                                      </p:cBhvr>
                                      <p:to x="100000" y="90000"/>
                                    </p:animScale>
                                    <p:animScale>
                                      <p:cBhvr>
                                        <p:cTn id="43" dur="166" decel="50000">
                                          <p:stCondLst>
                                            <p:cond delay="1668"/>
                                          </p:stCondLst>
                                        </p:cTn>
                                        <p:tgtEl>
                                          <p:spTgt spid="8"/>
                                        </p:tgtEl>
                                      </p:cBhvr>
                                      <p:to x="100000" y="100000"/>
                                    </p:animScale>
                                    <p:animScale>
                                      <p:cBhvr>
                                        <p:cTn id="44" dur="26">
                                          <p:stCondLst>
                                            <p:cond delay="1808"/>
                                          </p:stCondLst>
                                        </p:cTn>
                                        <p:tgtEl>
                                          <p:spTgt spid="8"/>
                                        </p:tgtEl>
                                      </p:cBhvr>
                                      <p:to x="100000" y="95000"/>
                                    </p:animScale>
                                    <p:animScale>
                                      <p:cBhvr>
                                        <p:cTn id="45" dur="166" decel="50000">
                                          <p:stCondLst>
                                            <p:cond delay="1834"/>
                                          </p:stCondLst>
                                        </p:cTn>
                                        <p:tgtEl>
                                          <p:spTgt spid="8"/>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arn(inVertical)">
                                      <p:cBhvr>
                                        <p:cTn id="5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384" y="866184"/>
            <a:ext cx="9148917" cy="7499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difference between regression testing and retesting?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777283" y="2241501"/>
            <a:ext cx="9148917"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Regression testing is performing tests to ensure that modiﬁcations to a module or system do not have a negative effect on previous releases. </a:t>
            </a:r>
          </a:p>
          <a:p>
            <a:pPr marL="342900" indent="-342900" algn="just">
              <a:buAutoNum type="arabicPeriod"/>
            </a:pPr>
            <a:r>
              <a:rPr lang="en-US" dirty="0">
                <a:solidFill>
                  <a:schemeClr val="tx1"/>
                </a:solidFill>
              </a:rPr>
              <a:t> Regression testing is performed if there is new functionality added or bug ﬁxed in the application to make sure other parts of the application are still functioning correctly</a:t>
            </a:r>
          </a:p>
          <a:p>
            <a:pPr marL="342900" indent="-342900" algn="just">
              <a:buAutoNum type="arabicPeriod"/>
            </a:pPr>
            <a:r>
              <a:rPr lang="en-US" dirty="0">
                <a:solidFill>
                  <a:schemeClr val="tx1"/>
                </a:solidFill>
              </a:rPr>
              <a:t>Retesting is running the same test again. </a:t>
            </a:r>
          </a:p>
        </p:txBody>
      </p:sp>
    </p:spTree>
    <p:extLst>
      <p:ext uri="{BB962C8B-B14F-4D97-AF65-F5344CB8AC3E}">
        <p14:creationId xmlns:p14="http://schemas.microsoft.com/office/powerpoint/2010/main" val="7134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367897"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2">
                    <a:lumMod val="50000"/>
                  </a:schemeClr>
                </a:solidFill>
              </a:rPr>
              <a:t>What is the differences between test scenario, test case and test script?</a:t>
            </a:r>
            <a:endParaRPr lang="en-US" sz="22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7708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2">
                    <a:lumMod val="50000"/>
                  </a:schemeClr>
                </a:solidFill>
              </a:rPr>
              <a:t>Test scenario </a:t>
            </a:r>
            <a:r>
              <a:rPr lang="en-US" sz="2200" dirty="0">
                <a:solidFill>
                  <a:schemeClr val="tx2">
                    <a:lumMod val="50000"/>
                  </a:schemeClr>
                </a:solidFill>
              </a:rPr>
              <a:t>is a description of  user’s multiple actions that  might face when using the applications what to test. It is  high level of test cases. </a:t>
            </a:r>
          </a:p>
          <a:p>
            <a:r>
              <a:rPr lang="en-US" sz="2200" b="1" dirty="0">
                <a:solidFill>
                  <a:schemeClr val="tx2">
                    <a:lumMod val="50000"/>
                  </a:schemeClr>
                </a:solidFill>
              </a:rPr>
              <a:t>Test script </a:t>
            </a:r>
            <a:r>
              <a:rPr lang="en-US" sz="2200" dirty="0">
                <a:solidFill>
                  <a:schemeClr val="tx2">
                    <a:lumMod val="50000"/>
                  </a:schemeClr>
                </a:solidFill>
              </a:rPr>
              <a:t>in software testing is a set of instructions that will be performed on the system under test to test that the system functions as </a:t>
            </a:r>
            <a:r>
              <a:rPr lang="en-US" sz="2200" dirty="0" err="1">
                <a:solidFill>
                  <a:schemeClr val="tx2">
                    <a:lumMod val="50000"/>
                  </a:schemeClr>
                </a:solidFill>
              </a:rPr>
              <a:t>expected.This</a:t>
            </a:r>
            <a:r>
              <a:rPr lang="en-US" sz="2200" dirty="0">
                <a:solidFill>
                  <a:schemeClr val="tx2">
                    <a:lumMod val="50000"/>
                  </a:schemeClr>
                </a:solidFill>
              </a:rPr>
              <a:t> terminology mostly used for automation testing</a:t>
            </a:r>
          </a:p>
          <a:p>
            <a:r>
              <a:rPr lang="en-US" sz="2200" b="1" dirty="0">
                <a:solidFill>
                  <a:schemeClr val="tx2">
                    <a:lumMod val="50000"/>
                  </a:schemeClr>
                </a:solidFill>
              </a:rPr>
              <a:t>Test case </a:t>
            </a:r>
            <a:r>
              <a:rPr lang="en-US" sz="2200" dirty="0">
                <a:solidFill>
                  <a:schemeClr val="tx2">
                    <a:lumMod val="50000"/>
                  </a:schemeClr>
                </a:solidFill>
              </a:rPr>
              <a:t>is documentation which specifies input </a:t>
            </a:r>
            <a:r>
              <a:rPr lang="en-US" sz="2200" dirty="0" err="1">
                <a:solidFill>
                  <a:schemeClr val="tx2">
                    <a:lumMod val="50000"/>
                  </a:schemeClr>
                </a:solidFill>
              </a:rPr>
              <a:t>values,expected</a:t>
            </a:r>
            <a:r>
              <a:rPr lang="en-US" sz="2200" dirty="0">
                <a:solidFill>
                  <a:schemeClr val="tx2">
                    <a:lumMod val="50000"/>
                  </a:schemeClr>
                </a:solidFill>
              </a:rPr>
              <a:t> output and the preconditions for executing the </a:t>
            </a:r>
            <a:r>
              <a:rPr lang="en-US" sz="2200" dirty="0" err="1">
                <a:solidFill>
                  <a:schemeClr val="tx2">
                    <a:lumMod val="50000"/>
                  </a:schemeClr>
                </a:solidFill>
              </a:rPr>
              <a:t>test.This</a:t>
            </a:r>
            <a:r>
              <a:rPr lang="en-US" sz="2200" dirty="0">
                <a:solidFill>
                  <a:schemeClr val="tx2">
                    <a:lumMod val="50000"/>
                  </a:schemeClr>
                </a:solidFill>
              </a:rPr>
              <a:t> terminology mostly used for manual testing how to test . It's a layout of the low-level details on how to test the scenario</a:t>
            </a:r>
          </a:p>
        </p:txBody>
      </p:sp>
    </p:spTree>
    <p:extLst>
      <p:ext uri="{BB962C8B-B14F-4D97-AF65-F5344CB8AC3E}">
        <p14:creationId xmlns:p14="http://schemas.microsoft.com/office/powerpoint/2010/main" val="63608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03189-44A8-446B-942B-67969DD92592}"/>
              </a:ext>
            </a:extLst>
          </p:cNvPr>
          <p:cNvSpPr/>
          <p:nvPr/>
        </p:nvSpPr>
        <p:spPr>
          <a:xfrm>
            <a:off x="1560224" y="889044"/>
            <a:ext cx="9148917" cy="7499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What </a:t>
            </a:r>
            <a:r>
              <a:rPr lang="en-US">
                <a:solidFill>
                  <a:schemeClr val="tx1">
                    <a:lumMod val="95000"/>
                    <a:lumOff val="5000"/>
                  </a:schemeClr>
                </a:solidFill>
              </a:rPr>
              <a:t>is RTM?</a:t>
            </a:r>
            <a:endParaRPr lang="en-US" dirty="0">
              <a:solidFill>
                <a:schemeClr val="tx1">
                  <a:lumMod val="95000"/>
                  <a:lumOff val="5000"/>
                </a:schemeClr>
              </a:solidFill>
            </a:endParaRPr>
          </a:p>
        </p:txBody>
      </p:sp>
      <p:sp>
        <p:nvSpPr>
          <p:cNvPr id="5" name="Rectangle 4">
            <a:extLst>
              <a:ext uri="{FF2B5EF4-FFF2-40B4-BE49-F238E27FC236}">
                <a16:creationId xmlns:a16="http://schemas.microsoft.com/office/drawing/2014/main" id="{A8E1509E-16D9-4CA3-B037-805BC8A04556}"/>
              </a:ext>
            </a:extLst>
          </p:cNvPr>
          <p:cNvSpPr/>
          <p:nvPr/>
        </p:nvSpPr>
        <p:spPr>
          <a:xfrm>
            <a:off x="1640123" y="2264361"/>
            <a:ext cx="9148917"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lumMod val="95000"/>
                    <a:lumOff val="5000"/>
                  </a:schemeClr>
                </a:solidFill>
              </a:rPr>
              <a:t>RTM= Requirement Traceability Matrix</a:t>
            </a:r>
          </a:p>
          <a:p>
            <a:pPr marL="342900" indent="-342900" algn="just">
              <a:buAutoNum type="arabicPeriod"/>
            </a:pPr>
            <a:endParaRPr lang="en-US" dirty="0">
              <a:solidFill>
                <a:schemeClr val="tx1">
                  <a:lumMod val="95000"/>
                  <a:lumOff val="5000"/>
                </a:schemeClr>
              </a:solidFill>
            </a:endParaRPr>
          </a:p>
          <a:p>
            <a:pPr marL="342900" indent="-342900" algn="just">
              <a:buAutoNum type="arabicPeriod"/>
            </a:pPr>
            <a:r>
              <a:rPr lang="en-US" dirty="0">
                <a:solidFill>
                  <a:schemeClr val="tx1">
                    <a:lumMod val="95000"/>
                    <a:lumOff val="5000"/>
                  </a:schemeClr>
                </a:solidFill>
              </a:rPr>
              <a:t>To determine whether the developed project is meet the requirements of the user.</a:t>
            </a:r>
          </a:p>
          <a:p>
            <a:pPr algn="just"/>
            <a:r>
              <a:rPr lang="en-US" dirty="0">
                <a:solidFill>
                  <a:schemeClr val="tx1">
                    <a:lumMod val="95000"/>
                    <a:lumOff val="5000"/>
                  </a:schemeClr>
                </a:solidFill>
              </a:rPr>
              <a:t> </a:t>
            </a:r>
          </a:p>
          <a:p>
            <a:pPr algn="just"/>
            <a:r>
              <a:rPr lang="en-US" dirty="0">
                <a:solidFill>
                  <a:schemeClr val="tx1">
                    <a:lumMod val="95000"/>
                    <a:lumOff val="5000"/>
                  </a:schemeClr>
                </a:solidFill>
              </a:rPr>
              <a:t>2.  To make sure all test cases covers requirements.</a:t>
            </a:r>
          </a:p>
        </p:txBody>
      </p:sp>
    </p:spTree>
    <p:extLst>
      <p:ext uri="{BB962C8B-B14F-4D97-AF65-F5344CB8AC3E}">
        <p14:creationId xmlns:p14="http://schemas.microsoft.com/office/powerpoint/2010/main" val="34729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60062" y="670241"/>
            <a:ext cx="9148917" cy="7499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What is epic?</a:t>
            </a:r>
          </a:p>
        </p:txBody>
      </p:sp>
      <p:sp>
        <p:nvSpPr>
          <p:cNvPr id="3" name="Rectangle 2">
            <a:extLst>
              <a:ext uri="{FF2B5EF4-FFF2-40B4-BE49-F238E27FC236}">
                <a16:creationId xmlns:a16="http://schemas.microsoft.com/office/drawing/2014/main" id="{A8E1509E-16D9-4CA3-B037-805BC8A04556}"/>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500" dirty="0">
                <a:solidFill>
                  <a:schemeClr val="tx1"/>
                </a:solidFill>
              </a:rPr>
              <a:t>	An Epic Can be defined as a big chunk of work that has one common objective. </a:t>
            </a:r>
          </a:p>
          <a:p>
            <a:pPr algn="just"/>
            <a:r>
              <a:rPr lang="en-US" sz="2500" dirty="0">
                <a:solidFill>
                  <a:schemeClr val="tx1"/>
                </a:solidFill>
              </a:rPr>
              <a:t>	It could be a feature, customer request or business requirement. These details are defined in User Stories. </a:t>
            </a:r>
          </a:p>
        </p:txBody>
      </p:sp>
    </p:spTree>
    <p:extLst>
      <p:ext uri="{BB962C8B-B14F-4D97-AF65-F5344CB8AC3E}">
        <p14:creationId xmlns:p14="http://schemas.microsoft.com/office/powerpoint/2010/main" val="253034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37566"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2">
                    <a:lumMod val="50000"/>
                  </a:schemeClr>
                </a:solidFill>
              </a:rPr>
              <a:t>What is Build?</a:t>
            </a:r>
            <a:endParaRPr lang="en-US" sz="22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7708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2">
                    <a:lumMod val="50000"/>
                  </a:schemeClr>
                </a:solidFill>
              </a:rPr>
              <a:t>When each of the different modules of software is prepared, they are put in a single folder by Configuration Management Team(CMT) and it is called the build. In other word, the developers put their code in the share location (folder) and all those code (modules) are combined together so that it is a complete application that works.</a:t>
            </a:r>
          </a:p>
        </p:txBody>
      </p:sp>
    </p:spTree>
    <p:extLst>
      <p:ext uri="{BB962C8B-B14F-4D97-AF65-F5344CB8AC3E}">
        <p14:creationId xmlns:p14="http://schemas.microsoft.com/office/powerpoint/2010/main" val="375316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1F1E23C-E20D-43FB-BF49-C26E38AB3471}"/>
              </a:ext>
            </a:extLst>
          </p:cNvPr>
          <p:cNvSpPr/>
          <p:nvPr/>
        </p:nvSpPr>
        <p:spPr>
          <a:xfrm>
            <a:off x="2335705" y="967356"/>
            <a:ext cx="7927596" cy="8556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were your testing responsibilities at your current project?</a:t>
            </a:r>
          </a:p>
        </p:txBody>
      </p:sp>
      <p:sp>
        <p:nvSpPr>
          <p:cNvPr id="5" name="Rectangle 4">
            <a:extLst>
              <a:ext uri="{FF2B5EF4-FFF2-40B4-BE49-F238E27FC236}">
                <a16:creationId xmlns:a16="http://schemas.microsoft.com/office/drawing/2014/main" id="{5A5CE457-B9BC-4075-BCEC-42369E12FEAE}"/>
              </a:ext>
            </a:extLst>
          </p:cNvPr>
          <p:cNvSpPr/>
          <p:nvPr/>
        </p:nvSpPr>
        <p:spPr>
          <a:xfrm>
            <a:off x="2335705" y="2301205"/>
            <a:ext cx="7835317" cy="35946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 my current project my main responsibilities are :</a:t>
            </a:r>
          </a:p>
          <a:p>
            <a:endParaRPr lang="en-US" dirty="0">
              <a:solidFill>
                <a:schemeClr val="tx1"/>
              </a:solidFill>
            </a:endParaRPr>
          </a:p>
          <a:p>
            <a:pPr marL="342900" indent="-342900">
              <a:buAutoNum type="arabicPeriod"/>
            </a:pPr>
            <a:r>
              <a:rPr lang="en-US" dirty="0">
                <a:solidFill>
                  <a:schemeClr val="tx1"/>
                </a:solidFill>
              </a:rPr>
              <a:t>Automate the regression suite.</a:t>
            </a:r>
          </a:p>
          <a:p>
            <a:pPr marL="342900" indent="-342900">
              <a:buAutoNum type="arabicPeriod"/>
            </a:pPr>
            <a:r>
              <a:rPr lang="en-US" dirty="0">
                <a:solidFill>
                  <a:schemeClr val="tx1"/>
                </a:solidFill>
              </a:rPr>
              <a:t>Maintain the automation framework.</a:t>
            </a:r>
          </a:p>
          <a:p>
            <a:pPr marL="342900" indent="-342900">
              <a:buAutoNum type="arabicPeriod"/>
            </a:pPr>
            <a:r>
              <a:rPr lang="en-US" dirty="0">
                <a:solidFill>
                  <a:schemeClr val="tx1"/>
                </a:solidFill>
              </a:rPr>
              <a:t>Execute the automation test cases.</a:t>
            </a:r>
          </a:p>
          <a:p>
            <a:pPr marL="342900" indent="-342900">
              <a:buAutoNum type="arabicPeriod"/>
            </a:pPr>
            <a:r>
              <a:rPr lang="en-US" dirty="0">
                <a:solidFill>
                  <a:schemeClr val="tx1"/>
                </a:solidFill>
              </a:rPr>
              <a:t>Report the result of the automation run</a:t>
            </a:r>
          </a:p>
          <a:p>
            <a:pPr marL="342900" indent="-342900">
              <a:buAutoNum type="arabicPeriod"/>
            </a:pPr>
            <a:r>
              <a:rPr lang="en-US" dirty="0">
                <a:solidFill>
                  <a:schemeClr val="tx1"/>
                </a:solidFill>
              </a:rPr>
              <a:t>Help functional team to execute manual test cases.</a:t>
            </a:r>
          </a:p>
          <a:p>
            <a:endParaRPr lang="en-US" dirty="0">
              <a:solidFill>
                <a:schemeClr val="tx1"/>
              </a:solidFill>
            </a:endParaRPr>
          </a:p>
        </p:txBody>
      </p:sp>
    </p:spTree>
    <p:extLst>
      <p:ext uri="{BB962C8B-B14F-4D97-AF65-F5344CB8AC3E}">
        <p14:creationId xmlns:p14="http://schemas.microsoft.com/office/powerpoint/2010/main" val="1431502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r>
                <a:rPr lang="en-US" dirty="0">
                  <a:solidFill>
                    <a:schemeClr val="tx1"/>
                  </a:solidFill>
                </a:rPr>
                <a:t>  Test Planning</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3227294" y="1595718"/>
            <a:ext cx="8211671" cy="3827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Test planning involves activities that define the objectives of testing and the approach, it is document describing the scope, approach, type of testing, resources and schedule of intended test activities. </a:t>
            </a:r>
          </a:p>
          <a:p>
            <a:pPr algn="ctr"/>
            <a:endParaRPr lang="en-US" sz="2200" dirty="0">
              <a:solidFill>
                <a:schemeClr val="tx1"/>
              </a:solidFill>
            </a:endParaRPr>
          </a:p>
        </p:txBody>
      </p:sp>
    </p:spTree>
    <p:extLst>
      <p:ext uri="{BB962C8B-B14F-4D97-AF65-F5344CB8AC3E}">
        <p14:creationId xmlns:p14="http://schemas.microsoft.com/office/powerpoint/2010/main" val="370541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1F1E23C-E20D-43FB-BF49-C26E38AB3471}"/>
              </a:ext>
            </a:extLst>
          </p:cNvPr>
          <p:cNvSpPr/>
          <p:nvPr/>
        </p:nvSpPr>
        <p:spPr>
          <a:xfrm>
            <a:off x="2335705" y="967356"/>
            <a:ext cx="7927596" cy="8556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Where do you do testing?</a:t>
            </a:r>
          </a:p>
        </p:txBody>
      </p:sp>
      <p:sp>
        <p:nvSpPr>
          <p:cNvPr id="5" name="Rectangle 4">
            <a:extLst>
              <a:ext uri="{FF2B5EF4-FFF2-40B4-BE49-F238E27FC236}">
                <a16:creationId xmlns:a16="http://schemas.microsoft.com/office/drawing/2014/main" id="{5A5CE457-B9BC-4075-BCEC-42369E12FEAE}"/>
              </a:ext>
            </a:extLst>
          </p:cNvPr>
          <p:cNvSpPr/>
          <p:nvPr/>
        </p:nvSpPr>
        <p:spPr>
          <a:xfrm>
            <a:off x="2381844" y="2295962"/>
            <a:ext cx="7835317" cy="359468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dirty="0">
                <a:solidFill>
                  <a:schemeClr val="tx1"/>
                </a:solidFill>
              </a:rPr>
              <a:t>We do testing first in QA environment</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Then Staging environment</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Then Production environment</a:t>
            </a: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655752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746172-AFE3-4C4C-A7CD-8B9F5D01082F}"/>
              </a:ext>
            </a:extLst>
          </p:cNvPr>
          <p:cNvSpPr/>
          <p:nvPr/>
        </p:nvSpPr>
        <p:spPr>
          <a:xfrm>
            <a:off x="944190" y="715532"/>
            <a:ext cx="2147582" cy="5452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Story-1</a:t>
            </a:r>
          </a:p>
        </p:txBody>
      </p:sp>
      <p:sp>
        <p:nvSpPr>
          <p:cNvPr id="5" name="Rectangle 4">
            <a:extLst>
              <a:ext uri="{FF2B5EF4-FFF2-40B4-BE49-F238E27FC236}">
                <a16:creationId xmlns:a16="http://schemas.microsoft.com/office/drawing/2014/main" id="{859A052D-EDF6-4C4E-91F7-106C8D80BAAA}"/>
              </a:ext>
            </a:extLst>
          </p:cNvPr>
          <p:cNvSpPr/>
          <p:nvPr/>
        </p:nvSpPr>
        <p:spPr>
          <a:xfrm>
            <a:off x="2202537" y="1680266"/>
            <a:ext cx="1543576" cy="54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Case-1</a:t>
            </a:r>
          </a:p>
        </p:txBody>
      </p:sp>
      <p:sp>
        <p:nvSpPr>
          <p:cNvPr id="6" name="Rectangle 5">
            <a:extLst>
              <a:ext uri="{FF2B5EF4-FFF2-40B4-BE49-F238E27FC236}">
                <a16:creationId xmlns:a16="http://schemas.microsoft.com/office/drawing/2014/main" id="{B1BA5865-1BB9-4B86-9238-59FB79F408D5}"/>
              </a:ext>
            </a:extLst>
          </p:cNvPr>
          <p:cNvSpPr/>
          <p:nvPr/>
        </p:nvSpPr>
        <p:spPr>
          <a:xfrm>
            <a:off x="2227705" y="2432479"/>
            <a:ext cx="1518407" cy="54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Case-2</a:t>
            </a:r>
          </a:p>
        </p:txBody>
      </p:sp>
      <p:sp>
        <p:nvSpPr>
          <p:cNvPr id="7" name="Rectangle 6">
            <a:extLst>
              <a:ext uri="{FF2B5EF4-FFF2-40B4-BE49-F238E27FC236}">
                <a16:creationId xmlns:a16="http://schemas.microsoft.com/office/drawing/2014/main" id="{3D115CD0-26D5-480D-964B-CCE919D54E36}"/>
              </a:ext>
            </a:extLst>
          </p:cNvPr>
          <p:cNvSpPr/>
          <p:nvPr/>
        </p:nvSpPr>
        <p:spPr>
          <a:xfrm>
            <a:off x="935801" y="4415077"/>
            <a:ext cx="2147582" cy="5452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Story-2</a:t>
            </a:r>
          </a:p>
        </p:txBody>
      </p:sp>
      <p:sp>
        <p:nvSpPr>
          <p:cNvPr id="8" name="Rectangle 7">
            <a:extLst>
              <a:ext uri="{FF2B5EF4-FFF2-40B4-BE49-F238E27FC236}">
                <a16:creationId xmlns:a16="http://schemas.microsoft.com/office/drawing/2014/main" id="{0F72A5D5-FDD2-4DA1-BBE5-58B618E845A9}"/>
              </a:ext>
            </a:extLst>
          </p:cNvPr>
          <p:cNvSpPr/>
          <p:nvPr/>
        </p:nvSpPr>
        <p:spPr>
          <a:xfrm>
            <a:off x="2202539" y="5314099"/>
            <a:ext cx="1543574" cy="54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Case-1</a:t>
            </a:r>
          </a:p>
        </p:txBody>
      </p:sp>
      <p:sp>
        <p:nvSpPr>
          <p:cNvPr id="9" name="Rectangle 8">
            <a:extLst>
              <a:ext uri="{FF2B5EF4-FFF2-40B4-BE49-F238E27FC236}">
                <a16:creationId xmlns:a16="http://schemas.microsoft.com/office/drawing/2014/main" id="{52A33C75-8AD1-4739-84A2-D65894C0845A}"/>
              </a:ext>
            </a:extLst>
          </p:cNvPr>
          <p:cNvSpPr/>
          <p:nvPr/>
        </p:nvSpPr>
        <p:spPr>
          <a:xfrm>
            <a:off x="2202537" y="6066312"/>
            <a:ext cx="1543575" cy="54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Case-2</a:t>
            </a:r>
          </a:p>
        </p:txBody>
      </p:sp>
      <p:sp>
        <p:nvSpPr>
          <p:cNvPr id="10" name="Rectangle 9">
            <a:extLst>
              <a:ext uri="{FF2B5EF4-FFF2-40B4-BE49-F238E27FC236}">
                <a16:creationId xmlns:a16="http://schemas.microsoft.com/office/drawing/2014/main" id="{C6613FF4-1B5F-4586-81B2-0AAF5947B12A}"/>
              </a:ext>
            </a:extLst>
          </p:cNvPr>
          <p:cNvSpPr/>
          <p:nvPr/>
        </p:nvSpPr>
        <p:spPr>
          <a:xfrm>
            <a:off x="4484344" y="3251805"/>
            <a:ext cx="1870745" cy="75500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Set </a:t>
            </a:r>
          </a:p>
          <a:p>
            <a:pPr algn="ctr"/>
            <a:r>
              <a:rPr lang="en-US" dirty="0">
                <a:solidFill>
                  <a:schemeClr val="tx1"/>
                </a:solidFill>
              </a:rPr>
              <a:t>Sprint-1</a:t>
            </a:r>
          </a:p>
        </p:txBody>
      </p:sp>
      <p:cxnSp>
        <p:nvCxnSpPr>
          <p:cNvPr id="11" name="Connector: Elbow 10">
            <a:extLst>
              <a:ext uri="{FF2B5EF4-FFF2-40B4-BE49-F238E27FC236}">
                <a16:creationId xmlns:a16="http://schemas.microsoft.com/office/drawing/2014/main" id="{5EE74D67-8277-45C7-8B9A-C4F8FA1CCDEB}"/>
              </a:ext>
            </a:extLst>
          </p:cNvPr>
          <p:cNvCxnSpPr/>
          <p:nvPr/>
        </p:nvCxnSpPr>
        <p:spPr>
          <a:xfrm>
            <a:off x="3435720" y="2977764"/>
            <a:ext cx="1082180" cy="4502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ACDF6D11-93F5-4F55-A9EA-10D1778B81F9}"/>
              </a:ext>
            </a:extLst>
          </p:cNvPr>
          <p:cNvCxnSpPr>
            <a:cxnSpLocks/>
            <a:stCxn id="5" idx="3"/>
          </p:cNvCxnSpPr>
          <p:nvPr/>
        </p:nvCxnSpPr>
        <p:spPr>
          <a:xfrm>
            <a:off x="3746113" y="1952909"/>
            <a:ext cx="1090569" cy="12988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4031A9DC-DB6A-4180-B77E-B55019548A1F}"/>
              </a:ext>
            </a:extLst>
          </p:cNvPr>
          <p:cNvCxnSpPr>
            <a:cxnSpLocks/>
            <a:stCxn id="8" idx="3"/>
          </p:cNvCxnSpPr>
          <p:nvPr/>
        </p:nvCxnSpPr>
        <p:spPr>
          <a:xfrm flipV="1">
            <a:off x="3746113" y="4182984"/>
            <a:ext cx="1090569" cy="14037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300CA7A-8045-455A-8712-6DE43584F5D5}"/>
              </a:ext>
            </a:extLst>
          </p:cNvPr>
          <p:cNvCxnSpPr>
            <a:cxnSpLocks/>
            <a:stCxn id="9" idx="3"/>
          </p:cNvCxnSpPr>
          <p:nvPr/>
        </p:nvCxnSpPr>
        <p:spPr>
          <a:xfrm flipV="1">
            <a:off x="3746112" y="4180187"/>
            <a:ext cx="1325461" cy="21587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38EA601-FEE7-410B-8465-B64EEEC3CDD2}"/>
              </a:ext>
            </a:extLst>
          </p:cNvPr>
          <p:cNvSpPr/>
          <p:nvPr/>
        </p:nvSpPr>
        <p:spPr>
          <a:xfrm>
            <a:off x="9962355" y="3178381"/>
            <a:ext cx="1778465" cy="75500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Execution Sprint 1</a:t>
            </a:r>
          </a:p>
        </p:txBody>
      </p:sp>
      <p:cxnSp>
        <p:nvCxnSpPr>
          <p:cNvPr id="16" name="Straight Arrow Connector 15">
            <a:extLst>
              <a:ext uri="{FF2B5EF4-FFF2-40B4-BE49-F238E27FC236}">
                <a16:creationId xmlns:a16="http://schemas.microsoft.com/office/drawing/2014/main" id="{80B8C4F7-7532-4AB0-BBE3-5819F3FEA691}"/>
              </a:ext>
            </a:extLst>
          </p:cNvPr>
          <p:cNvCxnSpPr>
            <a:cxnSpLocks/>
          </p:cNvCxnSpPr>
          <p:nvPr/>
        </p:nvCxnSpPr>
        <p:spPr>
          <a:xfrm>
            <a:off x="6355089" y="3632105"/>
            <a:ext cx="838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6A61F2C-D533-4C9E-8C2F-8F8666004506}"/>
              </a:ext>
            </a:extLst>
          </p:cNvPr>
          <p:cNvSpPr/>
          <p:nvPr/>
        </p:nvSpPr>
        <p:spPr>
          <a:xfrm>
            <a:off x="7227543" y="3225895"/>
            <a:ext cx="1870745" cy="75500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Plan</a:t>
            </a:r>
          </a:p>
          <a:p>
            <a:pPr algn="ctr"/>
            <a:r>
              <a:rPr lang="en-US" dirty="0">
                <a:solidFill>
                  <a:schemeClr val="tx1"/>
                </a:solidFill>
              </a:rPr>
              <a:t>Sprint 1</a:t>
            </a:r>
          </a:p>
        </p:txBody>
      </p:sp>
      <p:cxnSp>
        <p:nvCxnSpPr>
          <p:cNvPr id="18" name="Straight Arrow Connector 17">
            <a:extLst>
              <a:ext uri="{FF2B5EF4-FFF2-40B4-BE49-F238E27FC236}">
                <a16:creationId xmlns:a16="http://schemas.microsoft.com/office/drawing/2014/main" id="{746FA4ED-5021-4AB7-80AF-568D448F9D0D}"/>
              </a:ext>
            </a:extLst>
          </p:cNvPr>
          <p:cNvCxnSpPr>
            <a:cxnSpLocks/>
          </p:cNvCxnSpPr>
          <p:nvPr/>
        </p:nvCxnSpPr>
        <p:spPr>
          <a:xfrm>
            <a:off x="9064732" y="3629309"/>
            <a:ext cx="838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E048391-35C9-4BF8-9D35-CA8C692827F6}"/>
              </a:ext>
            </a:extLst>
          </p:cNvPr>
          <p:cNvCxnSpPr>
            <a:cxnSpLocks/>
          </p:cNvCxnSpPr>
          <p:nvPr/>
        </p:nvCxnSpPr>
        <p:spPr>
          <a:xfrm rot="16200000" flipV="1">
            <a:off x="1508000" y="1366029"/>
            <a:ext cx="768293" cy="671119"/>
          </a:xfrm>
          <a:prstGeom prst="bentConnector3">
            <a:avLst>
              <a:gd name="adj1" fmla="val 85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E1173A6-CE81-4F18-8FFC-6CF722A8B2FC}"/>
              </a:ext>
            </a:extLst>
          </p:cNvPr>
          <p:cNvCxnSpPr>
            <a:cxnSpLocks/>
          </p:cNvCxnSpPr>
          <p:nvPr/>
        </p:nvCxnSpPr>
        <p:spPr>
          <a:xfrm rot="10800000">
            <a:off x="1235707" y="1320236"/>
            <a:ext cx="966829" cy="13876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7731C041-B5FB-4A8A-9180-6FDA1FE4FC5C}"/>
              </a:ext>
            </a:extLst>
          </p:cNvPr>
          <p:cNvCxnSpPr>
            <a:cxnSpLocks/>
          </p:cNvCxnSpPr>
          <p:nvPr/>
        </p:nvCxnSpPr>
        <p:spPr>
          <a:xfrm rot="16200000" flipV="1">
            <a:off x="1482830" y="5075013"/>
            <a:ext cx="768293" cy="671119"/>
          </a:xfrm>
          <a:prstGeom prst="bentConnector3">
            <a:avLst>
              <a:gd name="adj1" fmla="val 85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2700343A-7C6C-4FE0-9558-792ACE5A7596}"/>
              </a:ext>
            </a:extLst>
          </p:cNvPr>
          <p:cNvCxnSpPr>
            <a:cxnSpLocks/>
          </p:cNvCxnSpPr>
          <p:nvPr/>
        </p:nvCxnSpPr>
        <p:spPr>
          <a:xfrm rot="10800000">
            <a:off x="1210537" y="5029220"/>
            <a:ext cx="966829" cy="13876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F92F5971-7C37-4E03-9FF5-DA62AA28E0CA}"/>
              </a:ext>
            </a:extLst>
          </p:cNvPr>
          <p:cNvCxnSpPr>
            <a:cxnSpLocks/>
          </p:cNvCxnSpPr>
          <p:nvPr/>
        </p:nvCxnSpPr>
        <p:spPr>
          <a:xfrm>
            <a:off x="3997966" y="1815889"/>
            <a:ext cx="4302655" cy="1075888"/>
          </a:xfrm>
          <a:prstGeom prst="bentConnector3">
            <a:avLst>
              <a:gd name="adj1" fmla="val 9993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849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WHAT IS GIT</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Version Control System for tracking changes in computer files.</a:t>
            </a:r>
          </a:p>
          <a:p>
            <a:endParaRPr lang="en-US" sz="2200" dirty="0">
              <a:solidFill>
                <a:schemeClr val="tx1"/>
              </a:solidFill>
            </a:endParaRPr>
          </a:p>
          <a:p>
            <a:pPr marL="457200" indent="-457200">
              <a:buAutoNum type="arabicPeriod"/>
            </a:pPr>
            <a:r>
              <a:rPr lang="en-US" sz="2200" dirty="0">
                <a:solidFill>
                  <a:schemeClr val="tx1"/>
                </a:solidFill>
              </a:rPr>
              <a:t>Distributed version control</a:t>
            </a:r>
          </a:p>
          <a:p>
            <a:pPr marL="457200" indent="-457200">
              <a:buAutoNum type="arabicPeriod"/>
            </a:pPr>
            <a:r>
              <a:rPr lang="en-US" sz="2200" dirty="0">
                <a:solidFill>
                  <a:schemeClr val="tx1"/>
                </a:solidFill>
              </a:rPr>
              <a:t>Coordinates work between multiple developers</a:t>
            </a:r>
          </a:p>
          <a:p>
            <a:pPr marL="457200" indent="-457200">
              <a:buAutoNum type="arabicPeriod"/>
            </a:pPr>
            <a:r>
              <a:rPr lang="en-US" sz="2200" dirty="0">
                <a:solidFill>
                  <a:schemeClr val="tx1"/>
                </a:solidFill>
              </a:rPr>
              <a:t>Who made what changes and when</a:t>
            </a:r>
          </a:p>
          <a:p>
            <a:pPr marL="457200" indent="-457200">
              <a:buAutoNum type="arabicPeriod"/>
            </a:pPr>
            <a:r>
              <a:rPr lang="en-US" sz="2200" dirty="0">
                <a:solidFill>
                  <a:schemeClr val="tx1"/>
                </a:solidFill>
              </a:rPr>
              <a:t>Local and remote repos</a:t>
            </a:r>
          </a:p>
        </p:txBody>
      </p:sp>
    </p:spTree>
    <p:extLst>
      <p:ext uri="{BB962C8B-B14F-4D97-AF65-F5344CB8AC3E}">
        <p14:creationId xmlns:p14="http://schemas.microsoft.com/office/powerpoint/2010/main" val="372425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B92D4-3F7C-429D-BC32-A8C0F47F5642}"/>
              </a:ext>
            </a:extLst>
          </p:cNvPr>
          <p:cNvSpPr/>
          <p:nvPr/>
        </p:nvSpPr>
        <p:spPr>
          <a:xfrm>
            <a:off x="1063690" y="1007706"/>
            <a:ext cx="2677886" cy="93306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Master</a:t>
            </a:r>
          </a:p>
        </p:txBody>
      </p:sp>
      <p:sp>
        <p:nvSpPr>
          <p:cNvPr id="5" name="Rectangle 4">
            <a:extLst>
              <a:ext uri="{FF2B5EF4-FFF2-40B4-BE49-F238E27FC236}">
                <a16:creationId xmlns:a16="http://schemas.microsoft.com/office/drawing/2014/main" id="{AFD7F5B2-2265-4E57-B355-2C93F19826B2}"/>
              </a:ext>
            </a:extLst>
          </p:cNvPr>
          <p:cNvSpPr/>
          <p:nvPr/>
        </p:nvSpPr>
        <p:spPr>
          <a:xfrm>
            <a:off x="4211217" y="4407159"/>
            <a:ext cx="2677886" cy="93306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tester1 Branch</a:t>
            </a:r>
          </a:p>
        </p:txBody>
      </p:sp>
      <p:sp>
        <p:nvSpPr>
          <p:cNvPr id="6" name="Rectangle 5">
            <a:extLst>
              <a:ext uri="{FF2B5EF4-FFF2-40B4-BE49-F238E27FC236}">
                <a16:creationId xmlns:a16="http://schemas.microsoft.com/office/drawing/2014/main" id="{602E19CC-F854-4E63-8616-3484FDBB549D}"/>
              </a:ext>
            </a:extLst>
          </p:cNvPr>
          <p:cNvSpPr/>
          <p:nvPr/>
        </p:nvSpPr>
        <p:spPr>
          <a:xfrm>
            <a:off x="7424058" y="1007706"/>
            <a:ext cx="2677886" cy="93306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tester1 Branch</a:t>
            </a:r>
          </a:p>
        </p:txBody>
      </p:sp>
      <p:sp>
        <p:nvSpPr>
          <p:cNvPr id="7" name="Arrow: Bent-Up 6">
            <a:extLst>
              <a:ext uri="{FF2B5EF4-FFF2-40B4-BE49-F238E27FC236}">
                <a16:creationId xmlns:a16="http://schemas.microsoft.com/office/drawing/2014/main" id="{5F25045B-A716-4F68-8C5C-098CCCBEB711}"/>
              </a:ext>
            </a:extLst>
          </p:cNvPr>
          <p:cNvSpPr/>
          <p:nvPr/>
        </p:nvSpPr>
        <p:spPr>
          <a:xfrm rot="5400000">
            <a:off x="1184987" y="2631235"/>
            <a:ext cx="2789854" cy="19874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  from  Master</a:t>
            </a:r>
          </a:p>
        </p:txBody>
      </p:sp>
      <p:sp>
        <p:nvSpPr>
          <p:cNvPr id="10" name="Arrow: Bent-Up 9">
            <a:extLst>
              <a:ext uri="{FF2B5EF4-FFF2-40B4-BE49-F238E27FC236}">
                <a16:creationId xmlns:a16="http://schemas.microsoft.com/office/drawing/2014/main" id="{3176B4A4-DF39-4BB5-8CDC-0CECD5064670}"/>
              </a:ext>
            </a:extLst>
          </p:cNvPr>
          <p:cNvSpPr/>
          <p:nvPr/>
        </p:nvSpPr>
        <p:spPr>
          <a:xfrm>
            <a:off x="7893698" y="2230016"/>
            <a:ext cx="1735494" cy="268721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 </a:t>
            </a:r>
          </a:p>
        </p:txBody>
      </p:sp>
      <p:sp>
        <p:nvSpPr>
          <p:cNvPr id="11" name="Arrow: Left 10">
            <a:extLst>
              <a:ext uri="{FF2B5EF4-FFF2-40B4-BE49-F238E27FC236}">
                <a16:creationId xmlns:a16="http://schemas.microsoft.com/office/drawing/2014/main" id="{808A7794-34F5-4C20-B4CD-21149691B276}"/>
              </a:ext>
            </a:extLst>
          </p:cNvPr>
          <p:cNvSpPr/>
          <p:nvPr/>
        </p:nvSpPr>
        <p:spPr>
          <a:xfrm>
            <a:off x="4596882" y="1073020"/>
            <a:ext cx="1971870" cy="7277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Merge</a:t>
            </a:r>
          </a:p>
        </p:txBody>
      </p:sp>
    </p:spTree>
    <p:extLst>
      <p:ext uri="{BB962C8B-B14F-4D97-AF65-F5344CB8AC3E}">
        <p14:creationId xmlns:p14="http://schemas.microsoft.com/office/powerpoint/2010/main" val="21526272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B92D4-3F7C-429D-BC32-A8C0F47F5642}"/>
              </a:ext>
            </a:extLst>
          </p:cNvPr>
          <p:cNvSpPr/>
          <p:nvPr/>
        </p:nvSpPr>
        <p:spPr>
          <a:xfrm>
            <a:off x="581010" y="773445"/>
            <a:ext cx="2575546" cy="90740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 1</a:t>
            </a:r>
          </a:p>
        </p:txBody>
      </p:sp>
      <p:sp>
        <p:nvSpPr>
          <p:cNvPr id="5" name="Rectangle 4">
            <a:extLst>
              <a:ext uri="{FF2B5EF4-FFF2-40B4-BE49-F238E27FC236}">
                <a16:creationId xmlns:a16="http://schemas.microsoft.com/office/drawing/2014/main" id="{AFD7F5B2-2265-4E57-B355-2C93F19826B2}"/>
              </a:ext>
            </a:extLst>
          </p:cNvPr>
          <p:cNvSpPr/>
          <p:nvPr/>
        </p:nvSpPr>
        <p:spPr>
          <a:xfrm>
            <a:off x="3817283" y="4872846"/>
            <a:ext cx="2575546" cy="90740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a:t>
            </a:r>
          </a:p>
        </p:txBody>
      </p:sp>
      <p:sp>
        <p:nvSpPr>
          <p:cNvPr id="8" name="Rectangle 7">
            <a:extLst>
              <a:ext uri="{FF2B5EF4-FFF2-40B4-BE49-F238E27FC236}">
                <a16:creationId xmlns:a16="http://schemas.microsoft.com/office/drawing/2014/main" id="{C81B28CF-6A26-4188-BF42-B0D7AAD812DF}"/>
              </a:ext>
            </a:extLst>
          </p:cNvPr>
          <p:cNvSpPr/>
          <p:nvPr/>
        </p:nvSpPr>
        <p:spPr>
          <a:xfrm>
            <a:off x="3817283" y="773445"/>
            <a:ext cx="2575546" cy="90740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 2</a:t>
            </a:r>
          </a:p>
        </p:txBody>
      </p:sp>
      <p:sp>
        <p:nvSpPr>
          <p:cNvPr id="2" name="Arrow: Up 1">
            <a:extLst>
              <a:ext uri="{FF2B5EF4-FFF2-40B4-BE49-F238E27FC236}">
                <a16:creationId xmlns:a16="http://schemas.microsoft.com/office/drawing/2014/main" id="{A27B2517-F154-40CE-8873-87AE4829659A}"/>
              </a:ext>
            </a:extLst>
          </p:cNvPr>
          <p:cNvSpPr/>
          <p:nvPr/>
        </p:nvSpPr>
        <p:spPr>
          <a:xfrm>
            <a:off x="4268136" y="1896378"/>
            <a:ext cx="1636526" cy="256416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a:extLst>
              <a:ext uri="{FF2B5EF4-FFF2-40B4-BE49-F238E27FC236}">
                <a16:creationId xmlns:a16="http://schemas.microsoft.com/office/drawing/2014/main" id="{3FB665EB-2F41-403F-88FB-027B97923FEB}"/>
              </a:ext>
            </a:extLst>
          </p:cNvPr>
          <p:cNvSpPr/>
          <p:nvPr/>
        </p:nvSpPr>
        <p:spPr>
          <a:xfrm>
            <a:off x="7129674" y="693545"/>
            <a:ext cx="4491196" cy="907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CHANGE REPOSITORY? </a:t>
            </a:r>
          </a:p>
        </p:txBody>
      </p:sp>
      <p:sp>
        <p:nvSpPr>
          <p:cNvPr id="12" name="Rectangle 11">
            <a:extLst>
              <a:ext uri="{FF2B5EF4-FFF2-40B4-BE49-F238E27FC236}">
                <a16:creationId xmlns:a16="http://schemas.microsoft.com/office/drawing/2014/main" id="{CCC63ABD-740A-403E-8C8C-AF1285B305FF}"/>
              </a:ext>
            </a:extLst>
          </p:cNvPr>
          <p:cNvSpPr/>
          <p:nvPr/>
        </p:nvSpPr>
        <p:spPr>
          <a:xfrm>
            <a:off x="7129674" y="1801692"/>
            <a:ext cx="4491196" cy="3071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dirty="0">
                <a:solidFill>
                  <a:schemeClr val="tx1"/>
                </a:solidFill>
              </a:rPr>
              <a:t>RIGHT CLICK </a:t>
            </a:r>
          </a:p>
          <a:p>
            <a:pPr marL="342900" indent="-342900">
              <a:buAutoNum type="arabicPeriod"/>
            </a:pPr>
            <a:r>
              <a:rPr lang="en-US" dirty="0">
                <a:solidFill>
                  <a:schemeClr val="tx1"/>
                </a:solidFill>
              </a:rPr>
              <a:t>TEAM</a:t>
            </a:r>
          </a:p>
          <a:p>
            <a:pPr marL="342900" indent="-342900">
              <a:buAutoNum type="arabicPeriod"/>
            </a:pPr>
            <a:r>
              <a:rPr lang="en-US" dirty="0">
                <a:solidFill>
                  <a:schemeClr val="tx1"/>
                </a:solidFill>
              </a:rPr>
              <a:t>Push to upstream</a:t>
            </a:r>
          </a:p>
          <a:p>
            <a:pPr marL="342900" indent="-342900">
              <a:buAutoNum type="arabicPeriod"/>
            </a:pPr>
            <a:r>
              <a:rPr lang="en-US" dirty="0">
                <a:solidFill>
                  <a:schemeClr val="tx1"/>
                </a:solidFill>
              </a:rPr>
              <a:t>Click on configure</a:t>
            </a:r>
          </a:p>
          <a:p>
            <a:pPr marL="342900" indent="-342900">
              <a:buAutoNum type="arabicPeriod"/>
            </a:pPr>
            <a:r>
              <a:rPr lang="en-US" dirty="0">
                <a:solidFill>
                  <a:schemeClr val="tx1"/>
                </a:solidFill>
              </a:rPr>
              <a:t>Click on change</a:t>
            </a:r>
          </a:p>
          <a:p>
            <a:pPr marL="342900" indent="-342900">
              <a:buAutoNum type="arabicPeriod"/>
            </a:pPr>
            <a:r>
              <a:rPr lang="en-US" dirty="0">
                <a:solidFill>
                  <a:schemeClr val="tx1"/>
                </a:solidFill>
              </a:rPr>
              <a:t>Provide  new URI(path)</a:t>
            </a:r>
          </a:p>
          <a:p>
            <a:pPr marL="342900" indent="-342900">
              <a:buAutoNum type="arabicPeriod"/>
            </a:pPr>
            <a:r>
              <a:rPr lang="en-US" dirty="0">
                <a:solidFill>
                  <a:schemeClr val="tx1"/>
                </a:solidFill>
              </a:rPr>
              <a:t>Save and push</a:t>
            </a:r>
          </a:p>
          <a:p>
            <a:pPr marL="342900" indent="-342900">
              <a:buAutoNum type="arabicPeriod"/>
            </a:pPr>
            <a:r>
              <a:rPr lang="en-US" dirty="0">
                <a:solidFill>
                  <a:schemeClr val="tx1"/>
                </a:solidFill>
              </a:rPr>
              <a:t>Close</a:t>
            </a:r>
          </a:p>
          <a:p>
            <a:pPr marL="342900" indent="-342900">
              <a:buAutoNum type="arabicPeriod"/>
            </a:pPr>
            <a:endParaRPr lang="en-US" dirty="0">
              <a:solidFill>
                <a:schemeClr val="tx1"/>
              </a:solidFill>
            </a:endParaRPr>
          </a:p>
          <a:p>
            <a:pPr marL="342900" indent="-342900" algn="ctr">
              <a:buAutoNum type="arabicPeriod"/>
            </a:pPr>
            <a:endParaRPr lang="en-US" dirty="0">
              <a:solidFill>
                <a:schemeClr val="tx1"/>
              </a:solidFill>
            </a:endParaRPr>
          </a:p>
        </p:txBody>
      </p:sp>
      <p:sp>
        <p:nvSpPr>
          <p:cNvPr id="9" name="Rectangle 8">
            <a:extLst>
              <a:ext uri="{FF2B5EF4-FFF2-40B4-BE49-F238E27FC236}">
                <a16:creationId xmlns:a16="http://schemas.microsoft.com/office/drawing/2014/main" id="{00812A50-BA2C-4E9D-B7D5-9FE02022C5C2}"/>
              </a:ext>
            </a:extLst>
          </p:cNvPr>
          <p:cNvSpPr/>
          <p:nvPr/>
        </p:nvSpPr>
        <p:spPr>
          <a:xfrm>
            <a:off x="7129674" y="5185446"/>
            <a:ext cx="4705165" cy="118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git stash= it removes our code saves in different places</a:t>
            </a:r>
          </a:p>
          <a:p>
            <a:r>
              <a:rPr lang="en-US" dirty="0">
                <a:solidFill>
                  <a:schemeClr val="tx1"/>
                </a:solidFill>
              </a:rPr>
              <a:t>git stash  apply = it  brings  code  back</a:t>
            </a:r>
          </a:p>
        </p:txBody>
      </p:sp>
    </p:spTree>
    <p:extLst>
      <p:ext uri="{BB962C8B-B14F-4D97-AF65-F5344CB8AC3E}">
        <p14:creationId xmlns:p14="http://schemas.microsoft.com/office/powerpoint/2010/main" val="16101324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F29B53-56DE-462C-8FFD-68489A971118}"/>
              </a:ext>
            </a:extLst>
          </p:cNvPr>
          <p:cNvSpPr/>
          <p:nvPr/>
        </p:nvSpPr>
        <p:spPr>
          <a:xfrm>
            <a:off x="8396795" y="745724"/>
            <a:ext cx="3009530" cy="1313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Tester1`S REMOTE BRANCH</a:t>
            </a:r>
          </a:p>
        </p:txBody>
      </p:sp>
      <p:sp>
        <p:nvSpPr>
          <p:cNvPr id="5" name="Rectangle 4">
            <a:extLst>
              <a:ext uri="{FF2B5EF4-FFF2-40B4-BE49-F238E27FC236}">
                <a16:creationId xmlns:a16="http://schemas.microsoft.com/office/drawing/2014/main" id="{1D80ECBE-E2C0-4282-802E-5439E50F5B13}"/>
              </a:ext>
            </a:extLst>
          </p:cNvPr>
          <p:cNvSpPr/>
          <p:nvPr/>
        </p:nvSpPr>
        <p:spPr>
          <a:xfrm>
            <a:off x="8518123" y="5221550"/>
            <a:ext cx="3009530" cy="1313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Tester1`s LOCAL BRANCH</a:t>
            </a:r>
          </a:p>
        </p:txBody>
      </p:sp>
      <p:sp>
        <p:nvSpPr>
          <p:cNvPr id="6" name="Arrow: Up 5">
            <a:extLst>
              <a:ext uri="{FF2B5EF4-FFF2-40B4-BE49-F238E27FC236}">
                <a16:creationId xmlns:a16="http://schemas.microsoft.com/office/drawing/2014/main" id="{3B6F3FFE-35A6-4C3B-A263-23C5C1A80A98}"/>
              </a:ext>
            </a:extLst>
          </p:cNvPr>
          <p:cNvSpPr/>
          <p:nvPr/>
        </p:nvSpPr>
        <p:spPr>
          <a:xfrm>
            <a:off x="9392574" y="2556769"/>
            <a:ext cx="1109709" cy="25434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E1841947-72CA-472D-A33A-F5AA3B43F702}"/>
              </a:ext>
            </a:extLst>
          </p:cNvPr>
          <p:cNvSpPr/>
          <p:nvPr/>
        </p:nvSpPr>
        <p:spPr>
          <a:xfrm>
            <a:off x="4121458" y="745723"/>
            <a:ext cx="3009530" cy="1313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MASTER </a:t>
            </a:r>
          </a:p>
          <a:p>
            <a:pPr algn="ctr"/>
            <a:r>
              <a:rPr lang="en-US" dirty="0">
                <a:solidFill>
                  <a:schemeClr val="tx1"/>
                </a:solidFill>
              </a:rPr>
              <a:t>branch</a:t>
            </a:r>
          </a:p>
        </p:txBody>
      </p:sp>
      <p:sp>
        <p:nvSpPr>
          <p:cNvPr id="8" name="Arrow: Left 7">
            <a:extLst>
              <a:ext uri="{FF2B5EF4-FFF2-40B4-BE49-F238E27FC236}">
                <a16:creationId xmlns:a16="http://schemas.microsoft.com/office/drawing/2014/main" id="{940F6FC1-DCF7-4A46-8341-B68EC05C1139}"/>
              </a:ext>
            </a:extLst>
          </p:cNvPr>
          <p:cNvSpPr/>
          <p:nvPr/>
        </p:nvSpPr>
        <p:spPr>
          <a:xfrm>
            <a:off x="6840244" y="954349"/>
            <a:ext cx="1677879" cy="6835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MERGE</a:t>
            </a:r>
          </a:p>
        </p:txBody>
      </p:sp>
      <p:sp>
        <p:nvSpPr>
          <p:cNvPr id="13" name="Arrow: Up 12">
            <a:extLst>
              <a:ext uri="{FF2B5EF4-FFF2-40B4-BE49-F238E27FC236}">
                <a16:creationId xmlns:a16="http://schemas.microsoft.com/office/drawing/2014/main" id="{DEF6FA7B-E0D1-41A7-B397-DB790E21E711}"/>
              </a:ext>
            </a:extLst>
          </p:cNvPr>
          <p:cNvSpPr/>
          <p:nvPr/>
        </p:nvSpPr>
        <p:spPr>
          <a:xfrm>
            <a:off x="949910" y="2315592"/>
            <a:ext cx="1109709" cy="25434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5A8F3B0B-2AA2-4200-A094-ACF03FFC7A06}"/>
              </a:ext>
            </a:extLst>
          </p:cNvPr>
          <p:cNvSpPr/>
          <p:nvPr/>
        </p:nvSpPr>
        <p:spPr>
          <a:xfrm>
            <a:off x="59926" y="745723"/>
            <a:ext cx="3009530" cy="1313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Tester 2  remote </a:t>
            </a:r>
          </a:p>
          <a:p>
            <a:pPr algn="ctr"/>
            <a:r>
              <a:rPr lang="en-US" dirty="0">
                <a:solidFill>
                  <a:schemeClr val="tx1"/>
                </a:solidFill>
              </a:rPr>
              <a:t>branch</a:t>
            </a:r>
          </a:p>
        </p:txBody>
      </p:sp>
      <p:sp>
        <p:nvSpPr>
          <p:cNvPr id="15" name="Arrow: Right 14">
            <a:extLst>
              <a:ext uri="{FF2B5EF4-FFF2-40B4-BE49-F238E27FC236}">
                <a16:creationId xmlns:a16="http://schemas.microsoft.com/office/drawing/2014/main" id="{7C600E03-D6AA-4A57-9478-4A7993F35EB7}"/>
              </a:ext>
            </a:extLst>
          </p:cNvPr>
          <p:cNvSpPr/>
          <p:nvPr/>
        </p:nvSpPr>
        <p:spPr>
          <a:xfrm>
            <a:off x="3049480" y="1074198"/>
            <a:ext cx="1362722"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merge</a:t>
            </a:r>
          </a:p>
        </p:txBody>
      </p:sp>
      <p:sp>
        <p:nvSpPr>
          <p:cNvPr id="17" name="Rectangle 16">
            <a:extLst>
              <a:ext uri="{FF2B5EF4-FFF2-40B4-BE49-F238E27FC236}">
                <a16:creationId xmlns:a16="http://schemas.microsoft.com/office/drawing/2014/main" id="{B21A8089-ABAB-48DF-9C4F-27E2CFC2D17E}"/>
              </a:ext>
            </a:extLst>
          </p:cNvPr>
          <p:cNvSpPr/>
          <p:nvPr/>
        </p:nvSpPr>
        <p:spPr>
          <a:xfrm>
            <a:off x="273143" y="5257800"/>
            <a:ext cx="3009530" cy="1313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Tester2`s LOCAL BRANCH</a:t>
            </a:r>
          </a:p>
        </p:txBody>
      </p:sp>
      <p:sp>
        <p:nvSpPr>
          <p:cNvPr id="11" name="Rectangle 10">
            <a:extLst>
              <a:ext uri="{FF2B5EF4-FFF2-40B4-BE49-F238E27FC236}">
                <a16:creationId xmlns:a16="http://schemas.microsoft.com/office/drawing/2014/main" id="{2E575716-31BD-4CB8-A49A-FEE81050B5C0}"/>
              </a:ext>
            </a:extLst>
          </p:cNvPr>
          <p:cNvSpPr/>
          <p:nvPr/>
        </p:nvSpPr>
        <p:spPr>
          <a:xfrm>
            <a:off x="4520953" y="5046956"/>
            <a:ext cx="3009530" cy="1313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MASTER </a:t>
            </a:r>
          </a:p>
          <a:p>
            <a:pPr algn="ctr"/>
            <a:r>
              <a:rPr lang="en-US" dirty="0">
                <a:solidFill>
                  <a:schemeClr val="tx1"/>
                </a:solidFill>
              </a:rPr>
              <a:t>branch</a:t>
            </a:r>
          </a:p>
        </p:txBody>
      </p:sp>
      <p:sp>
        <p:nvSpPr>
          <p:cNvPr id="12" name="Arrow: Left 11">
            <a:extLst>
              <a:ext uri="{FF2B5EF4-FFF2-40B4-BE49-F238E27FC236}">
                <a16:creationId xmlns:a16="http://schemas.microsoft.com/office/drawing/2014/main" id="{27B8A7F8-45AE-4CBF-8281-27FEE311C31D}"/>
              </a:ext>
            </a:extLst>
          </p:cNvPr>
          <p:cNvSpPr/>
          <p:nvPr/>
        </p:nvSpPr>
        <p:spPr>
          <a:xfrm>
            <a:off x="7090884" y="5536707"/>
            <a:ext cx="1677879" cy="6835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MERGE</a:t>
            </a:r>
          </a:p>
        </p:txBody>
      </p:sp>
      <p:sp>
        <p:nvSpPr>
          <p:cNvPr id="16" name="Arrow: Up 15">
            <a:extLst>
              <a:ext uri="{FF2B5EF4-FFF2-40B4-BE49-F238E27FC236}">
                <a16:creationId xmlns:a16="http://schemas.microsoft.com/office/drawing/2014/main" id="{80F90CA3-60FB-4A00-9606-524EF2752AEE}"/>
              </a:ext>
            </a:extLst>
          </p:cNvPr>
          <p:cNvSpPr/>
          <p:nvPr/>
        </p:nvSpPr>
        <p:spPr>
          <a:xfrm>
            <a:off x="5248181" y="2157273"/>
            <a:ext cx="1109709" cy="25434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32495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C7A75-368F-49A7-99D1-26692D39EB45}"/>
              </a:ext>
            </a:extLst>
          </p:cNvPr>
          <p:cNvSpPr/>
          <p:nvPr/>
        </p:nvSpPr>
        <p:spPr>
          <a:xfrm>
            <a:off x="1376039" y="2474752"/>
            <a:ext cx="9632272" cy="357981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rPr>
              <a:t>1. FILE</a:t>
            </a:r>
          </a:p>
          <a:p>
            <a:r>
              <a:rPr lang="en-US" sz="3000" dirty="0">
                <a:solidFill>
                  <a:schemeClr val="tx1"/>
                </a:solidFill>
              </a:rPr>
              <a:t>2. IMPORT</a:t>
            </a:r>
          </a:p>
          <a:p>
            <a:r>
              <a:rPr lang="en-US" sz="3000" dirty="0">
                <a:solidFill>
                  <a:schemeClr val="tx1"/>
                </a:solidFill>
              </a:rPr>
              <a:t>3. GENERAL</a:t>
            </a:r>
            <a:r>
              <a:rPr lang="en-US" sz="3000" dirty="0">
                <a:solidFill>
                  <a:schemeClr val="tx1"/>
                </a:solidFill>
                <a:sym typeface="Wingdings" panose="05000000000000000000" pitchFamily="2" charset="2"/>
              </a:rPr>
              <a:t>EXISTING PROJECT</a:t>
            </a:r>
          </a:p>
          <a:p>
            <a:r>
              <a:rPr lang="en-US" sz="3000" dirty="0">
                <a:solidFill>
                  <a:schemeClr val="tx1"/>
                </a:solidFill>
                <a:sym typeface="Wingdings" panose="05000000000000000000" pitchFamily="2" charset="2"/>
              </a:rPr>
              <a:t>4. BROWSE</a:t>
            </a:r>
          </a:p>
          <a:p>
            <a:r>
              <a:rPr lang="en-US" sz="3000" dirty="0">
                <a:solidFill>
                  <a:schemeClr val="tx1"/>
                </a:solidFill>
                <a:sym typeface="Wingdings" panose="05000000000000000000" pitchFamily="2" charset="2"/>
              </a:rPr>
              <a:t>5. SELECT YOUR FOLDER</a:t>
            </a:r>
          </a:p>
          <a:p>
            <a:r>
              <a:rPr lang="en-US" sz="3000" dirty="0">
                <a:solidFill>
                  <a:schemeClr val="tx1"/>
                </a:solidFill>
                <a:sym typeface="Wingdings" panose="05000000000000000000" pitchFamily="2" charset="2"/>
              </a:rPr>
              <a:t>6. FINISH</a:t>
            </a:r>
          </a:p>
          <a:p>
            <a:endParaRPr lang="en-US" sz="3000" dirty="0">
              <a:solidFill>
                <a:schemeClr val="tx1"/>
              </a:solidFill>
            </a:endParaRPr>
          </a:p>
        </p:txBody>
      </p:sp>
      <p:sp>
        <p:nvSpPr>
          <p:cNvPr id="3" name="Rectangle 2">
            <a:extLst>
              <a:ext uri="{FF2B5EF4-FFF2-40B4-BE49-F238E27FC236}">
                <a16:creationId xmlns:a16="http://schemas.microsoft.com/office/drawing/2014/main" id="{DB2E3E65-EE44-4C38-9EBE-3DEC6E1B7C6D}"/>
              </a:ext>
            </a:extLst>
          </p:cNvPr>
          <p:cNvSpPr/>
          <p:nvPr/>
        </p:nvSpPr>
        <p:spPr>
          <a:xfrm>
            <a:off x="1770077" y="662730"/>
            <a:ext cx="8254767" cy="113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to import project?</a:t>
            </a:r>
          </a:p>
        </p:txBody>
      </p:sp>
    </p:spTree>
    <p:extLst>
      <p:ext uri="{BB962C8B-B14F-4D97-AF65-F5344CB8AC3E}">
        <p14:creationId xmlns:p14="http://schemas.microsoft.com/office/powerpoint/2010/main" val="42718111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C7A75-368F-49A7-99D1-26692D39EB45}"/>
              </a:ext>
            </a:extLst>
          </p:cNvPr>
          <p:cNvSpPr/>
          <p:nvPr/>
        </p:nvSpPr>
        <p:spPr>
          <a:xfrm>
            <a:off x="1376039" y="648070"/>
            <a:ext cx="9632272" cy="540650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rPr>
              <a:t>GIT CONFLICT:</a:t>
            </a:r>
          </a:p>
          <a:p>
            <a:endParaRPr lang="en-US" sz="3000" dirty="0">
              <a:solidFill>
                <a:schemeClr val="tx1"/>
              </a:solidFill>
            </a:endParaRPr>
          </a:p>
          <a:p>
            <a:r>
              <a:rPr lang="en-US" sz="3000" dirty="0">
                <a:solidFill>
                  <a:schemeClr val="tx1"/>
                </a:solidFill>
              </a:rPr>
              <a:t>WHEN WE DON’T PULL THE LATEST CODE FROM THE MASTER BRANCH AND TRY TO MERGE NEW  CODE,  </a:t>
            </a:r>
          </a:p>
          <a:p>
            <a:r>
              <a:rPr lang="en-US" sz="3000" dirty="0">
                <a:solidFill>
                  <a:schemeClr val="tx1"/>
                </a:solidFill>
              </a:rPr>
              <a:t>GIT GIVES CONFLICT.</a:t>
            </a:r>
          </a:p>
          <a:p>
            <a:endParaRPr lang="en-US" sz="3000" dirty="0">
              <a:solidFill>
                <a:schemeClr val="tx1"/>
              </a:solidFill>
            </a:endParaRPr>
          </a:p>
          <a:p>
            <a:r>
              <a:rPr lang="en-US" sz="3000" dirty="0">
                <a:solidFill>
                  <a:schemeClr val="tx1"/>
                </a:solidFill>
              </a:rPr>
              <a:t>WE HAVE TO PULL THE LATEST CODE  FROM MASTER</a:t>
            </a:r>
          </a:p>
          <a:p>
            <a:endParaRPr lang="en-US" sz="3000" dirty="0">
              <a:solidFill>
                <a:schemeClr val="tx1"/>
              </a:solidFill>
            </a:endParaRPr>
          </a:p>
        </p:txBody>
      </p:sp>
    </p:spTree>
    <p:extLst>
      <p:ext uri="{BB962C8B-B14F-4D97-AF65-F5344CB8AC3E}">
        <p14:creationId xmlns:p14="http://schemas.microsoft.com/office/powerpoint/2010/main" val="22958203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0C7A75-368F-49A7-99D1-26692D39EB45}"/>
              </a:ext>
            </a:extLst>
          </p:cNvPr>
          <p:cNvSpPr/>
          <p:nvPr/>
        </p:nvSpPr>
        <p:spPr>
          <a:xfrm>
            <a:off x="1349406" y="648070"/>
            <a:ext cx="9632272" cy="540650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solidFill>
              </a:rPr>
              <a:t>What is difference between git pull and  pull request?</a:t>
            </a:r>
          </a:p>
          <a:p>
            <a:endParaRPr lang="en-US" sz="3000" dirty="0">
              <a:solidFill>
                <a:schemeClr val="tx1"/>
              </a:solidFill>
            </a:endParaRPr>
          </a:p>
          <a:p>
            <a:r>
              <a:rPr lang="en-US" sz="3000" dirty="0">
                <a:solidFill>
                  <a:schemeClr val="tx1"/>
                </a:solidFill>
              </a:rPr>
              <a:t>Git pull= To pull latest code from another branch (master)</a:t>
            </a:r>
          </a:p>
          <a:p>
            <a:endParaRPr lang="en-US" sz="3000" dirty="0">
              <a:solidFill>
                <a:schemeClr val="tx1"/>
              </a:solidFill>
            </a:endParaRPr>
          </a:p>
          <a:p>
            <a:r>
              <a:rPr lang="en-US" sz="3000" dirty="0">
                <a:solidFill>
                  <a:schemeClr val="tx1"/>
                </a:solidFill>
              </a:rPr>
              <a:t>Pull Request= when we try to merge from one branch to another, we should create pull request and when we create pull request we can assign reviewer.</a:t>
            </a:r>
          </a:p>
          <a:p>
            <a:endParaRPr lang="en-US" sz="3000" dirty="0">
              <a:solidFill>
                <a:schemeClr val="tx1"/>
              </a:solidFill>
            </a:endParaRPr>
          </a:p>
          <a:p>
            <a:endParaRPr lang="en-US" sz="3000" dirty="0">
              <a:solidFill>
                <a:schemeClr val="tx1"/>
              </a:solidFill>
            </a:endParaRPr>
          </a:p>
        </p:txBody>
      </p:sp>
    </p:spTree>
    <p:extLst>
      <p:ext uri="{BB962C8B-B14F-4D97-AF65-F5344CB8AC3E}">
        <p14:creationId xmlns:p14="http://schemas.microsoft.com/office/powerpoint/2010/main" val="33835275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WHAT IS GIT</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eriod"/>
            </a:pPr>
            <a:r>
              <a:rPr lang="en-US" sz="2200" dirty="0">
                <a:solidFill>
                  <a:schemeClr val="tx1"/>
                </a:solidFill>
              </a:rPr>
              <a:t>Download the GIT</a:t>
            </a:r>
          </a:p>
          <a:p>
            <a:pPr marL="457200" indent="-457200">
              <a:buAutoNum type="arabicPeriod"/>
            </a:pPr>
            <a:r>
              <a:rPr lang="en-US" sz="2200" dirty="0">
                <a:solidFill>
                  <a:schemeClr val="tx1"/>
                </a:solidFill>
              </a:rPr>
              <a:t>Install the GIT</a:t>
            </a:r>
          </a:p>
          <a:p>
            <a:pPr marL="457200" indent="-457200">
              <a:buAutoNum type="arabicPeriod"/>
            </a:pPr>
            <a:r>
              <a:rPr lang="en-US" sz="2200" dirty="0">
                <a:solidFill>
                  <a:schemeClr val="tx1"/>
                </a:solidFill>
              </a:rPr>
              <a:t>git --version</a:t>
            </a:r>
          </a:p>
          <a:p>
            <a:pPr marL="457200" indent="-457200">
              <a:buAutoNum type="arabicPeriod"/>
            </a:pPr>
            <a:r>
              <a:rPr lang="en-US" sz="2200" dirty="0">
                <a:solidFill>
                  <a:schemeClr val="tx1"/>
                </a:solidFill>
              </a:rPr>
              <a:t>git </a:t>
            </a:r>
            <a:r>
              <a:rPr lang="en-US" sz="2200" dirty="0" err="1">
                <a:solidFill>
                  <a:schemeClr val="tx1"/>
                </a:solidFill>
              </a:rPr>
              <a:t>init</a:t>
            </a:r>
            <a:r>
              <a:rPr lang="en-US" sz="2200" dirty="0">
                <a:solidFill>
                  <a:schemeClr val="tx1"/>
                </a:solidFill>
              </a:rPr>
              <a:t> =to initialize git repository</a:t>
            </a:r>
          </a:p>
          <a:p>
            <a:pPr marL="457200" indent="-457200">
              <a:buAutoNum type="arabicPeriod"/>
            </a:pPr>
            <a:r>
              <a:rPr lang="en-US" sz="2200" dirty="0">
                <a:solidFill>
                  <a:schemeClr val="tx1"/>
                </a:solidFill>
              </a:rPr>
              <a:t>git config –global user.name ‘name’</a:t>
            </a:r>
          </a:p>
          <a:p>
            <a:pPr marL="457200" indent="-457200">
              <a:buFontTx/>
              <a:buAutoNum type="arabicPeriod"/>
            </a:pPr>
            <a:r>
              <a:rPr lang="en-US" sz="2200" dirty="0">
                <a:solidFill>
                  <a:schemeClr val="tx1"/>
                </a:solidFill>
              </a:rPr>
              <a:t>git config –global </a:t>
            </a:r>
            <a:r>
              <a:rPr lang="en-US" sz="2200" dirty="0" err="1">
                <a:solidFill>
                  <a:schemeClr val="tx1"/>
                </a:solidFill>
              </a:rPr>
              <a:t>user.email</a:t>
            </a:r>
            <a:r>
              <a:rPr lang="en-US" sz="2200" dirty="0">
                <a:solidFill>
                  <a:schemeClr val="tx1"/>
                </a:solidFill>
              </a:rPr>
              <a:t> ‘email’</a:t>
            </a:r>
          </a:p>
          <a:p>
            <a:pPr marL="457200" indent="-457200">
              <a:buAutoNum type="arabicPeriod"/>
            </a:pPr>
            <a:endParaRPr lang="en-US" sz="2200" dirty="0">
              <a:solidFill>
                <a:schemeClr val="tx1"/>
              </a:solidFill>
            </a:endParaRPr>
          </a:p>
        </p:txBody>
      </p:sp>
    </p:spTree>
    <p:extLst>
      <p:ext uri="{BB962C8B-B14F-4D97-AF65-F5344CB8AC3E}">
        <p14:creationId xmlns:p14="http://schemas.microsoft.com/office/powerpoint/2010/main" val="78156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algn="ctr" defTabSz="800100">
                <a:lnSpc>
                  <a:spcPct val="90000"/>
                </a:lnSpc>
                <a:spcBef>
                  <a:spcPct val="0"/>
                </a:spcBef>
                <a:spcAft>
                  <a:spcPct val="35000"/>
                </a:spcAft>
              </a:pPr>
              <a:r>
                <a:rPr lang="en-US" dirty="0">
                  <a:solidFill>
                    <a:schemeClr val="tx1"/>
                  </a:solidFill>
                </a:rPr>
                <a:t>Writing Test Cases </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2716306" y="1595718"/>
            <a:ext cx="8722659" cy="43837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Test Case: is a set of conditions under which a tester will determine whether a system under test satisfies requirements or works correctly.</a:t>
            </a:r>
          </a:p>
        </p:txBody>
      </p:sp>
    </p:spTree>
    <p:extLst>
      <p:ext uri="{BB962C8B-B14F-4D97-AF65-F5344CB8AC3E}">
        <p14:creationId xmlns:p14="http://schemas.microsoft.com/office/powerpoint/2010/main" val="113676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9D128D-7C30-4479-8559-09E47596818F}"/>
              </a:ext>
            </a:extLst>
          </p:cNvPr>
          <p:cNvSpPr/>
          <p:nvPr/>
        </p:nvSpPr>
        <p:spPr>
          <a:xfrm>
            <a:off x="1782769" y="635258"/>
            <a:ext cx="7716416" cy="467463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We need to Set up global configuration variables</a:t>
            </a:r>
          </a:p>
          <a:p>
            <a:r>
              <a:rPr lang="en-US" dirty="0">
                <a:solidFill>
                  <a:schemeClr val="tx1"/>
                </a:solidFill>
              </a:rPr>
              <a:t>It is important especially when you work as a team that others can know you.</a:t>
            </a:r>
          </a:p>
          <a:p>
            <a:endParaRPr lang="en-US" dirty="0">
              <a:solidFill>
                <a:schemeClr val="tx1"/>
              </a:solidFill>
            </a:endParaRPr>
          </a:p>
          <a:p>
            <a:r>
              <a:rPr lang="en-US" dirty="0">
                <a:solidFill>
                  <a:schemeClr val="tx1"/>
                </a:solidFill>
              </a:rPr>
              <a:t>git config --global user.name “name”</a:t>
            </a:r>
          </a:p>
          <a:p>
            <a:r>
              <a:rPr lang="en-US" dirty="0">
                <a:solidFill>
                  <a:schemeClr val="tx1"/>
                </a:solidFill>
              </a:rPr>
              <a:t>git config --global </a:t>
            </a:r>
            <a:r>
              <a:rPr lang="en-US" dirty="0" err="1">
                <a:solidFill>
                  <a:schemeClr val="tx1"/>
                </a:solidFill>
              </a:rPr>
              <a:t>user.email</a:t>
            </a:r>
            <a:r>
              <a:rPr lang="en-US" dirty="0">
                <a:solidFill>
                  <a:schemeClr val="tx1"/>
                </a:solidFill>
              </a:rPr>
              <a:t> “name@gmail.com”</a:t>
            </a:r>
          </a:p>
          <a:p>
            <a:endParaRPr lang="en-US" baseline="-25000" dirty="0">
              <a:solidFill>
                <a:schemeClr val="tx1"/>
              </a:solidFill>
            </a:endParaRPr>
          </a:p>
          <a:p>
            <a:r>
              <a:rPr lang="en-US" dirty="0">
                <a:solidFill>
                  <a:schemeClr val="tx1"/>
                </a:solidFill>
              </a:rPr>
              <a:t>git config --list</a:t>
            </a:r>
          </a:p>
          <a:p>
            <a:endParaRPr lang="en-US" dirty="0">
              <a:solidFill>
                <a:schemeClr val="tx1"/>
              </a:solidFill>
            </a:endParaRPr>
          </a:p>
          <a:p>
            <a:endParaRPr lang="en-US" dirty="0">
              <a:solidFill>
                <a:schemeClr val="tx1"/>
              </a:solidFill>
            </a:endParaRPr>
          </a:p>
          <a:p>
            <a:r>
              <a:rPr lang="en-US" dirty="0">
                <a:solidFill>
                  <a:schemeClr val="tx1"/>
                </a:solidFill>
              </a:rPr>
              <a:t>git </a:t>
            </a:r>
            <a:r>
              <a:rPr lang="en-US" dirty="0" err="1">
                <a:solidFill>
                  <a:schemeClr val="tx1"/>
                </a:solidFill>
              </a:rPr>
              <a:t>init</a:t>
            </a:r>
            <a:r>
              <a:rPr lang="en-US" dirty="0">
                <a:solidFill>
                  <a:schemeClr val="tx1"/>
                </a:solidFill>
              </a:rPr>
              <a:t> = Initialize a repository from existing code</a:t>
            </a:r>
          </a:p>
          <a:p>
            <a:r>
              <a:rPr lang="en-US" dirty="0">
                <a:solidFill>
                  <a:schemeClr val="tx1"/>
                </a:solidFill>
              </a:rPr>
              <a:t>touch .</a:t>
            </a:r>
            <a:r>
              <a:rPr lang="en-US" dirty="0" err="1">
                <a:solidFill>
                  <a:schemeClr val="tx1"/>
                </a:solidFill>
              </a:rPr>
              <a:t>gitignore</a:t>
            </a:r>
            <a:endParaRPr lang="en-US" dirty="0">
              <a:solidFill>
                <a:schemeClr val="tx1"/>
              </a:solidFill>
            </a:endParaRPr>
          </a:p>
        </p:txBody>
      </p:sp>
    </p:spTree>
    <p:extLst>
      <p:ext uri="{BB962C8B-B14F-4D97-AF65-F5344CB8AC3E}">
        <p14:creationId xmlns:p14="http://schemas.microsoft.com/office/powerpoint/2010/main" val="41915612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9D128D-7C30-4479-8559-09E47596818F}"/>
              </a:ext>
            </a:extLst>
          </p:cNvPr>
          <p:cNvSpPr/>
          <p:nvPr/>
        </p:nvSpPr>
        <p:spPr>
          <a:xfrm>
            <a:off x="1716778" y="1336016"/>
            <a:ext cx="7716416" cy="43323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sym typeface="Wingdings" panose="05000000000000000000" pitchFamily="2" charset="2"/>
              </a:rPr>
              <a:t>git branch  shows the branches</a:t>
            </a:r>
          </a:p>
          <a:p>
            <a:r>
              <a:rPr lang="en-US" dirty="0">
                <a:solidFill>
                  <a:schemeClr val="tx1"/>
                </a:solidFill>
                <a:sym typeface="Wingdings" panose="05000000000000000000" pitchFamily="2" charset="2"/>
              </a:rPr>
              <a:t>git checkout branch name  to switch the from one branch to another</a:t>
            </a:r>
            <a:endParaRPr lang="en-US" dirty="0">
              <a:solidFill>
                <a:schemeClr val="tx1"/>
              </a:solidFill>
            </a:endParaRPr>
          </a:p>
          <a:p>
            <a:r>
              <a:rPr lang="en-US" dirty="0">
                <a:solidFill>
                  <a:schemeClr val="tx1"/>
                </a:solidFill>
              </a:rPr>
              <a:t>git status</a:t>
            </a:r>
          </a:p>
          <a:p>
            <a:r>
              <a:rPr lang="en-US" dirty="0">
                <a:solidFill>
                  <a:schemeClr val="tx1"/>
                </a:solidFill>
              </a:rPr>
              <a:t>git add –A </a:t>
            </a:r>
            <a:r>
              <a:rPr lang="en-US" dirty="0">
                <a:solidFill>
                  <a:schemeClr val="tx1"/>
                </a:solidFill>
                <a:sym typeface="Wingdings" panose="05000000000000000000" pitchFamily="2" charset="2"/>
              </a:rPr>
              <a:t> adds to staged area</a:t>
            </a:r>
          </a:p>
          <a:p>
            <a:r>
              <a:rPr lang="en-US" dirty="0">
                <a:solidFill>
                  <a:schemeClr val="tx1"/>
                </a:solidFill>
                <a:sym typeface="Wingdings" panose="05000000000000000000" pitchFamily="2" charset="2"/>
              </a:rPr>
              <a:t>git commit –m “Message” saves to local repository</a:t>
            </a:r>
          </a:p>
          <a:p>
            <a:r>
              <a:rPr lang="en-US" dirty="0">
                <a:solidFill>
                  <a:schemeClr val="tx1"/>
                </a:solidFill>
                <a:sym typeface="Wingdings" panose="05000000000000000000" pitchFamily="2" charset="2"/>
              </a:rPr>
              <a:t>git push  pushes to remote</a:t>
            </a:r>
          </a:p>
          <a:p>
            <a:endParaRPr lang="en-US" dirty="0">
              <a:solidFill>
                <a:schemeClr val="tx1"/>
              </a:solidFill>
              <a:sym typeface="Wingdings" panose="05000000000000000000" pitchFamily="2" charset="2"/>
            </a:endParaRPr>
          </a:p>
          <a:p>
            <a:r>
              <a:rPr lang="en-US" dirty="0">
                <a:solidFill>
                  <a:schemeClr val="tx1"/>
                </a:solidFill>
                <a:sym typeface="Wingdings" panose="05000000000000000000" pitchFamily="2" charset="2"/>
              </a:rPr>
              <a:t>git checkout master  to switch to master branch</a:t>
            </a:r>
          </a:p>
          <a:p>
            <a:r>
              <a:rPr lang="en-US" dirty="0">
                <a:solidFill>
                  <a:schemeClr val="tx1"/>
                </a:solidFill>
                <a:sym typeface="Wingdings" panose="05000000000000000000" pitchFamily="2" charset="2"/>
              </a:rPr>
              <a:t>            git pull origin master  to pull latest code from master</a:t>
            </a:r>
          </a:p>
          <a:p>
            <a:r>
              <a:rPr lang="en-US" dirty="0">
                <a:solidFill>
                  <a:schemeClr val="tx1"/>
                </a:solidFill>
                <a:sym typeface="Wingdings" panose="05000000000000000000" pitchFamily="2" charset="2"/>
              </a:rPr>
              <a:t>git merge tester   merge from tester branch to master branch</a:t>
            </a:r>
          </a:p>
          <a:p>
            <a:r>
              <a:rPr lang="en-US" dirty="0">
                <a:solidFill>
                  <a:schemeClr val="tx1"/>
                </a:solidFill>
                <a:sym typeface="Wingdings" panose="05000000000000000000" pitchFamily="2" charset="2"/>
              </a:rPr>
              <a:t>git push origin master   to push from local master to remote master</a:t>
            </a:r>
          </a:p>
          <a:p>
            <a:r>
              <a:rPr lang="en-US" dirty="0">
                <a:solidFill>
                  <a:schemeClr val="tx1"/>
                </a:solidFill>
                <a:sym typeface="Wingdings" panose="05000000000000000000" pitchFamily="2" charset="2"/>
              </a:rPr>
              <a:t>git rebase</a:t>
            </a:r>
          </a:p>
          <a:p>
            <a:endParaRPr lang="en-US" dirty="0">
              <a:solidFill>
                <a:schemeClr val="tx1"/>
              </a:solidFill>
            </a:endParaRPr>
          </a:p>
          <a:p>
            <a:endParaRPr lang="en-US" dirty="0">
              <a:solidFill>
                <a:schemeClr val="tx1"/>
              </a:solidFill>
            </a:endParaRPr>
          </a:p>
          <a:p>
            <a:r>
              <a:rPr lang="en-US" dirty="0">
                <a:solidFill>
                  <a:schemeClr val="tx1"/>
                </a:solidFill>
              </a:rPr>
              <a:t>  </a:t>
            </a:r>
          </a:p>
          <a:p>
            <a:endParaRPr lang="en-US" dirty="0">
              <a:solidFill>
                <a:schemeClr val="tx1"/>
              </a:solidFill>
            </a:endParaRPr>
          </a:p>
          <a:p>
            <a:endParaRPr lang="en-US" dirty="0">
              <a:solidFill>
                <a:schemeClr val="tx1"/>
              </a:solidFill>
            </a:endParaRPr>
          </a:p>
        </p:txBody>
      </p:sp>
      <p:sp>
        <p:nvSpPr>
          <p:cNvPr id="2" name="Rectangle 1">
            <a:extLst>
              <a:ext uri="{FF2B5EF4-FFF2-40B4-BE49-F238E27FC236}">
                <a16:creationId xmlns:a16="http://schemas.microsoft.com/office/drawing/2014/main" id="{084565F8-D7D9-4BFA-A527-04033D978BBC}"/>
              </a:ext>
            </a:extLst>
          </p:cNvPr>
          <p:cNvSpPr/>
          <p:nvPr/>
        </p:nvSpPr>
        <p:spPr>
          <a:xfrm>
            <a:off x="2002981" y="200413"/>
            <a:ext cx="7128769" cy="9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MERGE FROM ONE BRANCH TO MASTER BRANCH</a:t>
            </a:r>
          </a:p>
        </p:txBody>
      </p:sp>
    </p:spTree>
    <p:extLst>
      <p:ext uri="{BB962C8B-B14F-4D97-AF65-F5344CB8AC3E}">
        <p14:creationId xmlns:p14="http://schemas.microsoft.com/office/powerpoint/2010/main" val="2689488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9D128D-7C30-4479-8559-09E47596818F}"/>
              </a:ext>
            </a:extLst>
          </p:cNvPr>
          <p:cNvSpPr/>
          <p:nvPr/>
        </p:nvSpPr>
        <p:spPr>
          <a:xfrm>
            <a:off x="1777072" y="1400961"/>
            <a:ext cx="9743037" cy="506175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git  status</a:t>
            </a:r>
          </a:p>
          <a:p>
            <a:r>
              <a:rPr lang="en-US" dirty="0">
                <a:solidFill>
                  <a:schemeClr val="tx1"/>
                </a:solidFill>
              </a:rPr>
              <a:t>git add .</a:t>
            </a:r>
          </a:p>
          <a:p>
            <a:r>
              <a:rPr lang="en-US" dirty="0">
                <a:solidFill>
                  <a:schemeClr val="tx1"/>
                </a:solidFill>
              </a:rPr>
              <a:t>git commit –m “Message”</a:t>
            </a:r>
          </a:p>
          <a:p>
            <a:r>
              <a:rPr lang="en-US" dirty="0">
                <a:solidFill>
                  <a:schemeClr val="tx1"/>
                </a:solidFill>
              </a:rPr>
              <a:t>git push</a:t>
            </a:r>
          </a:p>
          <a:p>
            <a:endParaRPr lang="en-US" dirty="0">
              <a:solidFill>
                <a:schemeClr val="tx1"/>
              </a:solidFill>
            </a:endParaRPr>
          </a:p>
          <a:p>
            <a:r>
              <a:rPr lang="en-US" dirty="0">
                <a:solidFill>
                  <a:schemeClr val="tx1"/>
                </a:solidFill>
              </a:rPr>
              <a:t>git checkout master</a:t>
            </a:r>
          </a:p>
          <a:p>
            <a:r>
              <a:rPr lang="en-US" dirty="0">
                <a:solidFill>
                  <a:schemeClr val="tx1"/>
                </a:solidFill>
              </a:rPr>
              <a:t>git merge tester1</a:t>
            </a:r>
          </a:p>
          <a:p>
            <a:r>
              <a:rPr lang="en-US" dirty="0">
                <a:solidFill>
                  <a:schemeClr val="tx1"/>
                </a:solidFill>
              </a:rPr>
              <a:t>git push origin master</a:t>
            </a:r>
          </a:p>
        </p:txBody>
      </p:sp>
      <p:sp>
        <p:nvSpPr>
          <p:cNvPr id="2" name="Rectangle 1">
            <a:extLst>
              <a:ext uri="{FF2B5EF4-FFF2-40B4-BE49-F238E27FC236}">
                <a16:creationId xmlns:a16="http://schemas.microsoft.com/office/drawing/2014/main" id="{084565F8-D7D9-4BFA-A527-04033D978BBC}"/>
              </a:ext>
            </a:extLst>
          </p:cNvPr>
          <p:cNvSpPr/>
          <p:nvPr/>
        </p:nvSpPr>
        <p:spPr>
          <a:xfrm>
            <a:off x="3001317" y="249748"/>
            <a:ext cx="7128769" cy="95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MERGE FROM ONE BRANCH TO MASTER BRANCH</a:t>
            </a:r>
          </a:p>
        </p:txBody>
      </p:sp>
      <p:sp>
        <p:nvSpPr>
          <p:cNvPr id="3" name="Rectangle 2">
            <a:extLst>
              <a:ext uri="{FF2B5EF4-FFF2-40B4-BE49-F238E27FC236}">
                <a16:creationId xmlns:a16="http://schemas.microsoft.com/office/drawing/2014/main" id="{3855D9F0-6B4E-4BDB-A325-C80F0C0BA5A8}"/>
              </a:ext>
            </a:extLst>
          </p:cNvPr>
          <p:cNvSpPr/>
          <p:nvPr/>
        </p:nvSpPr>
        <p:spPr>
          <a:xfrm>
            <a:off x="9122872" y="5344357"/>
            <a:ext cx="1686757" cy="683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tester1</a:t>
            </a:r>
          </a:p>
        </p:txBody>
      </p:sp>
      <p:sp>
        <p:nvSpPr>
          <p:cNvPr id="5" name="Rectangle 4">
            <a:extLst>
              <a:ext uri="{FF2B5EF4-FFF2-40B4-BE49-F238E27FC236}">
                <a16:creationId xmlns:a16="http://schemas.microsoft.com/office/drawing/2014/main" id="{476F39FE-5B54-40DE-A5D1-3C4125B8EE4C}"/>
              </a:ext>
            </a:extLst>
          </p:cNvPr>
          <p:cNvSpPr/>
          <p:nvPr/>
        </p:nvSpPr>
        <p:spPr>
          <a:xfrm>
            <a:off x="9122871" y="1932256"/>
            <a:ext cx="1686757" cy="683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tester 1</a:t>
            </a:r>
          </a:p>
        </p:txBody>
      </p:sp>
      <p:sp>
        <p:nvSpPr>
          <p:cNvPr id="6" name="Rectangle 5">
            <a:extLst>
              <a:ext uri="{FF2B5EF4-FFF2-40B4-BE49-F238E27FC236}">
                <a16:creationId xmlns:a16="http://schemas.microsoft.com/office/drawing/2014/main" id="{6F750DC1-5F1F-43C5-963A-777EAC52FC44}"/>
              </a:ext>
            </a:extLst>
          </p:cNvPr>
          <p:cNvSpPr/>
          <p:nvPr/>
        </p:nvSpPr>
        <p:spPr>
          <a:xfrm>
            <a:off x="5376095" y="1916242"/>
            <a:ext cx="1686757" cy="683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remote master</a:t>
            </a:r>
          </a:p>
        </p:txBody>
      </p:sp>
      <p:sp>
        <p:nvSpPr>
          <p:cNvPr id="7" name="Arrow: Up 6">
            <a:extLst>
              <a:ext uri="{FF2B5EF4-FFF2-40B4-BE49-F238E27FC236}">
                <a16:creationId xmlns:a16="http://schemas.microsoft.com/office/drawing/2014/main" id="{54AAA24E-A72A-4F1D-8A91-B8000F8515D2}"/>
              </a:ext>
            </a:extLst>
          </p:cNvPr>
          <p:cNvSpPr/>
          <p:nvPr/>
        </p:nvSpPr>
        <p:spPr>
          <a:xfrm>
            <a:off x="9799263" y="3389419"/>
            <a:ext cx="692459" cy="9506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9F102E-ABE7-4FC0-8BB3-87306129EEA4}"/>
              </a:ext>
            </a:extLst>
          </p:cNvPr>
          <p:cNvSpPr/>
          <p:nvPr/>
        </p:nvSpPr>
        <p:spPr>
          <a:xfrm>
            <a:off x="5345743" y="5344356"/>
            <a:ext cx="1686757" cy="683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local master</a:t>
            </a:r>
          </a:p>
        </p:txBody>
      </p:sp>
      <p:sp>
        <p:nvSpPr>
          <p:cNvPr id="9" name="Arrow: Left 8">
            <a:extLst>
              <a:ext uri="{FF2B5EF4-FFF2-40B4-BE49-F238E27FC236}">
                <a16:creationId xmlns:a16="http://schemas.microsoft.com/office/drawing/2014/main" id="{D8242817-8531-4B08-8B3B-47631DD23B8D}"/>
              </a:ext>
            </a:extLst>
          </p:cNvPr>
          <p:cNvSpPr/>
          <p:nvPr/>
        </p:nvSpPr>
        <p:spPr>
          <a:xfrm>
            <a:off x="7695373" y="5508593"/>
            <a:ext cx="923277" cy="3551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702DD99D-E756-4F8E-91A2-2E7B59D8B6DD}"/>
              </a:ext>
            </a:extLst>
          </p:cNvPr>
          <p:cNvSpPr/>
          <p:nvPr/>
        </p:nvSpPr>
        <p:spPr>
          <a:xfrm>
            <a:off x="5873243" y="3307529"/>
            <a:ext cx="692459" cy="9506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6117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9D128D-7C30-4479-8559-09E47596818F}"/>
              </a:ext>
            </a:extLst>
          </p:cNvPr>
          <p:cNvSpPr/>
          <p:nvPr/>
        </p:nvSpPr>
        <p:spPr>
          <a:xfrm>
            <a:off x="1625338" y="597158"/>
            <a:ext cx="7716416" cy="592792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r>
              <a:rPr lang="en-US" dirty="0">
                <a:solidFill>
                  <a:schemeClr val="tx1"/>
                </a:solidFill>
              </a:rPr>
              <a:t>git branch “name”= to create branch</a:t>
            </a:r>
          </a:p>
          <a:p>
            <a:r>
              <a:rPr lang="en-US" dirty="0">
                <a:solidFill>
                  <a:schemeClr val="tx1"/>
                </a:solidFill>
              </a:rPr>
              <a:t>git checkout</a:t>
            </a:r>
          </a:p>
          <a:p>
            <a:r>
              <a:rPr lang="en-US" dirty="0">
                <a:solidFill>
                  <a:schemeClr val="tx1"/>
                </a:solidFill>
              </a:rPr>
              <a:t>git push –u origin branch name</a:t>
            </a:r>
          </a:p>
          <a:p>
            <a:r>
              <a:rPr lang="en-US" dirty="0">
                <a:solidFill>
                  <a:schemeClr val="tx1"/>
                </a:solidFill>
              </a:rPr>
              <a:t>git branch –a  </a:t>
            </a:r>
            <a:r>
              <a:rPr lang="en-US" dirty="0">
                <a:solidFill>
                  <a:schemeClr val="tx1"/>
                </a:solidFill>
                <a:sym typeface="Wingdings" panose="05000000000000000000" pitchFamily="2" charset="2"/>
              </a:rPr>
              <a:t> to list branches</a:t>
            </a:r>
            <a:endParaRPr lang="en-US" dirty="0">
              <a:solidFill>
                <a:schemeClr val="tx1"/>
              </a:solidFill>
            </a:endParaRPr>
          </a:p>
          <a:p>
            <a:endParaRPr lang="en-US" dirty="0">
              <a:solidFill>
                <a:schemeClr val="tx1"/>
              </a:solidFill>
            </a:endParaRPr>
          </a:p>
          <a:p>
            <a:r>
              <a:rPr lang="en-US" dirty="0">
                <a:solidFill>
                  <a:schemeClr val="tx1"/>
                </a:solidFill>
              </a:rPr>
              <a:t>git branch –d </a:t>
            </a:r>
            <a:r>
              <a:rPr lang="en-US" dirty="0" err="1">
                <a:solidFill>
                  <a:schemeClr val="tx1"/>
                </a:solidFill>
              </a:rPr>
              <a:t>branchName</a:t>
            </a:r>
            <a:r>
              <a:rPr lang="en-US" dirty="0">
                <a:solidFill>
                  <a:schemeClr val="tx1"/>
                </a:solidFill>
              </a:rPr>
              <a:t>  </a:t>
            </a:r>
            <a:r>
              <a:rPr lang="en-US" dirty="0">
                <a:solidFill>
                  <a:schemeClr val="tx1"/>
                </a:solidFill>
                <a:sym typeface="Wingdings" panose="05000000000000000000" pitchFamily="2" charset="2"/>
              </a:rPr>
              <a:t> to delete local  branch</a:t>
            </a:r>
          </a:p>
          <a:p>
            <a:r>
              <a:rPr lang="en-US" dirty="0">
                <a:solidFill>
                  <a:schemeClr val="tx1"/>
                </a:solidFill>
              </a:rPr>
              <a:t>git push origin –delete </a:t>
            </a:r>
            <a:r>
              <a:rPr lang="en-US" dirty="0" err="1">
                <a:solidFill>
                  <a:schemeClr val="tx1"/>
                </a:solidFill>
              </a:rPr>
              <a:t>branchName</a:t>
            </a:r>
            <a:r>
              <a:rPr lang="en-US" dirty="0">
                <a:solidFill>
                  <a:schemeClr val="tx1"/>
                </a:solidFill>
              </a:rPr>
              <a:t>  </a:t>
            </a:r>
            <a:r>
              <a:rPr lang="en-US" dirty="0">
                <a:solidFill>
                  <a:schemeClr val="tx1"/>
                </a:solidFill>
                <a:sym typeface="Wingdings" panose="05000000000000000000" pitchFamily="2" charset="2"/>
              </a:rPr>
              <a:t> to delete remote  branch</a:t>
            </a:r>
          </a:p>
          <a:p>
            <a:endParaRPr lang="en-US" dirty="0">
              <a:solidFill>
                <a:schemeClr val="tx1"/>
              </a:solidFill>
              <a:sym typeface="Wingdings" panose="05000000000000000000" pitchFamily="2" charset="2"/>
            </a:endParaRPr>
          </a:p>
          <a:p>
            <a:endParaRPr lang="en-US" dirty="0">
              <a:solidFill>
                <a:schemeClr val="tx1"/>
              </a:solidFill>
              <a:sym typeface="Wingdings" panose="05000000000000000000" pitchFamily="2" charset="2"/>
            </a:endParaRPr>
          </a:p>
          <a:p>
            <a:endParaRPr lang="en-US" dirty="0">
              <a:solidFill>
                <a:schemeClr val="tx1"/>
              </a:solidFill>
              <a:sym typeface="Wingdings" panose="05000000000000000000" pitchFamily="2" charset="2"/>
            </a:endParaRPr>
          </a:p>
          <a:p>
            <a:r>
              <a:rPr lang="en-US" dirty="0">
                <a:solidFill>
                  <a:schemeClr val="tx1"/>
                </a:solidFill>
                <a:sym typeface="Wingdings" panose="05000000000000000000" pitchFamily="2" charset="2"/>
              </a:rPr>
              <a:t>Git merge  it directly merges to other branch</a:t>
            </a:r>
          </a:p>
          <a:p>
            <a:endParaRPr lang="en-US" dirty="0">
              <a:solidFill>
                <a:schemeClr val="tx1"/>
              </a:solidFill>
              <a:sym typeface="Wingdings" panose="05000000000000000000" pitchFamily="2" charset="2"/>
            </a:endParaRPr>
          </a:p>
          <a:p>
            <a:r>
              <a:rPr lang="en-US" dirty="0">
                <a:solidFill>
                  <a:schemeClr val="tx1"/>
                </a:solidFill>
                <a:sym typeface="Wingdings" panose="05000000000000000000" pitchFamily="2" charset="2"/>
              </a:rPr>
              <a:t>Pull request  it gives  us  option  to assign someone to review  our code</a:t>
            </a:r>
          </a:p>
          <a:p>
            <a:endParaRPr lang="en-US" dirty="0">
              <a:solidFill>
                <a:schemeClr val="tx1"/>
              </a:solidFill>
              <a:sym typeface="Wingdings" panose="05000000000000000000" pitchFamily="2" charset="2"/>
            </a:endParaRPr>
          </a:p>
          <a:p>
            <a:endParaRPr lang="en-US" dirty="0">
              <a:solidFill>
                <a:schemeClr val="tx1"/>
              </a:solidFill>
              <a:sym typeface="Wingdings" panose="05000000000000000000" pitchFamily="2" charset="2"/>
            </a:endParaRPr>
          </a:p>
          <a:p>
            <a:r>
              <a:rPr lang="en-US" dirty="0">
                <a:solidFill>
                  <a:schemeClr val="tx1"/>
                </a:solidFill>
                <a:sym typeface="Wingdings" panose="05000000000000000000" pitchFamily="2" charset="2"/>
              </a:rPr>
              <a:t>git stash it removes our new  code and saves in  different place </a:t>
            </a:r>
          </a:p>
          <a:p>
            <a:r>
              <a:rPr lang="en-US" dirty="0">
                <a:solidFill>
                  <a:schemeClr val="tx1"/>
                </a:solidFill>
                <a:sym typeface="Wingdings" panose="05000000000000000000" pitchFamily="2" charset="2"/>
              </a:rPr>
              <a:t>git stash </a:t>
            </a:r>
            <a:r>
              <a:rPr lang="en-US" dirty="0" err="1">
                <a:solidFill>
                  <a:schemeClr val="tx1"/>
                </a:solidFill>
                <a:sym typeface="Wingdings" panose="05000000000000000000" pitchFamily="2" charset="2"/>
              </a:rPr>
              <a:t>applyit</a:t>
            </a:r>
            <a:r>
              <a:rPr lang="en-US" dirty="0">
                <a:solidFill>
                  <a:schemeClr val="tx1"/>
                </a:solidFill>
                <a:sym typeface="Wingdings" panose="05000000000000000000" pitchFamily="2" charset="2"/>
              </a:rPr>
              <a:t> brings back</a:t>
            </a: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  </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446893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What is the difference between git merge and pull request?</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eriod"/>
            </a:pPr>
            <a:r>
              <a:rPr lang="en-US" sz="2200" dirty="0">
                <a:solidFill>
                  <a:schemeClr val="tx1"/>
                </a:solidFill>
              </a:rPr>
              <a:t>When we create pull request we can assign someone to review our code</a:t>
            </a:r>
          </a:p>
          <a:p>
            <a:pPr marL="457200" indent="-457200">
              <a:buAutoNum type="arabicPeriod"/>
            </a:pPr>
            <a:endParaRPr lang="en-US" sz="2200" dirty="0">
              <a:solidFill>
                <a:schemeClr val="tx1"/>
              </a:solidFill>
            </a:endParaRPr>
          </a:p>
          <a:p>
            <a:pPr marL="457200" indent="-457200">
              <a:buAutoNum type="arabicPeriod"/>
            </a:pPr>
            <a:r>
              <a:rPr lang="en-US" sz="2200" dirty="0">
                <a:solidFill>
                  <a:schemeClr val="tx1"/>
                </a:solidFill>
              </a:rPr>
              <a:t>When use git merge it directly merges from one branch to another</a:t>
            </a:r>
          </a:p>
        </p:txBody>
      </p:sp>
    </p:spTree>
    <p:extLst>
      <p:ext uri="{BB962C8B-B14F-4D97-AF65-F5344CB8AC3E}">
        <p14:creationId xmlns:p14="http://schemas.microsoft.com/office/powerpoint/2010/main" val="121955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889760" y="487680"/>
            <a:ext cx="7829006" cy="47026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DO YOU HANDLE GIT CONFLICT?</a:t>
            </a:r>
          </a:p>
        </p:txBody>
      </p:sp>
      <p:sp>
        <p:nvSpPr>
          <p:cNvPr id="9" name="Rectangle 8">
            <a:extLst>
              <a:ext uri="{FF2B5EF4-FFF2-40B4-BE49-F238E27FC236}">
                <a16:creationId xmlns:a16="http://schemas.microsoft.com/office/drawing/2014/main" id="{0FFF96C3-A2ED-408F-B78D-B2DDB62F59F4}"/>
              </a:ext>
            </a:extLst>
          </p:cNvPr>
          <p:cNvSpPr/>
          <p:nvPr/>
        </p:nvSpPr>
        <p:spPr>
          <a:xfrm>
            <a:off x="1889760" y="2225040"/>
            <a:ext cx="7829006" cy="23034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Conflict happens when you don’t pull latest version of (main)master branch.</a:t>
            </a:r>
          </a:p>
          <a:p>
            <a:pPr algn="ctr"/>
            <a:r>
              <a:rPr lang="en-US" dirty="0">
                <a:solidFill>
                  <a:schemeClr val="tx1"/>
                </a:solidFill>
              </a:rPr>
              <a:t>You should pull the latest version and push again to remote branch</a:t>
            </a:r>
          </a:p>
        </p:txBody>
      </p:sp>
    </p:spTree>
    <p:extLst>
      <p:ext uri="{BB962C8B-B14F-4D97-AF65-F5344CB8AC3E}">
        <p14:creationId xmlns:p14="http://schemas.microsoft.com/office/powerpoint/2010/main" val="23426836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889760" y="487680"/>
            <a:ext cx="7829006" cy="74631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the difference between build and release?</a:t>
            </a:r>
            <a:endParaRPr lang="en-US"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889760" y="2225040"/>
            <a:ext cx="7829006" cy="365197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tx1"/>
                </a:solidFill>
              </a:rPr>
              <a:t>Build</a:t>
            </a:r>
            <a:r>
              <a:rPr lang="en-US" sz="2500" dirty="0">
                <a:solidFill>
                  <a:schemeClr val="tx1"/>
                </a:solidFill>
              </a:rPr>
              <a:t>: It is a number of software that is given to the testing team by the development team.</a:t>
            </a:r>
          </a:p>
          <a:p>
            <a:endParaRPr lang="en-US" sz="2500" dirty="0">
              <a:solidFill>
                <a:schemeClr val="tx1"/>
              </a:solidFill>
            </a:endParaRPr>
          </a:p>
          <a:p>
            <a:r>
              <a:rPr lang="en-US" sz="2500" b="1" dirty="0">
                <a:solidFill>
                  <a:schemeClr val="tx1"/>
                </a:solidFill>
              </a:rPr>
              <a:t>Release</a:t>
            </a:r>
            <a:r>
              <a:rPr lang="en-US" sz="2500" dirty="0">
                <a:solidFill>
                  <a:schemeClr val="tx1"/>
                </a:solidFill>
              </a:rPr>
              <a:t>: It is a number of software that is handed over to the customer by the tester or developer.</a:t>
            </a:r>
          </a:p>
          <a:p>
            <a:pPr algn="ctr"/>
            <a:endParaRPr lang="en-US" sz="2500" dirty="0">
              <a:solidFill>
                <a:schemeClr val="tx1"/>
              </a:solidFill>
            </a:endParaRPr>
          </a:p>
        </p:txBody>
      </p:sp>
    </p:spTree>
    <p:extLst>
      <p:ext uri="{BB962C8B-B14F-4D97-AF65-F5344CB8AC3E}">
        <p14:creationId xmlns:p14="http://schemas.microsoft.com/office/powerpoint/2010/main" val="115691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487680"/>
            <a:ext cx="9969623" cy="74631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are the automation challenges that SQA(Software Quality Assurance) team faces while testing?</a:t>
            </a:r>
            <a:endParaRPr lang="en-US"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889760" y="2225040"/>
            <a:ext cx="7829006" cy="365197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900" dirty="0">
                <a:solidFill>
                  <a:schemeClr val="tx1"/>
                </a:solidFill>
              </a:rPr>
              <a:t>1. Mastering the automation tool</a:t>
            </a:r>
          </a:p>
          <a:p>
            <a:r>
              <a:rPr lang="en-US" sz="2900" dirty="0">
                <a:solidFill>
                  <a:schemeClr val="tx1"/>
                </a:solidFill>
              </a:rPr>
              <a:t>2. Reusability of Automation script</a:t>
            </a:r>
          </a:p>
          <a:p>
            <a:r>
              <a:rPr lang="en-US" sz="2900" dirty="0">
                <a:solidFill>
                  <a:schemeClr val="tx1"/>
                </a:solidFill>
              </a:rPr>
              <a:t>3. Adaptability of test case for automation</a:t>
            </a:r>
          </a:p>
          <a:p>
            <a:r>
              <a:rPr lang="en-US" sz="2900" dirty="0">
                <a:solidFill>
                  <a:schemeClr val="tx1"/>
                </a:solidFill>
              </a:rPr>
              <a:t>4. Automating complex test cases.</a:t>
            </a:r>
          </a:p>
          <a:p>
            <a:pPr algn="ctr"/>
            <a:endParaRPr lang="en-US" sz="2900" dirty="0">
              <a:solidFill>
                <a:schemeClr val="tx1"/>
              </a:solidFill>
            </a:endParaRPr>
          </a:p>
        </p:txBody>
      </p:sp>
    </p:spTree>
    <p:extLst>
      <p:ext uri="{BB962C8B-B14F-4D97-AF65-F5344CB8AC3E}">
        <p14:creationId xmlns:p14="http://schemas.microsoft.com/office/powerpoint/2010/main" val="2943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Explain the steps for Bug Cycle?</a:t>
            </a:r>
            <a:endParaRPr lang="en-US" sz="2000"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1. Once the bug is identified by the tester, it is assigned to the development manager in open status</a:t>
            </a:r>
          </a:p>
          <a:p>
            <a:r>
              <a:rPr lang="en-US" sz="2000" dirty="0">
                <a:solidFill>
                  <a:schemeClr val="tx1"/>
                </a:solidFill>
              </a:rPr>
              <a:t>2. If the bug is a valid defect the development team will fix it.</a:t>
            </a:r>
          </a:p>
          <a:p>
            <a:r>
              <a:rPr lang="en-US" sz="2000" dirty="0">
                <a:solidFill>
                  <a:schemeClr val="tx1"/>
                </a:solidFill>
              </a:rPr>
              <a:t>3. If it is not a valid defect, the defect will be ignored and marked as rejected</a:t>
            </a:r>
          </a:p>
          <a:p>
            <a:r>
              <a:rPr lang="en-US" sz="2000" dirty="0">
                <a:solidFill>
                  <a:schemeClr val="tx1"/>
                </a:solidFill>
              </a:rPr>
              <a:t>4. The next step will be to check whether it is in scope. If the bug is not the part of the current  release, then the defects are postponed</a:t>
            </a:r>
          </a:p>
          <a:p>
            <a:r>
              <a:rPr lang="en-US" sz="2000" dirty="0">
                <a:solidFill>
                  <a:schemeClr val="tx1"/>
                </a:solidFill>
              </a:rPr>
              <a:t>5. If the defect or bug is raised earlier then the tester will assign a DUPLICATE status</a:t>
            </a:r>
          </a:p>
          <a:p>
            <a:r>
              <a:rPr lang="en-US" sz="2000" dirty="0">
                <a:solidFill>
                  <a:schemeClr val="tx1"/>
                </a:solidFill>
              </a:rPr>
              <a:t>6. When bug is assigned to developer to fix, it will be given a IN-PROGRESS status</a:t>
            </a:r>
          </a:p>
          <a:p>
            <a:r>
              <a:rPr lang="en-US" sz="2000" dirty="0">
                <a:solidFill>
                  <a:schemeClr val="tx1"/>
                </a:solidFill>
              </a:rPr>
              <a:t>7. Once the defect is repaired, the status will change to FIXED at the end the tester will give CLOSED status if it passes the final test.</a:t>
            </a:r>
          </a:p>
          <a:p>
            <a:pPr algn="ctr"/>
            <a:endParaRPr lang="en-US" sz="2000" dirty="0">
              <a:solidFill>
                <a:schemeClr val="tx1"/>
              </a:solidFill>
            </a:endParaRPr>
          </a:p>
        </p:txBody>
      </p:sp>
    </p:spTree>
    <p:extLst>
      <p:ext uri="{BB962C8B-B14F-4D97-AF65-F5344CB8AC3E}">
        <p14:creationId xmlns:p14="http://schemas.microsoft.com/office/powerpoint/2010/main" val="30824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List out the roles of Software Quality Assurance engineer?</a:t>
            </a:r>
            <a:endParaRPr lang="en-US" sz="2000"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eriod"/>
            </a:pPr>
            <a:r>
              <a:rPr lang="en-US" sz="2000" dirty="0">
                <a:solidFill>
                  <a:schemeClr val="tx1"/>
                </a:solidFill>
              </a:rPr>
              <a:t>Writing test cases</a:t>
            </a:r>
          </a:p>
          <a:p>
            <a:pPr marL="457200" indent="-457200">
              <a:buAutoNum type="arabicPeriod"/>
            </a:pPr>
            <a:endParaRPr lang="en-US" sz="2000" dirty="0">
              <a:solidFill>
                <a:schemeClr val="tx1"/>
              </a:solidFill>
            </a:endParaRPr>
          </a:p>
          <a:p>
            <a:r>
              <a:rPr lang="en-US" sz="2000" dirty="0">
                <a:solidFill>
                  <a:schemeClr val="tx1"/>
                </a:solidFill>
              </a:rPr>
              <a:t>2. Automating test cases</a:t>
            </a:r>
          </a:p>
          <a:p>
            <a:endParaRPr lang="en-US" sz="2000" dirty="0">
              <a:solidFill>
                <a:schemeClr val="tx1"/>
              </a:solidFill>
            </a:endParaRPr>
          </a:p>
          <a:p>
            <a:r>
              <a:rPr lang="en-US" sz="2000" dirty="0">
                <a:solidFill>
                  <a:schemeClr val="tx1"/>
                </a:solidFill>
              </a:rPr>
              <a:t>3. Attending Agile ceremonies</a:t>
            </a:r>
          </a:p>
          <a:p>
            <a:endParaRPr lang="en-US" sz="2000" dirty="0">
              <a:solidFill>
                <a:schemeClr val="tx1"/>
              </a:solidFill>
            </a:endParaRPr>
          </a:p>
          <a:p>
            <a:r>
              <a:rPr lang="en-US" sz="2000" dirty="0">
                <a:solidFill>
                  <a:schemeClr val="tx1"/>
                </a:solidFill>
              </a:rPr>
              <a:t>4. Analyze smoke test </a:t>
            </a:r>
          </a:p>
          <a:p>
            <a:endParaRPr lang="en-US" sz="2000" dirty="0">
              <a:solidFill>
                <a:schemeClr val="tx1"/>
              </a:solidFill>
            </a:endParaRPr>
          </a:p>
          <a:p>
            <a:r>
              <a:rPr lang="en-US" sz="2000" dirty="0">
                <a:solidFill>
                  <a:schemeClr val="tx1"/>
                </a:solidFill>
              </a:rPr>
              <a:t>5. Analyze regression test</a:t>
            </a:r>
          </a:p>
          <a:p>
            <a:endParaRPr lang="en-US" sz="2000" dirty="0">
              <a:solidFill>
                <a:schemeClr val="tx1"/>
              </a:solidFill>
            </a:endParaRPr>
          </a:p>
          <a:p>
            <a:r>
              <a:rPr lang="en-US" sz="2000" dirty="0">
                <a:solidFill>
                  <a:schemeClr val="tx1"/>
                </a:solidFill>
              </a:rPr>
              <a:t>6. Report the defect </a:t>
            </a:r>
          </a:p>
        </p:txBody>
      </p:sp>
    </p:spTree>
    <p:extLst>
      <p:ext uri="{BB962C8B-B14F-4D97-AF65-F5344CB8AC3E}">
        <p14:creationId xmlns:p14="http://schemas.microsoft.com/office/powerpoint/2010/main" val="280566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algn="ctr" defTabSz="800100">
                <a:lnSpc>
                  <a:spcPct val="90000"/>
                </a:lnSpc>
                <a:spcBef>
                  <a:spcPct val="0"/>
                </a:spcBef>
                <a:spcAft>
                  <a:spcPct val="35000"/>
                </a:spcAft>
              </a:pPr>
              <a:r>
                <a:rPr lang="en-US" dirty="0">
                  <a:solidFill>
                    <a:schemeClr val="tx1"/>
                  </a:solidFill>
                </a:rPr>
                <a:t>Review the Test Cases</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2375649" y="645459"/>
            <a:ext cx="8964706" cy="588084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b="1" dirty="0">
                <a:solidFill>
                  <a:schemeClr val="tx1"/>
                </a:solidFill>
              </a:rPr>
              <a:t>Test case review process</a:t>
            </a:r>
            <a:r>
              <a:rPr lang="en-US" sz="2200" dirty="0">
                <a:solidFill>
                  <a:schemeClr val="tx1"/>
                </a:solidFill>
              </a:rPr>
              <a:t> is an important process to follow in software testing. Test case ensures that each and every functionality mentioned in </a:t>
            </a:r>
            <a:r>
              <a:rPr lang="en-US" sz="2200" dirty="0">
                <a:solidFill>
                  <a:schemeClr val="tx1"/>
                </a:solidFill>
                <a:hlinkClick r:id="rId2">
                  <a:extLst>
                    <a:ext uri="{A12FA001-AC4F-418D-AE19-62706E023703}">
                      <ahyp:hlinkClr xmlns:ahyp="http://schemas.microsoft.com/office/drawing/2018/hyperlinkcolor" val="tx"/>
                    </a:ext>
                  </a:extLst>
                </a:hlinkClick>
              </a:rPr>
              <a:t>Software Requirement Specification</a:t>
            </a:r>
            <a:r>
              <a:rPr lang="en-US" sz="2200" dirty="0">
                <a:solidFill>
                  <a:schemeClr val="tx1"/>
                </a:solidFill>
              </a:rPr>
              <a:t> is covered. Test case should be effective and also follow the standards to </a:t>
            </a:r>
            <a:r>
              <a:rPr lang="en-US" sz="2200" dirty="0">
                <a:solidFill>
                  <a:schemeClr val="tx1"/>
                </a:solidFill>
                <a:hlinkClick r:id="rId3">
                  <a:extLst>
                    <a:ext uri="{A12FA001-AC4F-418D-AE19-62706E023703}">
                      <ahyp:hlinkClr xmlns:ahyp="http://schemas.microsoft.com/office/drawing/2018/hyperlinkcolor" val="tx"/>
                    </a:ext>
                  </a:extLst>
                </a:hlinkClick>
              </a:rPr>
              <a:t>write test case</a:t>
            </a:r>
            <a:r>
              <a:rPr lang="en-US" sz="2200" dirty="0">
                <a:solidFill>
                  <a:schemeClr val="tx1"/>
                </a:solidFill>
              </a:rPr>
              <a:t>. </a:t>
            </a:r>
          </a:p>
          <a:p>
            <a:pPr algn="just"/>
            <a:r>
              <a:rPr lang="en-US" sz="2200" dirty="0">
                <a:solidFill>
                  <a:schemeClr val="tx1"/>
                </a:solidFill>
              </a:rPr>
              <a:t>Negative </a:t>
            </a:r>
            <a:r>
              <a:rPr lang="en-US" sz="2200" dirty="0" err="1">
                <a:solidFill>
                  <a:schemeClr val="tx1"/>
                </a:solidFill>
              </a:rPr>
              <a:t>sceanrios</a:t>
            </a:r>
            <a:endParaRPr lang="en-US" sz="2200" dirty="0">
              <a:solidFill>
                <a:schemeClr val="tx1"/>
              </a:solidFill>
            </a:endParaRPr>
          </a:p>
          <a:p>
            <a:pPr algn="just"/>
            <a:endParaRPr lang="en-US" sz="2200" dirty="0">
              <a:solidFill>
                <a:schemeClr val="tx1"/>
              </a:solidFill>
            </a:endParaRPr>
          </a:p>
          <a:p>
            <a:pPr fontAlgn="base"/>
            <a:r>
              <a:rPr lang="en-US" sz="2200" b="1" dirty="0">
                <a:solidFill>
                  <a:schemeClr val="tx1"/>
                </a:solidFill>
              </a:rPr>
              <a:t>Self-review:</a:t>
            </a:r>
            <a:r>
              <a:rPr lang="en-US" sz="2200" dirty="0">
                <a:solidFill>
                  <a:schemeClr val="tx1"/>
                </a:solidFill>
              </a:rPr>
              <a:t> It is done by the tester himself who has written the test cases. He can verify whether all the requirements are covered or not by looking into </a:t>
            </a:r>
            <a:r>
              <a:rPr lang="en-US" sz="2200" i="1" dirty="0">
                <a:solidFill>
                  <a:schemeClr val="tx1"/>
                </a:solidFill>
              </a:rPr>
              <a:t>BRD</a:t>
            </a:r>
            <a:r>
              <a:rPr lang="en-US" sz="2200" dirty="0">
                <a:solidFill>
                  <a:schemeClr val="tx1"/>
                </a:solidFill>
              </a:rPr>
              <a:t>.</a:t>
            </a:r>
          </a:p>
          <a:p>
            <a:pPr fontAlgn="base"/>
            <a:r>
              <a:rPr lang="en-US" sz="2200" b="1" dirty="0">
                <a:solidFill>
                  <a:schemeClr val="tx1"/>
                </a:solidFill>
              </a:rPr>
              <a:t>Peer review: </a:t>
            </a:r>
            <a:r>
              <a:rPr lang="en-US" sz="2200" dirty="0">
                <a:solidFill>
                  <a:schemeClr val="tx1"/>
                </a:solidFill>
              </a:rPr>
              <a:t>It is done by another tester who hasn’t written those test cases but is familiar with the system under test. </a:t>
            </a:r>
          </a:p>
          <a:p>
            <a:pPr fontAlgn="base"/>
            <a:r>
              <a:rPr lang="en-US" sz="2200" b="1" dirty="0">
                <a:solidFill>
                  <a:schemeClr val="tx1"/>
                </a:solidFill>
              </a:rPr>
              <a:t>Review by a supervisor:</a:t>
            </a:r>
            <a:r>
              <a:rPr lang="en-US" sz="2200" dirty="0">
                <a:solidFill>
                  <a:schemeClr val="tx1"/>
                </a:solidFill>
              </a:rPr>
              <a:t> It is done by a team lead who has great knowledge about the requirements and system under test.</a:t>
            </a:r>
          </a:p>
          <a:p>
            <a:pPr algn="just"/>
            <a:endParaRPr lang="en-US" sz="2200" dirty="0">
              <a:solidFill>
                <a:schemeClr val="tx1"/>
              </a:solidFill>
            </a:endParaRPr>
          </a:p>
        </p:txBody>
      </p:sp>
    </p:spTree>
    <p:extLst>
      <p:ext uri="{BB962C8B-B14F-4D97-AF65-F5344CB8AC3E}">
        <p14:creationId xmlns:p14="http://schemas.microsoft.com/office/powerpoint/2010/main" val="223706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 Explain what is Test Metric is software testing and what information does it contains?</a:t>
            </a:r>
            <a:endParaRPr lang="en-US" sz="2200"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In software testing, Test Metric is referred to the standard of test measurement. </a:t>
            </a:r>
          </a:p>
          <a:p>
            <a:r>
              <a:rPr lang="en-US" sz="2200" dirty="0">
                <a:solidFill>
                  <a:schemeClr val="tx1"/>
                </a:solidFill>
              </a:rPr>
              <a:t>They are content of a testing. It contains information like</a:t>
            </a:r>
          </a:p>
          <a:p>
            <a:endParaRPr lang="en-US" sz="2200" dirty="0">
              <a:solidFill>
                <a:schemeClr val="tx1"/>
              </a:solidFill>
            </a:endParaRPr>
          </a:p>
          <a:p>
            <a:endParaRPr lang="en-US" sz="2200" dirty="0">
              <a:solidFill>
                <a:schemeClr val="tx1"/>
              </a:solidFill>
            </a:endParaRPr>
          </a:p>
          <a:p>
            <a:r>
              <a:rPr lang="en-US" sz="2200" dirty="0">
                <a:solidFill>
                  <a:schemeClr val="tx1"/>
                </a:solidFill>
              </a:rPr>
              <a:t>Total test</a:t>
            </a:r>
          </a:p>
          <a:p>
            <a:r>
              <a:rPr lang="en-US" sz="2200" dirty="0">
                <a:solidFill>
                  <a:schemeClr val="tx1"/>
                </a:solidFill>
              </a:rPr>
              <a:t>Test run</a:t>
            </a:r>
          </a:p>
          <a:p>
            <a:r>
              <a:rPr lang="en-US" sz="2200" dirty="0">
                <a:solidFill>
                  <a:schemeClr val="tx1"/>
                </a:solidFill>
              </a:rPr>
              <a:t>Test passed</a:t>
            </a:r>
          </a:p>
          <a:p>
            <a:r>
              <a:rPr lang="en-US" sz="2200" dirty="0">
                <a:solidFill>
                  <a:schemeClr val="tx1"/>
                </a:solidFill>
              </a:rPr>
              <a:t>Test failed</a:t>
            </a:r>
          </a:p>
          <a:p>
            <a:r>
              <a:rPr lang="en-US" sz="2200" dirty="0">
                <a:solidFill>
                  <a:schemeClr val="tx1"/>
                </a:solidFill>
              </a:rPr>
              <a:t>Test passed the first time</a:t>
            </a:r>
          </a:p>
          <a:p>
            <a:pPr marL="457200" indent="-457200">
              <a:buAutoNum type="arabicPeriod"/>
            </a:pPr>
            <a:endParaRPr lang="en-US" sz="2200" dirty="0">
              <a:solidFill>
                <a:schemeClr val="tx1"/>
              </a:solidFill>
            </a:endParaRPr>
          </a:p>
        </p:txBody>
      </p:sp>
    </p:spTree>
    <p:extLst>
      <p:ext uri="{BB962C8B-B14F-4D97-AF65-F5344CB8AC3E}">
        <p14:creationId xmlns:p14="http://schemas.microsoft.com/office/powerpoint/2010/main" val="407851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What types of documents are there in SQA?</a:t>
            </a:r>
            <a:endParaRPr lang="en-US" sz="2600"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chemeClr val="tx1"/>
                </a:solidFill>
              </a:rPr>
              <a:t>The types of documents in SQA are:</a:t>
            </a:r>
          </a:p>
          <a:p>
            <a:endParaRPr lang="en-US" sz="2600" dirty="0">
              <a:solidFill>
                <a:schemeClr val="tx1"/>
              </a:solidFill>
            </a:endParaRPr>
          </a:p>
          <a:p>
            <a:r>
              <a:rPr lang="en-US" sz="2200" dirty="0">
                <a:solidFill>
                  <a:schemeClr val="tx1"/>
                </a:solidFill>
              </a:rPr>
              <a:t>1. Requirement Document</a:t>
            </a:r>
          </a:p>
          <a:p>
            <a:r>
              <a:rPr lang="en-US" sz="2200" dirty="0">
                <a:solidFill>
                  <a:schemeClr val="tx1"/>
                </a:solidFill>
              </a:rPr>
              <a:t>2. Test cases and Test plan</a:t>
            </a:r>
          </a:p>
          <a:p>
            <a:r>
              <a:rPr lang="en-US" sz="2200" dirty="0">
                <a:solidFill>
                  <a:schemeClr val="tx1"/>
                </a:solidFill>
              </a:rPr>
              <a:t>3. Test incident report</a:t>
            </a:r>
          </a:p>
          <a:p>
            <a:r>
              <a:rPr lang="en-US" sz="2200" dirty="0">
                <a:solidFill>
                  <a:schemeClr val="tx1"/>
                </a:solidFill>
              </a:rPr>
              <a:t>4. Test summary report</a:t>
            </a:r>
          </a:p>
          <a:p>
            <a:pPr marL="457200" indent="-457200">
              <a:buAutoNum type="arabicPeriod"/>
            </a:pPr>
            <a:endParaRPr lang="en-US" sz="2600" dirty="0">
              <a:solidFill>
                <a:schemeClr val="tx1"/>
              </a:solidFill>
            </a:endParaRPr>
          </a:p>
        </p:txBody>
      </p:sp>
    </p:spTree>
    <p:extLst>
      <p:ext uri="{BB962C8B-B14F-4D97-AF65-F5344CB8AC3E}">
        <p14:creationId xmlns:p14="http://schemas.microsoft.com/office/powerpoint/2010/main" val="210674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What is the difference between Test Plan and Test Strategy ?</a:t>
            </a: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Test Strategy is at a higher level, mostly created by the Project Manager which demonstrates the overall approach of the testing for the entire project.</a:t>
            </a:r>
          </a:p>
          <a:p>
            <a:r>
              <a:rPr lang="en-US" sz="2800" dirty="0">
                <a:solidFill>
                  <a:schemeClr val="tx1"/>
                </a:solidFill>
              </a:rPr>
              <a:t>Test plan basically depicts the how the testing should be performed for a particular application, falling under a project.</a:t>
            </a:r>
          </a:p>
        </p:txBody>
      </p:sp>
    </p:spTree>
    <p:extLst>
      <p:ext uri="{BB962C8B-B14F-4D97-AF65-F5344CB8AC3E}">
        <p14:creationId xmlns:p14="http://schemas.microsoft.com/office/powerpoint/2010/main" val="428865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How do you define a format of writing a good test case?</a:t>
            </a: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 test case has the below format:</a:t>
            </a:r>
          </a:p>
          <a:p>
            <a:endParaRPr lang="en-US" sz="2500" dirty="0">
              <a:solidFill>
                <a:schemeClr val="tx1"/>
              </a:solidFill>
            </a:endParaRPr>
          </a:p>
          <a:p>
            <a:r>
              <a:rPr lang="en-US" sz="2500" dirty="0">
                <a:solidFill>
                  <a:schemeClr val="tx1"/>
                </a:solidFill>
              </a:rPr>
              <a:t>1. Test case ID,</a:t>
            </a:r>
          </a:p>
          <a:p>
            <a:r>
              <a:rPr lang="en-US" sz="2500" dirty="0">
                <a:solidFill>
                  <a:schemeClr val="tx1"/>
                </a:solidFill>
              </a:rPr>
              <a:t>2. Test case description</a:t>
            </a:r>
          </a:p>
          <a:p>
            <a:r>
              <a:rPr lang="en-US" sz="2500" dirty="0">
                <a:solidFill>
                  <a:schemeClr val="tx1"/>
                </a:solidFill>
              </a:rPr>
              <a:t>3.  Environment</a:t>
            </a:r>
          </a:p>
          <a:p>
            <a:r>
              <a:rPr lang="en-US" sz="2500" dirty="0">
                <a:solidFill>
                  <a:schemeClr val="tx1"/>
                </a:solidFill>
              </a:rPr>
              <a:t>4.  Build version</a:t>
            </a:r>
          </a:p>
          <a:p>
            <a:r>
              <a:rPr lang="en-US" sz="2500" dirty="0">
                <a:solidFill>
                  <a:schemeClr val="tx1"/>
                </a:solidFill>
              </a:rPr>
              <a:t>5.  Steps to execute</a:t>
            </a:r>
          </a:p>
          <a:p>
            <a:r>
              <a:rPr lang="en-US" sz="2500">
                <a:solidFill>
                  <a:schemeClr val="tx1"/>
                </a:solidFill>
              </a:rPr>
              <a:t>6.  Expected </a:t>
            </a:r>
            <a:r>
              <a:rPr lang="en-US" sz="2500" dirty="0">
                <a:solidFill>
                  <a:schemeClr val="tx1"/>
                </a:solidFill>
              </a:rPr>
              <a:t>results</a:t>
            </a:r>
          </a:p>
          <a:p>
            <a:endParaRPr lang="en-US" sz="2500" dirty="0">
              <a:solidFill>
                <a:schemeClr val="tx1"/>
              </a:solidFill>
            </a:endParaRPr>
          </a:p>
          <a:p>
            <a:endParaRPr lang="en-US" sz="2500" dirty="0">
              <a:solidFill>
                <a:schemeClr val="tx1"/>
              </a:solidFill>
            </a:endParaRPr>
          </a:p>
        </p:txBody>
      </p:sp>
    </p:spTree>
    <p:extLst>
      <p:ext uri="{BB962C8B-B14F-4D97-AF65-F5344CB8AC3E}">
        <p14:creationId xmlns:p14="http://schemas.microsoft.com/office/powerpoint/2010/main" val="209056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would you do if you have a large suite to execute in very less time?</a:t>
            </a:r>
            <a:endParaRPr lang="en-US" sz="2600"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In case we have less time and have to execute larger volume of test cases, we should prioritize the test case at first instant and execute the high priority test cases first and then move on to the lower priority ones.</a:t>
            </a:r>
          </a:p>
          <a:p>
            <a:r>
              <a:rPr lang="en-US" sz="2500" dirty="0">
                <a:solidFill>
                  <a:schemeClr val="tx1"/>
                </a:solidFill>
              </a:rPr>
              <a:t>This way we can make sure that the important aspects of the software is tested.</a:t>
            </a:r>
          </a:p>
          <a:p>
            <a:r>
              <a:rPr lang="en-US" sz="2500" dirty="0">
                <a:solidFill>
                  <a:schemeClr val="tx1"/>
                </a:solidFill>
              </a:rPr>
              <a:t>Alternatively, we may also seek customer preference that which is the most important functionality of the software according to them, and we should start testing from those areas and then gradually move to those areas which are of less importance.</a:t>
            </a:r>
          </a:p>
          <a:p>
            <a:endParaRPr lang="en-US" sz="2500" dirty="0">
              <a:solidFill>
                <a:schemeClr val="tx1"/>
              </a:solidFill>
            </a:endParaRPr>
          </a:p>
        </p:txBody>
      </p:sp>
    </p:spTree>
    <p:extLst>
      <p:ext uri="{BB962C8B-B14F-4D97-AF65-F5344CB8AC3E}">
        <p14:creationId xmlns:p14="http://schemas.microsoft.com/office/powerpoint/2010/main" val="328436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Suppose you find a bug in production; </a:t>
            </a:r>
          </a:p>
          <a:p>
            <a:pPr algn="ctr"/>
            <a:r>
              <a:rPr lang="en-US" b="1" dirty="0">
                <a:solidFill>
                  <a:schemeClr val="tx1"/>
                </a:solidFill>
              </a:rPr>
              <a:t>How would you make sure that the same bug is not introduced again?</a:t>
            </a:r>
            <a:endParaRPr lang="en-US" sz="2600"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The best way is to immediately write a test case for the production defect and include it in the regression suite. This way we ensure that the bug does not get introduced again.</a:t>
            </a:r>
          </a:p>
          <a:p>
            <a:r>
              <a:rPr lang="en-US" sz="2800" dirty="0">
                <a:solidFill>
                  <a:schemeClr val="tx1"/>
                </a:solidFill>
              </a:rPr>
              <a:t>Also many a time we can also think of alternate test cases or similar kind of test case and include them in our planned execution.</a:t>
            </a:r>
          </a:p>
          <a:p>
            <a:endParaRPr lang="en-US" sz="2800" b="1" dirty="0">
              <a:solidFill>
                <a:schemeClr val="tx1"/>
              </a:solidFill>
            </a:endParaRPr>
          </a:p>
        </p:txBody>
      </p:sp>
    </p:spTree>
    <p:extLst>
      <p:ext uri="{BB962C8B-B14F-4D97-AF65-F5344CB8AC3E}">
        <p14:creationId xmlns:p14="http://schemas.microsoft.com/office/powerpoint/2010/main" val="233123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the difference between functional and nonfunctional testing?</a:t>
            </a:r>
            <a:endParaRPr lang="en-US" sz="2600"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Functional</a:t>
            </a:r>
            <a:r>
              <a:rPr lang="en-US" sz="2000" dirty="0">
                <a:solidFill>
                  <a:schemeClr val="tx1"/>
                </a:solidFill>
              </a:rPr>
              <a:t> </a:t>
            </a:r>
            <a:r>
              <a:rPr lang="en-US" sz="2000" b="1" dirty="0">
                <a:solidFill>
                  <a:schemeClr val="tx1"/>
                </a:solidFill>
              </a:rPr>
              <a:t>testing</a:t>
            </a:r>
            <a:r>
              <a:rPr lang="en-US" sz="2000" dirty="0">
                <a:solidFill>
                  <a:schemeClr val="tx1"/>
                </a:solidFill>
              </a:rPr>
              <a:t> basically deals with the functional aspect of the application. This technique tests that the system is behaving as per the requirement and specification.</a:t>
            </a:r>
          </a:p>
          <a:p>
            <a:r>
              <a:rPr lang="en-US" sz="2000" dirty="0">
                <a:solidFill>
                  <a:schemeClr val="tx1"/>
                </a:solidFill>
              </a:rPr>
              <a:t>These are directly linked with customer requirement. We validate the test cases against the specified requirement and make the test pass or failed accordingly.</a:t>
            </a:r>
          </a:p>
          <a:p>
            <a:r>
              <a:rPr lang="en-US" sz="2000" dirty="0">
                <a:solidFill>
                  <a:schemeClr val="tx1"/>
                </a:solidFill>
              </a:rPr>
              <a:t>Examples include regression, integration, system, smoke </a:t>
            </a:r>
            <a:r>
              <a:rPr lang="en-US" sz="2000" dirty="0" err="1">
                <a:solidFill>
                  <a:schemeClr val="tx1"/>
                </a:solidFill>
              </a:rPr>
              <a:t>etc</a:t>
            </a:r>
            <a:r>
              <a:rPr lang="en-US" sz="2000" dirty="0">
                <a:solidFill>
                  <a:schemeClr val="tx1"/>
                </a:solidFill>
              </a:rPr>
              <a:t>…</a:t>
            </a:r>
          </a:p>
          <a:p>
            <a:endParaRPr lang="en-US" sz="2000" dirty="0">
              <a:solidFill>
                <a:schemeClr val="tx1"/>
              </a:solidFill>
            </a:endParaRPr>
          </a:p>
          <a:p>
            <a:r>
              <a:rPr lang="en-US" sz="2000" b="1" dirty="0">
                <a:solidFill>
                  <a:schemeClr val="tx1"/>
                </a:solidFill>
                <a:hlinkClick r:id="rId2">
                  <a:extLst>
                    <a:ext uri="{A12FA001-AC4F-418D-AE19-62706E023703}">
                      <ahyp:hlinkClr xmlns:ahyp="http://schemas.microsoft.com/office/drawing/2018/hyperlinkcolor" val="tx"/>
                    </a:ext>
                  </a:extLst>
                </a:hlinkClick>
              </a:rPr>
              <a:t>Nonfunctional testing</a:t>
            </a:r>
            <a:r>
              <a:rPr lang="en-US" sz="2000" dirty="0">
                <a:solidFill>
                  <a:schemeClr val="tx1"/>
                </a:solidFill>
              </a:rPr>
              <a:t> – on the other hand, tests the Nonfunctional aspect of the application. It tests NOT the requirement, but the environmental factors like performance, load and stress.</a:t>
            </a:r>
          </a:p>
          <a:p>
            <a:r>
              <a:rPr lang="en-US" sz="2000" dirty="0">
                <a:solidFill>
                  <a:schemeClr val="tx1"/>
                </a:solidFill>
              </a:rPr>
              <a:t>These are not explicitly specified in the requirement but are prescribed in the quality standards. So as QA we have to make sure that these testing are also given sufficient time and priority.</a:t>
            </a:r>
          </a:p>
          <a:p>
            <a:endParaRPr lang="en-US" sz="2000" b="1" dirty="0">
              <a:solidFill>
                <a:schemeClr val="tx1"/>
              </a:solidFill>
            </a:endParaRPr>
          </a:p>
        </p:txBody>
      </p:sp>
    </p:spTree>
    <p:extLst>
      <p:ext uri="{BB962C8B-B14F-4D97-AF65-F5344CB8AC3E}">
        <p14:creationId xmlns:p14="http://schemas.microsoft.com/office/powerpoint/2010/main" val="192991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Have you ever managed writing the test cases without having any documents?</a:t>
            </a:r>
            <a:endParaRPr lang="en-US" sz="2200"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Yes, many a time we have a situation where we have to write test cases without having any concrete documents. In that case, the best way is to</a:t>
            </a:r>
          </a:p>
          <a:p>
            <a:r>
              <a:rPr lang="en-US" sz="2200" dirty="0">
                <a:solidFill>
                  <a:schemeClr val="tx1"/>
                </a:solidFill>
              </a:rPr>
              <a:t>Collaborate with the BA and development team.</a:t>
            </a:r>
          </a:p>
          <a:p>
            <a:r>
              <a:rPr lang="en-US" sz="2200" dirty="0">
                <a:solidFill>
                  <a:schemeClr val="tx1"/>
                </a:solidFill>
              </a:rPr>
              <a:t>Dig into mails which have some information.</a:t>
            </a:r>
          </a:p>
          <a:p>
            <a:r>
              <a:rPr lang="en-US" sz="2200" dirty="0">
                <a:solidFill>
                  <a:schemeClr val="tx1"/>
                </a:solidFill>
              </a:rPr>
              <a:t>Dig into older test cases/regression suite</a:t>
            </a:r>
          </a:p>
          <a:p>
            <a:r>
              <a:rPr lang="en-US" sz="2200" dirty="0">
                <a:solidFill>
                  <a:schemeClr val="tx1"/>
                </a:solidFill>
              </a:rPr>
              <a:t>If the feature is new, try to read the wiki pages or help of the application to have an idea</a:t>
            </a:r>
          </a:p>
          <a:p>
            <a:r>
              <a:rPr lang="en-US" sz="2200" dirty="0">
                <a:solidFill>
                  <a:schemeClr val="tx1"/>
                </a:solidFill>
              </a:rPr>
              <a:t>Sit with the developer and try to understand the changes being made.</a:t>
            </a:r>
          </a:p>
          <a:p>
            <a:r>
              <a:rPr lang="en-US" sz="2200" dirty="0">
                <a:solidFill>
                  <a:schemeClr val="tx1"/>
                </a:solidFill>
              </a:rPr>
              <a:t>Based on your understanding, identify the test condition and send it to BA or stakeholders to review them.</a:t>
            </a:r>
          </a:p>
          <a:p>
            <a:endParaRPr lang="en-US" sz="2200" b="1" dirty="0">
              <a:solidFill>
                <a:schemeClr val="tx1"/>
              </a:solidFill>
            </a:endParaRPr>
          </a:p>
        </p:txBody>
      </p:sp>
    </p:spTree>
    <p:extLst>
      <p:ext uri="{BB962C8B-B14F-4D97-AF65-F5344CB8AC3E}">
        <p14:creationId xmlns:p14="http://schemas.microsoft.com/office/powerpoint/2010/main" val="9041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can you tell when enough test cases have been created to adequately test a system or module?</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772815"/>
            <a:ext cx="9759821" cy="439716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2900" dirty="0">
                <a:solidFill>
                  <a:schemeClr val="tx1"/>
                </a:solidFill>
              </a:rPr>
              <a:t>You can tell that enough test cases have been created when there is at least one test case to cover every requirement. </a:t>
            </a:r>
          </a:p>
          <a:p>
            <a:pPr algn="just"/>
            <a:r>
              <a:rPr lang="en-US" sz="2900" dirty="0">
                <a:solidFill>
                  <a:schemeClr val="tx1"/>
                </a:solidFill>
              </a:rPr>
              <a:t>   This ensures that all designed features of the application are being tested. </a:t>
            </a:r>
          </a:p>
        </p:txBody>
      </p:sp>
    </p:spTree>
    <p:extLst>
      <p:ext uri="{BB962C8B-B14F-4D97-AF65-F5344CB8AC3E}">
        <p14:creationId xmlns:p14="http://schemas.microsoft.com/office/powerpoint/2010/main" val="11680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Who writes test plans and test cases?</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772816"/>
            <a:ext cx="9759821" cy="379756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3000" dirty="0">
                <a:solidFill>
                  <a:schemeClr val="tx1"/>
                </a:solidFill>
              </a:rPr>
              <a:t>Test plans are typically written by the quality assurance lead while testers usually write test cases.</a:t>
            </a:r>
          </a:p>
        </p:txBody>
      </p:sp>
    </p:spTree>
    <p:extLst>
      <p:ext uri="{BB962C8B-B14F-4D97-AF65-F5344CB8AC3E}">
        <p14:creationId xmlns:p14="http://schemas.microsoft.com/office/powerpoint/2010/main" val="2760552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456822"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r>
                <a:rPr lang="en-US" dirty="0">
                  <a:solidFill>
                    <a:schemeClr val="tx1"/>
                  </a:solidFill>
                </a:rPr>
                <a:t> Executing the   Test Cases </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3048000" y="2205318"/>
            <a:ext cx="8211671" cy="268941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It is a process of executing your test cases according to actual and expected results.</a:t>
            </a:r>
          </a:p>
        </p:txBody>
      </p:sp>
    </p:spTree>
    <p:extLst>
      <p:ext uri="{BB962C8B-B14F-4D97-AF65-F5344CB8AC3E}">
        <p14:creationId xmlns:p14="http://schemas.microsoft.com/office/powerpoint/2010/main" val="209422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What is the role of quality assurance in a product development lifecycle?</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772816"/>
            <a:ext cx="9759821"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3000" dirty="0">
                <a:solidFill>
                  <a:schemeClr val="tx1"/>
                </a:solidFill>
              </a:rPr>
              <a:t>Quality assurance should be involved very early on in the development life cycle so that they can have a better understanding of the system and create sufficient test cases. </a:t>
            </a:r>
          </a:p>
        </p:txBody>
      </p:sp>
    </p:spTree>
    <p:extLst>
      <p:ext uri="{BB962C8B-B14F-4D97-AF65-F5344CB8AC3E}">
        <p14:creationId xmlns:p14="http://schemas.microsoft.com/office/powerpoint/2010/main" val="2610453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80686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How to tell if the requirement is good or bad?</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446245"/>
            <a:ext cx="10226351" cy="5411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3000" dirty="0">
                <a:solidFill>
                  <a:schemeClr val="tx1"/>
                </a:solidFill>
              </a:rPr>
              <a:t> Requirement must be (SMART) </a:t>
            </a:r>
          </a:p>
          <a:p>
            <a:pPr algn="just"/>
            <a:r>
              <a:rPr lang="en-US" sz="3000" dirty="0">
                <a:solidFill>
                  <a:schemeClr val="tx1"/>
                </a:solidFill>
              </a:rPr>
              <a:t> </a:t>
            </a:r>
            <a:r>
              <a:rPr lang="en-US" sz="3000" dirty="0">
                <a:solidFill>
                  <a:srgbClr val="FF0000"/>
                </a:solidFill>
              </a:rPr>
              <a:t>Speciﬁc</a:t>
            </a:r>
            <a:r>
              <a:rPr lang="en-US" sz="3000" dirty="0">
                <a:solidFill>
                  <a:schemeClr val="tx1"/>
                </a:solidFill>
              </a:rPr>
              <a:t>- ex.  ▪ User should be able to login. </a:t>
            </a:r>
          </a:p>
          <a:p>
            <a:pPr algn="just"/>
            <a:r>
              <a:rPr lang="en-US" sz="3000" dirty="0">
                <a:solidFill>
                  <a:schemeClr val="tx1"/>
                </a:solidFill>
              </a:rPr>
              <a:t>✓ Authorized user with valid username and password should be able to login </a:t>
            </a:r>
          </a:p>
          <a:p>
            <a:pPr algn="just"/>
            <a:r>
              <a:rPr lang="en-US" sz="3000" dirty="0">
                <a:solidFill>
                  <a:schemeClr val="tx1"/>
                </a:solidFill>
              </a:rPr>
              <a:t> </a:t>
            </a:r>
            <a:r>
              <a:rPr lang="en-US" sz="3000" dirty="0">
                <a:solidFill>
                  <a:srgbClr val="FF0000"/>
                </a:solidFill>
              </a:rPr>
              <a:t>Measurable </a:t>
            </a:r>
            <a:r>
              <a:rPr lang="en-US" sz="3000" dirty="0">
                <a:solidFill>
                  <a:schemeClr val="tx1"/>
                </a:solidFill>
              </a:rPr>
              <a:t>–  ▪ User should able to login very fast. </a:t>
            </a:r>
          </a:p>
          <a:p>
            <a:pPr algn="just"/>
            <a:r>
              <a:rPr lang="en-US" sz="3000" dirty="0">
                <a:solidFill>
                  <a:schemeClr val="tx1"/>
                </a:solidFill>
              </a:rPr>
              <a:t>✓ User should able to login in 2 second after clicking login button. </a:t>
            </a:r>
            <a:r>
              <a:rPr lang="en-US" sz="3000" dirty="0">
                <a:solidFill>
                  <a:srgbClr val="FF0000"/>
                </a:solidFill>
              </a:rPr>
              <a:t>Attainable</a:t>
            </a:r>
            <a:r>
              <a:rPr lang="en-US" sz="3000" dirty="0">
                <a:solidFill>
                  <a:schemeClr val="tx1"/>
                </a:solidFill>
              </a:rPr>
              <a:t> – </a:t>
            </a:r>
          </a:p>
          <a:p>
            <a:pPr algn="just"/>
            <a:r>
              <a:rPr lang="en-US" sz="3000" dirty="0">
                <a:solidFill>
                  <a:srgbClr val="FF0000"/>
                </a:solidFill>
              </a:rPr>
              <a:t>Realistic</a:t>
            </a:r>
            <a:r>
              <a:rPr lang="en-US" sz="3000" dirty="0">
                <a:solidFill>
                  <a:schemeClr val="tx1"/>
                </a:solidFill>
              </a:rPr>
              <a:t> – </a:t>
            </a:r>
          </a:p>
          <a:p>
            <a:pPr algn="just"/>
            <a:r>
              <a:rPr lang="en-US" sz="3000" dirty="0">
                <a:solidFill>
                  <a:srgbClr val="FF0000"/>
                </a:solidFill>
              </a:rPr>
              <a:t>Testable</a:t>
            </a:r>
            <a:r>
              <a:rPr lang="en-US" sz="3000" dirty="0">
                <a:solidFill>
                  <a:schemeClr val="tx1"/>
                </a:solidFill>
              </a:rPr>
              <a:t> – </a:t>
            </a:r>
          </a:p>
          <a:p>
            <a:pPr algn="just"/>
            <a:r>
              <a:rPr lang="en-US" sz="3000" dirty="0">
                <a:solidFill>
                  <a:schemeClr val="tx1"/>
                </a:solidFill>
              </a:rPr>
              <a:t>▪ User should able to download the receipt very fast </a:t>
            </a:r>
          </a:p>
          <a:p>
            <a:pPr algn="just"/>
            <a:r>
              <a:rPr lang="en-US" sz="3000" dirty="0">
                <a:solidFill>
                  <a:schemeClr val="tx1"/>
                </a:solidFill>
              </a:rPr>
              <a:t>✓ User should able to download the receipt in 2 second. </a:t>
            </a:r>
          </a:p>
        </p:txBody>
      </p:sp>
    </p:spTree>
    <p:extLst>
      <p:ext uri="{BB962C8B-B14F-4D97-AF65-F5344CB8AC3E}">
        <p14:creationId xmlns:p14="http://schemas.microsoft.com/office/powerpoint/2010/main" val="118127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80686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Why we test? </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446245"/>
            <a:ext cx="10226351" cy="5411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3500" dirty="0">
                <a:solidFill>
                  <a:schemeClr val="tx1"/>
                </a:solidFill>
              </a:rPr>
              <a:t> To build bug free application. </a:t>
            </a:r>
          </a:p>
          <a:p>
            <a:pPr marL="342900" indent="-342900" algn="just">
              <a:buAutoNum type="arabicPeriod"/>
            </a:pPr>
            <a:r>
              <a:rPr lang="en-US" sz="3500" dirty="0">
                <a:solidFill>
                  <a:schemeClr val="tx1"/>
                </a:solidFill>
              </a:rPr>
              <a:t> To satisﬁed end user and client.  </a:t>
            </a:r>
          </a:p>
          <a:p>
            <a:pPr marL="342900" indent="-342900" algn="just">
              <a:buAutoNum type="arabicPeriod"/>
            </a:pPr>
            <a:r>
              <a:rPr lang="en-US" sz="3500" dirty="0">
                <a:solidFill>
                  <a:schemeClr val="tx1"/>
                </a:solidFill>
              </a:rPr>
              <a:t> To build great product to generate more revenue. </a:t>
            </a:r>
          </a:p>
          <a:p>
            <a:pPr marL="342900" indent="-342900" algn="just">
              <a:buAutoNum type="arabicPeriod"/>
            </a:pPr>
            <a:r>
              <a:rPr lang="en-US" sz="3500" dirty="0">
                <a:solidFill>
                  <a:schemeClr val="tx1"/>
                </a:solidFill>
              </a:rPr>
              <a:t> I love testing and testing is my passion. </a:t>
            </a:r>
          </a:p>
        </p:txBody>
      </p:sp>
    </p:spTree>
    <p:extLst>
      <p:ext uri="{BB962C8B-B14F-4D97-AF65-F5344CB8AC3E}">
        <p14:creationId xmlns:p14="http://schemas.microsoft.com/office/powerpoint/2010/main" val="3337485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80686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 What is tester’s main responsibility? </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446245"/>
            <a:ext cx="10226351" cy="5411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3500" dirty="0">
                <a:solidFill>
                  <a:schemeClr val="tx1"/>
                </a:solidFill>
              </a:rPr>
              <a:t> To ﬁnd bug as much as possible as early as possible. Make sure most of the bug gets ﬁxed. To </a:t>
            </a:r>
            <a:r>
              <a:rPr lang="en-US" sz="3500" dirty="0" err="1">
                <a:solidFill>
                  <a:schemeClr val="tx1"/>
                </a:solidFill>
              </a:rPr>
              <a:t>satisy</a:t>
            </a:r>
            <a:r>
              <a:rPr lang="en-US" sz="3500" dirty="0">
                <a:solidFill>
                  <a:schemeClr val="tx1"/>
                </a:solidFill>
              </a:rPr>
              <a:t> the end user and client buy delivering bug free and user friendly application.</a:t>
            </a:r>
          </a:p>
        </p:txBody>
      </p:sp>
    </p:spTree>
    <p:extLst>
      <p:ext uri="{BB962C8B-B14F-4D97-AF65-F5344CB8AC3E}">
        <p14:creationId xmlns:p14="http://schemas.microsoft.com/office/powerpoint/2010/main" val="1444435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79868"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Entry and Exit Criteria?</a:t>
            </a:r>
            <a:endParaRPr lang="en-US" dirty="0">
              <a:solidFill>
                <a:schemeClr val="tx1"/>
              </a:solidFill>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Entrance Criteria = (DEV to TEST) which in turn is exit criteria for DEV</a:t>
            </a:r>
          </a:p>
          <a:p>
            <a:pPr lvl="0"/>
            <a:r>
              <a:rPr lang="en-US" dirty="0">
                <a:solidFill>
                  <a:schemeClr val="tx1"/>
                </a:solidFill>
              </a:rPr>
              <a:t>100% requirements (User Story) are complete.</a:t>
            </a:r>
          </a:p>
          <a:p>
            <a:pPr lvl="0"/>
            <a:r>
              <a:rPr lang="en-US" dirty="0">
                <a:solidFill>
                  <a:schemeClr val="tx1"/>
                </a:solidFill>
              </a:rPr>
              <a:t>Unit testing performed in DEV environment</a:t>
            </a:r>
          </a:p>
          <a:p>
            <a:pPr lvl="0"/>
            <a:r>
              <a:rPr lang="en-US" dirty="0">
                <a:solidFill>
                  <a:schemeClr val="tx1"/>
                </a:solidFill>
              </a:rPr>
              <a:t>ALL Critical Defects are closed</a:t>
            </a:r>
          </a:p>
          <a:p>
            <a:pPr lvl="0"/>
            <a:endParaRPr lang="en-US" dirty="0">
              <a:solidFill>
                <a:schemeClr val="tx1"/>
              </a:solidFill>
            </a:endParaRPr>
          </a:p>
          <a:p>
            <a:pPr lvl="0"/>
            <a:endParaRPr lang="en-US" dirty="0">
              <a:solidFill>
                <a:schemeClr val="tx1"/>
              </a:solidFill>
            </a:endParaRPr>
          </a:p>
          <a:p>
            <a:pPr lvl="0"/>
            <a:endParaRPr lang="en-US" dirty="0">
              <a:solidFill>
                <a:schemeClr val="tx1"/>
              </a:solidFill>
            </a:endParaRPr>
          </a:p>
          <a:p>
            <a:pPr lvl="0"/>
            <a:endParaRPr lang="en-US" dirty="0">
              <a:solidFill>
                <a:schemeClr val="tx1"/>
              </a:solidFill>
            </a:endParaRPr>
          </a:p>
          <a:p>
            <a:r>
              <a:rPr lang="en-US" dirty="0">
                <a:solidFill>
                  <a:schemeClr val="tx1"/>
                </a:solidFill>
              </a:rPr>
              <a:t> </a:t>
            </a:r>
          </a:p>
          <a:p>
            <a:r>
              <a:rPr lang="en-US" dirty="0">
                <a:solidFill>
                  <a:schemeClr val="tx1"/>
                </a:solidFill>
              </a:rPr>
              <a:t>Exit Criteria = (TEST to PRD) = Entrance Criteria for PROD</a:t>
            </a:r>
          </a:p>
          <a:p>
            <a:pPr lvl="0"/>
            <a:r>
              <a:rPr lang="en-US" dirty="0">
                <a:solidFill>
                  <a:schemeClr val="tx1"/>
                </a:solidFill>
              </a:rPr>
              <a:t>100% test cases executed and passed</a:t>
            </a:r>
          </a:p>
          <a:p>
            <a:pPr lvl="0"/>
            <a:r>
              <a:rPr lang="en-US" dirty="0">
                <a:solidFill>
                  <a:schemeClr val="tx1"/>
                </a:solidFill>
              </a:rPr>
              <a:t>All Critical and High Defects are closed</a:t>
            </a:r>
          </a:p>
          <a:p>
            <a:pPr lvl="0"/>
            <a:r>
              <a:rPr lang="en-US" dirty="0">
                <a:solidFill>
                  <a:schemeClr val="tx1"/>
                </a:solidFill>
              </a:rPr>
              <a:t>Some Low defects might stay Open</a:t>
            </a: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666405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Entry and Exit Criteria In Software Testing?</a:t>
            </a:r>
            <a:endParaRPr lang="en-US" dirty="0">
              <a:solidFill>
                <a:schemeClr val="tx1"/>
              </a:solidFill>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Entry criteria – It is a process that should run when a system begins. It includes the following artifacts.</a:t>
            </a:r>
          </a:p>
          <a:p>
            <a:r>
              <a:rPr lang="en-US" dirty="0">
                <a:solidFill>
                  <a:schemeClr val="tx1"/>
                </a:solidFill>
              </a:rPr>
              <a:t>FRS (Functional Requirement Specification)</a:t>
            </a:r>
          </a:p>
          <a:p>
            <a:r>
              <a:rPr lang="en-US" dirty="0">
                <a:solidFill>
                  <a:schemeClr val="tx1"/>
                </a:solidFill>
              </a:rPr>
              <a:t>Test-plan</a:t>
            </a:r>
          </a:p>
          <a:p>
            <a:r>
              <a:rPr lang="en-US" dirty="0">
                <a:solidFill>
                  <a:schemeClr val="tx1"/>
                </a:solidFill>
              </a:rPr>
              <a:t>Test-Case</a:t>
            </a:r>
          </a:p>
          <a:p>
            <a:r>
              <a:rPr lang="en-US" dirty="0">
                <a:solidFill>
                  <a:schemeClr val="tx1"/>
                </a:solidFill>
              </a:rPr>
              <a:t> </a:t>
            </a:r>
          </a:p>
          <a:p>
            <a:endParaRPr lang="en-US" dirty="0">
              <a:solidFill>
                <a:schemeClr val="tx1"/>
              </a:solidFill>
            </a:endParaRPr>
          </a:p>
          <a:p>
            <a:endParaRPr lang="en-US" dirty="0">
              <a:solidFill>
                <a:schemeClr val="tx1"/>
              </a:solidFill>
            </a:endParaRPr>
          </a:p>
          <a:p>
            <a:r>
              <a:rPr lang="en-US" dirty="0">
                <a:solidFill>
                  <a:schemeClr val="tx1"/>
                </a:solidFill>
              </a:rPr>
              <a:t>Exit Criteria – It signals when the testing should complete and when should the product be ready to release. It includes the following artifacts.</a:t>
            </a:r>
          </a:p>
          <a:p>
            <a:r>
              <a:rPr lang="en-US" dirty="0">
                <a:solidFill>
                  <a:schemeClr val="tx1"/>
                </a:solidFill>
              </a:rPr>
              <a:t>Test Summary Report</a:t>
            </a:r>
          </a:p>
          <a:p>
            <a:r>
              <a:rPr lang="en-US" dirty="0">
                <a:solidFill>
                  <a:schemeClr val="tx1"/>
                </a:solidFill>
              </a:rPr>
              <a:t>Defect Analysis report</a:t>
            </a: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2839550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Entry and Exit Criteria In Software Testing?</a:t>
            </a:r>
            <a:endParaRPr lang="en-US" dirty="0">
              <a:solidFill>
                <a:schemeClr val="tx1"/>
              </a:solidFill>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Entry criteria – Definition of Ready</a:t>
            </a:r>
          </a:p>
          <a:p>
            <a:endParaRPr lang="en-US" b="1" dirty="0">
              <a:solidFill>
                <a:schemeClr val="tx1"/>
              </a:solidFill>
            </a:endParaRPr>
          </a:p>
          <a:p>
            <a:pPr marL="342900" indent="-342900">
              <a:buAutoNum type="arabicPeriod"/>
            </a:pPr>
            <a:r>
              <a:rPr lang="en-US" dirty="0">
                <a:solidFill>
                  <a:schemeClr val="tx1"/>
                </a:solidFill>
              </a:rPr>
              <a:t>Availability of testable requirements, user stories</a:t>
            </a:r>
          </a:p>
          <a:p>
            <a:pPr marL="342900" indent="-342900">
              <a:buAutoNum type="arabicPeriod"/>
            </a:pPr>
            <a:r>
              <a:rPr lang="en-US" dirty="0">
                <a:solidFill>
                  <a:schemeClr val="tx1"/>
                </a:solidFill>
              </a:rPr>
              <a:t>Availability of test environment </a:t>
            </a:r>
          </a:p>
          <a:p>
            <a:pPr marL="342900" indent="-342900">
              <a:buAutoNum type="arabicPeriod"/>
            </a:pPr>
            <a:r>
              <a:rPr lang="en-US" dirty="0">
                <a:solidFill>
                  <a:schemeClr val="tx1"/>
                </a:solidFill>
              </a:rPr>
              <a:t>Availability of necessary test tools</a:t>
            </a:r>
          </a:p>
          <a:p>
            <a:pPr marL="342900" indent="-342900">
              <a:buAutoNum type="arabicPeriod"/>
            </a:pPr>
            <a:r>
              <a:rPr lang="en-US" dirty="0">
                <a:solidFill>
                  <a:schemeClr val="tx1"/>
                </a:solidFill>
              </a:rPr>
              <a:t>Availability of test data and other necessary resources  </a:t>
            </a:r>
          </a:p>
          <a:p>
            <a:endParaRPr lang="en-US" dirty="0">
              <a:solidFill>
                <a:schemeClr val="tx1"/>
              </a:solidFill>
            </a:endParaRPr>
          </a:p>
          <a:p>
            <a:endParaRPr lang="en-US" dirty="0">
              <a:solidFill>
                <a:schemeClr val="tx1"/>
              </a:solidFill>
            </a:endParaRPr>
          </a:p>
          <a:p>
            <a:r>
              <a:rPr lang="en-US" b="1" dirty="0">
                <a:solidFill>
                  <a:schemeClr val="tx1"/>
                </a:solidFill>
              </a:rPr>
              <a:t>Exit Criteria – Definition of Done</a:t>
            </a:r>
          </a:p>
          <a:p>
            <a:pPr marL="342900" indent="-342900">
              <a:buAutoNum type="arabicPeriod"/>
            </a:pPr>
            <a:r>
              <a:rPr lang="en-US" dirty="0">
                <a:solidFill>
                  <a:schemeClr val="tx1"/>
                </a:solidFill>
              </a:rPr>
              <a:t>Planned tests have been executed</a:t>
            </a:r>
          </a:p>
          <a:p>
            <a:pPr marL="342900" indent="-342900">
              <a:buAutoNum type="arabicPeriod"/>
            </a:pPr>
            <a:r>
              <a:rPr lang="en-US" dirty="0">
                <a:solidFill>
                  <a:schemeClr val="tx1"/>
                </a:solidFill>
              </a:rPr>
              <a:t>A defined level of coverage (e.g., of requirements, user stories, acceptance criteria, risks, code) has been achieved </a:t>
            </a:r>
          </a:p>
          <a:p>
            <a:pPr marL="342900" indent="-342900">
              <a:buAutoNum type="arabicPeriod"/>
            </a:pPr>
            <a:r>
              <a:rPr lang="en-US" dirty="0">
                <a:solidFill>
                  <a:schemeClr val="tx1"/>
                </a:solidFill>
              </a:rPr>
              <a:t>The number of unresolved defects is within an agreed limit </a:t>
            </a:r>
          </a:p>
          <a:p>
            <a:pPr marL="342900" indent="-342900">
              <a:buAutoNum type="arabicPeriod"/>
            </a:pPr>
            <a:r>
              <a:rPr lang="en-US" dirty="0">
                <a:solidFill>
                  <a:schemeClr val="tx1"/>
                </a:solidFill>
              </a:rPr>
              <a:t>The number of estimated remaining defects is sufficiently low </a:t>
            </a:r>
          </a:p>
          <a:p>
            <a:pPr marL="342900" indent="-342900">
              <a:buAutoNum type="arabicPeriod"/>
            </a:pPr>
            <a:r>
              <a:rPr lang="en-US" dirty="0">
                <a:solidFill>
                  <a:schemeClr val="tx1"/>
                </a:solidFill>
              </a:rPr>
              <a:t>The evaluated levels of reliability, performance efficiency, usability, security, and other relevant quality characteristics are sufficient</a:t>
            </a:r>
          </a:p>
        </p:txBody>
      </p:sp>
    </p:spTree>
    <p:extLst>
      <p:ext uri="{BB962C8B-B14F-4D97-AF65-F5344CB8AC3E}">
        <p14:creationId xmlns:p14="http://schemas.microsoft.com/office/powerpoint/2010/main" val="423787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096991" y="743006"/>
            <a:ext cx="8309500"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                  </a:t>
            </a:r>
          </a:p>
          <a:p>
            <a:pPr algn="ctr"/>
            <a:r>
              <a:rPr lang="en-US" dirty="0">
                <a:solidFill>
                  <a:schemeClr val="tx1"/>
                </a:solidFill>
              </a:rPr>
              <a:t>What is The Deﬁnition of Done?</a:t>
            </a:r>
          </a:p>
          <a:p>
            <a:pPr algn="ctr"/>
            <a:endParaRPr lang="en-US" dirty="0">
              <a:solidFill>
                <a:schemeClr val="tx1"/>
              </a:solidFill>
            </a:endParaRPr>
          </a:p>
        </p:txBody>
      </p:sp>
      <p:sp>
        <p:nvSpPr>
          <p:cNvPr id="7" name="Rectangle 6">
            <a:extLst>
              <a:ext uri="{FF2B5EF4-FFF2-40B4-BE49-F238E27FC236}">
                <a16:creationId xmlns:a16="http://schemas.microsoft.com/office/drawing/2014/main" id="{A8E1509E-16D9-4CA3-B037-805BC8A04556}"/>
              </a:ext>
            </a:extLst>
          </p:cNvPr>
          <p:cNvSpPr/>
          <p:nvPr/>
        </p:nvSpPr>
        <p:spPr>
          <a:xfrm>
            <a:off x="2176890" y="2109445"/>
            <a:ext cx="8309500"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Everything has it’s own DoD. for example, for the user story the DoD is met  all the acceptance criteria.  For the testing for that story is all the test cases are executed and passed 100%.  For the coding: Code should be well written, unit test have been run. </a:t>
            </a:r>
            <a:r>
              <a:rPr lang="en-US" dirty="0" err="1">
                <a:solidFill>
                  <a:schemeClr val="tx1"/>
                </a:solidFill>
              </a:rPr>
              <a:t>etc</a:t>
            </a:r>
            <a:r>
              <a:rPr lang="en-US" dirty="0">
                <a:solidFill>
                  <a:schemeClr val="tx1"/>
                </a:solidFill>
              </a:rPr>
              <a:t>…  It means something is achieved 100%  and we don’t have to redo it again. </a:t>
            </a:r>
          </a:p>
        </p:txBody>
      </p:sp>
    </p:spTree>
    <p:extLst>
      <p:ext uri="{BB962C8B-B14F-4D97-AF65-F5344CB8AC3E}">
        <p14:creationId xmlns:p14="http://schemas.microsoft.com/office/powerpoint/2010/main" val="83452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Describe your typical day at work</a:t>
            </a:r>
            <a:endParaRPr lang="en-US" sz="2500" b="1"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My day at work typically starts with making a “to-do” list of thing I need to work on that day. A list might include but not be limited to , any of the following:</a:t>
            </a:r>
          </a:p>
          <a:p>
            <a:endParaRPr lang="en-US" dirty="0">
              <a:solidFill>
                <a:schemeClr val="tx1"/>
              </a:solidFill>
            </a:endParaRPr>
          </a:p>
          <a:p>
            <a:pPr lvl="0"/>
            <a:r>
              <a:rPr lang="en-US" dirty="0">
                <a:solidFill>
                  <a:schemeClr val="tx1"/>
                </a:solidFill>
              </a:rPr>
              <a:t>Check my email (confirm is there any meeting that I need to attend)</a:t>
            </a:r>
          </a:p>
          <a:p>
            <a:pPr lvl="0"/>
            <a:r>
              <a:rPr lang="en-US" dirty="0">
                <a:solidFill>
                  <a:schemeClr val="tx1"/>
                </a:solidFill>
              </a:rPr>
              <a:t>Attending Daily scrum meeting or any other. </a:t>
            </a:r>
          </a:p>
          <a:p>
            <a:pPr lvl="0"/>
            <a:r>
              <a:rPr lang="en-US" dirty="0">
                <a:solidFill>
                  <a:schemeClr val="tx1"/>
                </a:solidFill>
              </a:rPr>
              <a:t>Continue work on task, reading requirements to better understand which kind of test cases I need to build</a:t>
            </a:r>
          </a:p>
          <a:p>
            <a:pPr lvl="0"/>
            <a:r>
              <a:rPr lang="en-US" dirty="0">
                <a:solidFill>
                  <a:schemeClr val="tx1"/>
                </a:solidFill>
              </a:rPr>
              <a:t>Writing automation scripts in scenarios where there is a need for automation</a:t>
            </a:r>
          </a:p>
          <a:p>
            <a:pPr lvl="0"/>
            <a:r>
              <a:rPr lang="en-US" dirty="0">
                <a:solidFill>
                  <a:schemeClr val="tx1"/>
                </a:solidFill>
              </a:rPr>
              <a:t>Executing the testing and coordinating with developers to check the defects that i have found</a:t>
            </a:r>
          </a:p>
          <a:p>
            <a:pPr lvl="0"/>
            <a:r>
              <a:rPr lang="en-US" dirty="0">
                <a:solidFill>
                  <a:schemeClr val="tx1"/>
                </a:solidFill>
              </a:rPr>
              <a:t>Meeting with the development team to communicate the daily defect log and plan around fixing and retesting defects. </a:t>
            </a:r>
          </a:p>
          <a:p>
            <a:pPr algn="just"/>
            <a:endParaRPr lang="en-US" sz="2500" dirty="0">
              <a:solidFill>
                <a:schemeClr val="tx1"/>
              </a:solidFill>
            </a:endParaRPr>
          </a:p>
        </p:txBody>
      </p:sp>
    </p:spTree>
    <p:extLst>
      <p:ext uri="{BB962C8B-B14F-4D97-AF65-F5344CB8AC3E}">
        <p14:creationId xmlns:p14="http://schemas.microsoft.com/office/powerpoint/2010/main" val="222984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Where do you see yourself 5 years from now?</a:t>
            </a:r>
            <a:endParaRPr lang="en-US"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I would like to get some hands-on experience in conducting business within the IT industry. I would like to learn as much as possible to be more technical competitive person. Ideally, I’d like to become a real software developer in Testing field. </a:t>
            </a:r>
          </a:p>
          <a:p>
            <a:r>
              <a:rPr lang="en-US" dirty="0">
                <a:solidFill>
                  <a:schemeClr val="tx1"/>
                </a:solidFill>
              </a:rPr>
              <a:t>(Note: Some managers are already under stress. They are not comfortable to hire the person that is smarter than themselves. So you have to know how to make them comfortable by let them feel that you are technically good, but you will be Zero thread to their position.)</a:t>
            </a:r>
          </a:p>
          <a:p>
            <a:pPr algn="just"/>
            <a:endParaRPr lang="en-US" sz="2500" dirty="0">
              <a:solidFill>
                <a:schemeClr val="tx1"/>
              </a:solidFill>
            </a:endParaRPr>
          </a:p>
        </p:txBody>
      </p:sp>
    </p:spTree>
    <p:extLst>
      <p:ext uri="{BB962C8B-B14F-4D97-AF65-F5344CB8AC3E}">
        <p14:creationId xmlns:p14="http://schemas.microsoft.com/office/powerpoint/2010/main" val="361112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E6FFF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8233</TotalTime>
  <Words>12024</Words>
  <Application>Microsoft Office PowerPoint</Application>
  <PresentationFormat>Widescreen</PresentationFormat>
  <Paragraphs>1156</Paragraphs>
  <Slides>170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170</vt:i4>
      </vt:variant>
    </vt:vector>
  </HeadingPairs>
  <TitlesOfParts>
    <vt:vector size="178" baseType="lpstr">
      <vt:lpstr>Arial</vt:lpstr>
      <vt:lpstr>Arial Rounded MT Bold</vt:lpstr>
      <vt:lpstr>Calibri Light</vt:lpstr>
      <vt:lpstr>inherit</vt:lpstr>
      <vt:lpstr>Symbol</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Owner</cp:lastModifiedBy>
  <cp:revision>686</cp:revision>
  <dcterms:created xsi:type="dcterms:W3CDTF">2018-12-31T20:34:28Z</dcterms:created>
  <dcterms:modified xsi:type="dcterms:W3CDTF">2019-12-20T03:17:37Z</dcterms:modified>
</cp:coreProperties>
</file>