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sldIdLst>
    <p:sldId id="256" r:id="rId2"/>
    <p:sldId id="257" r:id="rId3"/>
    <p:sldId id="260" r:id="rId4"/>
    <p:sldId id="258" r:id="rId5"/>
    <p:sldId id="259" r:id="rId6"/>
    <p:sldId id="266" r:id="rId7"/>
    <p:sldId id="264" r:id="rId8"/>
    <p:sldId id="265" r:id="rId9"/>
    <p:sldId id="261" r:id="rId10"/>
    <p:sldId id="262" r:id="rId11"/>
    <p:sldId id="263"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E67BA-8853-4307-9C65-16591566886C}" v="178" dt="2020-01-28T19:08:26.473"/>
    <p1510:client id="{662F2591-34D0-47A3-BD66-8870A249681E}" v="5761" dt="2020-01-28T18:34:36.804"/>
    <p1510:client id="{AE91C948-5171-4A19-AFD9-EF49CA026437}" v="126" dt="2020-01-21T23:13:00.745"/>
    <p1510:client id="{B25E830B-FBA6-4815-B746-3CFBC5D60FC3}" v="83" dt="2020-01-27T02:13:53.157"/>
    <p1510:client id="{B89B0DCC-6C6C-4383-ADB7-530660D62DDA}" v="1460" dt="2020-01-29T19:07:53.593"/>
    <p1510:client id="{B89B88E8-FBE3-41B0-A6D7-C637B49B5864}" v="121" dt="2020-01-29T21:45:46.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2318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340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130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859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961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697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349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862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958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791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535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651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226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369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336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243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289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37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4611461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itignore.i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hyperlink" Target="https://en.wikipedia.org/wiki/Internet_hosting_service" TargetMode="External"/><Relationship Id="rId1" Type="http://schemas.openxmlformats.org/officeDocument/2006/relationships/slideLayout" Target="../slideLayouts/slideLayout2.xml"/><Relationship Id="rId5" Type="http://schemas.openxmlformats.org/officeDocument/2006/relationships/hyperlink" Target="https://en.wikipedia.org/wiki/Git" TargetMode="External"/><Relationship Id="rId4" Type="http://schemas.openxmlformats.org/officeDocument/2006/relationships/hyperlink" Target="https://en.wikipedia.org/wiki/Version_contr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3783" y="2127050"/>
            <a:ext cx="8689976" cy="1021936"/>
          </a:xfrm>
        </p:spPr>
        <p:txBody>
          <a:bodyPr/>
          <a:lstStyle/>
          <a:p>
            <a:r>
              <a:rPr lang="en-US" sz="5500" b="1"/>
              <a:t>Git and GitHub</a:t>
            </a:r>
          </a:p>
        </p:txBody>
      </p:sp>
      <p:sp>
        <p:nvSpPr>
          <p:cNvPr id="3" name="Subtitle 2"/>
          <p:cNvSpPr>
            <a:spLocks noGrp="1"/>
          </p:cNvSpPr>
          <p:nvPr>
            <p:ph type="subTitle" idx="1"/>
          </p:nvPr>
        </p:nvSpPr>
        <p:spPr>
          <a:xfrm>
            <a:off x="1935904" y="4714324"/>
            <a:ext cx="9635242" cy="859571"/>
          </a:xfrm>
        </p:spPr>
        <p:txBody>
          <a:bodyPr vert="horz" lIns="91440" tIns="45720" rIns="91440" bIns="45720" rtlCol="0" anchor="t">
            <a:normAutofit/>
          </a:bodyPr>
          <a:lstStyle/>
          <a:p>
            <a:r>
              <a:rPr lang="en-US" sz="2000">
                <a:latin typeface="Franklin Gothic Medium"/>
                <a:cs typeface="Times New Roman"/>
              </a:rPr>
              <a:t>Performed by </a:t>
            </a:r>
            <a:r>
              <a:rPr lang="en-US" sz="2000" err="1">
                <a:latin typeface="Franklin Gothic Medium"/>
                <a:cs typeface="Times New Roman"/>
              </a:rPr>
              <a:t>Jurabek</a:t>
            </a:r>
            <a:r>
              <a:rPr lang="en-US" sz="2000">
                <a:latin typeface="Franklin Gothic Medium"/>
                <a:cs typeface="Times New Roman"/>
              </a:rPr>
              <a:t> </a:t>
            </a:r>
            <a:r>
              <a:rPr lang="en-US" sz="2000" err="1">
                <a:latin typeface="Franklin Gothic Medium"/>
                <a:cs typeface="Times New Roman"/>
              </a:rPr>
              <a:t>Sayfiev</a:t>
            </a:r>
            <a:endParaRPr lang="en-US" sz="2000">
              <a:latin typeface="Franklin Gothic Medium"/>
              <a:cs typeface="Times New Roman"/>
            </a:endParaRP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EAB3-7367-4580-80E1-13E88699D667}"/>
              </a:ext>
            </a:extLst>
          </p:cNvPr>
          <p:cNvSpPr>
            <a:spLocks noGrp="1"/>
          </p:cNvSpPr>
          <p:nvPr>
            <p:ph type="title"/>
          </p:nvPr>
        </p:nvSpPr>
        <p:spPr>
          <a:xfrm>
            <a:off x="1706159" y="155294"/>
            <a:ext cx="10018713" cy="1106346"/>
          </a:xfrm>
        </p:spPr>
        <p:txBody>
          <a:bodyPr/>
          <a:lstStyle/>
          <a:p>
            <a:r>
              <a:rPr lang="en-US" b="1">
                <a:cs typeface="Calibri Light"/>
              </a:rPr>
              <a:t>About GitHub.</a:t>
            </a:r>
          </a:p>
        </p:txBody>
      </p:sp>
      <p:sp>
        <p:nvSpPr>
          <p:cNvPr id="3" name="Content Placeholder 2">
            <a:extLst>
              <a:ext uri="{FF2B5EF4-FFF2-40B4-BE49-F238E27FC236}">
                <a16:creationId xmlns:a16="http://schemas.microsoft.com/office/drawing/2014/main" id="{F1D9EC7E-63F6-485A-93F2-838703682770}"/>
              </a:ext>
            </a:extLst>
          </p:cNvPr>
          <p:cNvSpPr>
            <a:spLocks noGrp="1"/>
          </p:cNvSpPr>
          <p:nvPr>
            <p:ph idx="1"/>
          </p:nvPr>
        </p:nvSpPr>
        <p:spPr>
          <a:xfrm>
            <a:off x="1677221" y="1567404"/>
            <a:ext cx="10018713" cy="4599972"/>
          </a:xfrm>
        </p:spPr>
        <p:txBody>
          <a:bodyPr vert="horz" lIns="91440" tIns="45720" rIns="91440" bIns="45720" rtlCol="0" anchor="t">
            <a:normAutofit fontScale="92500" lnSpcReduction="10000"/>
          </a:bodyPr>
          <a:lstStyle/>
          <a:p>
            <a:pPr marL="0" indent="0">
              <a:buNone/>
            </a:pPr>
            <a:r>
              <a:rPr lang="en-US">
                <a:cs typeface="Calibri" panose="020F0502020204030204"/>
              </a:rPr>
              <a:t>* While our </a:t>
            </a:r>
            <a:r>
              <a:rPr lang="en-US" b="1">
                <a:solidFill>
                  <a:srgbClr val="FF0000"/>
                </a:solidFill>
                <a:cs typeface="Calibri" panose="020F0502020204030204"/>
              </a:rPr>
              <a:t>Git</a:t>
            </a:r>
            <a:r>
              <a:rPr lang="en-US">
                <a:cs typeface="Calibri" panose="020F0502020204030204"/>
              </a:rPr>
              <a:t> is command line tool, Our </a:t>
            </a:r>
            <a:r>
              <a:rPr lang="en-US" b="1">
                <a:solidFill>
                  <a:srgbClr val="FF0000"/>
                </a:solidFill>
                <a:cs typeface="Calibri" panose="020F0502020204030204"/>
              </a:rPr>
              <a:t>GitHub</a:t>
            </a:r>
            <a:r>
              <a:rPr lang="en-US">
                <a:cs typeface="Calibri" panose="020F0502020204030204"/>
              </a:rPr>
              <a:t> provides us a web-based graphical interface</a:t>
            </a:r>
          </a:p>
          <a:p>
            <a:pPr marL="0" indent="0">
              <a:buNone/>
            </a:pPr>
            <a:endParaRPr lang="en-US">
              <a:cs typeface="Calibri" panose="020F0502020204030204"/>
            </a:endParaRPr>
          </a:p>
          <a:p>
            <a:pPr marL="0" indent="0">
              <a:buNone/>
            </a:pPr>
            <a:r>
              <a:rPr lang="en-US">
                <a:cs typeface="Calibri" panose="020F0502020204030204"/>
              </a:rPr>
              <a:t>* GitHub also provides access control and several collaboration features.</a:t>
            </a:r>
          </a:p>
          <a:p>
            <a:pPr marL="0" indent="0">
              <a:buNone/>
            </a:pPr>
            <a:endParaRPr lang="en-US">
              <a:cs typeface="Calibri" panose="020F0502020204030204"/>
            </a:endParaRPr>
          </a:p>
          <a:p>
            <a:pPr marL="0" indent="0">
              <a:buNone/>
            </a:pPr>
            <a:r>
              <a:rPr lang="en-US">
                <a:cs typeface="Calibri" panose="020F0502020204030204"/>
              </a:rPr>
              <a:t>* So, By default all projects are </a:t>
            </a:r>
            <a:r>
              <a:rPr lang="en-US" u="sng">
                <a:solidFill>
                  <a:schemeClr val="accent1"/>
                </a:solidFill>
                <a:cs typeface="Calibri" panose="020F0502020204030204"/>
              </a:rPr>
              <a:t>public and free.</a:t>
            </a:r>
            <a:r>
              <a:rPr lang="en-US">
                <a:solidFill>
                  <a:schemeClr val="accent1"/>
                </a:solidFill>
                <a:cs typeface="Calibri" panose="020F0502020204030204"/>
              </a:rPr>
              <a:t> </a:t>
            </a:r>
            <a:r>
              <a:rPr lang="en-US">
                <a:cs typeface="Calibri" panose="020F0502020204030204"/>
              </a:rPr>
              <a:t>If you guys want</a:t>
            </a:r>
            <a:r>
              <a:rPr lang="en-US">
                <a:solidFill>
                  <a:srgbClr val="000000"/>
                </a:solidFill>
                <a:cs typeface="Calibri" panose="020F0502020204030204"/>
              </a:rPr>
              <a:t> a private project, then you have to pay :)</a:t>
            </a:r>
          </a:p>
          <a:p>
            <a:pPr marL="0" indent="0">
              <a:buNone/>
            </a:pPr>
            <a:endParaRPr lang="en-US">
              <a:cs typeface="Calibri" panose="020F0502020204030204"/>
            </a:endParaRPr>
          </a:p>
          <a:p>
            <a:pPr marL="0" indent="0">
              <a:buNone/>
            </a:pPr>
            <a:r>
              <a:rPr lang="en-US">
                <a:cs typeface="Calibri" panose="020F0502020204030204"/>
              </a:rPr>
              <a:t>* We can clone any public repository, follow projects and developers as well, post commands, etc.</a:t>
            </a:r>
          </a:p>
          <a:p>
            <a:pPr marL="0" indent="0">
              <a:buNone/>
            </a:pPr>
            <a:r>
              <a:rPr lang="en-US">
                <a:cs typeface="Calibri" panose="020F0502020204030204"/>
              </a:rPr>
              <a:t>* In one word GitHub is like Facebook for developers</a:t>
            </a:r>
          </a:p>
        </p:txBody>
      </p:sp>
    </p:spTree>
    <p:extLst>
      <p:ext uri="{BB962C8B-B14F-4D97-AF65-F5344CB8AC3E}">
        <p14:creationId xmlns:p14="http://schemas.microsoft.com/office/powerpoint/2010/main" val="417474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21F5-82E7-4579-9657-3BC720B5B6F1}"/>
              </a:ext>
            </a:extLst>
          </p:cNvPr>
          <p:cNvSpPr>
            <a:spLocks noGrp="1"/>
          </p:cNvSpPr>
          <p:nvPr>
            <p:ph type="title"/>
          </p:nvPr>
        </p:nvSpPr>
        <p:spPr>
          <a:xfrm>
            <a:off x="1600057" y="145648"/>
            <a:ext cx="10018713" cy="1096701"/>
          </a:xfrm>
        </p:spPr>
        <p:txBody>
          <a:bodyPr/>
          <a:lstStyle/>
          <a:p>
            <a:r>
              <a:rPr lang="en-US" b="1">
                <a:cs typeface="Calibri Light"/>
              </a:rPr>
              <a:t>Let's talk about Git Commands</a:t>
            </a:r>
            <a:endParaRPr lang="en-US" b="1"/>
          </a:p>
        </p:txBody>
      </p:sp>
      <p:sp>
        <p:nvSpPr>
          <p:cNvPr id="3" name="Content Placeholder 2">
            <a:extLst>
              <a:ext uri="{FF2B5EF4-FFF2-40B4-BE49-F238E27FC236}">
                <a16:creationId xmlns:a16="http://schemas.microsoft.com/office/drawing/2014/main" id="{8E132B33-F381-4B26-BAE6-CC122A399EFB}"/>
              </a:ext>
            </a:extLst>
          </p:cNvPr>
          <p:cNvSpPr>
            <a:spLocks noGrp="1"/>
          </p:cNvSpPr>
          <p:nvPr>
            <p:ph idx="1"/>
          </p:nvPr>
        </p:nvSpPr>
        <p:spPr>
          <a:xfrm>
            <a:off x="2165222" y="1496746"/>
            <a:ext cx="9059120" cy="4988061"/>
          </a:xfrm>
        </p:spPr>
        <p:txBody>
          <a:bodyPr vert="horz" lIns="91440" tIns="45720" rIns="91440" bIns="45720" rtlCol="0" anchor="t">
            <a:normAutofit fontScale="85000" lnSpcReduction="20000"/>
          </a:bodyPr>
          <a:lstStyle/>
          <a:p>
            <a:pPr marL="0" indent="0">
              <a:lnSpc>
                <a:spcPct val="150000"/>
              </a:lnSpc>
              <a:buNone/>
            </a:pPr>
            <a:r>
              <a:rPr lang="en-US" sz="2400">
                <a:cs typeface="Calibri" panose="020F0502020204030204"/>
              </a:rPr>
              <a:t>* </a:t>
            </a:r>
            <a:r>
              <a:rPr lang="en-US" sz="2400" b="1">
                <a:solidFill>
                  <a:srgbClr val="FF0000"/>
                </a:solidFill>
                <a:cs typeface="Calibri" panose="020F0502020204030204"/>
              </a:rPr>
              <a:t>git init</a:t>
            </a:r>
            <a:r>
              <a:rPr lang="en-US" sz="2400">
                <a:cs typeface="Calibri" panose="020F0502020204030204"/>
              </a:rPr>
              <a:t> – to create  a git repository from an existing directory of files</a:t>
            </a:r>
          </a:p>
          <a:p>
            <a:pPr marL="0" indent="0">
              <a:lnSpc>
                <a:spcPct val="150000"/>
              </a:lnSpc>
              <a:buNone/>
            </a:pPr>
            <a:r>
              <a:rPr lang="en-US" sz="2400">
                <a:cs typeface="Calibri" panose="020F0502020204030204"/>
              </a:rPr>
              <a:t>* </a:t>
            </a:r>
            <a:r>
              <a:rPr lang="en-US" sz="2400" b="1">
                <a:solidFill>
                  <a:srgbClr val="FF0000"/>
                </a:solidFill>
                <a:cs typeface="Calibri" panose="020F0502020204030204"/>
              </a:rPr>
              <a:t>git</a:t>
            </a:r>
            <a:r>
              <a:rPr lang="en-US" sz="2400" b="1">
                <a:solidFill>
                  <a:srgbClr val="000000"/>
                </a:solidFill>
                <a:cs typeface="Calibri" panose="020F0502020204030204"/>
              </a:rPr>
              <a:t> </a:t>
            </a:r>
            <a:r>
              <a:rPr lang="en-US" sz="2400" b="1">
                <a:solidFill>
                  <a:srgbClr val="FF0000"/>
                </a:solidFill>
                <a:cs typeface="Calibri" panose="020F0502020204030204"/>
              </a:rPr>
              <a:t>clone URL</a:t>
            </a:r>
            <a:r>
              <a:rPr lang="en-US" sz="2400">
                <a:solidFill>
                  <a:srgbClr val="FF0000"/>
                </a:solidFill>
                <a:cs typeface="Calibri" panose="020F0502020204030204"/>
              </a:rPr>
              <a:t> </a:t>
            </a:r>
            <a:r>
              <a:rPr lang="en-US" sz="2400">
                <a:cs typeface="Calibri" panose="020F0502020204030204"/>
              </a:rPr>
              <a:t>– Whenever we are new at work or want a copy of existing project, we need to clone it.</a:t>
            </a:r>
          </a:p>
          <a:p>
            <a:pPr marL="0" indent="0">
              <a:lnSpc>
                <a:spcPct val="150000"/>
              </a:lnSpc>
              <a:buNone/>
            </a:pPr>
            <a:r>
              <a:rPr lang="en-US" sz="2400">
                <a:cs typeface="Calibri" panose="020F0502020204030204"/>
              </a:rPr>
              <a:t>*</a:t>
            </a:r>
            <a:r>
              <a:rPr lang="en-US" sz="2400" b="1">
                <a:cs typeface="Calibri" panose="020F0502020204030204"/>
              </a:rPr>
              <a:t> </a:t>
            </a:r>
            <a:r>
              <a:rPr lang="en-US" sz="2400" b="1">
                <a:solidFill>
                  <a:srgbClr val="FF0000"/>
                </a:solidFill>
                <a:cs typeface="Calibri" panose="020F0502020204030204"/>
              </a:rPr>
              <a:t>git status</a:t>
            </a:r>
            <a:r>
              <a:rPr lang="en-US" sz="2400">
                <a:cs typeface="Calibri" panose="020F0502020204030204"/>
              </a:rPr>
              <a:t> - it gives us info about new changes(modified or not), commits and etc.</a:t>
            </a:r>
          </a:p>
          <a:p>
            <a:pPr marL="0" indent="0">
              <a:lnSpc>
                <a:spcPct val="150000"/>
              </a:lnSpc>
              <a:buNone/>
            </a:pPr>
            <a:r>
              <a:rPr lang="en-US" sz="2400">
                <a:cs typeface="Calibri" panose="020F0502020204030204"/>
              </a:rPr>
              <a:t>* </a:t>
            </a:r>
            <a:r>
              <a:rPr lang="en-US" sz="2400" b="1">
                <a:solidFill>
                  <a:srgbClr val="FF0000"/>
                </a:solidFill>
                <a:cs typeface="Calibri" panose="020F0502020204030204"/>
              </a:rPr>
              <a:t>git add ./ git add</a:t>
            </a:r>
            <a:r>
              <a:rPr lang="en-US" sz="2400">
                <a:cs typeface="Calibri" panose="020F0502020204030204"/>
              </a:rPr>
              <a:t> (specific path)- this command adds changes to staging area.</a:t>
            </a:r>
          </a:p>
          <a:p>
            <a:pPr marL="0" indent="0">
              <a:lnSpc>
                <a:spcPct val="150000"/>
              </a:lnSpc>
              <a:buNone/>
            </a:pPr>
            <a:r>
              <a:rPr lang="en-US" sz="2400">
                <a:cs typeface="Calibri" panose="020F0502020204030204"/>
              </a:rPr>
              <a:t>*</a:t>
            </a:r>
            <a:r>
              <a:rPr lang="en-US" sz="2400">
                <a:solidFill>
                  <a:srgbClr val="FF0000"/>
                </a:solidFill>
                <a:cs typeface="Calibri" panose="020F0502020204030204"/>
              </a:rPr>
              <a:t> </a:t>
            </a:r>
            <a:r>
              <a:rPr lang="en-US" sz="2400" b="1">
                <a:solidFill>
                  <a:srgbClr val="FF0000"/>
                </a:solidFill>
                <a:cs typeface="Calibri" panose="020F0502020204030204"/>
              </a:rPr>
              <a:t>git commit –m"message"</a:t>
            </a:r>
            <a:r>
              <a:rPr lang="en-US" sz="2400">
                <a:solidFill>
                  <a:srgbClr val="FF0000"/>
                </a:solidFill>
                <a:cs typeface="Calibri" panose="020F0502020204030204"/>
              </a:rPr>
              <a:t> </a:t>
            </a:r>
            <a:r>
              <a:rPr lang="en-US" sz="2400">
                <a:cs typeface="Calibri" panose="020F0502020204030204"/>
              </a:rPr>
              <a:t>- saves changes to local repository.</a:t>
            </a:r>
          </a:p>
          <a:p>
            <a:pPr marL="0" indent="0">
              <a:lnSpc>
                <a:spcPct val="150000"/>
              </a:lnSpc>
              <a:buNone/>
            </a:pPr>
            <a:r>
              <a:rPr lang="en-US" sz="2400">
                <a:cs typeface="Calibri" panose="020F0502020204030204"/>
              </a:rPr>
              <a:t>* </a:t>
            </a:r>
            <a:r>
              <a:rPr lang="en-US" sz="2400" b="1">
                <a:solidFill>
                  <a:srgbClr val="FF0000"/>
                </a:solidFill>
                <a:cs typeface="Calibri" panose="020F0502020204030204"/>
              </a:rPr>
              <a:t>git push</a:t>
            </a:r>
            <a:r>
              <a:rPr lang="en-US" sz="2400" b="1">
                <a:cs typeface="Calibri" panose="020F0502020204030204"/>
              </a:rPr>
              <a:t> </a:t>
            </a:r>
            <a:r>
              <a:rPr lang="en-US" sz="2400">
                <a:cs typeface="Calibri" panose="020F0502020204030204"/>
              </a:rPr>
              <a:t>– this commands pushes our local branch changes to remote(online) branch.</a:t>
            </a:r>
          </a:p>
          <a:p>
            <a:pPr marL="0" indent="0">
              <a:buNone/>
            </a:pPr>
            <a:endParaRPr lang="en-US">
              <a:cs typeface="Calibri" panose="020F0502020204030204"/>
            </a:endParaRPr>
          </a:p>
          <a:p>
            <a:pPr marL="0" indent="0">
              <a:buNone/>
            </a:pPr>
            <a:r>
              <a:rPr lang="en-US">
                <a:cs typeface="Calibri" panose="020F0502020204030204"/>
              </a:rPr>
              <a:t>       </a:t>
            </a:r>
          </a:p>
        </p:txBody>
      </p:sp>
    </p:spTree>
    <p:extLst>
      <p:ext uri="{BB962C8B-B14F-4D97-AF65-F5344CB8AC3E}">
        <p14:creationId xmlns:p14="http://schemas.microsoft.com/office/powerpoint/2010/main" val="174503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22F1-6737-4FA0-B5D2-876C2F3666FA}"/>
              </a:ext>
            </a:extLst>
          </p:cNvPr>
          <p:cNvSpPr>
            <a:spLocks noGrp="1"/>
          </p:cNvSpPr>
          <p:nvPr>
            <p:ph type="title"/>
          </p:nvPr>
        </p:nvSpPr>
        <p:spPr>
          <a:xfrm>
            <a:off x="1416792" y="87774"/>
            <a:ext cx="10018713" cy="1222093"/>
          </a:xfrm>
        </p:spPr>
        <p:txBody>
          <a:bodyPr/>
          <a:lstStyle/>
          <a:p>
            <a:r>
              <a:rPr lang="en-US" b="1">
                <a:cs typeface="Calibri Light"/>
              </a:rPr>
              <a:t>Git Commands</a:t>
            </a:r>
            <a:endParaRPr lang="en-US" b="1"/>
          </a:p>
        </p:txBody>
      </p:sp>
      <p:sp>
        <p:nvSpPr>
          <p:cNvPr id="3" name="Content Placeholder 2">
            <a:extLst>
              <a:ext uri="{FF2B5EF4-FFF2-40B4-BE49-F238E27FC236}">
                <a16:creationId xmlns:a16="http://schemas.microsoft.com/office/drawing/2014/main" id="{CD1189E0-67BB-458D-9825-DE972BAA32CC}"/>
              </a:ext>
            </a:extLst>
          </p:cNvPr>
          <p:cNvSpPr>
            <a:spLocks noGrp="1"/>
          </p:cNvSpPr>
          <p:nvPr>
            <p:ph idx="1"/>
          </p:nvPr>
        </p:nvSpPr>
        <p:spPr>
          <a:xfrm>
            <a:off x="1336051" y="1581232"/>
            <a:ext cx="10809383" cy="4203750"/>
          </a:xfrm>
        </p:spPr>
        <p:txBody>
          <a:bodyPr vert="horz" lIns="91440" tIns="45720" rIns="91440" bIns="45720" rtlCol="0" anchor="t">
            <a:normAutofit/>
          </a:bodyPr>
          <a:lstStyle/>
          <a:p>
            <a:pPr>
              <a:buNone/>
            </a:pPr>
            <a:r>
              <a:rPr lang="en-US">
                <a:cs typeface="Calibri" panose="020F0502020204030204"/>
              </a:rPr>
              <a:t>* </a:t>
            </a:r>
            <a:r>
              <a:rPr lang="en-US" b="1">
                <a:solidFill>
                  <a:srgbClr val="FF0000"/>
                </a:solidFill>
                <a:cs typeface="Calibri" panose="020F0502020204030204"/>
              </a:rPr>
              <a:t>git push origin master</a:t>
            </a:r>
            <a:r>
              <a:rPr lang="en-US">
                <a:cs typeface="Calibri" panose="020F0502020204030204"/>
              </a:rPr>
              <a:t> – this command pushes straight to origin(online) master.</a:t>
            </a:r>
          </a:p>
          <a:p>
            <a:pPr>
              <a:buNone/>
            </a:pPr>
            <a:r>
              <a:rPr lang="en-US">
                <a:cs typeface="Calibri" panose="020F0502020204030204"/>
              </a:rPr>
              <a:t>* </a:t>
            </a:r>
            <a:r>
              <a:rPr lang="en-US" b="1">
                <a:solidFill>
                  <a:srgbClr val="FF0000"/>
                </a:solidFill>
                <a:cs typeface="Calibri" panose="020F0502020204030204"/>
              </a:rPr>
              <a:t>git merge</a:t>
            </a:r>
            <a:r>
              <a:rPr lang="en-US">
                <a:cs typeface="Calibri" panose="020F0502020204030204"/>
              </a:rPr>
              <a:t> – this command directly merge to other branch</a:t>
            </a:r>
          </a:p>
          <a:p>
            <a:pPr>
              <a:buNone/>
            </a:pPr>
            <a:r>
              <a:rPr lang="en-US">
                <a:cs typeface="Calibri" panose="020F0502020204030204"/>
              </a:rPr>
              <a:t>* </a:t>
            </a:r>
            <a:r>
              <a:rPr lang="en-US" b="1">
                <a:solidFill>
                  <a:srgbClr val="FF0000"/>
                </a:solidFill>
                <a:cs typeface="Calibri" panose="020F0502020204030204"/>
              </a:rPr>
              <a:t>git merge tester</a:t>
            </a:r>
            <a:r>
              <a:rPr lang="en-US">
                <a:cs typeface="Calibri" panose="020F0502020204030204"/>
              </a:rPr>
              <a:t> – this one merges from current tester branch to master branch</a:t>
            </a:r>
          </a:p>
          <a:p>
            <a:pPr>
              <a:buNone/>
            </a:pPr>
            <a:r>
              <a:rPr lang="en-US">
                <a:cs typeface="Calibri" panose="020F0502020204030204"/>
              </a:rPr>
              <a:t>* </a:t>
            </a:r>
            <a:r>
              <a:rPr lang="en-US" b="1">
                <a:solidFill>
                  <a:srgbClr val="FF0000"/>
                </a:solidFill>
                <a:cs typeface="Calibri" panose="020F0502020204030204"/>
              </a:rPr>
              <a:t>git branch</a:t>
            </a:r>
            <a:r>
              <a:rPr lang="en-US">
                <a:solidFill>
                  <a:srgbClr val="FF0000"/>
                </a:solidFill>
                <a:cs typeface="Calibri" panose="020F0502020204030204"/>
              </a:rPr>
              <a:t> </a:t>
            </a:r>
            <a:r>
              <a:rPr lang="en-US">
                <a:cs typeface="Calibri" panose="020F0502020204030204"/>
              </a:rPr>
              <a:t>– shows us all existing branches, and the branch we are in currently(Green)</a:t>
            </a:r>
          </a:p>
          <a:p>
            <a:pPr>
              <a:buNone/>
            </a:pPr>
            <a:r>
              <a:rPr lang="en-US">
                <a:cs typeface="Calibri" panose="020F0502020204030204"/>
              </a:rPr>
              <a:t>* </a:t>
            </a:r>
            <a:r>
              <a:rPr lang="en-US" b="1">
                <a:solidFill>
                  <a:srgbClr val="FF0000"/>
                </a:solidFill>
                <a:cs typeface="Calibri" panose="020F0502020204030204"/>
              </a:rPr>
              <a:t>git branch "NameOfBranch"</a:t>
            </a:r>
            <a:r>
              <a:rPr lang="en-US">
                <a:cs typeface="Calibri" panose="020F0502020204030204"/>
              </a:rPr>
              <a:t> - this guy creates us brand new branch :)</a:t>
            </a:r>
          </a:p>
          <a:p>
            <a:pPr>
              <a:buNone/>
            </a:pPr>
            <a:r>
              <a:rPr lang="en-US">
                <a:cs typeface="Calibri" panose="020F0502020204030204"/>
              </a:rPr>
              <a:t>*</a:t>
            </a:r>
            <a:r>
              <a:rPr lang="en-US">
                <a:solidFill>
                  <a:srgbClr val="FF0000"/>
                </a:solidFill>
                <a:cs typeface="Calibri" panose="020F0502020204030204"/>
              </a:rPr>
              <a:t> </a:t>
            </a:r>
            <a:r>
              <a:rPr lang="en-US" b="1">
                <a:solidFill>
                  <a:srgbClr val="FF0000"/>
                </a:solidFill>
                <a:cs typeface="Calibri" panose="020F0502020204030204"/>
              </a:rPr>
              <a:t>git checkout nameOfBranch</a:t>
            </a:r>
            <a:r>
              <a:rPr lang="en-US">
                <a:cs typeface="Calibri" panose="020F0502020204030204"/>
              </a:rPr>
              <a:t> – this command switches branches</a:t>
            </a:r>
          </a:p>
        </p:txBody>
      </p:sp>
    </p:spTree>
    <p:extLst>
      <p:ext uri="{BB962C8B-B14F-4D97-AF65-F5344CB8AC3E}">
        <p14:creationId xmlns:p14="http://schemas.microsoft.com/office/powerpoint/2010/main" val="256497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6113-F7BB-4917-89CC-F06DDE593495}"/>
              </a:ext>
            </a:extLst>
          </p:cNvPr>
          <p:cNvSpPr>
            <a:spLocks noGrp="1"/>
          </p:cNvSpPr>
          <p:nvPr>
            <p:ph type="title"/>
          </p:nvPr>
        </p:nvSpPr>
        <p:spPr>
          <a:xfrm>
            <a:off x="1378210" y="-76200"/>
            <a:ext cx="10018713" cy="1752599"/>
          </a:xfrm>
        </p:spPr>
        <p:txBody>
          <a:bodyPr/>
          <a:lstStyle/>
          <a:p>
            <a:r>
              <a:rPr lang="en-US" b="1">
                <a:cs typeface="Calibri Light"/>
              </a:rPr>
              <a:t>Git commands</a:t>
            </a:r>
            <a:r>
              <a:rPr lang="en-US">
                <a:cs typeface="Calibri Light"/>
              </a:rPr>
              <a:t> continue...</a:t>
            </a:r>
            <a:endParaRPr lang="en-US"/>
          </a:p>
        </p:txBody>
      </p:sp>
      <p:sp>
        <p:nvSpPr>
          <p:cNvPr id="3" name="Content Placeholder 2">
            <a:extLst>
              <a:ext uri="{FF2B5EF4-FFF2-40B4-BE49-F238E27FC236}">
                <a16:creationId xmlns:a16="http://schemas.microsoft.com/office/drawing/2014/main" id="{3883A3C0-FB83-4930-BC35-87337C39CD6C}"/>
              </a:ext>
            </a:extLst>
          </p:cNvPr>
          <p:cNvSpPr>
            <a:spLocks noGrp="1"/>
          </p:cNvSpPr>
          <p:nvPr>
            <p:ph idx="1"/>
          </p:nvPr>
        </p:nvSpPr>
        <p:spPr>
          <a:xfrm>
            <a:off x="1629137" y="1507321"/>
            <a:ext cx="10157901" cy="4351338"/>
          </a:xfrm>
        </p:spPr>
        <p:txBody>
          <a:bodyPr vert="horz" lIns="91440" tIns="45720" rIns="91440" bIns="45720" rtlCol="0" anchor="t">
            <a:normAutofit/>
          </a:bodyPr>
          <a:lstStyle/>
          <a:p>
            <a:pPr>
              <a:lnSpc>
                <a:spcPct val="150000"/>
              </a:lnSpc>
              <a:buNone/>
            </a:pPr>
            <a:r>
              <a:rPr lang="en-US">
                <a:ea typeface="+mn-lt"/>
                <a:cs typeface="+mn-lt"/>
              </a:rPr>
              <a:t>* </a:t>
            </a:r>
            <a:r>
              <a:rPr lang="en-US" b="1">
                <a:solidFill>
                  <a:srgbClr val="FF0000"/>
                </a:solidFill>
                <a:ea typeface="+mn-lt"/>
                <a:cs typeface="+mn-lt"/>
              </a:rPr>
              <a:t>git pull </a:t>
            </a:r>
            <a:r>
              <a:rPr lang="en-US">
                <a:ea typeface="+mn-lt"/>
                <a:cs typeface="+mn-lt"/>
              </a:rPr>
              <a:t>= to pull latest code from another branch (master).</a:t>
            </a:r>
            <a:endParaRPr lang="en-US">
              <a:cs typeface="Calibri" panose="020F0502020204030204"/>
            </a:endParaRPr>
          </a:p>
          <a:p>
            <a:pPr>
              <a:lnSpc>
                <a:spcPct val="150000"/>
              </a:lnSpc>
              <a:buNone/>
            </a:pPr>
            <a:r>
              <a:rPr lang="en-US">
                <a:ea typeface="+mn-lt"/>
                <a:cs typeface="+mn-lt"/>
              </a:rPr>
              <a:t>* </a:t>
            </a:r>
            <a:r>
              <a:rPr lang="en-US" b="1">
                <a:solidFill>
                  <a:srgbClr val="FF0000"/>
                </a:solidFill>
                <a:ea typeface="+mn-lt"/>
                <a:cs typeface="+mn-lt"/>
              </a:rPr>
              <a:t>Pull request</a:t>
            </a:r>
            <a:r>
              <a:rPr lang="en-US">
                <a:ea typeface="+mn-lt"/>
                <a:cs typeface="+mn-lt"/>
              </a:rPr>
              <a:t> – before merging our code to remote master, it gives us option to assign someone to review our code.</a:t>
            </a:r>
            <a:endParaRPr lang="en-US">
              <a:cs typeface="Calibri" panose="020F0502020204030204"/>
            </a:endParaRPr>
          </a:p>
          <a:p>
            <a:pPr>
              <a:lnSpc>
                <a:spcPct val="150000"/>
              </a:lnSpc>
              <a:buNone/>
            </a:pPr>
            <a:r>
              <a:rPr lang="en-US">
                <a:ea typeface="+mn-lt"/>
                <a:cs typeface="+mn-lt"/>
              </a:rPr>
              <a:t>* </a:t>
            </a:r>
            <a:r>
              <a:rPr lang="en-US" b="1">
                <a:solidFill>
                  <a:srgbClr val="FF0000"/>
                </a:solidFill>
                <a:ea typeface="+mn-lt"/>
                <a:cs typeface="+mn-lt"/>
              </a:rPr>
              <a:t>git stash</a:t>
            </a:r>
            <a:r>
              <a:rPr lang="en-US">
                <a:ea typeface="+mn-lt"/>
                <a:cs typeface="+mn-lt"/>
              </a:rPr>
              <a:t> - it removes our new code and saves in different place (I don’t know where it is saved))).</a:t>
            </a:r>
            <a:endParaRPr lang="en-US">
              <a:cs typeface="Calibri" panose="020F0502020204030204"/>
            </a:endParaRPr>
          </a:p>
          <a:p>
            <a:pPr>
              <a:lnSpc>
                <a:spcPct val="150000"/>
              </a:lnSpc>
              <a:buNone/>
            </a:pPr>
            <a:r>
              <a:rPr lang="en-US">
                <a:ea typeface="+mn-lt"/>
                <a:cs typeface="+mn-lt"/>
              </a:rPr>
              <a:t>* </a:t>
            </a:r>
            <a:r>
              <a:rPr lang="en-US" b="1">
                <a:solidFill>
                  <a:srgbClr val="FF0000"/>
                </a:solidFill>
                <a:ea typeface="+mn-lt"/>
                <a:cs typeface="+mn-lt"/>
              </a:rPr>
              <a:t>git stash apply</a:t>
            </a:r>
            <a:r>
              <a:rPr lang="en-US" b="1">
                <a:ea typeface="+mn-lt"/>
                <a:cs typeface="+mn-lt"/>
              </a:rPr>
              <a:t> </a:t>
            </a:r>
            <a:r>
              <a:rPr lang="en-US">
                <a:ea typeface="+mn-lt"/>
                <a:cs typeface="+mn-lt"/>
              </a:rPr>
              <a:t>- it brings back out saved code to our updated code.</a:t>
            </a:r>
            <a:endParaRPr lang="en-US">
              <a:cs typeface="Calibri" panose="020F0502020204030204"/>
            </a:endParaRPr>
          </a:p>
          <a:p>
            <a:pPr marL="0" indent="0">
              <a:lnSpc>
                <a:spcPct val="150000"/>
              </a:lnSpc>
              <a:buNone/>
            </a:pPr>
            <a:endParaRPr lang="en-US">
              <a:cs typeface="Calibri" panose="020F0502020204030204"/>
            </a:endParaRPr>
          </a:p>
        </p:txBody>
      </p:sp>
    </p:spTree>
    <p:extLst>
      <p:ext uri="{BB962C8B-B14F-4D97-AF65-F5344CB8AC3E}">
        <p14:creationId xmlns:p14="http://schemas.microsoft.com/office/powerpoint/2010/main" val="30030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0A12-7496-4D23-BE01-D4634FBA64D5}"/>
              </a:ext>
            </a:extLst>
          </p:cNvPr>
          <p:cNvSpPr>
            <a:spLocks noGrp="1"/>
          </p:cNvSpPr>
          <p:nvPr>
            <p:ph type="title"/>
          </p:nvPr>
        </p:nvSpPr>
        <p:spPr/>
        <p:txBody>
          <a:bodyPr/>
          <a:lstStyle/>
          <a:p>
            <a:r>
              <a:rPr lang="en-US" b="1">
                <a:solidFill>
                  <a:schemeClr val="tx1">
                    <a:lumMod val="75000"/>
                    <a:lumOff val="25000"/>
                  </a:schemeClr>
                </a:solidFill>
                <a:cs typeface="Calibri Light"/>
              </a:rPr>
              <a:t>I swear this page is last one for commands</a:t>
            </a:r>
            <a:endParaRPr lang="en-US" b="1">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FA247624-0333-4BD1-BC1C-DBE008C2CED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a:cs typeface="Calibri" panose="020F0502020204030204"/>
              </a:rPr>
              <a:t>*</a:t>
            </a:r>
            <a:r>
              <a:rPr lang="en-US" b="1">
                <a:solidFill>
                  <a:srgbClr val="FF0000"/>
                </a:solidFill>
                <a:cs typeface="Calibri" panose="020F0502020204030204"/>
              </a:rPr>
              <a:t> git rebase </a:t>
            </a:r>
            <a:r>
              <a:rPr lang="en-US">
                <a:cs typeface="Calibri" panose="020F0502020204030204"/>
              </a:rPr>
              <a:t>– this command is one of way to merge from one branch to another branch according to their updates time.</a:t>
            </a:r>
          </a:p>
          <a:p>
            <a:pPr marL="0" indent="0">
              <a:lnSpc>
                <a:spcPct val="150000"/>
              </a:lnSpc>
              <a:buNone/>
            </a:pPr>
            <a:r>
              <a:rPr lang="en-US">
                <a:cs typeface="Calibri" panose="020F0502020204030204"/>
              </a:rPr>
              <a:t>* </a:t>
            </a:r>
            <a:r>
              <a:rPr lang="en-US" b="1">
                <a:solidFill>
                  <a:srgbClr val="FF0000"/>
                </a:solidFill>
                <a:cs typeface="Calibri" panose="020F0502020204030204"/>
              </a:rPr>
              <a:t>git fetch</a:t>
            </a:r>
            <a:r>
              <a:rPr lang="en-US">
                <a:cs typeface="Calibri" panose="020F0502020204030204"/>
              </a:rPr>
              <a:t> – it is one way of pulling changes from origin master, it allows us to choose which changes we want to pull to our local branches.</a:t>
            </a:r>
          </a:p>
        </p:txBody>
      </p:sp>
    </p:spTree>
    <p:extLst>
      <p:ext uri="{BB962C8B-B14F-4D97-AF65-F5344CB8AC3E}">
        <p14:creationId xmlns:p14="http://schemas.microsoft.com/office/powerpoint/2010/main" val="46567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9E55-C82D-4BF7-8AA0-7707FB7D76D2}"/>
              </a:ext>
            </a:extLst>
          </p:cNvPr>
          <p:cNvSpPr>
            <a:spLocks noGrp="1"/>
          </p:cNvSpPr>
          <p:nvPr>
            <p:ph type="title"/>
          </p:nvPr>
        </p:nvSpPr>
        <p:spPr>
          <a:xfrm>
            <a:off x="1407146" y="87775"/>
            <a:ext cx="10018713" cy="1752599"/>
          </a:xfrm>
        </p:spPr>
        <p:txBody>
          <a:bodyPr/>
          <a:lstStyle/>
          <a:p>
            <a:r>
              <a:rPr lang="en-US" b="1">
                <a:cs typeface="Calibri Light"/>
              </a:rPr>
              <a:t>What is Git Conflict?</a:t>
            </a:r>
          </a:p>
        </p:txBody>
      </p:sp>
      <p:sp>
        <p:nvSpPr>
          <p:cNvPr id="3" name="Content Placeholder 2">
            <a:extLst>
              <a:ext uri="{FF2B5EF4-FFF2-40B4-BE49-F238E27FC236}">
                <a16:creationId xmlns:a16="http://schemas.microsoft.com/office/drawing/2014/main" id="{B1D3585F-6F64-4DC6-BB66-78819DE41A4E}"/>
              </a:ext>
            </a:extLst>
          </p:cNvPr>
          <p:cNvSpPr>
            <a:spLocks noGrp="1"/>
          </p:cNvSpPr>
          <p:nvPr>
            <p:ph idx="1"/>
          </p:nvPr>
        </p:nvSpPr>
        <p:spPr>
          <a:xfrm>
            <a:off x="1551829" y="1625278"/>
            <a:ext cx="10018713" cy="4262378"/>
          </a:xfrm>
        </p:spPr>
        <p:txBody>
          <a:bodyPr vert="horz" lIns="91440" tIns="45720" rIns="91440" bIns="45720" rtlCol="0" anchor="t">
            <a:normAutofit/>
          </a:bodyPr>
          <a:lstStyle/>
          <a:p>
            <a:pPr marL="0" indent="0">
              <a:lnSpc>
                <a:spcPct val="150000"/>
              </a:lnSpc>
              <a:buNone/>
            </a:pPr>
            <a:r>
              <a:rPr lang="en-US" sz="3400">
                <a:cs typeface="Calibri" panose="020F0502020204030204"/>
              </a:rPr>
              <a:t>When we </a:t>
            </a:r>
            <a:r>
              <a:rPr lang="en-US" sz="3400" b="1">
                <a:cs typeface="Calibri" panose="020F0502020204030204"/>
              </a:rPr>
              <a:t>don’t pull the latest</a:t>
            </a:r>
            <a:r>
              <a:rPr lang="en-US" sz="3400">
                <a:cs typeface="Calibri" panose="020F0502020204030204"/>
              </a:rPr>
              <a:t> from origin master branch but we try to push our code with new changes, git conflict happens.</a:t>
            </a:r>
          </a:p>
          <a:p>
            <a:pPr marL="0" indent="0">
              <a:lnSpc>
                <a:spcPct val="150000"/>
              </a:lnSpc>
              <a:buNone/>
            </a:pPr>
            <a:r>
              <a:rPr lang="en-US" sz="3400">
                <a:cs typeface="Calibri" panose="020F0502020204030204"/>
              </a:rPr>
              <a:t>So, every time we have to pull latest code first, then we should push our new one.</a:t>
            </a:r>
          </a:p>
        </p:txBody>
      </p:sp>
    </p:spTree>
    <p:extLst>
      <p:ext uri="{BB962C8B-B14F-4D97-AF65-F5344CB8AC3E}">
        <p14:creationId xmlns:p14="http://schemas.microsoft.com/office/powerpoint/2010/main" val="172315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EEA1-9D63-4799-AFF4-E205E7BFF37D}"/>
              </a:ext>
            </a:extLst>
          </p:cNvPr>
          <p:cNvSpPr>
            <a:spLocks noGrp="1"/>
          </p:cNvSpPr>
          <p:nvPr>
            <p:ph type="title"/>
          </p:nvPr>
        </p:nvSpPr>
        <p:spPr/>
        <p:txBody>
          <a:bodyPr/>
          <a:lstStyle/>
          <a:p>
            <a:pPr algn="ctr"/>
            <a:r>
              <a:rPr lang="en-US" b="1">
                <a:cs typeface="Calibri Light"/>
              </a:rPr>
              <a:t>What is difference between git pull command and pull request</a:t>
            </a:r>
          </a:p>
        </p:txBody>
      </p:sp>
      <p:sp>
        <p:nvSpPr>
          <p:cNvPr id="3" name="Content Placeholder 2">
            <a:extLst>
              <a:ext uri="{FF2B5EF4-FFF2-40B4-BE49-F238E27FC236}">
                <a16:creationId xmlns:a16="http://schemas.microsoft.com/office/drawing/2014/main" id="{51DCFFA0-1354-4D43-B151-9EA1E455913B}"/>
              </a:ext>
            </a:extLst>
          </p:cNvPr>
          <p:cNvSpPr>
            <a:spLocks noGrp="1"/>
          </p:cNvSpPr>
          <p:nvPr>
            <p:ph idx="1"/>
          </p:nvPr>
        </p:nvSpPr>
        <p:spPr>
          <a:xfrm>
            <a:off x="1330124" y="3011682"/>
            <a:ext cx="10515600" cy="4351338"/>
          </a:xfrm>
        </p:spPr>
        <p:txBody>
          <a:bodyPr vert="horz" lIns="91440" tIns="45720" rIns="91440" bIns="45720" rtlCol="0" anchor="t">
            <a:normAutofit/>
          </a:bodyPr>
          <a:lstStyle/>
          <a:p>
            <a:pPr>
              <a:buNone/>
            </a:pPr>
            <a:r>
              <a:rPr lang="en-US">
                <a:ea typeface="+mn-lt"/>
                <a:cs typeface="+mn-lt"/>
              </a:rPr>
              <a:t>* </a:t>
            </a:r>
            <a:r>
              <a:rPr lang="en-US" b="1">
                <a:solidFill>
                  <a:srgbClr val="FF0000"/>
                </a:solidFill>
                <a:ea typeface="+mn-lt"/>
                <a:cs typeface="+mn-lt"/>
              </a:rPr>
              <a:t>Git pull</a:t>
            </a:r>
            <a:r>
              <a:rPr lang="en-US">
                <a:ea typeface="+mn-lt"/>
                <a:cs typeface="+mn-lt"/>
              </a:rPr>
              <a:t> - Pulling latest code from origin master branch</a:t>
            </a:r>
            <a:endParaRPr lang="en-US"/>
          </a:p>
          <a:p>
            <a:pPr>
              <a:buNone/>
            </a:pPr>
            <a:endParaRPr lang="en-US">
              <a:ea typeface="+mn-lt"/>
              <a:cs typeface="+mn-lt"/>
            </a:endParaRPr>
          </a:p>
          <a:p>
            <a:pPr>
              <a:buNone/>
            </a:pPr>
            <a:r>
              <a:rPr lang="en-US">
                <a:ea typeface="+mn-lt"/>
                <a:cs typeface="+mn-lt"/>
              </a:rPr>
              <a:t>* </a:t>
            </a:r>
            <a:r>
              <a:rPr lang="en-US" b="1">
                <a:solidFill>
                  <a:srgbClr val="FF0000"/>
                </a:solidFill>
                <a:ea typeface="+mn-lt"/>
                <a:cs typeface="+mn-lt"/>
              </a:rPr>
              <a:t>Pull Request</a:t>
            </a:r>
            <a:r>
              <a:rPr lang="en-US">
                <a:ea typeface="+mn-lt"/>
                <a:cs typeface="+mn-lt"/>
              </a:rPr>
              <a:t> - when we are trying to merge from one branch to another, we need to create pull request and by this, we are able to assign someone(QA lead) for reviewing our code.</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415555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AB55-3DA2-4D89-B62C-C45650F98440}"/>
              </a:ext>
            </a:extLst>
          </p:cNvPr>
          <p:cNvSpPr>
            <a:spLocks noGrp="1"/>
          </p:cNvSpPr>
          <p:nvPr>
            <p:ph type="title"/>
          </p:nvPr>
        </p:nvSpPr>
        <p:spPr>
          <a:xfrm>
            <a:off x="1455374" y="280686"/>
            <a:ext cx="10018713" cy="865207"/>
          </a:xfrm>
        </p:spPr>
        <p:txBody>
          <a:bodyPr/>
          <a:lstStyle/>
          <a:p>
            <a:r>
              <a:rPr lang="en-US" b="1">
                <a:cs typeface="Calibri Light"/>
              </a:rPr>
              <a:t>What is Git Ignore file? </a:t>
            </a:r>
            <a:endParaRPr lang="en-US" b="1"/>
          </a:p>
        </p:txBody>
      </p:sp>
      <p:sp>
        <p:nvSpPr>
          <p:cNvPr id="3" name="Content Placeholder 2">
            <a:extLst>
              <a:ext uri="{FF2B5EF4-FFF2-40B4-BE49-F238E27FC236}">
                <a16:creationId xmlns:a16="http://schemas.microsoft.com/office/drawing/2014/main" id="{7E0A4808-1FD2-42B8-ABE6-347842EA83E6}"/>
              </a:ext>
            </a:extLst>
          </p:cNvPr>
          <p:cNvSpPr>
            <a:spLocks noGrp="1"/>
          </p:cNvSpPr>
          <p:nvPr>
            <p:ph idx="1"/>
          </p:nvPr>
        </p:nvSpPr>
        <p:spPr>
          <a:xfrm>
            <a:off x="1542183" y="1152645"/>
            <a:ext cx="10018713" cy="5342681"/>
          </a:xfrm>
        </p:spPr>
        <p:txBody>
          <a:bodyPr vert="horz" lIns="91440" tIns="45720" rIns="91440" bIns="45720" rtlCol="0" anchor="t">
            <a:normAutofit lnSpcReduction="10000"/>
          </a:bodyPr>
          <a:lstStyle/>
          <a:p>
            <a:pPr marL="0" indent="0">
              <a:buNone/>
            </a:pPr>
            <a:r>
              <a:rPr lang="en-US" sz="3200">
                <a:ea typeface="+mn-lt"/>
                <a:cs typeface="+mn-lt"/>
              </a:rPr>
              <a:t>GITIGNORE files are just text files, meaning you can open one with any program that can read text files (only our code).</a:t>
            </a:r>
          </a:p>
          <a:p>
            <a:pPr marL="0" indent="0">
              <a:buNone/>
            </a:pPr>
            <a:r>
              <a:rPr lang="en-US" sz="3200">
                <a:cs typeface="Calibri"/>
              </a:rPr>
              <a:t>For example: for windows users, they can create ignore file against Mac files or </a:t>
            </a:r>
            <a:r>
              <a:rPr lang="en-US" sz="3200" err="1">
                <a:cs typeface="Calibri"/>
              </a:rPr>
              <a:t>intellij</a:t>
            </a:r>
            <a:r>
              <a:rPr lang="en-US" sz="3200">
                <a:cs typeface="Calibri"/>
              </a:rPr>
              <a:t> users can create against eclipse and etc.</a:t>
            </a:r>
          </a:p>
          <a:p>
            <a:pPr marL="0" indent="0">
              <a:buNone/>
            </a:pPr>
            <a:r>
              <a:rPr lang="en-US" sz="3200">
                <a:cs typeface="Calibri"/>
              </a:rPr>
              <a:t>Main aim is to get only code part not extentions or extra files which is not belong to your OS or your tools using.</a:t>
            </a:r>
          </a:p>
          <a:p>
            <a:pPr marL="0" indent="0">
              <a:buNone/>
            </a:pPr>
            <a:r>
              <a:rPr lang="en-US" sz="3200">
                <a:cs typeface="Calibri"/>
              </a:rPr>
              <a:t>* If you guys want to create your own </a:t>
            </a:r>
            <a:r>
              <a:rPr lang="en-US" sz="3200" err="1">
                <a:cs typeface="Calibri"/>
              </a:rPr>
              <a:t>GitIgnore</a:t>
            </a:r>
            <a:r>
              <a:rPr lang="en-US" sz="3200">
                <a:cs typeface="Calibri"/>
              </a:rPr>
              <a:t> file, go</a:t>
            </a:r>
          </a:p>
          <a:p>
            <a:pPr marL="0" indent="0">
              <a:buNone/>
            </a:pPr>
            <a:r>
              <a:rPr lang="en-US" sz="3200">
                <a:cs typeface="Calibri"/>
              </a:rPr>
              <a:t>   to </a:t>
            </a:r>
            <a:r>
              <a:rPr lang="en-US" sz="3200">
                <a:ea typeface="+mn-lt"/>
                <a:cs typeface="+mn-lt"/>
                <a:hlinkClick r:id="rId2"/>
              </a:rPr>
              <a:t>http://gitignore.io/</a:t>
            </a:r>
            <a:endParaRPr lang="en-US" sz="3200">
              <a:cs typeface="Calibri"/>
            </a:endParaRPr>
          </a:p>
        </p:txBody>
      </p:sp>
    </p:spTree>
    <p:extLst>
      <p:ext uri="{BB962C8B-B14F-4D97-AF65-F5344CB8AC3E}">
        <p14:creationId xmlns:p14="http://schemas.microsoft.com/office/powerpoint/2010/main" val="72964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C7C-1EDF-4B10-B81E-064A7A4D134B}"/>
              </a:ext>
            </a:extLst>
          </p:cNvPr>
          <p:cNvSpPr>
            <a:spLocks noGrp="1"/>
          </p:cNvSpPr>
          <p:nvPr>
            <p:ph type="title"/>
          </p:nvPr>
        </p:nvSpPr>
        <p:spPr>
          <a:xfrm>
            <a:off x="3858658" y="420209"/>
            <a:ext cx="4658299" cy="1325563"/>
          </a:xfrm>
        </p:spPr>
        <p:txBody>
          <a:bodyPr/>
          <a:lstStyle/>
          <a:p>
            <a:r>
              <a:rPr lang="en-US">
                <a:cs typeface="Calibri Light"/>
              </a:rPr>
              <a:t>README file</a:t>
            </a:r>
            <a:endParaRPr lang="en-US"/>
          </a:p>
        </p:txBody>
      </p:sp>
      <p:sp>
        <p:nvSpPr>
          <p:cNvPr id="3" name="Content Placeholder 2">
            <a:extLst>
              <a:ext uri="{FF2B5EF4-FFF2-40B4-BE49-F238E27FC236}">
                <a16:creationId xmlns:a16="http://schemas.microsoft.com/office/drawing/2014/main" id="{E5A3F4C7-740F-4F6D-B8DD-BB51BF471B85}"/>
              </a:ext>
            </a:extLst>
          </p:cNvPr>
          <p:cNvSpPr>
            <a:spLocks noGrp="1"/>
          </p:cNvSpPr>
          <p:nvPr>
            <p:ph idx="1"/>
          </p:nvPr>
        </p:nvSpPr>
        <p:spPr>
          <a:xfrm>
            <a:off x="1571120" y="1519176"/>
            <a:ext cx="10018713" cy="3124201"/>
          </a:xfrm>
        </p:spPr>
        <p:txBody>
          <a:bodyPr vert="horz" lIns="91440" tIns="45720" rIns="91440" bIns="45720" rtlCol="0" anchor="t">
            <a:normAutofit/>
          </a:bodyPr>
          <a:lstStyle/>
          <a:p>
            <a:pPr marL="0" indent="0">
              <a:buNone/>
            </a:pPr>
            <a:r>
              <a:rPr lang="en-US" sz="3500">
                <a:cs typeface="Calibri"/>
              </a:rPr>
              <a:t>* It is pretty obvious its name </a:t>
            </a:r>
            <a:r>
              <a:rPr lang="en-US" sz="3500" b="1">
                <a:cs typeface="Calibri"/>
              </a:rPr>
              <a:t>Read me, </a:t>
            </a:r>
            <a:r>
              <a:rPr lang="en-US" sz="3500">
                <a:cs typeface="Calibri"/>
              </a:rPr>
              <a:t>it is offering to read that file.</a:t>
            </a:r>
            <a:endParaRPr lang="en-US"/>
          </a:p>
          <a:p>
            <a:pPr marL="0" indent="0">
              <a:buNone/>
            </a:pPr>
            <a:r>
              <a:rPr lang="en-US" sz="3500" b="1">
                <a:cs typeface="Calibri"/>
              </a:rPr>
              <a:t>* </a:t>
            </a:r>
            <a:r>
              <a:rPr lang="en-US" sz="3500">
                <a:cs typeface="Calibri"/>
              </a:rPr>
              <a:t>This file stores main information about the project, whenever we read, it gives us main idea about project to understand.</a:t>
            </a:r>
          </a:p>
          <a:p>
            <a:pPr marL="0" indent="0">
              <a:buNone/>
            </a:pPr>
            <a:r>
              <a:rPr lang="en-US" sz="3500">
                <a:cs typeface="Calibri"/>
              </a:rPr>
              <a:t>* it describes installation, how to use the project, purposes of the project and etc.</a:t>
            </a:r>
          </a:p>
        </p:txBody>
      </p:sp>
    </p:spTree>
    <p:extLst>
      <p:ext uri="{BB962C8B-B14F-4D97-AF65-F5344CB8AC3E}">
        <p14:creationId xmlns:p14="http://schemas.microsoft.com/office/powerpoint/2010/main" val="281309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6E13-ED16-4594-B749-52DFF055CF82}"/>
              </a:ext>
            </a:extLst>
          </p:cNvPr>
          <p:cNvSpPr>
            <a:spLocks noGrp="1"/>
          </p:cNvSpPr>
          <p:nvPr>
            <p:ph type="title"/>
          </p:nvPr>
        </p:nvSpPr>
        <p:spPr>
          <a:xfrm>
            <a:off x="948369" y="1127125"/>
            <a:ext cx="10515600" cy="4116502"/>
          </a:xfrm>
        </p:spPr>
        <p:txBody>
          <a:bodyPr>
            <a:normAutofit/>
          </a:bodyPr>
          <a:lstStyle/>
          <a:p>
            <a:r>
              <a:rPr lang="en-US" b="1">
                <a:cs typeface="Calibri Light"/>
              </a:rPr>
              <a:t>Questions???</a:t>
            </a:r>
            <a:br>
              <a:rPr lang="en-US" b="1">
                <a:cs typeface="Calibri Light"/>
              </a:rPr>
            </a:br>
            <a:br>
              <a:rPr lang="en-US">
                <a:cs typeface="Calibri Light"/>
              </a:rPr>
            </a:br>
            <a:r>
              <a:rPr lang="en-US">
                <a:cs typeface="Calibri Light"/>
              </a:rPr>
              <a:t> </a:t>
            </a:r>
            <a:br>
              <a:rPr lang="en-US">
                <a:cs typeface="Calibri Light"/>
              </a:rPr>
            </a:br>
            <a:r>
              <a:rPr lang="en-US">
                <a:cs typeface="Calibri Light"/>
              </a:rPr>
              <a:t>Let's see how it works!</a:t>
            </a:r>
          </a:p>
        </p:txBody>
      </p:sp>
    </p:spTree>
    <p:extLst>
      <p:ext uri="{BB962C8B-B14F-4D97-AF65-F5344CB8AC3E}">
        <p14:creationId xmlns:p14="http://schemas.microsoft.com/office/powerpoint/2010/main" val="309273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4CF5-458D-40B2-B361-375FCBF9144C}"/>
              </a:ext>
            </a:extLst>
          </p:cNvPr>
          <p:cNvSpPr>
            <a:spLocks noGrp="1"/>
          </p:cNvSpPr>
          <p:nvPr>
            <p:ph type="title"/>
          </p:nvPr>
        </p:nvSpPr>
        <p:spPr>
          <a:xfrm>
            <a:off x="1493957" y="-66554"/>
            <a:ext cx="10018713" cy="1029182"/>
          </a:xfrm>
        </p:spPr>
        <p:txBody>
          <a:bodyPr>
            <a:normAutofit/>
          </a:bodyPr>
          <a:lstStyle/>
          <a:p>
            <a:r>
              <a:rPr lang="en-US" sz="4500" b="1"/>
              <a:t>       Agenda</a:t>
            </a:r>
          </a:p>
        </p:txBody>
      </p:sp>
      <p:sp>
        <p:nvSpPr>
          <p:cNvPr id="3" name="Content Placeholder 2">
            <a:extLst>
              <a:ext uri="{FF2B5EF4-FFF2-40B4-BE49-F238E27FC236}">
                <a16:creationId xmlns:a16="http://schemas.microsoft.com/office/drawing/2014/main" id="{F44B57D6-441C-451D-AAF8-5CDA1BEC4806}"/>
              </a:ext>
            </a:extLst>
          </p:cNvPr>
          <p:cNvSpPr>
            <a:spLocks noGrp="1"/>
          </p:cNvSpPr>
          <p:nvPr>
            <p:ph sz="quarter" idx="13"/>
          </p:nvPr>
        </p:nvSpPr>
        <p:spPr>
          <a:xfrm>
            <a:off x="1984433" y="1373598"/>
            <a:ext cx="10363826" cy="3424107"/>
          </a:xfrm>
        </p:spPr>
        <p:txBody>
          <a:bodyPr vert="horz" lIns="91440" tIns="45720" rIns="91440" bIns="45720" rtlCol="0" anchor="t">
            <a:normAutofit/>
          </a:bodyPr>
          <a:lstStyle/>
          <a:p>
            <a:pPr marL="0" indent="0">
              <a:buNone/>
            </a:pPr>
            <a:r>
              <a:rPr lang="en-US" sz="3000"/>
              <a:t>*</a:t>
            </a:r>
            <a:r>
              <a:rPr lang="en-US" sz="3200"/>
              <a:t> What is Git?</a:t>
            </a:r>
            <a:endParaRPr lang="en-US" sz="3200">
              <a:cs typeface="Calibri"/>
            </a:endParaRPr>
          </a:p>
          <a:p>
            <a:pPr marL="0" indent="0">
              <a:buNone/>
            </a:pPr>
            <a:r>
              <a:rPr lang="en-US" sz="3200"/>
              <a:t>* What is GitHub?</a:t>
            </a:r>
            <a:endParaRPr lang="en-US" sz="3200">
              <a:cs typeface="Calibri"/>
            </a:endParaRPr>
          </a:p>
          <a:p>
            <a:pPr marL="0" indent="0">
              <a:buNone/>
            </a:pPr>
            <a:r>
              <a:rPr lang="en-US" sz="3200"/>
              <a:t>* Git commands</a:t>
            </a:r>
            <a:endParaRPr lang="en-US" sz="3200">
              <a:cs typeface="Calibri"/>
            </a:endParaRPr>
          </a:p>
          <a:p>
            <a:pPr marL="0" indent="0">
              <a:buNone/>
            </a:pPr>
            <a:r>
              <a:rPr lang="en-US" sz="3200"/>
              <a:t>* Git workflow</a:t>
            </a:r>
            <a:endParaRPr lang="en-US" sz="3200">
              <a:cs typeface="Calibri"/>
            </a:endParaRPr>
          </a:p>
          <a:p>
            <a:pPr marL="0" indent="0">
              <a:buNone/>
            </a:pPr>
            <a:r>
              <a:rPr lang="en-US" sz="3200">
                <a:cs typeface="Calibri"/>
              </a:rPr>
              <a:t>* Git ignore file</a:t>
            </a:r>
            <a:endParaRPr lang="en-US" sz="3200"/>
          </a:p>
          <a:p>
            <a:pPr marL="0" indent="0">
              <a:buNone/>
            </a:pPr>
            <a:r>
              <a:rPr lang="en-US" sz="3200"/>
              <a:t>* Creating new project and work with Git and GitHub!</a:t>
            </a:r>
            <a:endParaRPr lang="en-US" sz="3200">
              <a:cs typeface="Calibri"/>
            </a:endParaRPr>
          </a:p>
          <a:p>
            <a:pPr marL="0" indent="0">
              <a:buNone/>
            </a:pPr>
            <a:endParaRPr lang="en-US"/>
          </a:p>
        </p:txBody>
      </p:sp>
    </p:spTree>
    <p:extLst>
      <p:ext uri="{BB962C8B-B14F-4D97-AF65-F5344CB8AC3E}">
        <p14:creationId xmlns:p14="http://schemas.microsoft.com/office/powerpoint/2010/main" val="363585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47E5-E58F-4A15-80F5-17F65FCB038C}"/>
              </a:ext>
            </a:extLst>
          </p:cNvPr>
          <p:cNvSpPr>
            <a:spLocks noGrp="1"/>
          </p:cNvSpPr>
          <p:nvPr>
            <p:ph type="title"/>
          </p:nvPr>
        </p:nvSpPr>
        <p:spPr>
          <a:xfrm>
            <a:off x="1628995" y="213167"/>
            <a:ext cx="10018713" cy="1009891"/>
          </a:xfrm>
        </p:spPr>
        <p:txBody>
          <a:bodyPr/>
          <a:lstStyle/>
          <a:p>
            <a:r>
              <a:rPr lang="en-US" b="1">
                <a:cs typeface="Calibri Light"/>
              </a:rPr>
              <a:t>Short history about GIT.</a:t>
            </a:r>
            <a:endParaRPr lang="en-US" b="1"/>
          </a:p>
        </p:txBody>
      </p:sp>
      <p:sp>
        <p:nvSpPr>
          <p:cNvPr id="3" name="Content Placeholder 2">
            <a:extLst>
              <a:ext uri="{FF2B5EF4-FFF2-40B4-BE49-F238E27FC236}">
                <a16:creationId xmlns:a16="http://schemas.microsoft.com/office/drawing/2014/main" id="{9CD0FD9C-7F2C-4C18-9E5A-570FD8C4A7AA}"/>
              </a:ext>
            </a:extLst>
          </p:cNvPr>
          <p:cNvSpPr>
            <a:spLocks noGrp="1"/>
          </p:cNvSpPr>
          <p:nvPr>
            <p:ph idx="1"/>
          </p:nvPr>
        </p:nvSpPr>
        <p:spPr>
          <a:xfrm>
            <a:off x="1502439" y="1218885"/>
            <a:ext cx="10376761" cy="4840996"/>
          </a:xfrm>
        </p:spPr>
        <p:txBody>
          <a:bodyPr vert="horz" lIns="91440" tIns="45720" rIns="91440" bIns="45720" rtlCol="0" anchor="t">
            <a:normAutofit/>
          </a:bodyPr>
          <a:lstStyle/>
          <a:p>
            <a:pPr marL="0" indent="0">
              <a:lnSpc>
                <a:spcPct val="150000"/>
              </a:lnSpc>
              <a:buNone/>
            </a:pPr>
            <a:r>
              <a:rPr lang="en-US">
                <a:ea typeface="+mn-lt"/>
                <a:cs typeface="+mn-lt"/>
              </a:rPr>
              <a:t>–</a:t>
            </a:r>
            <a:r>
              <a:rPr lang="en-US" sz="3500" b="1">
                <a:ea typeface="+mn-lt"/>
                <a:cs typeface="+mn-lt"/>
              </a:rPr>
              <a:t> Created by Linus Torvalds, creator of Linux, in 2005 </a:t>
            </a:r>
            <a:endParaRPr lang="en-US" sz="3500" b="1">
              <a:cs typeface="Calibri"/>
            </a:endParaRPr>
          </a:p>
          <a:p>
            <a:pPr marL="0" indent="0">
              <a:lnSpc>
                <a:spcPct val="150000"/>
              </a:lnSpc>
              <a:buNone/>
            </a:pPr>
            <a:r>
              <a:rPr lang="en-US" sz="3500" b="1">
                <a:ea typeface="+mn-lt"/>
                <a:cs typeface="+mn-lt"/>
              </a:rPr>
              <a:t>– Came out of Linux development community</a:t>
            </a:r>
          </a:p>
          <a:p>
            <a:pPr marL="0" indent="0">
              <a:lnSpc>
                <a:spcPct val="150000"/>
              </a:lnSpc>
              <a:buNone/>
            </a:pPr>
            <a:r>
              <a:rPr lang="en-US" sz="3500" b="1">
                <a:ea typeface="+mn-lt"/>
                <a:cs typeface="+mn-lt"/>
              </a:rPr>
              <a:t>– Designed to do version control on systems</a:t>
            </a:r>
          </a:p>
          <a:p>
            <a:pPr marL="0" indent="0">
              <a:lnSpc>
                <a:spcPct val="150000"/>
              </a:lnSpc>
              <a:buNone/>
            </a:pPr>
            <a:r>
              <a:rPr lang="en-US" sz="3500" b="1">
                <a:ea typeface="+mn-lt"/>
                <a:cs typeface="+mn-lt"/>
              </a:rPr>
              <a:t>– Git is </a:t>
            </a:r>
            <a:r>
              <a:rPr lang="en-US" sz="3500" b="1">
                <a:ea typeface="+mn-lt"/>
                <a:cs typeface="+mn-lt"/>
                <a:hlinkClick r:id="rId2"/>
              </a:rPr>
              <a:t>free and open-source software</a:t>
            </a:r>
            <a:endParaRPr lang="en-US" sz="3500" b="1">
              <a:cs typeface="Calibri"/>
            </a:endParaRPr>
          </a:p>
        </p:txBody>
      </p:sp>
    </p:spTree>
    <p:extLst>
      <p:ext uri="{BB962C8B-B14F-4D97-AF65-F5344CB8AC3E}">
        <p14:creationId xmlns:p14="http://schemas.microsoft.com/office/powerpoint/2010/main" val="302659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91DB-B21E-47EB-8242-F4C0CE0BF435}"/>
              </a:ext>
            </a:extLst>
          </p:cNvPr>
          <p:cNvSpPr>
            <a:spLocks noGrp="1"/>
          </p:cNvSpPr>
          <p:nvPr>
            <p:ph type="ctrTitle"/>
          </p:nvPr>
        </p:nvSpPr>
        <p:spPr>
          <a:xfrm>
            <a:off x="4181699" y="315051"/>
            <a:ext cx="5098313" cy="302251"/>
          </a:xfrm>
        </p:spPr>
        <p:txBody>
          <a:bodyPr anchor="ctr">
            <a:normAutofit fontScale="90000"/>
          </a:bodyPr>
          <a:lstStyle/>
          <a:p>
            <a:pPr algn="l"/>
            <a:r>
              <a:rPr lang="en-US" sz="7200"/>
              <a:t>What is Git?</a:t>
            </a:r>
          </a:p>
        </p:txBody>
      </p:sp>
      <p:sp>
        <p:nvSpPr>
          <p:cNvPr id="3" name="Subtitle 2">
            <a:extLst>
              <a:ext uri="{FF2B5EF4-FFF2-40B4-BE49-F238E27FC236}">
                <a16:creationId xmlns:a16="http://schemas.microsoft.com/office/drawing/2014/main" id="{1E784BA2-6A80-43D6-81F9-DA7BEFAD0502}"/>
              </a:ext>
            </a:extLst>
          </p:cNvPr>
          <p:cNvSpPr>
            <a:spLocks noGrp="1"/>
          </p:cNvSpPr>
          <p:nvPr>
            <p:ph type="subTitle" idx="1"/>
          </p:nvPr>
        </p:nvSpPr>
        <p:spPr>
          <a:xfrm>
            <a:off x="3185618" y="1194892"/>
            <a:ext cx="8651299" cy="4188134"/>
          </a:xfrm>
        </p:spPr>
        <p:txBody>
          <a:bodyPr vert="horz" lIns="91440" tIns="45720" rIns="91440" bIns="45720" rtlCol="0" anchor="ctr">
            <a:normAutofit fontScale="92500"/>
          </a:bodyPr>
          <a:lstStyle/>
          <a:p>
            <a:pPr algn="ctr"/>
            <a:r>
              <a:rPr lang="en-US" sz="3500">
                <a:cs typeface="Calibri" panose="020F0502020204030204"/>
              </a:rPr>
              <a:t>Git is </a:t>
            </a:r>
            <a:r>
              <a:rPr lang="en-US" sz="3500" u="sng">
                <a:solidFill>
                  <a:srgbClr val="FF0000"/>
                </a:solidFill>
                <a:cs typeface="Calibri" panose="020F0502020204030204"/>
              </a:rPr>
              <a:t>Distributed version –control</a:t>
            </a:r>
            <a:r>
              <a:rPr lang="en-US" sz="3500">
                <a:cs typeface="Calibri" panose="020F0502020204030204"/>
              </a:rPr>
              <a:t> system, it helps programmers to track changes their source code. We use it during software development.</a:t>
            </a:r>
            <a:endParaRPr lang="en-US"/>
          </a:p>
          <a:p>
            <a:pPr algn="ctr"/>
            <a:endParaRPr lang="en-US" sz="3500">
              <a:cs typeface="Calibri" panose="020F0502020204030204"/>
            </a:endParaRPr>
          </a:p>
          <a:p>
            <a:pPr algn="ctr"/>
            <a:r>
              <a:rPr lang="en-US" sz="3500">
                <a:cs typeface="Calibri" panose="020F0502020204030204"/>
              </a:rPr>
              <a:t>It is created for </a:t>
            </a:r>
            <a:r>
              <a:rPr lang="en-US" sz="3500" b="1" u="sng">
                <a:solidFill>
                  <a:srgbClr val="FF0000"/>
                </a:solidFill>
                <a:cs typeface="Calibri" panose="020F0502020204030204"/>
              </a:rPr>
              <a:t>coordinating and collaborating</a:t>
            </a:r>
            <a:r>
              <a:rPr lang="en-US" sz="3500" u="sng">
                <a:cs typeface="Calibri" panose="020F0502020204030204"/>
              </a:rPr>
              <a:t> </a:t>
            </a:r>
            <a:r>
              <a:rPr lang="en-US" sz="3500">
                <a:cs typeface="Calibri" panose="020F0502020204030204"/>
              </a:rPr>
              <a:t>work among programmers, We use Git for any kind of </a:t>
            </a:r>
            <a:r>
              <a:rPr lang="en-US" sz="3500" b="1">
                <a:solidFill>
                  <a:srgbClr val="FF0000"/>
                </a:solidFill>
                <a:cs typeface="Calibri" panose="020F0502020204030204"/>
              </a:rPr>
              <a:t>files</a:t>
            </a:r>
          </a:p>
        </p:txBody>
      </p:sp>
    </p:spTree>
    <p:extLst>
      <p:ext uri="{BB962C8B-B14F-4D97-AF65-F5344CB8AC3E}">
        <p14:creationId xmlns:p14="http://schemas.microsoft.com/office/powerpoint/2010/main" val="326277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E886-C979-4649-8A73-01BE397D8F74}"/>
              </a:ext>
            </a:extLst>
          </p:cNvPr>
          <p:cNvSpPr>
            <a:spLocks noGrp="1"/>
          </p:cNvSpPr>
          <p:nvPr>
            <p:ph type="title"/>
          </p:nvPr>
        </p:nvSpPr>
        <p:spPr>
          <a:xfrm>
            <a:off x="1551830" y="-56909"/>
            <a:ext cx="10018713" cy="1222093"/>
          </a:xfrm>
        </p:spPr>
        <p:txBody>
          <a:bodyPr/>
          <a:lstStyle/>
          <a:p>
            <a:r>
              <a:rPr lang="en-US" b="1">
                <a:cs typeface="Calibri Light"/>
              </a:rPr>
              <a:t> Why we use Git?  </a:t>
            </a:r>
            <a:r>
              <a:rPr lang="en-US" b="1">
                <a:ea typeface="+mj-lt"/>
                <a:cs typeface="+mj-lt"/>
              </a:rPr>
              <a:t> Goals of Git  :)</a:t>
            </a:r>
            <a:r>
              <a:rPr lang="en-US">
                <a:ea typeface="+mj-lt"/>
                <a:cs typeface="+mj-lt"/>
              </a:rPr>
              <a:t> </a:t>
            </a:r>
            <a:endParaRPr lang="en-US">
              <a:cs typeface="Calibri Light"/>
            </a:endParaRPr>
          </a:p>
        </p:txBody>
      </p:sp>
      <p:sp>
        <p:nvSpPr>
          <p:cNvPr id="3" name="Content Placeholder 2">
            <a:extLst>
              <a:ext uri="{FF2B5EF4-FFF2-40B4-BE49-F238E27FC236}">
                <a16:creationId xmlns:a16="http://schemas.microsoft.com/office/drawing/2014/main" id="{D886FB93-7302-4F26-B80A-121AB841DB4C}"/>
              </a:ext>
            </a:extLst>
          </p:cNvPr>
          <p:cNvSpPr>
            <a:spLocks noGrp="1"/>
          </p:cNvSpPr>
          <p:nvPr>
            <p:ph idx="1"/>
          </p:nvPr>
        </p:nvSpPr>
        <p:spPr>
          <a:xfrm>
            <a:off x="1754386" y="1220164"/>
            <a:ext cx="10018713" cy="4715719"/>
          </a:xfrm>
        </p:spPr>
        <p:txBody>
          <a:bodyPr vert="horz" lIns="91440" tIns="45720" rIns="91440" bIns="45720" rtlCol="0" anchor="t">
            <a:normAutofit lnSpcReduction="10000"/>
          </a:bodyPr>
          <a:lstStyle/>
          <a:p>
            <a:pPr marL="0" indent="0">
              <a:lnSpc>
                <a:spcPct val="150000"/>
              </a:lnSpc>
              <a:buNone/>
            </a:pPr>
            <a:r>
              <a:rPr lang="en-US">
                <a:ea typeface="+mn-lt"/>
                <a:cs typeface="+mn-lt"/>
              </a:rPr>
              <a:t> </a:t>
            </a:r>
            <a:r>
              <a:rPr lang="en-US" sz="3500">
                <a:solidFill>
                  <a:schemeClr val="accent1"/>
                </a:solidFill>
                <a:ea typeface="+mn-lt"/>
                <a:cs typeface="+mn-lt"/>
              </a:rPr>
              <a:t>–</a:t>
            </a:r>
            <a:r>
              <a:rPr lang="en-US" sz="3800">
                <a:solidFill>
                  <a:schemeClr val="accent1"/>
                </a:solidFill>
                <a:ea typeface="+mn-lt"/>
                <a:cs typeface="+mn-lt"/>
              </a:rPr>
              <a:t> Speed</a:t>
            </a:r>
            <a:endParaRPr lang="en-US"/>
          </a:p>
          <a:p>
            <a:pPr marL="0" indent="0">
              <a:lnSpc>
                <a:spcPct val="150000"/>
              </a:lnSpc>
              <a:buNone/>
            </a:pPr>
            <a:r>
              <a:rPr lang="en-US" sz="3800">
                <a:solidFill>
                  <a:schemeClr val="accent1"/>
                </a:solidFill>
                <a:ea typeface="+mn-lt"/>
                <a:cs typeface="+mn-lt"/>
              </a:rPr>
              <a:t> – Support for non-linear development (hundreds of parallel branches) </a:t>
            </a:r>
          </a:p>
          <a:p>
            <a:pPr marL="0" indent="0">
              <a:lnSpc>
                <a:spcPct val="150000"/>
              </a:lnSpc>
              <a:buNone/>
            </a:pPr>
            <a:r>
              <a:rPr lang="en-US" sz="3800">
                <a:solidFill>
                  <a:schemeClr val="accent1"/>
                </a:solidFill>
                <a:ea typeface="+mn-lt"/>
                <a:cs typeface="+mn-lt"/>
              </a:rPr>
              <a:t>– Fully distributed </a:t>
            </a:r>
            <a:endParaRPr lang="en-US" sz="3800">
              <a:solidFill>
                <a:schemeClr val="accent1"/>
              </a:solidFill>
              <a:cs typeface="Calibri"/>
            </a:endParaRPr>
          </a:p>
          <a:p>
            <a:pPr marL="0" indent="0">
              <a:lnSpc>
                <a:spcPct val="150000"/>
              </a:lnSpc>
              <a:buNone/>
            </a:pPr>
            <a:r>
              <a:rPr lang="en-US" sz="3800">
                <a:solidFill>
                  <a:schemeClr val="accent1"/>
                </a:solidFill>
                <a:ea typeface="+mn-lt"/>
                <a:cs typeface="+mn-lt"/>
              </a:rPr>
              <a:t>– Able to handle large projects efficiently</a:t>
            </a:r>
            <a:endParaRPr lang="en-US" sz="3800">
              <a:solidFill>
                <a:schemeClr val="accent1"/>
              </a:solidFill>
              <a:cs typeface="Calibri" panose="020F0502020204030204"/>
            </a:endParaRPr>
          </a:p>
        </p:txBody>
      </p:sp>
    </p:spTree>
    <p:extLst>
      <p:ext uri="{BB962C8B-B14F-4D97-AF65-F5344CB8AC3E}">
        <p14:creationId xmlns:p14="http://schemas.microsoft.com/office/powerpoint/2010/main" val="311908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95DF-C0A5-4D75-8E37-A04BE2A8B640}"/>
              </a:ext>
            </a:extLst>
          </p:cNvPr>
          <p:cNvSpPr>
            <a:spLocks noGrp="1"/>
          </p:cNvSpPr>
          <p:nvPr>
            <p:ph type="title"/>
          </p:nvPr>
        </p:nvSpPr>
        <p:spPr>
          <a:xfrm>
            <a:off x="920827" y="2017655"/>
            <a:ext cx="10515600" cy="1325563"/>
          </a:xfrm>
        </p:spPr>
        <p:txBody>
          <a:bodyPr/>
          <a:lstStyle/>
          <a:p>
            <a:r>
              <a:rPr lang="en-US" b="1">
                <a:cs typeface="Calibri Light"/>
              </a:rPr>
              <a:t>Centralized vs Distributed Development!</a:t>
            </a:r>
            <a:endParaRPr lang="en-US" b="1"/>
          </a:p>
        </p:txBody>
      </p:sp>
    </p:spTree>
    <p:extLst>
      <p:ext uri="{BB962C8B-B14F-4D97-AF65-F5344CB8AC3E}">
        <p14:creationId xmlns:p14="http://schemas.microsoft.com/office/powerpoint/2010/main" val="244141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A762-0A73-45FB-888F-DA8132CD9558}"/>
              </a:ext>
            </a:extLst>
          </p:cNvPr>
          <p:cNvSpPr>
            <a:spLocks noGrp="1"/>
          </p:cNvSpPr>
          <p:nvPr>
            <p:ph type="title"/>
          </p:nvPr>
        </p:nvSpPr>
        <p:spPr>
          <a:xfrm>
            <a:off x="838200" y="365125"/>
            <a:ext cx="10515600" cy="664551"/>
          </a:xfrm>
        </p:spPr>
        <p:txBody>
          <a:bodyPr>
            <a:normAutofit/>
          </a:bodyPr>
          <a:lstStyle/>
          <a:p>
            <a:r>
              <a:rPr lang="en-US" sz="3500" b="1">
                <a:cs typeface="Calibri Light"/>
              </a:rPr>
              <a:t>SVN / CVS – Centralized Development</a:t>
            </a:r>
          </a:p>
        </p:txBody>
      </p:sp>
      <p:sp>
        <p:nvSpPr>
          <p:cNvPr id="3" name="Content Placeholder 2">
            <a:extLst>
              <a:ext uri="{FF2B5EF4-FFF2-40B4-BE49-F238E27FC236}">
                <a16:creationId xmlns:a16="http://schemas.microsoft.com/office/drawing/2014/main" id="{9D755E76-FCD9-4A4C-93BC-F5E14336D679}"/>
              </a:ext>
            </a:extLst>
          </p:cNvPr>
          <p:cNvSpPr>
            <a:spLocks noGrp="1"/>
          </p:cNvSpPr>
          <p:nvPr>
            <p:ph idx="1"/>
          </p:nvPr>
        </p:nvSpPr>
        <p:spPr>
          <a:xfrm>
            <a:off x="838200" y="1026903"/>
            <a:ext cx="10515600" cy="5150060"/>
          </a:xfrm>
        </p:spPr>
        <p:txBody>
          <a:bodyPr vert="horz" lIns="91440" tIns="45720" rIns="91440" bIns="45720" rtlCol="0" anchor="t">
            <a:normAutofit/>
          </a:bodyPr>
          <a:lstStyle/>
          <a:p>
            <a:pPr marL="0" indent="0">
              <a:buNone/>
            </a:pPr>
            <a:endParaRPr lang="en-US" u="sng">
              <a:cs typeface="Calibri" panose="020F0502020204030204"/>
            </a:endParaRPr>
          </a:p>
        </p:txBody>
      </p:sp>
      <p:sp>
        <p:nvSpPr>
          <p:cNvPr id="4" name="Oval 3">
            <a:extLst>
              <a:ext uri="{FF2B5EF4-FFF2-40B4-BE49-F238E27FC236}">
                <a16:creationId xmlns:a16="http://schemas.microsoft.com/office/drawing/2014/main" id="{7608D149-43DD-42E4-BF78-3FB5BBAC9F1D}"/>
              </a:ext>
            </a:extLst>
          </p:cNvPr>
          <p:cNvSpPr/>
          <p:nvPr/>
        </p:nvSpPr>
        <p:spPr>
          <a:xfrm>
            <a:off x="1406487" y="4257102"/>
            <a:ext cx="1826963" cy="145973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JAMES</a:t>
            </a:r>
          </a:p>
        </p:txBody>
      </p:sp>
      <p:sp>
        <p:nvSpPr>
          <p:cNvPr id="5" name="Oval 4">
            <a:extLst>
              <a:ext uri="{FF2B5EF4-FFF2-40B4-BE49-F238E27FC236}">
                <a16:creationId xmlns:a16="http://schemas.microsoft.com/office/drawing/2014/main" id="{630E35FA-2925-444A-8058-42B35350BD7C}"/>
              </a:ext>
            </a:extLst>
          </p:cNvPr>
          <p:cNvSpPr/>
          <p:nvPr/>
        </p:nvSpPr>
        <p:spPr>
          <a:xfrm>
            <a:off x="3490511" y="4284644"/>
            <a:ext cx="1826963" cy="145973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JACK</a:t>
            </a:r>
          </a:p>
        </p:txBody>
      </p:sp>
      <p:sp>
        <p:nvSpPr>
          <p:cNvPr id="6" name="Oval 5">
            <a:extLst>
              <a:ext uri="{FF2B5EF4-FFF2-40B4-BE49-F238E27FC236}">
                <a16:creationId xmlns:a16="http://schemas.microsoft.com/office/drawing/2014/main" id="{516D6BED-E8CF-45AD-AF6B-EA701BF1D0CD}"/>
              </a:ext>
            </a:extLst>
          </p:cNvPr>
          <p:cNvSpPr/>
          <p:nvPr/>
        </p:nvSpPr>
        <p:spPr>
          <a:xfrm>
            <a:off x="5804053" y="4257102"/>
            <a:ext cx="1826963" cy="145973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SARA</a:t>
            </a:r>
            <a:endParaRPr lang="en-US" sz="2500" b="1">
              <a:solidFill>
                <a:schemeClr val="tx1"/>
              </a:solidFill>
            </a:endParaRPr>
          </a:p>
        </p:txBody>
      </p:sp>
      <p:sp>
        <p:nvSpPr>
          <p:cNvPr id="7" name="Oval 6">
            <a:extLst>
              <a:ext uri="{FF2B5EF4-FFF2-40B4-BE49-F238E27FC236}">
                <a16:creationId xmlns:a16="http://schemas.microsoft.com/office/drawing/2014/main" id="{95368AB4-0CA2-450C-BCD3-A63A92122D18}"/>
              </a:ext>
            </a:extLst>
          </p:cNvPr>
          <p:cNvSpPr/>
          <p:nvPr/>
        </p:nvSpPr>
        <p:spPr>
          <a:xfrm>
            <a:off x="8209402" y="4257101"/>
            <a:ext cx="1826963" cy="145973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BEN</a:t>
            </a:r>
          </a:p>
        </p:txBody>
      </p:sp>
      <p:sp>
        <p:nvSpPr>
          <p:cNvPr id="8" name="Oval 7">
            <a:extLst>
              <a:ext uri="{FF2B5EF4-FFF2-40B4-BE49-F238E27FC236}">
                <a16:creationId xmlns:a16="http://schemas.microsoft.com/office/drawing/2014/main" id="{5B55E66D-6F87-4F62-B6FA-63F96CA88DCD}"/>
              </a:ext>
            </a:extLst>
          </p:cNvPr>
          <p:cNvSpPr/>
          <p:nvPr/>
        </p:nvSpPr>
        <p:spPr>
          <a:xfrm>
            <a:off x="4403470" y="1117295"/>
            <a:ext cx="2245208" cy="187286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CENTRAL</a:t>
            </a:r>
          </a:p>
        </p:txBody>
      </p:sp>
      <p:cxnSp>
        <p:nvCxnSpPr>
          <p:cNvPr id="12" name="Straight Arrow Connector 11">
            <a:extLst>
              <a:ext uri="{FF2B5EF4-FFF2-40B4-BE49-F238E27FC236}">
                <a16:creationId xmlns:a16="http://schemas.microsoft.com/office/drawing/2014/main" id="{DB42A89A-AA6E-43F5-BAAF-69D098AAB3F9}"/>
              </a:ext>
            </a:extLst>
          </p:cNvPr>
          <p:cNvCxnSpPr>
            <a:cxnSpLocks/>
          </p:cNvCxnSpPr>
          <p:nvPr/>
        </p:nvCxnSpPr>
        <p:spPr>
          <a:xfrm flipH="1" flipV="1">
            <a:off x="6512458" y="2624421"/>
            <a:ext cx="2491648" cy="165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664A2827-4AFC-4664-B231-9CA5C923C8F2}"/>
              </a:ext>
            </a:extLst>
          </p:cNvPr>
          <p:cNvSpPr/>
          <p:nvPr/>
        </p:nvSpPr>
        <p:spPr>
          <a:xfrm rot="-2460000">
            <a:off x="2146280" y="3192200"/>
            <a:ext cx="2671590" cy="211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F422B05-47D2-4467-9B94-524C7B577D44}"/>
              </a:ext>
            </a:extLst>
          </p:cNvPr>
          <p:cNvSpPr/>
          <p:nvPr/>
        </p:nvSpPr>
        <p:spPr>
          <a:xfrm rot="17700000">
            <a:off x="3922062" y="3410810"/>
            <a:ext cx="1450556" cy="257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62D3247-975B-4045-9798-B80082F1547C}"/>
              </a:ext>
            </a:extLst>
          </p:cNvPr>
          <p:cNvSpPr/>
          <p:nvPr/>
        </p:nvSpPr>
        <p:spPr>
          <a:xfrm rot="14760000">
            <a:off x="5859194" y="3374086"/>
            <a:ext cx="1450556" cy="257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AA4E74B7-E48B-438C-A87C-1E75DE6CDD48}"/>
              </a:ext>
            </a:extLst>
          </p:cNvPr>
          <p:cNvSpPr/>
          <p:nvPr/>
        </p:nvSpPr>
        <p:spPr>
          <a:xfrm rot="12900000">
            <a:off x="6256800" y="3290326"/>
            <a:ext cx="2901108" cy="21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24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1290-FFDA-4D38-83BD-5B0D8534687F}"/>
              </a:ext>
            </a:extLst>
          </p:cNvPr>
          <p:cNvSpPr>
            <a:spLocks noGrp="1"/>
          </p:cNvSpPr>
          <p:nvPr>
            <p:ph type="title"/>
          </p:nvPr>
        </p:nvSpPr>
        <p:spPr>
          <a:xfrm>
            <a:off x="838200" y="365125"/>
            <a:ext cx="10515600" cy="930792"/>
          </a:xfrm>
        </p:spPr>
        <p:txBody>
          <a:bodyPr>
            <a:normAutofit/>
          </a:bodyPr>
          <a:lstStyle/>
          <a:p>
            <a:r>
              <a:rPr lang="en-US" sz="3500" b="1">
                <a:cs typeface="Calibri Light"/>
              </a:rPr>
              <a:t>GIT – DISTRIBUTED DEVELOPMENT</a:t>
            </a:r>
            <a:endParaRPr lang="en-US" sz="3500" b="1"/>
          </a:p>
        </p:txBody>
      </p:sp>
      <p:sp>
        <p:nvSpPr>
          <p:cNvPr id="3" name="Content Placeholder 2">
            <a:extLst>
              <a:ext uri="{FF2B5EF4-FFF2-40B4-BE49-F238E27FC236}">
                <a16:creationId xmlns:a16="http://schemas.microsoft.com/office/drawing/2014/main" id="{79DA61E3-3258-45A7-8584-5A43ECE42858}"/>
              </a:ext>
            </a:extLst>
          </p:cNvPr>
          <p:cNvSpPr>
            <a:spLocks noGrp="1"/>
          </p:cNvSpPr>
          <p:nvPr>
            <p:ph idx="1"/>
          </p:nvPr>
        </p:nvSpPr>
        <p:spPr>
          <a:xfrm>
            <a:off x="838200" y="1146252"/>
            <a:ext cx="10515600" cy="5030711"/>
          </a:xfrm>
        </p:spPr>
        <p:txBody>
          <a:bodyPr vert="horz" lIns="91440" tIns="45720" rIns="91440" bIns="45720" rtlCol="0" anchor="t">
            <a:normAutofit/>
          </a:bodyPr>
          <a:lstStyle/>
          <a:p>
            <a:pPr marL="0" indent="0">
              <a:buNone/>
            </a:pPr>
            <a:endParaRPr lang="en-US">
              <a:cs typeface="Calibri" panose="020F0502020204030204"/>
            </a:endParaRPr>
          </a:p>
        </p:txBody>
      </p:sp>
      <p:sp>
        <p:nvSpPr>
          <p:cNvPr id="4" name="Oval 3">
            <a:extLst>
              <a:ext uri="{FF2B5EF4-FFF2-40B4-BE49-F238E27FC236}">
                <a16:creationId xmlns:a16="http://schemas.microsoft.com/office/drawing/2014/main" id="{CA7E13DE-72AA-4135-A6EC-BD8FC8B4F98D}"/>
              </a:ext>
            </a:extLst>
          </p:cNvPr>
          <p:cNvSpPr/>
          <p:nvPr/>
        </p:nvSpPr>
        <p:spPr>
          <a:xfrm>
            <a:off x="4890049" y="1291728"/>
            <a:ext cx="1905521" cy="1671355"/>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a:solidFill>
                  <a:schemeClr val="tx1"/>
                </a:solidFill>
                <a:cs typeface="Calibri"/>
              </a:rPr>
              <a:t>CENTRAL</a:t>
            </a:r>
            <a:endParaRPr lang="en-US" sz="2100" b="1">
              <a:solidFill>
                <a:schemeClr val="tx1"/>
              </a:solidFill>
            </a:endParaRPr>
          </a:p>
        </p:txBody>
      </p:sp>
      <p:sp>
        <p:nvSpPr>
          <p:cNvPr id="5" name="Oval 4">
            <a:extLst>
              <a:ext uri="{FF2B5EF4-FFF2-40B4-BE49-F238E27FC236}">
                <a16:creationId xmlns:a16="http://schemas.microsoft.com/office/drawing/2014/main" id="{7F7915A4-305B-4FD8-8D28-6CAA0670130A}"/>
              </a:ext>
            </a:extLst>
          </p:cNvPr>
          <p:cNvSpPr/>
          <p:nvPr/>
        </p:nvSpPr>
        <p:spPr>
          <a:xfrm>
            <a:off x="901548" y="3522643"/>
            <a:ext cx="1661710" cy="166171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James</a:t>
            </a:r>
            <a:endParaRPr lang="en-US" sz="2500" b="1">
              <a:solidFill>
                <a:schemeClr val="tx1"/>
              </a:solidFill>
            </a:endParaRPr>
          </a:p>
        </p:txBody>
      </p:sp>
      <p:sp>
        <p:nvSpPr>
          <p:cNvPr id="6" name="Oval 5">
            <a:extLst>
              <a:ext uri="{FF2B5EF4-FFF2-40B4-BE49-F238E27FC236}">
                <a16:creationId xmlns:a16="http://schemas.microsoft.com/office/drawing/2014/main" id="{74FE32A5-BC74-4F4E-98CD-6479C486E58E}"/>
              </a:ext>
            </a:extLst>
          </p:cNvPr>
          <p:cNvSpPr/>
          <p:nvPr/>
        </p:nvSpPr>
        <p:spPr>
          <a:xfrm>
            <a:off x="3499692" y="4853849"/>
            <a:ext cx="1661710" cy="166171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Jack</a:t>
            </a:r>
            <a:endParaRPr lang="en-US" sz="2500" b="1">
              <a:solidFill>
                <a:schemeClr val="tx1"/>
              </a:solidFill>
            </a:endParaRPr>
          </a:p>
        </p:txBody>
      </p:sp>
      <p:sp>
        <p:nvSpPr>
          <p:cNvPr id="7" name="Oval 6">
            <a:extLst>
              <a:ext uri="{FF2B5EF4-FFF2-40B4-BE49-F238E27FC236}">
                <a16:creationId xmlns:a16="http://schemas.microsoft.com/office/drawing/2014/main" id="{264D9009-67A8-447A-BB82-82211FEEBC22}"/>
              </a:ext>
            </a:extLst>
          </p:cNvPr>
          <p:cNvSpPr/>
          <p:nvPr/>
        </p:nvSpPr>
        <p:spPr>
          <a:xfrm>
            <a:off x="6749667" y="4853848"/>
            <a:ext cx="1661710" cy="166171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Sara</a:t>
            </a:r>
            <a:endParaRPr lang="en-US" sz="2500" b="1">
              <a:solidFill>
                <a:schemeClr val="tx1"/>
              </a:solidFill>
            </a:endParaRPr>
          </a:p>
        </p:txBody>
      </p:sp>
      <p:sp>
        <p:nvSpPr>
          <p:cNvPr id="8" name="Oval 7">
            <a:extLst>
              <a:ext uri="{FF2B5EF4-FFF2-40B4-BE49-F238E27FC236}">
                <a16:creationId xmlns:a16="http://schemas.microsoft.com/office/drawing/2014/main" id="{0A05C2A9-A92F-4E38-81D6-97D3E77D5543}"/>
              </a:ext>
            </a:extLst>
          </p:cNvPr>
          <p:cNvSpPr/>
          <p:nvPr/>
        </p:nvSpPr>
        <p:spPr>
          <a:xfrm>
            <a:off x="9329451" y="3375753"/>
            <a:ext cx="1661710" cy="166171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cs typeface="Calibri"/>
              </a:rPr>
              <a:t>Ben</a:t>
            </a:r>
            <a:endParaRPr lang="en-US" sz="2500" b="1">
              <a:solidFill>
                <a:schemeClr val="tx1"/>
              </a:solidFill>
            </a:endParaRPr>
          </a:p>
        </p:txBody>
      </p:sp>
      <p:sp>
        <p:nvSpPr>
          <p:cNvPr id="11" name="Arrow: Right 10">
            <a:extLst>
              <a:ext uri="{FF2B5EF4-FFF2-40B4-BE49-F238E27FC236}">
                <a16:creationId xmlns:a16="http://schemas.microsoft.com/office/drawing/2014/main" id="{5F7E7D1F-8151-40B3-8237-8491F5ED4B46}"/>
              </a:ext>
            </a:extLst>
          </p:cNvPr>
          <p:cNvSpPr/>
          <p:nvPr/>
        </p:nvSpPr>
        <p:spPr>
          <a:xfrm rot="1740000">
            <a:off x="2347949" y="5122689"/>
            <a:ext cx="1175132" cy="19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0F266E4-ABBC-47A0-B804-A7B6F2E68487}"/>
              </a:ext>
            </a:extLst>
          </p:cNvPr>
          <p:cNvSpPr/>
          <p:nvPr/>
        </p:nvSpPr>
        <p:spPr>
          <a:xfrm rot="-1320000">
            <a:off x="2311851" y="3101460"/>
            <a:ext cx="2800119" cy="183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7AC0C78-B0AB-4815-822E-BD4418E65CA5}"/>
              </a:ext>
            </a:extLst>
          </p:cNvPr>
          <p:cNvSpPr/>
          <p:nvPr/>
        </p:nvSpPr>
        <p:spPr>
          <a:xfrm rot="-1920000">
            <a:off x="8372125" y="5105095"/>
            <a:ext cx="1340385" cy="238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BF66B59-7B50-4B5D-8241-2CB1B7001B07}"/>
              </a:ext>
            </a:extLst>
          </p:cNvPr>
          <p:cNvSpPr/>
          <p:nvPr/>
        </p:nvSpPr>
        <p:spPr>
          <a:xfrm rot="10920000" flipV="1">
            <a:off x="2604397" y="3917755"/>
            <a:ext cx="6692745" cy="17443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97D0AC4-BCE9-48AD-B0AA-093B1E09F9D8}"/>
              </a:ext>
            </a:extLst>
          </p:cNvPr>
          <p:cNvSpPr/>
          <p:nvPr/>
        </p:nvSpPr>
        <p:spPr>
          <a:xfrm rot="9000000">
            <a:off x="8151906" y="4527160"/>
            <a:ext cx="1239398" cy="266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B45CD7B-6149-4113-9E3C-3780AD8D5BB2}"/>
              </a:ext>
            </a:extLst>
          </p:cNvPr>
          <p:cNvSpPr/>
          <p:nvPr/>
        </p:nvSpPr>
        <p:spPr>
          <a:xfrm rot="840000" flipV="1">
            <a:off x="2591023" y="4531736"/>
            <a:ext cx="4342479" cy="20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16095A5-B7AB-484B-8448-966DF4F46951}"/>
              </a:ext>
            </a:extLst>
          </p:cNvPr>
          <p:cNvSpPr/>
          <p:nvPr/>
        </p:nvSpPr>
        <p:spPr>
          <a:xfrm>
            <a:off x="5249893" y="5629903"/>
            <a:ext cx="1404650" cy="220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35127AF-2172-421A-9F33-5322F6D095F8}"/>
              </a:ext>
            </a:extLst>
          </p:cNvPr>
          <p:cNvSpPr/>
          <p:nvPr/>
        </p:nvSpPr>
        <p:spPr>
          <a:xfrm rot="17520000">
            <a:off x="4034085" y="3829703"/>
            <a:ext cx="2019759" cy="229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9794FEF-F9DF-4E4E-86E2-832DCD07A6A4}"/>
              </a:ext>
            </a:extLst>
          </p:cNvPr>
          <p:cNvSpPr/>
          <p:nvPr/>
        </p:nvSpPr>
        <p:spPr>
          <a:xfrm rot="14460000">
            <a:off x="5804157" y="3764876"/>
            <a:ext cx="2084024" cy="229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8D4B2620-7A8F-4A38-B503-03CDE32F4613}"/>
              </a:ext>
            </a:extLst>
          </p:cNvPr>
          <p:cNvSpPr/>
          <p:nvPr/>
        </p:nvSpPr>
        <p:spPr>
          <a:xfrm rot="12360000">
            <a:off x="6750162" y="2992294"/>
            <a:ext cx="2800119" cy="211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44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D057-5350-418C-9C00-B3934C9A7306}"/>
              </a:ext>
            </a:extLst>
          </p:cNvPr>
          <p:cNvSpPr>
            <a:spLocks noGrp="1"/>
          </p:cNvSpPr>
          <p:nvPr>
            <p:ph type="title"/>
          </p:nvPr>
        </p:nvSpPr>
        <p:spPr>
          <a:xfrm>
            <a:off x="1465020" y="116711"/>
            <a:ext cx="10018713" cy="807334"/>
          </a:xfrm>
        </p:spPr>
        <p:txBody>
          <a:bodyPr/>
          <a:lstStyle/>
          <a:p>
            <a:r>
              <a:rPr lang="en-US">
                <a:cs typeface="Calibri Light"/>
              </a:rPr>
              <a:t>     </a:t>
            </a:r>
            <a:r>
              <a:rPr lang="en-US" b="1">
                <a:cs typeface="Calibri Light"/>
              </a:rPr>
              <a:t> GITHUB</a:t>
            </a:r>
            <a:endParaRPr lang="en-US" b="1"/>
          </a:p>
        </p:txBody>
      </p:sp>
      <p:sp>
        <p:nvSpPr>
          <p:cNvPr id="3" name="Content Placeholder 2">
            <a:extLst>
              <a:ext uri="{FF2B5EF4-FFF2-40B4-BE49-F238E27FC236}">
                <a16:creationId xmlns:a16="http://schemas.microsoft.com/office/drawing/2014/main" id="{E6728FC3-1169-4896-A872-C4A3E88F2E0F}"/>
              </a:ext>
            </a:extLst>
          </p:cNvPr>
          <p:cNvSpPr>
            <a:spLocks noGrp="1"/>
          </p:cNvSpPr>
          <p:nvPr>
            <p:ph idx="1"/>
          </p:nvPr>
        </p:nvSpPr>
        <p:spPr>
          <a:xfrm>
            <a:off x="2111415" y="1304764"/>
            <a:ext cx="9600433" cy="4862554"/>
          </a:xfrm>
        </p:spPr>
        <p:txBody>
          <a:bodyPr vert="horz" lIns="91440" tIns="45720" rIns="91440" bIns="45720" rtlCol="0" anchor="t">
            <a:normAutofit fontScale="92500" lnSpcReduction="20000"/>
          </a:bodyPr>
          <a:lstStyle/>
          <a:p>
            <a:pPr marL="0" indent="0">
              <a:lnSpc>
                <a:spcPct val="150000"/>
              </a:lnSpc>
              <a:buNone/>
            </a:pPr>
            <a:r>
              <a:rPr lang="en-US" sz="3200" b="1">
                <a:ea typeface="+mn-lt"/>
                <a:cs typeface="+mn-lt"/>
              </a:rPr>
              <a:t>* GitHub</a:t>
            </a:r>
            <a:r>
              <a:rPr lang="en-US" sz="3200">
                <a:ea typeface="+mn-lt"/>
                <a:cs typeface="+mn-lt"/>
              </a:rPr>
              <a:t> is a global company that provides </a:t>
            </a:r>
            <a:r>
              <a:rPr lang="en-US" sz="3200">
                <a:ea typeface="+mn-lt"/>
                <a:cs typeface="+mn-lt"/>
                <a:hlinkClick r:id="rId2"/>
              </a:rPr>
              <a:t>hosting</a:t>
            </a:r>
            <a:r>
              <a:rPr lang="en-US" sz="3200">
                <a:ea typeface="+mn-lt"/>
                <a:cs typeface="+mn-lt"/>
              </a:rPr>
              <a:t> for </a:t>
            </a:r>
            <a:r>
              <a:rPr lang="en-US" sz="3200">
                <a:ea typeface="+mn-lt"/>
                <a:cs typeface="+mn-lt"/>
                <a:hlinkClick r:id="rId3"/>
              </a:rPr>
              <a:t>software development</a:t>
            </a:r>
            <a:r>
              <a:rPr lang="en-US" sz="3200">
                <a:ea typeface="+mn-lt"/>
                <a:cs typeface="+mn-lt"/>
              </a:rPr>
              <a:t> </a:t>
            </a:r>
            <a:r>
              <a:rPr lang="en-US" sz="3200">
                <a:ea typeface="+mn-lt"/>
                <a:cs typeface="+mn-lt"/>
                <a:hlinkClick r:id="rId4"/>
              </a:rPr>
              <a:t>version control</a:t>
            </a:r>
            <a:r>
              <a:rPr lang="en-US" sz="3200">
                <a:ea typeface="+mn-lt"/>
                <a:cs typeface="+mn-lt"/>
              </a:rPr>
              <a:t> using </a:t>
            </a:r>
            <a:r>
              <a:rPr lang="en-US" sz="3200">
                <a:ea typeface="+mn-lt"/>
                <a:cs typeface="+mn-lt"/>
                <a:hlinkClick r:id="rId5"/>
              </a:rPr>
              <a:t>Git</a:t>
            </a:r>
            <a:r>
              <a:rPr lang="en-US" sz="3200">
                <a:ea typeface="+mn-lt"/>
                <a:cs typeface="+mn-lt"/>
              </a:rPr>
              <a:t>.</a:t>
            </a:r>
            <a:endParaRPr lang="en-US" sz="3200">
              <a:cs typeface="Calibri"/>
            </a:endParaRPr>
          </a:p>
          <a:p>
            <a:pPr marL="0" indent="0">
              <a:lnSpc>
                <a:spcPct val="150000"/>
              </a:lnSpc>
              <a:buNone/>
            </a:pPr>
            <a:r>
              <a:rPr lang="en-US" sz="3200">
                <a:ea typeface="+mn-lt"/>
                <a:cs typeface="+mn-lt"/>
              </a:rPr>
              <a:t>* GitHub.com is a site for online storage of Git repositories. </a:t>
            </a:r>
          </a:p>
          <a:p>
            <a:pPr marL="0" indent="0">
              <a:lnSpc>
                <a:spcPct val="150000"/>
              </a:lnSpc>
              <a:buNone/>
            </a:pPr>
            <a:r>
              <a:rPr lang="en-US" sz="3200">
                <a:ea typeface="+mn-lt"/>
                <a:cs typeface="+mn-lt"/>
              </a:rPr>
              <a:t>* You can create a remote repository there and push code to it.</a:t>
            </a:r>
            <a:endParaRPr lang="en-US" sz="3200">
              <a:cs typeface="Calibri"/>
            </a:endParaRPr>
          </a:p>
          <a:p>
            <a:pPr marL="0" indent="0">
              <a:lnSpc>
                <a:spcPct val="150000"/>
              </a:lnSpc>
              <a:buNone/>
            </a:pPr>
            <a:r>
              <a:rPr lang="en-US" sz="3200">
                <a:ea typeface="+mn-lt"/>
                <a:cs typeface="+mn-lt"/>
              </a:rPr>
              <a:t>* You can get free space for open source projects, or you can pay for private projects. </a:t>
            </a:r>
            <a:endParaRPr lang="en-US" sz="3200">
              <a:cs typeface="Calibri" panose="020F0502020204030204"/>
            </a:endParaRPr>
          </a:p>
        </p:txBody>
      </p:sp>
    </p:spTree>
    <p:extLst>
      <p:ext uri="{BB962C8B-B14F-4D97-AF65-F5344CB8AC3E}">
        <p14:creationId xmlns:p14="http://schemas.microsoft.com/office/powerpoint/2010/main" val="243182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Droplet</Template>
  <TotalTime>0</TotalTime>
  <Words>998</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Franklin Gothic Medium</vt:lpstr>
      <vt:lpstr>Parallax</vt:lpstr>
      <vt:lpstr>Git and GitHub</vt:lpstr>
      <vt:lpstr>       Agenda</vt:lpstr>
      <vt:lpstr>Short history about GIT.</vt:lpstr>
      <vt:lpstr>What is Git?</vt:lpstr>
      <vt:lpstr> Why we use Git?   Goals of Git  :) </vt:lpstr>
      <vt:lpstr>Centralized vs Distributed Development!</vt:lpstr>
      <vt:lpstr>SVN / CVS – Centralized Development</vt:lpstr>
      <vt:lpstr>GIT – DISTRIBUTED DEVELOPMENT</vt:lpstr>
      <vt:lpstr>      GITHUB</vt:lpstr>
      <vt:lpstr>About GitHub.</vt:lpstr>
      <vt:lpstr>Let's talk about Git Commands</vt:lpstr>
      <vt:lpstr>Git Commands</vt:lpstr>
      <vt:lpstr>Git commands continue...</vt:lpstr>
      <vt:lpstr>I swear this page is last one for commands</vt:lpstr>
      <vt:lpstr>What is Git Conflict?</vt:lpstr>
      <vt:lpstr>What is difference between git pull command and pull request</vt:lpstr>
      <vt:lpstr>What is Git Ignore file? </vt:lpstr>
      <vt:lpstr>README file</vt:lpstr>
      <vt:lpstr>Questions???    Let's see how it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mohammad hussein</cp:lastModifiedBy>
  <cp:revision>2</cp:revision>
  <dcterms:created xsi:type="dcterms:W3CDTF">2014-09-12T17:25:11Z</dcterms:created>
  <dcterms:modified xsi:type="dcterms:W3CDTF">2020-01-30T01:43:04Z</dcterms:modified>
</cp:coreProperties>
</file>