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79" r:id="rId2"/>
    <p:sldId id="680" r:id="rId3"/>
    <p:sldId id="681" r:id="rId4"/>
    <p:sldId id="508" r:id="rId5"/>
    <p:sldId id="489" r:id="rId6"/>
    <p:sldId id="279" r:id="rId7"/>
    <p:sldId id="352" r:id="rId8"/>
    <p:sldId id="276" r:id="rId9"/>
    <p:sldId id="338" r:id="rId10"/>
    <p:sldId id="353" r:id="rId11"/>
    <p:sldId id="295" r:id="rId12"/>
    <p:sldId id="515" r:id="rId13"/>
    <p:sldId id="350" r:id="rId14"/>
    <p:sldId id="493" r:id="rId15"/>
    <p:sldId id="441" r:id="rId16"/>
    <p:sldId id="571" r:id="rId17"/>
    <p:sldId id="517" r:id="rId18"/>
    <p:sldId id="518" r:id="rId19"/>
    <p:sldId id="519" r:id="rId20"/>
    <p:sldId id="520" r:id="rId21"/>
    <p:sldId id="516" r:id="rId22"/>
    <p:sldId id="414" r:id="rId23"/>
    <p:sldId id="521" r:id="rId24"/>
    <p:sldId id="524" r:id="rId25"/>
    <p:sldId id="522" r:id="rId26"/>
    <p:sldId id="410" r:id="rId27"/>
    <p:sldId id="490" r:id="rId28"/>
    <p:sldId id="525" r:id="rId29"/>
    <p:sldId id="526" r:id="rId30"/>
    <p:sldId id="527" r:id="rId31"/>
    <p:sldId id="528" r:id="rId32"/>
    <p:sldId id="529" r:id="rId33"/>
    <p:sldId id="530" r:id="rId34"/>
    <p:sldId id="531" r:id="rId35"/>
    <p:sldId id="533" r:id="rId36"/>
    <p:sldId id="532" r:id="rId37"/>
    <p:sldId id="534" r:id="rId38"/>
    <p:sldId id="535" r:id="rId39"/>
    <p:sldId id="536" r:id="rId40"/>
    <p:sldId id="360" r:id="rId41"/>
    <p:sldId id="495" r:id="rId42"/>
    <p:sldId id="496" r:id="rId43"/>
    <p:sldId id="498" r:id="rId44"/>
    <p:sldId id="499" r:id="rId45"/>
    <p:sldId id="500" r:id="rId46"/>
    <p:sldId id="286" r:id="rId47"/>
    <p:sldId id="340" r:id="rId48"/>
    <p:sldId id="341" r:id="rId49"/>
    <p:sldId id="342" r:id="rId50"/>
    <p:sldId id="343" r:id="rId51"/>
    <p:sldId id="344" r:id="rId52"/>
    <p:sldId id="345" r:id="rId53"/>
    <p:sldId id="346" r:id="rId54"/>
    <p:sldId id="347" r:id="rId55"/>
    <p:sldId id="348" r:id="rId56"/>
    <p:sldId id="349" r:id="rId57"/>
    <p:sldId id="509" r:id="rId58"/>
    <p:sldId id="510" r:id="rId59"/>
    <p:sldId id="354" r:id="rId60"/>
    <p:sldId id="357" r:id="rId61"/>
    <p:sldId id="358" r:id="rId62"/>
    <p:sldId id="359" r:id="rId63"/>
    <p:sldId id="288" r:id="rId64"/>
    <p:sldId id="289" r:id="rId65"/>
    <p:sldId id="290" r:id="rId66"/>
    <p:sldId id="293" r:id="rId67"/>
    <p:sldId id="292" r:id="rId68"/>
    <p:sldId id="294" r:id="rId69"/>
    <p:sldId id="296" r:id="rId70"/>
    <p:sldId id="297" r:id="rId71"/>
    <p:sldId id="361" r:id="rId72"/>
    <p:sldId id="362" r:id="rId73"/>
    <p:sldId id="363" r:id="rId74"/>
    <p:sldId id="310" r:id="rId75"/>
    <p:sldId id="311" r:id="rId76"/>
    <p:sldId id="364" r:id="rId77"/>
    <p:sldId id="365" r:id="rId78"/>
    <p:sldId id="511" r:id="rId79"/>
    <p:sldId id="512" r:id="rId80"/>
    <p:sldId id="514" r:id="rId81"/>
    <p:sldId id="494" r:id="rId82"/>
    <p:sldId id="573" r:id="rId83"/>
    <p:sldId id="615" r:id="rId84"/>
    <p:sldId id="570" r:id="rId85"/>
    <p:sldId id="682" r:id="rId86"/>
    <p:sldId id="543" r:id="rId87"/>
    <p:sldId id="545" r:id="rId88"/>
    <p:sldId id="546" r:id="rId89"/>
    <p:sldId id="547" r:id="rId90"/>
    <p:sldId id="549" r:id="rId91"/>
    <p:sldId id="551" r:id="rId92"/>
    <p:sldId id="552" r:id="rId93"/>
    <p:sldId id="553" r:id="rId94"/>
    <p:sldId id="555" r:id="rId95"/>
    <p:sldId id="559" r:id="rId96"/>
    <p:sldId id="560" r:id="rId97"/>
    <p:sldId id="568" r:id="rId98"/>
    <p:sldId id="561" r:id="rId99"/>
    <p:sldId id="562" r:id="rId100"/>
    <p:sldId id="563" r:id="rId101"/>
    <p:sldId id="564" r:id="rId102"/>
    <p:sldId id="565" r:id="rId103"/>
    <p:sldId id="566" r:id="rId104"/>
    <p:sldId id="567" r:id="rId105"/>
    <p:sldId id="569" r:id="rId106"/>
    <p:sldId id="671"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1/4/2020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25059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39889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64597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05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808070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452660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699776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945427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98248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8125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32599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35267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44976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1756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83521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21544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01969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1/4/2020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33995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softwaretestinghelp.com/what-is-non-functional-test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What is Walk Through?</a:t>
            </a:r>
          </a:p>
        </p:txBody>
      </p:sp>
      <p:sp>
        <p:nvSpPr>
          <p:cNvPr id="5" name="Rectangle 4">
            <a:extLst>
              <a:ext uri="{FF2B5EF4-FFF2-40B4-BE49-F238E27FC236}">
                <a16:creationId xmlns:a16="http://schemas.microsoft.com/office/drawing/2014/main" id="{82735240-63A8-4416-A04E-40F75E893090}"/>
              </a:ext>
            </a:extLst>
          </p:cNvPr>
          <p:cNvSpPr/>
          <p:nvPr/>
        </p:nvSpPr>
        <p:spPr>
          <a:xfrm>
            <a:off x="973320" y="1146080"/>
            <a:ext cx="10456347" cy="548639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A walkthrough is an informal meeting conducts to learn, gain understanding, and find defects. The author leads the meeting and clarifies the queries raised by the peers in the meeting.</a:t>
            </a:r>
          </a:p>
        </p:txBody>
      </p:sp>
    </p:spTree>
    <p:extLst>
      <p:ext uri="{BB962C8B-B14F-4D97-AF65-F5344CB8AC3E}">
        <p14:creationId xmlns:p14="http://schemas.microsoft.com/office/powerpoint/2010/main" val="1237652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What is Build?</a:t>
            </a: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When each of the different modules of software is prepared, they are put in a single folder by Configuration Management Team(CMT) and it is called the build. In other word, the developers put their code in the share location (folder) and all those code (modules) are combined together so that it is a complete application that works.</a:t>
            </a:r>
          </a:p>
        </p:txBody>
      </p:sp>
    </p:spTree>
    <p:extLst>
      <p:ext uri="{BB962C8B-B14F-4D97-AF65-F5344CB8AC3E}">
        <p14:creationId xmlns:p14="http://schemas.microsoft.com/office/powerpoint/2010/main" val="375316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Why is Agile Model so popular than other SDLC models?</a:t>
            </a: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93682" y="1269507"/>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Agile Model is popular because of its flexibility in adopting changes in requirements and at the same time delivering software in shortest possible time. 	For example, after the sprint review/demo, if client does not like something, we can take their feedback and improve the product. </a:t>
            </a: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Requirement change is ok.</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Since it is iterative development process, the development team can develop piece of functionality, get feedback and improve next iteration. So the product will be continuously improved.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Waste is eliminated in agile with the help of scrum master. For example, if I am blocked, I don’t have to wait and waste my time. Since team members communicates with each other efficiently we can be more productive by preventing duplicated effort.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18039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Why should we hire you?</a:t>
            </a:r>
          </a:p>
        </p:txBody>
      </p:sp>
      <p:sp>
        <p:nvSpPr>
          <p:cNvPr id="5" name="Rectangle 4">
            <a:extLst>
              <a:ext uri="{FF2B5EF4-FFF2-40B4-BE49-F238E27FC236}">
                <a16:creationId xmlns:a16="http://schemas.microsoft.com/office/drawing/2014/main" id="{82735240-63A8-4416-A04E-40F75E893090}"/>
              </a:ext>
            </a:extLst>
          </p:cNvPr>
          <p:cNvSpPr/>
          <p:nvPr/>
        </p:nvSpPr>
        <p:spPr>
          <a:xfrm>
            <a:off x="893682" y="1269507"/>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 think you should hire the person if he or she has better qualiﬁcation than me.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Sine I don’t know them I can talk about myself. I think my experience and technical expertise will bring a lot of value and beneﬁt to the company and project. On top of my technical skill,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 believe I enjoy working with others. Rather than being a highly productive individual I prefer to be highly productive team member. For me our team and project is my ﬁrst priority. That is why people like generally like to work with me. I think that is why you should hire me. </a:t>
            </a:r>
          </a:p>
        </p:txBody>
      </p:sp>
    </p:spTree>
    <p:extLst>
      <p:ext uri="{BB962C8B-B14F-4D97-AF65-F5344CB8AC3E}">
        <p14:creationId xmlns:p14="http://schemas.microsoft.com/office/powerpoint/2010/main" val="9948184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How do you handle stress?</a:t>
            </a:r>
          </a:p>
        </p:txBody>
      </p:sp>
      <p:sp>
        <p:nvSpPr>
          <p:cNvPr id="5" name="Rectangle 4">
            <a:extLst>
              <a:ext uri="{FF2B5EF4-FFF2-40B4-BE49-F238E27FC236}">
                <a16:creationId xmlns:a16="http://schemas.microsoft.com/office/drawing/2014/main" id="{82735240-63A8-4416-A04E-40F75E893090}"/>
              </a:ext>
            </a:extLst>
          </p:cNvPr>
          <p:cNvSpPr/>
          <p:nvPr/>
        </p:nvSpPr>
        <p:spPr>
          <a:xfrm>
            <a:off x="893682" y="1269507"/>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 handle stress by avoiding a stressful situation. For example, if there is a lot of work to do in very short period of time, I know how to prioritize my work. Do the most important things ﬁrst. If you do know how to prioritize your work, you don’t really have to multi task ﬁve things at the same time. Some times people can have stress at work because of their co-workers as well. I always maintain good relationship with my colleagues, so they trust me and they know I am a trustworthy person. If everybody trusts you in your team you can avoid a lot of miscommunication. I think I am a happy team member most of the time. </a:t>
            </a:r>
          </a:p>
        </p:txBody>
      </p:sp>
    </p:spTree>
    <p:extLst>
      <p:ext uri="{BB962C8B-B14F-4D97-AF65-F5344CB8AC3E}">
        <p14:creationId xmlns:p14="http://schemas.microsoft.com/office/powerpoint/2010/main" val="23732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I see so many companies in your resume, why are you changing job so frequently?</a:t>
            </a:r>
          </a:p>
        </p:txBody>
      </p:sp>
      <p:sp>
        <p:nvSpPr>
          <p:cNvPr id="5" name="Rectangle 4">
            <a:extLst>
              <a:ext uri="{FF2B5EF4-FFF2-40B4-BE49-F238E27FC236}">
                <a16:creationId xmlns:a16="http://schemas.microsoft.com/office/drawing/2014/main" id="{82735240-63A8-4416-A04E-40F75E893090}"/>
              </a:ext>
            </a:extLst>
          </p:cNvPr>
          <p:cNvSpPr/>
          <p:nvPr/>
        </p:nvSpPr>
        <p:spPr>
          <a:xfrm>
            <a:off x="893682" y="1269507"/>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Since all the IT projects have start and end date once the project is completed. I had to ﬁnd another position. That is why there are many companies on my resume. Plus, since I worked for many different projects it keeps my skills up to date. I think it is a good thing. </a:t>
            </a:r>
          </a:p>
        </p:txBody>
      </p:sp>
    </p:spTree>
    <p:extLst>
      <p:ext uri="{BB962C8B-B14F-4D97-AF65-F5344CB8AC3E}">
        <p14:creationId xmlns:p14="http://schemas.microsoft.com/office/powerpoint/2010/main" val="3986287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Why do we need automation? </a:t>
            </a:r>
          </a:p>
        </p:txBody>
      </p:sp>
      <p:sp>
        <p:nvSpPr>
          <p:cNvPr id="5" name="Rectangle 4">
            <a:extLst>
              <a:ext uri="{FF2B5EF4-FFF2-40B4-BE49-F238E27FC236}">
                <a16:creationId xmlns:a16="http://schemas.microsoft.com/office/drawing/2014/main" id="{82735240-63A8-4416-A04E-40F75E893090}"/>
              </a:ext>
            </a:extLst>
          </p:cNvPr>
          <p:cNvSpPr/>
          <p:nvPr/>
        </p:nvSpPr>
        <p:spPr>
          <a:xfrm>
            <a:off x="893682" y="1269507"/>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Because now days software is getting more and more complicated and complex. The market is rapidly changing as well as software industry. Test automation is must because manual testing does not satisfy the current market demand.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1. Manual testing is very time consuming.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2. Manual testing is not accurate as automation.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3. Manual testing is not efficient and effective as automation.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4. In the long period manual testing will be very expensive to the project. </a:t>
            </a:r>
          </a:p>
        </p:txBody>
      </p:sp>
    </p:spTree>
    <p:extLst>
      <p:ext uri="{BB962C8B-B14F-4D97-AF65-F5344CB8AC3E}">
        <p14:creationId xmlns:p14="http://schemas.microsoft.com/office/powerpoint/2010/main" val="33915557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What made you to choose testing career?</a:t>
            </a:r>
          </a:p>
        </p:txBody>
      </p:sp>
      <p:sp>
        <p:nvSpPr>
          <p:cNvPr id="5" name="Rectangle 4">
            <a:extLst>
              <a:ext uri="{FF2B5EF4-FFF2-40B4-BE49-F238E27FC236}">
                <a16:creationId xmlns:a16="http://schemas.microsoft.com/office/drawing/2014/main" id="{82735240-63A8-4416-A04E-40F75E893090}"/>
              </a:ext>
            </a:extLst>
          </p:cNvPr>
          <p:cNvSpPr/>
          <p:nvPr/>
        </p:nvSpPr>
        <p:spPr>
          <a:xfrm>
            <a:off x="1000214" y="1146080"/>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Answer: I am a very detailed oriented person and I like process-oriented job. The way QA process works is just the kind of work I like. For example, analyzing requirement documents, attending walk-through meetings, writing test plans, writing test cases, executing the test cases (or running the test cases) testing the application, logging defects, retesting them and so on. I think I really like the process and that’s why I chose this career.</a:t>
            </a:r>
          </a:p>
        </p:txBody>
      </p:sp>
    </p:spTree>
    <p:extLst>
      <p:ext uri="{BB962C8B-B14F-4D97-AF65-F5344CB8AC3E}">
        <p14:creationId xmlns:p14="http://schemas.microsoft.com/office/powerpoint/2010/main" val="393794043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What is Test Strategy?</a:t>
            </a:r>
          </a:p>
        </p:txBody>
      </p:sp>
      <p:sp>
        <p:nvSpPr>
          <p:cNvPr id="5" name="Rectangle 4">
            <a:extLst>
              <a:ext uri="{FF2B5EF4-FFF2-40B4-BE49-F238E27FC236}">
                <a16:creationId xmlns:a16="http://schemas.microsoft.com/office/drawing/2014/main" id="{82735240-63A8-4416-A04E-40F75E893090}"/>
              </a:ext>
            </a:extLst>
          </p:cNvPr>
          <p:cNvSpPr/>
          <p:nvPr/>
        </p:nvSpPr>
        <p:spPr>
          <a:xfrm>
            <a:off x="1000214" y="1146080"/>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Test Strategy is a high-level document (static document) and usually developed by project manager. It is a document which captures the approach on how we go about testing the product and achieve the goals. It is normally derived from the Business Requirement Specification (BRS). Documents like Test Plan are prepared by keeping this document as a base</a:t>
            </a:r>
          </a:p>
        </p:txBody>
      </p:sp>
    </p:spTree>
    <p:extLst>
      <p:ext uri="{BB962C8B-B14F-4D97-AF65-F5344CB8AC3E}">
        <p14:creationId xmlns:p14="http://schemas.microsoft.com/office/powerpoint/2010/main" val="14006694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1F1E23C-E20D-43FB-BF49-C26E38AB3471}"/>
              </a:ext>
            </a:extLst>
          </p:cNvPr>
          <p:cNvSpPr/>
          <p:nvPr/>
        </p:nvSpPr>
        <p:spPr>
          <a:xfrm>
            <a:off x="2335705" y="967356"/>
            <a:ext cx="7927596" cy="8556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were your testing responsibilities at your current project?</a:t>
            </a:r>
          </a:p>
        </p:txBody>
      </p:sp>
      <p:sp>
        <p:nvSpPr>
          <p:cNvPr id="5" name="Rectangle 4">
            <a:extLst>
              <a:ext uri="{FF2B5EF4-FFF2-40B4-BE49-F238E27FC236}">
                <a16:creationId xmlns:a16="http://schemas.microsoft.com/office/drawing/2014/main" id="{5A5CE457-B9BC-4075-BCEC-42369E12FEAE}"/>
              </a:ext>
            </a:extLst>
          </p:cNvPr>
          <p:cNvSpPr/>
          <p:nvPr/>
        </p:nvSpPr>
        <p:spPr>
          <a:xfrm>
            <a:off x="2335705" y="2301205"/>
            <a:ext cx="7835317" cy="35946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In my current project my main responsibilities are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Automate the regression suite.</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Maintain the automation framework.</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Execute the automation test cases.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Report the result of the automation run</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Help functional team to execute manual test cases.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31502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1F1E23C-E20D-43FB-BF49-C26E38AB3471}"/>
              </a:ext>
            </a:extLst>
          </p:cNvPr>
          <p:cNvSpPr/>
          <p:nvPr/>
        </p:nvSpPr>
        <p:spPr>
          <a:xfrm>
            <a:off x="2335705" y="967356"/>
            <a:ext cx="7927596" cy="8556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Where do you do testing?</a:t>
            </a:r>
          </a:p>
        </p:txBody>
      </p:sp>
      <p:sp>
        <p:nvSpPr>
          <p:cNvPr id="5" name="Rectangle 4">
            <a:extLst>
              <a:ext uri="{FF2B5EF4-FFF2-40B4-BE49-F238E27FC236}">
                <a16:creationId xmlns:a16="http://schemas.microsoft.com/office/drawing/2014/main" id="{5A5CE457-B9BC-4075-BCEC-42369E12FEAE}"/>
              </a:ext>
            </a:extLst>
          </p:cNvPr>
          <p:cNvSpPr/>
          <p:nvPr/>
        </p:nvSpPr>
        <p:spPr>
          <a:xfrm>
            <a:off x="2381844" y="2295962"/>
            <a:ext cx="7835317" cy="35946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We do testing first in QA environment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Then Staging environment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Then Production environment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65575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46172-AFE3-4C4C-A7CD-8B9F5D01082F}"/>
              </a:ext>
            </a:extLst>
          </p:cNvPr>
          <p:cNvSpPr/>
          <p:nvPr/>
        </p:nvSpPr>
        <p:spPr>
          <a:xfrm>
            <a:off x="944190" y="715532"/>
            <a:ext cx="2147582" cy="5452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User Story-1</a:t>
            </a:r>
          </a:p>
        </p:txBody>
      </p:sp>
      <p:sp>
        <p:nvSpPr>
          <p:cNvPr id="5" name="Rectangle 4">
            <a:extLst>
              <a:ext uri="{FF2B5EF4-FFF2-40B4-BE49-F238E27FC236}">
                <a16:creationId xmlns:a16="http://schemas.microsoft.com/office/drawing/2014/main" id="{859A052D-EDF6-4C4E-91F7-106C8D80BAAA}"/>
              </a:ext>
            </a:extLst>
          </p:cNvPr>
          <p:cNvSpPr/>
          <p:nvPr/>
        </p:nvSpPr>
        <p:spPr>
          <a:xfrm>
            <a:off x="2202537" y="1680266"/>
            <a:ext cx="1543576"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Case-1</a:t>
            </a:r>
          </a:p>
        </p:txBody>
      </p:sp>
      <p:sp>
        <p:nvSpPr>
          <p:cNvPr id="6" name="Rectangle 5">
            <a:extLst>
              <a:ext uri="{FF2B5EF4-FFF2-40B4-BE49-F238E27FC236}">
                <a16:creationId xmlns:a16="http://schemas.microsoft.com/office/drawing/2014/main" id="{B1BA5865-1BB9-4B86-9238-59FB79F408D5}"/>
              </a:ext>
            </a:extLst>
          </p:cNvPr>
          <p:cNvSpPr/>
          <p:nvPr/>
        </p:nvSpPr>
        <p:spPr>
          <a:xfrm>
            <a:off x="2227705" y="2432479"/>
            <a:ext cx="1518407"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Case-2</a:t>
            </a:r>
          </a:p>
        </p:txBody>
      </p:sp>
      <p:sp>
        <p:nvSpPr>
          <p:cNvPr id="7" name="Rectangle 6">
            <a:extLst>
              <a:ext uri="{FF2B5EF4-FFF2-40B4-BE49-F238E27FC236}">
                <a16:creationId xmlns:a16="http://schemas.microsoft.com/office/drawing/2014/main" id="{3D115CD0-26D5-480D-964B-CCE919D54E36}"/>
              </a:ext>
            </a:extLst>
          </p:cNvPr>
          <p:cNvSpPr/>
          <p:nvPr/>
        </p:nvSpPr>
        <p:spPr>
          <a:xfrm>
            <a:off x="935801" y="4415077"/>
            <a:ext cx="2147582" cy="5452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User Story-2</a:t>
            </a:r>
          </a:p>
        </p:txBody>
      </p:sp>
      <p:sp>
        <p:nvSpPr>
          <p:cNvPr id="8" name="Rectangle 7">
            <a:extLst>
              <a:ext uri="{FF2B5EF4-FFF2-40B4-BE49-F238E27FC236}">
                <a16:creationId xmlns:a16="http://schemas.microsoft.com/office/drawing/2014/main" id="{0F72A5D5-FDD2-4DA1-BBE5-58B618E845A9}"/>
              </a:ext>
            </a:extLst>
          </p:cNvPr>
          <p:cNvSpPr/>
          <p:nvPr/>
        </p:nvSpPr>
        <p:spPr>
          <a:xfrm>
            <a:off x="2202539" y="5314099"/>
            <a:ext cx="1543574"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Case-1</a:t>
            </a:r>
          </a:p>
        </p:txBody>
      </p:sp>
      <p:sp>
        <p:nvSpPr>
          <p:cNvPr id="9" name="Rectangle 8">
            <a:extLst>
              <a:ext uri="{FF2B5EF4-FFF2-40B4-BE49-F238E27FC236}">
                <a16:creationId xmlns:a16="http://schemas.microsoft.com/office/drawing/2014/main" id="{52A33C75-8AD1-4739-84A2-D65894C0845A}"/>
              </a:ext>
            </a:extLst>
          </p:cNvPr>
          <p:cNvSpPr/>
          <p:nvPr/>
        </p:nvSpPr>
        <p:spPr>
          <a:xfrm>
            <a:off x="2202537" y="6066312"/>
            <a:ext cx="1543575"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Case-2</a:t>
            </a:r>
          </a:p>
        </p:txBody>
      </p:sp>
      <p:sp>
        <p:nvSpPr>
          <p:cNvPr id="10" name="Rectangle 9">
            <a:extLst>
              <a:ext uri="{FF2B5EF4-FFF2-40B4-BE49-F238E27FC236}">
                <a16:creationId xmlns:a16="http://schemas.microsoft.com/office/drawing/2014/main" id="{C6613FF4-1B5F-4586-81B2-0AAF5947B12A}"/>
              </a:ext>
            </a:extLst>
          </p:cNvPr>
          <p:cNvSpPr/>
          <p:nvPr/>
        </p:nvSpPr>
        <p:spPr>
          <a:xfrm>
            <a:off x="4484344" y="3251805"/>
            <a:ext cx="1870745" cy="7550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Set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Sprint-1</a:t>
            </a:r>
          </a:p>
        </p:txBody>
      </p:sp>
      <p:cxnSp>
        <p:nvCxnSpPr>
          <p:cNvPr id="11" name="Connector: Elbow 10">
            <a:extLst>
              <a:ext uri="{FF2B5EF4-FFF2-40B4-BE49-F238E27FC236}">
                <a16:creationId xmlns:a16="http://schemas.microsoft.com/office/drawing/2014/main" id="{5EE74D67-8277-45C7-8B9A-C4F8FA1CCDEB}"/>
              </a:ext>
            </a:extLst>
          </p:cNvPr>
          <p:cNvCxnSpPr/>
          <p:nvPr/>
        </p:nvCxnSpPr>
        <p:spPr>
          <a:xfrm>
            <a:off x="3435720" y="2977764"/>
            <a:ext cx="1082180" cy="4502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CDF6D11-93F5-4F55-A9EA-10D1778B81F9}"/>
              </a:ext>
            </a:extLst>
          </p:cNvPr>
          <p:cNvCxnSpPr>
            <a:cxnSpLocks/>
            <a:stCxn id="5" idx="3"/>
          </p:cNvCxnSpPr>
          <p:nvPr/>
        </p:nvCxnSpPr>
        <p:spPr>
          <a:xfrm>
            <a:off x="3746113" y="1952909"/>
            <a:ext cx="1090569" cy="1298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4031A9DC-DB6A-4180-B77E-B55019548A1F}"/>
              </a:ext>
            </a:extLst>
          </p:cNvPr>
          <p:cNvCxnSpPr>
            <a:cxnSpLocks/>
            <a:stCxn id="8" idx="3"/>
          </p:cNvCxnSpPr>
          <p:nvPr/>
        </p:nvCxnSpPr>
        <p:spPr>
          <a:xfrm flipV="1">
            <a:off x="3746113" y="4182984"/>
            <a:ext cx="1090569" cy="14037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300CA7A-8045-455A-8712-6DE43584F5D5}"/>
              </a:ext>
            </a:extLst>
          </p:cNvPr>
          <p:cNvCxnSpPr>
            <a:cxnSpLocks/>
            <a:stCxn id="9" idx="3"/>
          </p:cNvCxnSpPr>
          <p:nvPr/>
        </p:nvCxnSpPr>
        <p:spPr>
          <a:xfrm flipV="1">
            <a:off x="3746112" y="4180187"/>
            <a:ext cx="1325461" cy="2158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38EA601-FEE7-410B-8465-B64EEEC3CDD2}"/>
              </a:ext>
            </a:extLst>
          </p:cNvPr>
          <p:cNvSpPr/>
          <p:nvPr/>
        </p:nvSpPr>
        <p:spPr>
          <a:xfrm>
            <a:off x="9962355" y="3178381"/>
            <a:ext cx="1778465" cy="7550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Execution Sprint 1</a:t>
            </a:r>
          </a:p>
        </p:txBody>
      </p:sp>
      <p:cxnSp>
        <p:nvCxnSpPr>
          <p:cNvPr id="16" name="Straight Arrow Connector 15">
            <a:extLst>
              <a:ext uri="{FF2B5EF4-FFF2-40B4-BE49-F238E27FC236}">
                <a16:creationId xmlns:a16="http://schemas.microsoft.com/office/drawing/2014/main" id="{80B8C4F7-7532-4AB0-BBE3-5819F3FEA691}"/>
              </a:ext>
            </a:extLst>
          </p:cNvPr>
          <p:cNvCxnSpPr>
            <a:cxnSpLocks/>
          </p:cNvCxnSpPr>
          <p:nvPr/>
        </p:nvCxnSpPr>
        <p:spPr>
          <a:xfrm>
            <a:off x="6355089" y="3632105"/>
            <a:ext cx="838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6A61F2C-D533-4C9E-8C2F-8F8666004506}"/>
              </a:ext>
            </a:extLst>
          </p:cNvPr>
          <p:cNvSpPr/>
          <p:nvPr/>
        </p:nvSpPr>
        <p:spPr>
          <a:xfrm>
            <a:off x="7227543" y="3225895"/>
            <a:ext cx="1870745" cy="7550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Plan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Sprint 1</a:t>
            </a:r>
          </a:p>
        </p:txBody>
      </p:sp>
      <p:cxnSp>
        <p:nvCxnSpPr>
          <p:cNvPr id="18" name="Straight Arrow Connector 17">
            <a:extLst>
              <a:ext uri="{FF2B5EF4-FFF2-40B4-BE49-F238E27FC236}">
                <a16:creationId xmlns:a16="http://schemas.microsoft.com/office/drawing/2014/main" id="{746FA4ED-5021-4AB7-80AF-568D448F9D0D}"/>
              </a:ext>
            </a:extLst>
          </p:cNvPr>
          <p:cNvCxnSpPr>
            <a:cxnSpLocks/>
          </p:cNvCxnSpPr>
          <p:nvPr/>
        </p:nvCxnSpPr>
        <p:spPr>
          <a:xfrm>
            <a:off x="9064732" y="3629309"/>
            <a:ext cx="838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048391-35C9-4BF8-9D35-CA8C692827F6}"/>
              </a:ext>
            </a:extLst>
          </p:cNvPr>
          <p:cNvCxnSpPr>
            <a:cxnSpLocks/>
          </p:cNvCxnSpPr>
          <p:nvPr/>
        </p:nvCxnSpPr>
        <p:spPr>
          <a:xfrm rot="16200000" flipV="1">
            <a:off x="1508000" y="1366029"/>
            <a:ext cx="768293" cy="671119"/>
          </a:xfrm>
          <a:prstGeom prst="bentConnector3">
            <a:avLst>
              <a:gd name="adj1" fmla="val 85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E1173A6-CE81-4F18-8FFC-6CF722A8B2FC}"/>
              </a:ext>
            </a:extLst>
          </p:cNvPr>
          <p:cNvCxnSpPr>
            <a:cxnSpLocks/>
          </p:cNvCxnSpPr>
          <p:nvPr/>
        </p:nvCxnSpPr>
        <p:spPr>
          <a:xfrm rot="10800000">
            <a:off x="1235707" y="1320236"/>
            <a:ext cx="966829" cy="13876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731C041-B5FB-4A8A-9180-6FDA1FE4FC5C}"/>
              </a:ext>
            </a:extLst>
          </p:cNvPr>
          <p:cNvCxnSpPr>
            <a:cxnSpLocks/>
          </p:cNvCxnSpPr>
          <p:nvPr/>
        </p:nvCxnSpPr>
        <p:spPr>
          <a:xfrm rot="16200000" flipV="1">
            <a:off x="1482830" y="5075013"/>
            <a:ext cx="768293" cy="671119"/>
          </a:xfrm>
          <a:prstGeom prst="bentConnector3">
            <a:avLst>
              <a:gd name="adj1" fmla="val 85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700343A-7C6C-4FE0-9558-792ACE5A7596}"/>
              </a:ext>
            </a:extLst>
          </p:cNvPr>
          <p:cNvCxnSpPr>
            <a:cxnSpLocks/>
          </p:cNvCxnSpPr>
          <p:nvPr/>
        </p:nvCxnSpPr>
        <p:spPr>
          <a:xfrm rot="10800000">
            <a:off x="1210537" y="5029220"/>
            <a:ext cx="966829" cy="13876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92F5971-7C37-4E03-9FF5-DA62AA28E0CA}"/>
              </a:ext>
            </a:extLst>
          </p:cNvPr>
          <p:cNvCxnSpPr>
            <a:cxnSpLocks/>
          </p:cNvCxnSpPr>
          <p:nvPr/>
        </p:nvCxnSpPr>
        <p:spPr>
          <a:xfrm>
            <a:off x="3997966" y="1815889"/>
            <a:ext cx="4302655" cy="1075888"/>
          </a:xfrm>
          <a:prstGeom prst="bentConnector3">
            <a:avLst>
              <a:gd name="adj1" fmla="val 9993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84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WHAT IS GIT</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Version Control System for tracking changes in computer files.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Distributed version control</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Coordinates work between multiple developers</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Who made what changes and when</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Local and remote repos</a:t>
            </a:r>
          </a:p>
        </p:txBody>
      </p:sp>
    </p:spTree>
    <p:extLst>
      <p:ext uri="{BB962C8B-B14F-4D97-AF65-F5344CB8AC3E}">
        <p14:creationId xmlns:p14="http://schemas.microsoft.com/office/powerpoint/2010/main" val="372425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B92D4-3F7C-429D-BC32-A8C0F47F5642}"/>
              </a:ext>
            </a:extLst>
          </p:cNvPr>
          <p:cNvSpPr/>
          <p:nvPr/>
        </p:nvSpPr>
        <p:spPr>
          <a:xfrm>
            <a:off x="1063690" y="1007706"/>
            <a:ext cx="2677886" cy="933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Master</a:t>
            </a:r>
          </a:p>
        </p:txBody>
      </p:sp>
      <p:sp>
        <p:nvSpPr>
          <p:cNvPr id="5" name="Rectangle 4">
            <a:extLst>
              <a:ext uri="{FF2B5EF4-FFF2-40B4-BE49-F238E27FC236}">
                <a16:creationId xmlns:a16="http://schemas.microsoft.com/office/drawing/2014/main" id="{AFD7F5B2-2265-4E57-B355-2C93F19826B2}"/>
              </a:ext>
            </a:extLst>
          </p:cNvPr>
          <p:cNvSpPr/>
          <p:nvPr/>
        </p:nvSpPr>
        <p:spPr>
          <a:xfrm>
            <a:off x="4211217" y="4407159"/>
            <a:ext cx="2677886" cy="933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tester1 Branch</a:t>
            </a:r>
          </a:p>
        </p:txBody>
      </p:sp>
      <p:sp>
        <p:nvSpPr>
          <p:cNvPr id="6" name="Rectangle 5">
            <a:extLst>
              <a:ext uri="{FF2B5EF4-FFF2-40B4-BE49-F238E27FC236}">
                <a16:creationId xmlns:a16="http://schemas.microsoft.com/office/drawing/2014/main" id="{602E19CC-F854-4E63-8616-3484FDBB549D}"/>
              </a:ext>
            </a:extLst>
          </p:cNvPr>
          <p:cNvSpPr/>
          <p:nvPr/>
        </p:nvSpPr>
        <p:spPr>
          <a:xfrm>
            <a:off x="7424058" y="1007706"/>
            <a:ext cx="2677886" cy="933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tester1 Branch</a:t>
            </a:r>
          </a:p>
        </p:txBody>
      </p:sp>
      <p:sp>
        <p:nvSpPr>
          <p:cNvPr id="7" name="Arrow: Bent-Up 6">
            <a:extLst>
              <a:ext uri="{FF2B5EF4-FFF2-40B4-BE49-F238E27FC236}">
                <a16:creationId xmlns:a16="http://schemas.microsoft.com/office/drawing/2014/main" id="{5F25045B-A716-4F68-8C5C-098CCCBEB711}"/>
              </a:ext>
            </a:extLst>
          </p:cNvPr>
          <p:cNvSpPr/>
          <p:nvPr/>
        </p:nvSpPr>
        <p:spPr>
          <a:xfrm rot="5400000">
            <a:off x="1184987" y="2631235"/>
            <a:ext cx="2789854" cy="19874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Pull  from  Master</a:t>
            </a:r>
          </a:p>
        </p:txBody>
      </p:sp>
      <p:sp>
        <p:nvSpPr>
          <p:cNvPr id="10" name="Arrow: Bent-Up 9">
            <a:extLst>
              <a:ext uri="{FF2B5EF4-FFF2-40B4-BE49-F238E27FC236}">
                <a16:creationId xmlns:a16="http://schemas.microsoft.com/office/drawing/2014/main" id="{3176B4A4-DF39-4BB5-8CDC-0CECD5064670}"/>
              </a:ext>
            </a:extLst>
          </p:cNvPr>
          <p:cNvSpPr/>
          <p:nvPr/>
        </p:nvSpPr>
        <p:spPr>
          <a:xfrm>
            <a:off x="7893698" y="2230016"/>
            <a:ext cx="1735494" cy="268721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Push </a:t>
            </a:r>
          </a:p>
        </p:txBody>
      </p:sp>
      <p:sp>
        <p:nvSpPr>
          <p:cNvPr id="11" name="Arrow: Left 10">
            <a:extLst>
              <a:ext uri="{FF2B5EF4-FFF2-40B4-BE49-F238E27FC236}">
                <a16:creationId xmlns:a16="http://schemas.microsoft.com/office/drawing/2014/main" id="{808A7794-34F5-4C20-B4CD-21149691B276}"/>
              </a:ext>
            </a:extLst>
          </p:cNvPr>
          <p:cNvSpPr/>
          <p:nvPr/>
        </p:nvSpPr>
        <p:spPr>
          <a:xfrm>
            <a:off x="4596882" y="1073020"/>
            <a:ext cx="1971870" cy="7277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Merge</a:t>
            </a:r>
          </a:p>
        </p:txBody>
      </p:sp>
    </p:spTree>
    <p:extLst>
      <p:ext uri="{BB962C8B-B14F-4D97-AF65-F5344CB8AC3E}">
        <p14:creationId xmlns:p14="http://schemas.microsoft.com/office/powerpoint/2010/main" val="215262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B92D4-3F7C-429D-BC32-A8C0F47F5642}"/>
              </a:ext>
            </a:extLst>
          </p:cNvPr>
          <p:cNvSpPr/>
          <p:nvPr/>
        </p:nvSpPr>
        <p:spPr>
          <a:xfrm>
            <a:off x="581010" y="773445"/>
            <a:ext cx="2575546" cy="9074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Repo 1</a:t>
            </a:r>
          </a:p>
        </p:txBody>
      </p:sp>
      <p:sp>
        <p:nvSpPr>
          <p:cNvPr id="5" name="Rectangle 4">
            <a:extLst>
              <a:ext uri="{FF2B5EF4-FFF2-40B4-BE49-F238E27FC236}">
                <a16:creationId xmlns:a16="http://schemas.microsoft.com/office/drawing/2014/main" id="{AFD7F5B2-2265-4E57-B355-2C93F19826B2}"/>
              </a:ext>
            </a:extLst>
          </p:cNvPr>
          <p:cNvSpPr/>
          <p:nvPr/>
        </p:nvSpPr>
        <p:spPr>
          <a:xfrm>
            <a:off x="3817283" y="4872846"/>
            <a:ext cx="2575546" cy="9074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local</a:t>
            </a:r>
          </a:p>
        </p:txBody>
      </p:sp>
      <p:sp>
        <p:nvSpPr>
          <p:cNvPr id="8" name="Rectangle 7">
            <a:extLst>
              <a:ext uri="{FF2B5EF4-FFF2-40B4-BE49-F238E27FC236}">
                <a16:creationId xmlns:a16="http://schemas.microsoft.com/office/drawing/2014/main" id="{C81B28CF-6A26-4188-BF42-B0D7AAD812DF}"/>
              </a:ext>
            </a:extLst>
          </p:cNvPr>
          <p:cNvSpPr/>
          <p:nvPr/>
        </p:nvSpPr>
        <p:spPr>
          <a:xfrm>
            <a:off x="3817283" y="773445"/>
            <a:ext cx="2575546" cy="9074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Repo 2</a:t>
            </a:r>
          </a:p>
        </p:txBody>
      </p:sp>
      <p:sp>
        <p:nvSpPr>
          <p:cNvPr id="2" name="Arrow: Up 1">
            <a:extLst>
              <a:ext uri="{FF2B5EF4-FFF2-40B4-BE49-F238E27FC236}">
                <a16:creationId xmlns:a16="http://schemas.microsoft.com/office/drawing/2014/main" id="{A27B2517-F154-40CE-8873-87AE4829659A}"/>
              </a:ext>
            </a:extLst>
          </p:cNvPr>
          <p:cNvSpPr/>
          <p:nvPr/>
        </p:nvSpPr>
        <p:spPr>
          <a:xfrm>
            <a:off x="4268136" y="1896378"/>
            <a:ext cx="1636526" cy="25641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3FB665EB-2F41-403F-88FB-027B97923FEB}"/>
              </a:ext>
            </a:extLst>
          </p:cNvPr>
          <p:cNvSpPr/>
          <p:nvPr/>
        </p:nvSpPr>
        <p:spPr>
          <a:xfrm>
            <a:off x="7129674" y="693545"/>
            <a:ext cx="4491196" cy="907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HOW TO CHANGE REPOSITORY? </a:t>
            </a:r>
          </a:p>
        </p:txBody>
      </p:sp>
      <p:sp>
        <p:nvSpPr>
          <p:cNvPr id="12" name="Rectangle 11">
            <a:extLst>
              <a:ext uri="{FF2B5EF4-FFF2-40B4-BE49-F238E27FC236}">
                <a16:creationId xmlns:a16="http://schemas.microsoft.com/office/drawing/2014/main" id="{CCC63ABD-740A-403E-8C8C-AF1285B305FF}"/>
              </a:ext>
            </a:extLst>
          </p:cNvPr>
          <p:cNvSpPr/>
          <p:nvPr/>
        </p:nvSpPr>
        <p:spPr>
          <a:xfrm>
            <a:off x="7129674" y="1801692"/>
            <a:ext cx="4491196" cy="307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RIGHT CLICK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TEAM</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Push to upstream</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Click on configure</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Click on change</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Provide  new URI(path)</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Save and push</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Close</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ctr"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0812A50-BA2C-4E9D-B7D5-9FE02022C5C2}"/>
              </a:ext>
            </a:extLst>
          </p:cNvPr>
          <p:cNvSpPr/>
          <p:nvPr/>
        </p:nvSpPr>
        <p:spPr>
          <a:xfrm>
            <a:off x="7129674" y="5185446"/>
            <a:ext cx="4705165" cy="118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stash= it removes our code saves in different places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stash  apply = it  brings  code  back</a:t>
            </a:r>
          </a:p>
        </p:txBody>
      </p:sp>
    </p:spTree>
    <p:extLst>
      <p:ext uri="{BB962C8B-B14F-4D97-AF65-F5344CB8AC3E}">
        <p14:creationId xmlns:p14="http://schemas.microsoft.com/office/powerpoint/2010/main" val="161013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F29B53-56DE-462C-8FFD-68489A971118}"/>
              </a:ext>
            </a:extLst>
          </p:cNvPr>
          <p:cNvSpPr/>
          <p:nvPr/>
        </p:nvSpPr>
        <p:spPr>
          <a:xfrm>
            <a:off x="8396795" y="745724"/>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Tester1`S REMOTE BRANCH</a:t>
            </a:r>
          </a:p>
        </p:txBody>
      </p:sp>
      <p:sp>
        <p:nvSpPr>
          <p:cNvPr id="5" name="Rectangle 4">
            <a:extLst>
              <a:ext uri="{FF2B5EF4-FFF2-40B4-BE49-F238E27FC236}">
                <a16:creationId xmlns:a16="http://schemas.microsoft.com/office/drawing/2014/main" id="{1D80ECBE-E2C0-4282-802E-5439E50F5B13}"/>
              </a:ext>
            </a:extLst>
          </p:cNvPr>
          <p:cNvSpPr/>
          <p:nvPr/>
        </p:nvSpPr>
        <p:spPr>
          <a:xfrm>
            <a:off x="8518123" y="5221550"/>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Tester1`s LOCAL BRANCH</a:t>
            </a:r>
          </a:p>
        </p:txBody>
      </p:sp>
      <p:sp>
        <p:nvSpPr>
          <p:cNvPr id="6" name="Arrow: Up 5">
            <a:extLst>
              <a:ext uri="{FF2B5EF4-FFF2-40B4-BE49-F238E27FC236}">
                <a16:creationId xmlns:a16="http://schemas.microsoft.com/office/drawing/2014/main" id="{3B6F3FFE-35A6-4C3B-A263-23C5C1A80A98}"/>
              </a:ext>
            </a:extLst>
          </p:cNvPr>
          <p:cNvSpPr/>
          <p:nvPr/>
        </p:nvSpPr>
        <p:spPr>
          <a:xfrm>
            <a:off x="9392574" y="2556769"/>
            <a:ext cx="1109709" cy="25434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E1841947-72CA-472D-A33A-F5AA3B43F702}"/>
              </a:ext>
            </a:extLst>
          </p:cNvPr>
          <p:cNvSpPr/>
          <p:nvPr/>
        </p:nvSpPr>
        <p:spPr>
          <a:xfrm>
            <a:off x="4121458" y="745723"/>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MASTER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branch</a:t>
            </a:r>
          </a:p>
        </p:txBody>
      </p:sp>
      <p:sp>
        <p:nvSpPr>
          <p:cNvPr id="8" name="Arrow: Left 7">
            <a:extLst>
              <a:ext uri="{FF2B5EF4-FFF2-40B4-BE49-F238E27FC236}">
                <a16:creationId xmlns:a16="http://schemas.microsoft.com/office/drawing/2014/main" id="{940F6FC1-DCF7-4A46-8341-B68EC05C1139}"/>
              </a:ext>
            </a:extLst>
          </p:cNvPr>
          <p:cNvSpPr/>
          <p:nvPr/>
        </p:nvSpPr>
        <p:spPr>
          <a:xfrm>
            <a:off x="6840244" y="954349"/>
            <a:ext cx="1677879" cy="6835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MERGE</a:t>
            </a:r>
          </a:p>
        </p:txBody>
      </p:sp>
      <p:sp>
        <p:nvSpPr>
          <p:cNvPr id="13" name="Arrow: Up 12">
            <a:extLst>
              <a:ext uri="{FF2B5EF4-FFF2-40B4-BE49-F238E27FC236}">
                <a16:creationId xmlns:a16="http://schemas.microsoft.com/office/drawing/2014/main" id="{DEF6FA7B-E0D1-41A7-B397-DB790E21E711}"/>
              </a:ext>
            </a:extLst>
          </p:cNvPr>
          <p:cNvSpPr/>
          <p:nvPr/>
        </p:nvSpPr>
        <p:spPr>
          <a:xfrm>
            <a:off x="949910" y="2315592"/>
            <a:ext cx="1109709" cy="25434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14" name="Rectangle 13">
            <a:extLst>
              <a:ext uri="{FF2B5EF4-FFF2-40B4-BE49-F238E27FC236}">
                <a16:creationId xmlns:a16="http://schemas.microsoft.com/office/drawing/2014/main" id="{5A8F3B0B-2AA2-4200-A094-ACF03FFC7A06}"/>
              </a:ext>
            </a:extLst>
          </p:cNvPr>
          <p:cNvSpPr/>
          <p:nvPr/>
        </p:nvSpPr>
        <p:spPr>
          <a:xfrm>
            <a:off x="59926" y="745723"/>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Tester 2  remote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branch</a:t>
            </a:r>
          </a:p>
        </p:txBody>
      </p:sp>
      <p:sp>
        <p:nvSpPr>
          <p:cNvPr id="15" name="Arrow: Right 14">
            <a:extLst>
              <a:ext uri="{FF2B5EF4-FFF2-40B4-BE49-F238E27FC236}">
                <a16:creationId xmlns:a16="http://schemas.microsoft.com/office/drawing/2014/main" id="{7C600E03-D6AA-4A57-9478-4A7993F35EB7}"/>
              </a:ext>
            </a:extLst>
          </p:cNvPr>
          <p:cNvSpPr/>
          <p:nvPr/>
        </p:nvSpPr>
        <p:spPr>
          <a:xfrm>
            <a:off x="3049480" y="1074198"/>
            <a:ext cx="1362722"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merge</a:t>
            </a:r>
          </a:p>
        </p:txBody>
      </p:sp>
      <p:sp>
        <p:nvSpPr>
          <p:cNvPr id="17" name="Rectangle 16">
            <a:extLst>
              <a:ext uri="{FF2B5EF4-FFF2-40B4-BE49-F238E27FC236}">
                <a16:creationId xmlns:a16="http://schemas.microsoft.com/office/drawing/2014/main" id="{B21A8089-ABAB-48DF-9C4F-27E2CFC2D17E}"/>
              </a:ext>
            </a:extLst>
          </p:cNvPr>
          <p:cNvSpPr/>
          <p:nvPr/>
        </p:nvSpPr>
        <p:spPr>
          <a:xfrm>
            <a:off x="273143" y="5257800"/>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Tester2`s LOCAL BRANCH</a:t>
            </a:r>
          </a:p>
        </p:txBody>
      </p:sp>
      <p:sp>
        <p:nvSpPr>
          <p:cNvPr id="11" name="Rectangle 10">
            <a:extLst>
              <a:ext uri="{FF2B5EF4-FFF2-40B4-BE49-F238E27FC236}">
                <a16:creationId xmlns:a16="http://schemas.microsoft.com/office/drawing/2014/main" id="{2E575716-31BD-4CB8-A49A-FEE81050B5C0}"/>
              </a:ext>
            </a:extLst>
          </p:cNvPr>
          <p:cNvSpPr/>
          <p:nvPr/>
        </p:nvSpPr>
        <p:spPr>
          <a:xfrm>
            <a:off x="4520953" y="5046956"/>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Local MASTER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branch</a:t>
            </a:r>
          </a:p>
        </p:txBody>
      </p:sp>
      <p:sp>
        <p:nvSpPr>
          <p:cNvPr id="12" name="Arrow: Left 11">
            <a:extLst>
              <a:ext uri="{FF2B5EF4-FFF2-40B4-BE49-F238E27FC236}">
                <a16:creationId xmlns:a16="http://schemas.microsoft.com/office/drawing/2014/main" id="{27B8A7F8-45AE-4CBF-8281-27FEE311C31D}"/>
              </a:ext>
            </a:extLst>
          </p:cNvPr>
          <p:cNvSpPr/>
          <p:nvPr/>
        </p:nvSpPr>
        <p:spPr>
          <a:xfrm>
            <a:off x="7090884" y="5536707"/>
            <a:ext cx="1677879" cy="6835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MERGE</a:t>
            </a:r>
          </a:p>
        </p:txBody>
      </p:sp>
      <p:sp>
        <p:nvSpPr>
          <p:cNvPr id="16" name="Arrow: Up 15">
            <a:extLst>
              <a:ext uri="{FF2B5EF4-FFF2-40B4-BE49-F238E27FC236}">
                <a16:creationId xmlns:a16="http://schemas.microsoft.com/office/drawing/2014/main" id="{80F90CA3-60FB-4A00-9606-524EF2752AEE}"/>
              </a:ext>
            </a:extLst>
          </p:cNvPr>
          <p:cNvSpPr/>
          <p:nvPr/>
        </p:nvSpPr>
        <p:spPr>
          <a:xfrm>
            <a:off x="5248181" y="2157273"/>
            <a:ext cx="1109709" cy="25434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324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C7A75-368F-49A7-99D1-26692D39EB45}"/>
              </a:ext>
            </a:extLst>
          </p:cNvPr>
          <p:cNvSpPr/>
          <p:nvPr/>
        </p:nvSpPr>
        <p:spPr>
          <a:xfrm>
            <a:off x="1376039" y="2474752"/>
            <a:ext cx="9632272" cy="357981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1. FILE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2. IMPORT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3. GENERAL</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EXISTING PROJECT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4. BROWSE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5. SELECT YOUR FOLDER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6. FINISH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DB2E3E65-EE44-4C38-9EBE-3DEC6E1B7C6D}"/>
              </a:ext>
            </a:extLst>
          </p:cNvPr>
          <p:cNvSpPr/>
          <p:nvPr/>
        </p:nvSpPr>
        <p:spPr>
          <a:xfrm>
            <a:off x="1770077" y="662730"/>
            <a:ext cx="8254767" cy="113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How to import project?</a:t>
            </a:r>
          </a:p>
        </p:txBody>
      </p:sp>
    </p:spTree>
    <p:extLst>
      <p:ext uri="{BB962C8B-B14F-4D97-AF65-F5344CB8AC3E}">
        <p14:creationId xmlns:p14="http://schemas.microsoft.com/office/powerpoint/2010/main" val="4271811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C7A75-368F-49A7-99D1-26692D39EB45}"/>
              </a:ext>
            </a:extLst>
          </p:cNvPr>
          <p:cNvSpPr/>
          <p:nvPr/>
        </p:nvSpPr>
        <p:spPr>
          <a:xfrm>
            <a:off x="1376039" y="648070"/>
            <a:ext cx="9632272" cy="540650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GIT CONFLICT: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WHEN WE DON’T PULL THE LATEST CODE FROM THE MASTER BRANCH AND TRY TO MERGE NEW  CODE,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GIT GIVES CONFLICT.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WE HAVE TO PULL THE LATEST CODE  FROM MASTER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9582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What is a Critical Bug?</a:t>
            </a:r>
          </a:p>
        </p:txBody>
      </p:sp>
      <p:sp>
        <p:nvSpPr>
          <p:cNvPr id="5" name="Rectangle 4">
            <a:extLst>
              <a:ext uri="{FF2B5EF4-FFF2-40B4-BE49-F238E27FC236}">
                <a16:creationId xmlns:a16="http://schemas.microsoft.com/office/drawing/2014/main" id="{82735240-63A8-4416-A04E-40F75E893090}"/>
              </a:ext>
            </a:extLst>
          </p:cNvPr>
          <p:cNvSpPr/>
          <p:nvPr/>
        </p:nvSpPr>
        <p:spPr>
          <a:xfrm>
            <a:off x="973320" y="1146080"/>
            <a:ext cx="10456347" cy="548639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A critical bug is a showstopper which means a large piece of functionality or major system component is completely broken and there is no workaround to move further.</a:t>
            </a:r>
            <a:b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For example, Due to a bug in one module, we cannot test the other modules because that blocker bug has blocked other modules. Bugs which affects the customers business are considered as critical.</a:t>
            </a:r>
          </a:p>
        </p:txBody>
      </p:sp>
    </p:spTree>
    <p:extLst>
      <p:ext uri="{BB962C8B-B14F-4D97-AF65-F5344CB8AC3E}">
        <p14:creationId xmlns:p14="http://schemas.microsoft.com/office/powerpoint/2010/main" val="39576885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C7A75-368F-49A7-99D1-26692D39EB45}"/>
              </a:ext>
            </a:extLst>
          </p:cNvPr>
          <p:cNvSpPr/>
          <p:nvPr/>
        </p:nvSpPr>
        <p:spPr>
          <a:xfrm>
            <a:off x="1349406" y="648070"/>
            <a:ext cx="9632272" cy="540650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What is difference between git pull and  pull request?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Git pull= To pull latest code from another branch (master)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Pull Request= when we try to merge from one branch to another, we should create pull request and when we create pull request we can assign reviewer.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383527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WHAT IS GIT</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Download the GIT</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Install the GIT</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git --version</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git </a:t>
            </a: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init</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=to initialize git repository</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git config –global user.name ‘name’</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git config –global </a:t>
            </a: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user.email</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‘email’</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78156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D128D-7C30-4479-8559-09E47596818F}"/>
              </a:ext>
            </a:extLst>
          </p:cNvPr>
          <p:cNvSpPr/>
          <p:nvPr/>
        </p:nvSpPr>
        <p:spPr>
          <a:xfrm>
            <a:off x="1782769" y="635258"/>
            <a:ext cx="7716416" cy="467463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We need to Set up global configuration variables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is important especially when you work as a team that others can know you.</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config --global user.name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config --global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user.email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“name@gmail.com”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config --list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init</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 Initialize a repository from existing code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touch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gitignore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9156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D128D-7C30-4479-8559-09E47596818F}"/>
              </a:ext>
            </a:extLst>
          </p:cNvPr>
          <p:cNvSpPr/>
          <p:nvPr/>
        </p:nvSpPr>
        <p:spPr>
          <a:xfrm>
            <a:off x="1716778" y="1336016"/>
            <a:ext cx="7716416" cy="43323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branch  shows the branches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checkout branch name  to switch the from one branch to another</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status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add –A </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 adds to staged area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commit –m “Message” saves to local repository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push  pushes to remote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checkout master  to switch to master branch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            git pull origin master  to pull latest code from master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merge tester   merge from tester branch to master branch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push origin master   to push from local master to remote master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rebase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2" name="Rectangle 1">
            <a:extLst>
              <a:ext uri="{FF2B5EF4-FFF2-40B4-BE49-F238E27FC236}">
                <a16:creationId xmlns:a16="http://schemas.microsoft.com/office/drawing/2014/main" id="{084565F8-D7D9-4BFA-A527-04033D978BBC}"/>
              </a:ext>
            </a:extLst>
          </p:cNvPr>
          <p:cNvSpPr/>
          <p:nvPr/>
        </p:nvSpPr>
        <p:spPr>
          <a:xfrm>
            <a:off x="2002981" y="200413"/>
            <a:ext cx="7128769" cy="9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HOW TO MERGE FROM ONE BRANCH TO MASTER BRANCH</a:t>
            </a:r>
          </a:p>
        </p:txBody>
      </p:sp>
    </p:spTree>
    <p:extLst>
      <p:ext uri="{BB962C8B-B14F-4D97-AF65-F5344CB8AC3E}">
        <p14:creationId xmlns:p14="http://schemas.microsoft.com/office/powerpoint/2010/main" val="2689488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D128D-7C30-4479-8559-09E47596818F}"/>
              </a:ext>
            </a:extLst>
          </p:cNvPr>
          <p:cNvSpPr/>
          <p:nvPr/>
        </p:nvSpPr>
        <p:spPr>
          <a:xfrm>
            <a:off x="1777072" y="1400961"/>
            <a:ext cx="9743037" cy="506175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status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add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commit –m “Message”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push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checkout master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merge tester1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push origin master</a:t>
            </a:r>
          </a:p>
        </p:txBody>
      </p:sp>
      <p:sp>
        <p:nvSpPr>
          <p:cNvPr id="2" name="Rectangle 1">
            <a:extLst>
              <a:ext uri="{FF2B5EF4-FFF2-40B4-BE49-F238E27FC236}">
                <a16:creationId xmlns:a16="http://schemas.microsoft.com/office/drawing/2014/main" id="{084565F8-D7D9-4BFA-A527-04033D978BBC}"/>
              </a:ext>
            </a:extLst>
          </p:cNvPr>
          <p:cNvSpPr/>
          <p:nvPr/>
        </p:nvSpPr>
        <p:spPr>
          <a:xfrm>
            <a:off x="3001317" y="249748"/>
            <a:ext cx="7128769" cy="9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HOW TO MERGE FROM ONE BRANCH TO MASTER BRANCH</a:t>
            </a:r>
          </a:p>
        </p:txBody>
      </p:sp>
      <p:sp>
        <p:nvSpPr>
          <p:cNvPr id="3" name="Rectangle 2">
            <a:extLst>
              <a:ext uri="{FF2B5EF4-FFF2-40B4-BE49-F238E27FC236}">
                <a16:creationId xmlns:a16="http://schemas.microsoft.com/office/drawing/2014/main" id="{3855D9F0-6B4E-4BDB-A325-C80F0C0BA5A8}"/>
              </a:ext>
            </a:extLst>
          </p:cNvPr>
          <p:cNvSpPr/>
          <p:nvPr/>
        </p:nvSpPr>
        <p:spPr>
          <a:xfrm>
            <a:off x="9122872" y="5344357"/>
            <a:ext cx="1686757"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Local tester1</a:t>
            </a:r>
          </a:p>
        </p:txBody>
      </p:sp>
      <p:sp>
        <p:nvSpPr>
          <p:cNvPr id="5" name="Rectangle 4">
            <a:extLst>
              <a:ext uri="{FF2B5EF4-FFF2-40B4-BE49-F238E27FC236}">
                <a16:creationId xmlns:a16="http://schemas.microsoft.com/office/drawing/2014/main" id="{476F39FE-5B54-40DE-A5D1-3C4125B8EE4C}"/>
              </a:ext>
            </a:extLst>
          </p:cNvPr>
          <p:cNvSpPr/>
          <p:nvPr/>
        </p:nvSpPr>
        <p:spPr>
          <a:xfrm>
            <a:off x="9122871" y="1932256"/>
            <a:ext cx="1686757"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Remote tester 1</a:t>
            </a:r>
          </a:p>
        </p:txBody>
      </p:sp>
      <p:sp>
        <p:nvSpPr>
          <p:cNvPr id="6" name="Rectangle 5">
            <a:extLst>
              <a:ext uri="{FF2B5EF4-FFF2-40B4-BE49-F238E27FC236}">
                <a16:creationId xmlns:a16="http://schemas.microsoft.com/office/drawing/2014/main" id="{6F750DC1-5F1F-43C5-963A-777EAC52FC44}"/>
              </a:ext>
            </a:extLst>
          </p:cNvPr>
          <p:cNvSpPr/>
          <p:nvPr/>
        </p:nvSpPr>
        <p:spPr>
          <a:xfrm>
            <a:off x="5376095" y="1916242"/>
            <a:ext cx="1686757"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remote master</a:t>
            </a:r>
          </a:p>
        </p:txBody>
      </p:sp>
      <p:sp>
        <p:nvSpPr>
          <p:cNvPr id="7" name="Arrow: Up 6">
            <a:extLst>
              <a:ext uri="{FF2B5EF4-FFF2-40B4-BE49-F238E27FC236}">
                <a16:creationId xmlns:a16="http://schemas.microsoft.com/office/drawing/2014/main" id="{54AAA24E-A72A-4F1D-8A91-B8000F8515D2}"/>
              </a:ext>
            </a:extLst>
          </p:cNvPr>
          <p:cNvSpPr/>
          <p:nvPr/>
        </p:nvSpPr>
        <p:spPr>
          <a:xfrm>
            <a:off x="9799263" y="3389419"/>
            <a:ext cx="692459" cy="9506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619F102E-ABE7-4FC0-8BB3-87306129EEA4}"/>
              </a:ext>
            </a:extLst>
          </p:cNvPr>
          <p:cNvSpPr/>
          <p:nvPr/>
        </p:nvSpPr>
        <p:spPr>
          <a:xfrm>
            <a:off x="5345743" y="5344356"/>
            <a:ext cx="1686757"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local master</a:t>
            </a:r>
          </a:p>
        </p:txBody>
      </p:sp>
      <p:sp>
        <p:nvSpPr>
          <p:cNvPr id="9" name="Arrow: Left 8">
            <a:extLst>
              <a:ext uri="{FF2B5EF4-FFF2-40B4-BE49-F238E27FC236}">
                <a16:creationId xmlns:a16="http://schemas.microsoft.com/office/drawing/2014/main" id="{D8242817-8531-4B08-8B3B-47631DD23B8D}"/>
              </a:ext>
            </a:extLst>
          </p:cNvPr>
          <p:cNvSpPr/>
          <p:nvPr/>
        </p:nvSpPr>
        <p:spPr>
          <a:xfrm>
            <a:off x="7695373" y="5508593"/>
            <a:ext cx="923277" cy="3551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Arrow: Up 9">
            <a:extLst>
              <a:ext uri="{FF2B5EF4-FFF2-40B4-BE49-F238E27FC236}">
                <a16:creationId xmlns:a16="http://schemas.microsoft.com/office/drawing/2014/main" id="{702DD99D-E756-4F8E-91A2-2E7B59D8B6DD}"/>
              </a:ext>
            </a:extLst>
          </p:cNvPr>
          <p:cNvSpPr/>
          <p:nvPr/>
        </p:nvSpPr>
        <p:spPr>
          <a:xfrm>
            <a:off x="5873243" y="3307529"/>
            <a:ext cx="692459" cy="9506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819611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D128D-7C30-4479-8559-09E47596818F}"/>
              </a:ext>
            </a:extLst>
          </p:cNvPr>
          <p:cNvSpPr/>
          <p:nvPr/>
        </p:nvSpPr>
        <p:spPr>
          <a:xfrm>
            <a:off x="1625338" y="597158"/>
            <a:ext cx="7716416" cy="59279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branch “name”= to create branch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checkout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push –u origin branch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branch –a  </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 to list branches</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branch –d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branchName</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 to delete local  branch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git push origin –delete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branchName</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 to delete remote  branch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merge  it directly merges to other branch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Pull request  it gives  us  option  to assign someone to review  our code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stash it removes our new  code and saves in  different place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git stash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sym typeface="Wingdings" panose="05000000000000000000" pitchFamily="2" charset="2"/>
              </a:rPr>
              <a:t>applyit</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 brings back</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644689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git merge and pull request?</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When we create pull request we can assign someone to review our code</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When use git merge it directly merges from one branch to another</a:t>
            </a:r>
          </a:p>
        </p:txBody>
      </p:sp>
    </p:spTree>
    <p:extLst>
      <p:ext uri="{BB962C8B-B14F-4D97-AF65-F5344CB8AC3E}">
        <p14:creationId xmlns:p14="http://schemas.microsoft.com/office/powerpoint/2010/main" val="121955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889760" y="487680"/>
            <a:ext cx="7829006" cy="47026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HOW DO YOU HANDLE GIT CONFLICT?</a:t>
            </a: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23034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Conflict happens when you don’t pull latest version of (main)master branch.</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 should pull the latest version and push again to remote branch</a:t>
            </a:r>
          </a:p>
        </p:txBody>
      </p:sp>
    </p:spTree>
    <p:extLst>
      <p:ext uri="{BB962C8B-B14F-4D97-AF65-F5344CB8AC3E}">
        <p14:creationId xmlns:p14="http://schemas.microsoft.com/office/powerpoint/2010/main" val="2342683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889760" y="487680"/>
            <a:ext cx="7829006" cy="7463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build and release?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36519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Build</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It is a number of software that is given to the testing team by the development team.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Release</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It is a number of software that is handed over to the customer by the tester or developer.</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5691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487680"/>
            <a:ext cx="9969623" cy="7463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are the automation challenges that SQA(Software Quality Assurance) team faces while testing?</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36519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1. Mastering the automation tool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2. Reusability of Automation script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3. Adaptability of test case for automation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4. Automating complex test cases.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43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What is </a:t>
            </a:r>
            <a:r>
              <a:rPr kumimoji="0" lang="en-US" sz="3000" b="1" i="0" u="none" strike="noStrike" kern="1200" cap="none" spc="0" normalizeH="0" baseline="0" noProof="0" dirty="0" err="1">
                <a:ln>
                  <a:noFill/>
                </a:ln>
                <a:solidFill>
                  <a:prstClr val="black"/>
                </a:solidFill>
                <a:effectLst/>
                <a:uLnTx/>
                <a:uFillTx/>
                <a:latin typeface="Tw Cen MT" panose="020B0602020104020603"/>
                <a:ea typeface="+mn-ea"/>
                <a:cs typeface="+mn-cs"/>
              </a:rPr>
              <a:t>HotFix</a:t>
            </a: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a:t>
            </a:r>
          </a:p>
        </p:txBody>
      </p:sp>
      <p:sp>
        <p:nvSpPr>
          <p:cNvPr id="5" name="Rectangle 4">
            <a:extLst>
              <a:ext uri="{FF2B5EF4-FFF2-40B4-BE49-F238E27FC236}">
                <a16:creationId xmlns:a16="http://schemas.microsoft.com/office/drawing/2014/main" id="{82735240-63A8-4416-A04E-40F75E893090}"/>
              </a:ext>
            </a:extLst>
          </p:cNvPr>
          <p:cNvSpPr/>
          <p:nvPr/>
        </p:nvSpPr>
        <p:spPr>
          <a:xfrm>
            <a:off x="973320" y="1146080"/>
            <a:ext cx="10456347" cy="548639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A bug which needs to handle as a high priority bug and fix it immediately.</a:t>
            </a:r>
          </a:p>
        </p:txBody>
      </p:sp>
    </p:spTree>
    <p:extLst>
      <p:ext uri="{BB962C8B-B14F-4D97-AF65-F5344CB8AC3E}">
        <p14:creationId xmlns:p14="http://schemas.microsoft.com/office/powerpoint/2010/main" val="36597392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Explain the steps for Bug Cycle?</a:t>
            </a: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1. Once the bug is identified by the tester, it is assigned to the development manager in open status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2. If the bug is a valid defect the development team will fix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3. If it is not a valid defect, the defect will be ignored and marked as rejected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4. The next step will be to check whether it is in scope. If the bug is not the part of the current  release, then the defects are postponed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5. If the defect or bug is raised earlier then the tester will assign a DUPLICATE status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6. When bug is assigned to developer to fix, it will be given a IN-PROGRESS status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7. Once the defect is repaired, the status will change to FIXED at the end the tester will give CLOSED status if it passes the final test.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0824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List out the roles of Software Quality Assurance engineer?</a:t>
            </a: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Writing test cases</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2. Automating test cases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3. Attending Agile ceremonies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4. Analyze smoke test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5. Analyze regression test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6. Report the defect </a:t>
            </a:r>
          </a:p>
        </p:txBody>
      </p:sp>
    </p:spTree>
    <p:extLst>
      <p:ext uri="{BB962C8B-B14F-4D97-AF65-F5344CB8AC3E}">
        <p14:creationId xmlns:p14="http://schemas.microsoft.com/office/powerpoint/2010/main" val="28056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 Explain what is Test Metric is software testing and what information does it contains?</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In software testing, Test Metric is referred to the standard of test measurement.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They are content of a testing. It contains information like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Total 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run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passed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failed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passed the first time</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785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Tw Cen MT" panose="020B0602020104020603"/>
                <a:ea typeface="+mn-ea"/>
                <a:cs typeface="+mn-cs"/>
              </a:rPr>
              <a:t>What types of documents are there in SQA?</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The types of documents in SQA are: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1. Requirement Document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2. Test cases and Test plan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3. Test incident report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4. Test summary report</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0674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Test Plan and Test Strategy ?</a:t>
            </a: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Test Strategy is at a higher level, mostly created by the Project Manager which demonstrates the overall approach of the testing for the entire project.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Test plan basically depicts the how the testing should be performed for a particular application, falling under a project.</a:t>
            </a:r>
          </a:p>
        </p:txBody>
      </p:sp>
    </p:spTree>
    <p:extLst>
      <p:ext uri="{BB962C8B-B14F-4D97-AF65-F5344CB8AC3E}">
        <p14:creationId xmlns:p14="http://schemas.microsoft.com/office/powerpoint/2010/main" val="428865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How do you define a format of writing a good test case?</a:t>
            </a: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 test case has the below format: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1. Test case ID,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2. Test case description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3.  Environment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4.  Build version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5.  Steps to execute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a:ln>
                  <a:noFill/>
                </a:ln>
                <a:solidFill>
                  <a:prstClr val="black"/>
                </a:solidFill>
                <a:effectLst/>
                <a:uLnTx/>
                <a:uFillTx/>
                <a:latin typeface="Tw Cen MT" panose="020B0602020104020603"/>
                <a:ea typeface="+mn-ea"/>
                <a:cs typeface="+mn-cs"/>
              </a:rPr>
              <a:t>6.  Expected </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results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0905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would you do if you have a large suite to execute in very less time?</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In case we have less time and have to execute larger volume of test cases, we should prioritize the test case at first instant and execute the high priority test cases first and then move on to the lower priority ones.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This way we can make sure that the important aspects of the software is tested.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Alternatively, we may also seek customer preference that which is the most important functionality of the software according to them, and we should start testing from those areas and then gradually move to those areas which are of less importance.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28436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Suppose you find a bug in production;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How would you make sure that the same bug is not introduced again?</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The best way is to immediately write a test case for the production defect and include it in the regression suite. This way we ensure that the bug does not get introduced again.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Also many a time we can also think of alternate test cases or similar kind of test case and include them in our planned execution.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312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functional and nonfunctional testing?</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Functional</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testing</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 basically deals with the functional aspect of the application. This technique tests that the system is behaving as per the requirement and specification.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These are directly linked with customer requirement. We validate the test cases against the specified requirement and make the test pass or failed accordingly.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Examples include regression, integration, system, smoke </a:t>
            </a:r>
            <a:r>
              <a:rPr kumimoji="0" lang="en-US" sz="2000" b="0" i="0" u="none" strike="noStrike" kern="1200" cap="none" spc="0" normalizeH="0" baseline="0" noProof="0" dirty="0" err="1">
                <a:ln>
                  <a:noFill/>
                </a:ln>
                <a:solidFill>
                  <a:prstClr val="black"/>
                </a:solidFill>
                <a:effectLst/>
                <a:uLnTx/>
                <a:uFillTx/>
                <a:latin typeface="Tw Cen MT" panose="020B0602020104020603"/>
                <a:ea typeface="+mn-ea"/>
                <a:cs typeface="+mn-cs"/>
              </a:rPr>
              <a:t>etc</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hlinkClick r:id="rId2">
                  <a:extLst>
                    <a:ext uri="{A12FA001-AC4F-418D-AE19-62706E023703}">
                      <ahyp:hlinkClr xmlns:ahyp="http://schemas.microsoft.com/office/drawing/2018/hyperlinkcolor" val="tx"/>
                    </a:ext>
                  </a:extLst>
                </a:hlinkClick>
              </a:rPr>
              <a:t>Nonfunctional testing</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 – on the other hand, tests the Nonfunctional aspect of the application. It tests NOT the requirement, but the environmental factors like performance, load and stress.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These are not explicitly specified in the requirement but are prescribed in the quality standards. So as QA we have to make sure that these testing are also given sufficient time and priority.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9299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Have you ever managed writing the test cases without having any documents?</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Yes, many a time we have a situation where we have to write test cases without having any concrete documents. In that case, the best way is to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Collaborate with the BA and development team.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Dig into mails which have some information.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Dig into older test cases/regression suite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If the feature is new, try to read the wiki pages or help of the application to have an idea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Sit with the developer and try to understand the changes being made.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Based on your understanding, identify the test condition and send it to BA or stakeholders to review them.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041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What will you do if developer does not accept the bug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Answer: If the developer does not accept the defect, then he will reject it. Once it is rejected, then it comes back to the tester. Now, the tester will ask for clarification with the developer why the defect is rejected. Since everything is based on the requirement documents, both tester and developer will have to look at the requirement document, validate it and then reopen it if necessary or close.</a:t>
            </a:r>
          </a:p>
        </p:txBody>
      </p:sp>
    </p:spTree>
    <p:extLst>
      <p:ext uri="{BB962C8B-B14F-4D97-AF65-F5344CB8AC3E}">
        <p14:creationId xmlns:p14="http://schemas.microsoft.com/office/powerpoint/2010/main" val="37291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How can you tell when enough test cases have been created to adequately test a system or module?</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5"/>
            <a:ext cx="9759821" cy="43971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You can tell that enough test cases have been created when there is at least one test case to cover every requirement.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   This ensures that all designed features of the application are being tested. </a:t>
            </a:r>
          </a:p>
        </p:txBody>
      </p:sp>
    </p:spTree>
    <p:extLst>
      <p:ext uri="{BB962C8B-B14F-4D97-AF65-F5344CB8AC3E}">
        <p14:creationId xmlns:p14="http://schemas.microsoft.com/office/powerpoint/2010/main" val="11680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Who writes test plans and test cases?</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6"/>
            <a:ext cx="9759821" cy="379756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Test plans are typically written by the quality assurance lead while testers usually write test cases.</a:t>
            </a:r>
          </a:p>
        </p:txBody>
      </p:sp>
    </p:spTree>
    <p:extLst>
      <p:ext uri="{BB962C8B-B14F-4D97-AF65-F5344CB8AC3E}">
        <p14:creationId xmlns:p14="http://schemas.microsoft.com/office/powerpoint/2010/main" val="2760552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What is the role of quality assurance in a product development lifecycle?</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6"/>
            <a:ext cx="9759821"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Quality assurance should be involved very early on in the development life cycle so that they can have a better understanding of the system and create sufficient test cases. </a:t>
            </a:r>
          </a:p>
        </p:txBody>
      </p:sp>
    </p:spTree>
    <p:extLst>
      <p:ext uri="{BB962C8B-B14F-4D97-AF65-F5344CB8AC3E}">
        <p14:creationId xmlns:p14="http://schemas.microsoft.com/office/powerpoint/2010/main" val="2610453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How to tell if the requirement is good or bad?</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Requirement must be (SMART)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Speciﬁc</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ex.  ▪ User should be able to login.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Authorized user with valid username and password should be able to login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Measurable </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 User should able to login very fast.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User should able to login in 2 second after clicking login button. </a:t>
            </a: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Attainable</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Realistic</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Testable</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User should able to download the receipt very fast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User should able to download the receipt in 2 second. </a:t>
            </a:r>
          </a:p>
        </p:txBody>
      </p:sp>
    </p:spTree>
    <p:extLst>
      <p:ext uri="{BB962C8B-B14F-4D97-AF65-F5344CB8AC3E}">
        <p14:creationId xmlns:p14="http://schemas.microsoft.com/office/powerpoint/2010/main" val="118127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Why we test? </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To build bug free application.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To satisﬁed end user and client.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To build great product to generate more revenue.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I love testing and testing is my passion. </a:t>
            </a:r>
          </a:p>
        </p:txBody>
      </p:sp>
    </p:spTree>
    <p:extLst>
      <p:ext uri="{BB962C8B-B14F-4D97-AF65-F5344CB8AC3E}">
        <p14:creationId xmlns:p14="http://schemas.microsoft.com/office/powerpoint/2010/main" val="3337485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What is tester’s main responsibility? </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To ﬁnd bug as much as possible as early as possible. Make sure most of the bug gets ﬁxed. To </a:t>
            </a:r>
            <a:r>
              <a:rPr kumimoji="0" lang="en-US" sz="3500" b="0" i="0" u="none" strike="noStrike" kern="1200" cap="none" spc="0" normalizeH="0" baseline="0" noProof="0" dirty="0" err="1">
                <a:ln>
                  <a:noFill/>
                </a:ln>
                <a:solidFill>
                  <a:prstClr val="black"/>
                </a:solidFill>
                <a:effectLst/>
                <a:uLnTx/>
                <a:uFillTx/>
                <a:latin typeface="Tw Cen MT" panose="020B0602020104020603"/>
                <a:ea typeface="+mn-ea"/>
                <a:cs typeface="+mn-cs"/>
              </a:rPr>
              <a:t>satisy</a:t>
            </a: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the end user and client buy delivering bug free and user friendly application.</a:t>
            </a:r>
          </a:p>
        </p:txBody>
      </p:sp>
    </p:spTree>
    <p:extLst>
      <p:ext uri="{BB962C8B-B14F-4D97-AF65-F5344CB8AC3E}">
        <p14:creationId xmlns:p14="http://schemas.microsoft.com/office/powerpoint/2010/main" val="144443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096991" y="743006"/>
            <a:ext cx="8309500"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is The Deﬁnition of Done?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176890" y="2109445"/>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Everything has it’s own DoD. for example, for the user story the DoD is met  all the acceptance criteria.  For the testing for that story is all the test cases are executed and passed 100%.  For the coding: Code should be well written, unit test have been run.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etc</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It means something is achieved 100%  and we don’t have to redo it again. </a:t>
            </a:r>
          </a:p>
        </p:txBody>
      </p:sp>
    </p:spTree>
    <p:extLst>
      <p:ext uri="{BB962C8B-B14F-4D97-AF65-F5344CB8AC3E}">
        <p14:creationId xmlns:p14="http://schemas.microsoft.com/office/powerpoint/2010/main" val="83452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Describe your typical day at work</a:t>
            </a:r>
            <a:endPar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My day at work typically starts with making a “to-do” list of thing I need to work on that day. A list might include but not be limited to , any of the following: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Check my email (confirm is there any meeting that I need to attend)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Attending Daily scrum meeting or any other.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Continue work on task, reading requirements to better understand which kind of test cases I need to build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Writing automation scripts in scenarios where there is a need for automation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Executing the testing and coordinating with developers to check the defects that i have found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Meeting with the development team to communicate the daily defect log and plan around fixing and retesting defects.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2984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Where do you see yourself 5 years from now?</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 would like to get some hands-on experience in conducting business within the IT industry. I would like to learn as much as possible to be more technical competitive person. Ideally, I’d like to become a real software developer in Testing field.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(Note: Some managers are already under stress. They are not comfortable to hire the person that is smarter than themselves. So you have to know how to make them comfortable by let them feel that you are technically good, but you will be Zero thread to their position.)</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6111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Tw Cen MT" panose="020B0602020104020603"/>
                <a:ea typeface="+mn-ea"/>
                <a:cs typeface="+mn-cs"/>
              </a:rPr>
              <a:t>Are you a team player or a lone wolf?</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I have been in both kinds of situations. While I feel teamwork is really necessary to boot the enthusiasm, and productivity, I am also comfortable working by myself.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From my experience, things like brainstorming, going over user stories and scenarios and plugging gaps in user stories or acceptance criteria need a lot of teamwork.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However, there are things like documentation, preparing presentations, data analysis which are best done alone in the start.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2724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Give me five common problems that occur during software development.</a:t>
            </a:r>
          </a:p>
        </p:txBody>
      </p:sp>
      <p:sp>
        <p:nvSpPr>
          <p:cNvPr id="3" name="Rectangle 2">
            <a:extLst>
              <a:ext uri="{FF2B5EF4-FFF2-40B4-BE49-F238E27FC236}">
                <a16:creationId xmlns:a16="http://schemas.microsoft.com/office/drawing/2014/main" id="{A8E1509E-16D9-4CA3-B037-805BC8A04556}"/>
              </a:ext>
            </a:extLst>
          </p:cNvPr>
          <p:cNvSpPr/>
          <p:nvPr/>
        </p:nvSpPr>
        <p:spPr>
          <a:xfrm>
            <a:off x="1697272" y="3078361"/>
            <a:ext cx="9148917" cy="3352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Poorly written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requirements</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unrealistic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schedules</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inadequate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testing</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adding new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features</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after development is underway and poor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communication</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Requirements are poorly written when requirements are unclear, incomplete, too general, or not testable; therefore there will be problems. The schedule is unrealistic if too much work is crammed in too little time. Software testing is inadequate if none knows whether or not the software is any good until customers complain or the system crashes. It’s extremely common that new features are added after development is underway. Miscommunication either means the developers don’t know what is needed, or customers have unrealistic expectations and therefore problems are guaranteed</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4" name="Rectangle 3">
            <a:extLst>
              <a:ext uri="{FF2B5EF4-FFF2-40B4-BE49-F238E27FC236}">
                <a16:creationId xmlns:a16="http://schemas.microsoft.com/office/drawing/2014/main" id="{81107F1F-66B7-4FBD-AD1F-CE081E7DE8C6}"/>
              </a:ext>
            </a:extLst>
          </p:cNvPr>
          <p:cNvSpPr/>
          <p:nvPr/>
        </p:nvSpPr>
        <p:spPr>
          <a:xfrm>
            <a:off x="1697272" y="2038525"/>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Tw Cen MT" panose="020B0602020104020603"/>
                <a:ea typeface="+mn-ea"/>
                <a:cs typeface="+mn-cs"/>
              </a:rPr>
              <a:t>requirements</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FA15418B-731B-4928-B5BA-2C4A5BCFC70D}"/>
              </a:ext>
            </a:extLst>
          </p:cNvPr>
          <p:cNvSpPr/>
          <p:nvPr/>
        </p:nvSpPr>
        <p:spPr>
          <a:xfrm>
            <a:off x="5436678" y="2046260"/>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testing</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 name="Rectangle 5">
            <a:extLst>
              <a:ext uri="{FF2B5EF4-FFF2-40B4-BE49-F238E27FC236}">
                <a16:creationId xmlns:a16="http://schemas.microsoft.com/office/drawing/2014/main" id="{660190CB-5C4F-42BA-A33F-AAAA8E019DA9}"/>
              </a:ext>
            </a:extLst>
          </p:cNvPr>
          <p:cNvSpPr/>
          <p:nvPr/>
        </p:nvSpPr>
        <p:spPr>
          <a:xfrm>
            <a:off x="3552613" y="2030136"/>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schedules</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0E73D817-242D-4AD5-ADA3-8F43EF81B12A}"/>
              </a:ext>
            </a:extLst>
          </p:cNvPr>
          <p:cNvSpPr/>
          <p:nvPr/>
        </p:nvSpPr>
        <p:spPr>
          <a:xfrm>
            <a:off x="7320743" y="2038525"/>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features</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CCD54904-EE07-46F3-B2B1-E402BB313B0D}"/>
              </a:ext>
            </a:extLst>
          </p:cNvPr>
          <p:cNvSpPr/>
          <p:nvPr/>
        </p:nvSpPr>
        <p:spPr>
          <a:xfrm>
            <a:off x="9233533" y="2021490"/>
            <a:ext cx="1697322"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communication</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46060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80">
                                          <p:stCondLst>
                                            <p:cond delay="0"/>
                                          </p:stCondLst>
                                        </p:cTn>
                                        <p:tgtEl>
                                          <p:spTgt spid="8"/>
                                        </p:tgtEl>
                                      </p:cBhvr>
                                    </p:animEffect>
                                    <p:anim calcmode="lin" valueType="num">
                                      <p:cBhvr>
                                        <p:cTn id="3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8" dur="26">
                                          <p:stCondLst>
                                            <p:cond delay="650"/>
                                          </p:stCondLst>
                                        </p:cTn>
                                        <p:tgtEl>
                                          <p:spTgt spid="8"/>
                                        </p:tgtEl>
                                      </p:cBhvr>
                                      <p:to x="100000" y="60000"/>
                                    </p:animScale>
                                    <p:animScale>
                                      <p:cBhvr>
                                        <p:cTn id="39" dur="166" decel="50000">
                                          <p:stCondLst>
                                            <p:cond delay="676"/>
                                          </p:stCondLst>
                                        </p:cTn>
                                        <p:tgtEl>
                                          <p:spTgt spid="8"/>
                                        </p:tgtEl>
                                      </p:cBhvr>
                                      <p:to x="100000" y="100000"/>
                                    </p:animScale>
                                    <p:animScale>
                                      <p:cBhvr>
                                        <p:cTn id="40" dur="26">
                                          <p:stCondLst>
                                            <p:cond delay="1312"/>
                                          </p:stCondLst>
                                        </p:cTn>
                                        <p:tgtEl>
                                          <p:spTgt spid="8"/>
                                        </p:tgtEl>
                                      </p:cBhvr>
                                      <p:to x="100000" y="80000"/>
                                    </p:animScale>
                                    <p:animScale>
                                      <p:cBhvr>
                                        <p:cTn id="41" dur="166" decel="50000">
                                          <p:stCondLst>
                                            <p:cond delay="1338"/>
                                          </p:stCondLst>
                                        </p:cTn>
                                        <p:tgtEl>
                                          <p:spTgt spid="8"/>
                                        </p:tgtEl>
                                      </p:cBhvr>
                                      <p:to x="100000" y="100000"/>
                                    </p:animScale>
                                    <p:animScale>
                                      <p:cBhvr>
                                        <p:cTn id="42" dur="26">
                                          <p:stCondLst>
                                            <p:cond delay="1642"/>
                                          </p:stCondLst>
                                        </p:cTn>
                                        <p:tgtEl>
                                          <p:spTgt spid="8"/>
                                        </p:tgtEl>
                                      </p:cBhvr>
                                      <p:to x="100000" y="90000"/>
                                    </p:animScale>
                                    <p:animScale>
                                      <p:cBhvr>
                                        <p:cTn id="43" dur="166" decel="50000">
                                          <p:stCondLst>
                                            <p:cond delay="1668"/>
                                          </p:stCondLst>
                                        </p:cTn>
                                        <p:tgtEl>
                                          <p:spTgt spid="8"/>
                                        </p:tgtEl>
                                      </p:cBhvr>
                                      <p:to x="100000" y="100000"/>
                                    </p:animScale>
                                    <p:animScale>
                                      <p:cBhvr>
                                        <p:cTn id="44" dur="26">
                                          <p:stCondLst>
                                            <p:cond delay="1808"/>
                                          </p:stCondLst>
                                        </p:cTn>
                                        <p:tgtEl>
                                          <p:spTgt spid="8"/>
                                        </p:tgtEl>
                                      </p:cBhvr>
                                      <p:to x="100000" y="95000"/>
                                    </p:animScale>
                                    <p:animScale>
                                      <p:cBhvr>
                                        <p:cTn id="45" dur="166" decel="50000">
                                          <p:stCondLst>
                                            <p:cond delay="1834"/>
                                          </p:stCondLst>
                                        </p:cTn>
                                        <p:tgtEl>
                                          <p:spTgt spid="8"/>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arn(inVertical)">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Tw Cen MT" panose="020B0602020104020603"/>
                <a:ea typeface="+mn-ea"/>
                <a:cs typeface="+mn-cs"/>
              </a:rPr>
              <a:t>Do you like working in small teams or big teams?</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I have had chance to work in teams as big as more than 12 testers, and also in small teams of 4 or 5. While each situation has its pros and cons, I feel comfortable and work well either way.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For example, with a big team, you have more resources and a better division of labor. However, the coordination is challenging and chaotic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Similarly, small teams can be nimble and are suitable for agile style development. However, the scope has to be limited because of team size, and often the staff is stretched thin and must work long hours.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6155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Have you work under pressure?</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I’m not strange to working under pressure. Good pressure- such as having a lot of assignments / tasks to work on or and upcoming deadline help me to stay motivated and productive. Of course, there are time when too much pressure can lead to stress; However, I can </a:t>
            </a: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prioritize</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my job and meeting deadlines which prevents me from feeling stressed often during the work.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For example, when developer couldn’t deploy the code on time, as an automation tester we shouldn’t do nothing and wait. In that situation, I read acceptance criteria/ requirement, analyze scenarios and create the test case or   write my pseudocode. So once it’s done my 70% of job is done also, therefore, I can meet my deadline or finish my job according to deadline.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This is how I handle my stress or avoiding unnecessary stress by simple prioritize , focus on and get the job done.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02941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w Cen MT" panose="020B0602020104020603"/>
                <a:ea typeface="+mn-ea"/>
                <a:cs typeface="+mn-cs"/>
              </a:rPr>
              <a:t>Why did you apply for this position? Or Why should we hire you ?</a:t>
            </a:r>
            <a:endPar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 feel that your vacancy ideally fits my work experience, skills and qualifications. Therefore, I will be able to make significant contribution to your company as well as fulfill my potential.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 would like to work for a company where </a:t>
            </a:r>
            <a:r>
              <a:rPr kumimoji="0" lang="en-US" sz="24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feel </a:t>
            </a:r>
            <a:r>
              <a:rPr kumimoji="0" lang="en-US" sz="24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can make a real difference. After did some research about your company I have discovered that it has a excellent reputation. I was also greatly impressed by your companies mission statement, values and culture. I feel strongly that your is a organization that I  would like to work for and be associated with.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 believe your company will help me to develop my career in the direction that want it to go.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 think I would be a perfect candidate and compatible fit for this position.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1422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Why are you looking for a change now ?</a:t>
            </a:r>
            <a:endPar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 have worked at my present  employer for X number of years, and it has been a great journey. I still love my job and am very good at it.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However, I have hit a ceiling in terms of development here, and I am looking for an opportunity to face new challenges, achieve certain key career aspirations and grow within the industry.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When I read your job description, It immediately piqued my interest as it seems like a perfect match for my skills, and a great opportunity to add value to your organization. </a:t>
            </a:r>
          </a:p>
        </p:txBody>
      </p:sp>
    </p:spTree>
    <p:extLst>
      <p:ext uri="{BB962C8B-B14F-4D97-AF65-F5344CB8AC3E}">
        <p14:creationId xmlns:p14="http://schemas.microsoft.com/office/powerpoint/2010/main" val="169192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are your strengths as a QA?</a:t>
            </a:r>
            <a:endPar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Strengths: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QAs have input into the entire software development process.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Verifying software is just one aspect of the role- but most end users aren’t interested in what any applications can do for them.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I have the ability to get a very clear understanding of the business requirements along with business logic much before starting the test strategy.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Quick learning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Communication skills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Work under pressure or handle stress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922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are your weaknesses as a QA?</a:t>
            </a: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Weaknesses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In the pass my greatest weakness was that </a:t>
            </a:r>
            <a:r>
              <a:rPr kumimoji="0" lang="en-US" sz="25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was very critical of my own work. I always thought in order to produce excellent and error-free work, have to go each and every detail, while this is beneficial to my job performance, but it is possible to go to extremes.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 have also found that I can easily waste time checking and rechecking the same stuff. For example, when </a:t>
            </a:r>
            <a:r>
              <a:rPr kumimoji="0" lang="en-US" sz="25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found defect , it is great for reproduce 2-3 times to confirm that is a bug or not.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But what I did is I do recreate bug 6-7 times with using different test data or environment. But then </a:t>
            </a:r>
            <a:r>
              <a:rPr kumimoji="0" lang="en-US" sz="25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realized this is just waste of time. So now I’m always making a conscious effort to trust myself and my quality focus more on other task.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1079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Do you have any questions for me?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Yes , I do have couple questions, Can you tell me about the team structure and who I will be working with?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are the challenge that your team facing now?</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kind of tools do you use?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Can you give high level information about the project?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Is it new Project?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10066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005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a Module?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4000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 “Module” is a software component that has a specific task. It can be a “link” which can go inside to its component detail.</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25631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005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What is peer review ?</a:t>
            </a: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4000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Peer review is process for finding any error or defect on various documents , it is conducted by team members . the purpose of peer review is find the defect as early as possible before it is deployed to next step.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394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How do you test the application if the requirements are not available?</a:t>
            </a: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A-1 If the requirement is not available we have to do our best to gather as much information as possible from the end-users, client and similar applications from competitors. Based on our research we can still test the application. For example if we have to test an e-commerce application without requirement we can analyze amazon.com to gather basic requirements and perform our testing accordingly.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A-1.2 When we do not have any formal document (e.g. FSD,BRD.SRS) available for reference, we can get help from earlier versions of the application, defects description and comments, wireframes, etc. It is always a good idea to include some members on the team who have good domain knowledge. We can also talk directly with developers and business analysts, who help us understand application behavior. We can create reference documents for the testing team, which will help new team members to become productive quickly.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A-2.3 In my current company , while I was working on any production defect ticket which is not including any Acceptance Criteria (requirement).In that case, I go to developer desk discuss about root cause scenarios and take a note, analyze it , create a test case , execute them make sure the issue is fixed then complete my testing.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75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384" y="866184"/>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regression testing and retesting?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777283" y="224150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Regression testing is performing tests to ensure that modiﬁcations to a module or system do not have a negative effect on previous releases.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Regression testing is performed if there is new functionality added or bug ﬁxed in the application to make sure other parts of the application are still functioning correctly</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Retesting is running the same test again. </a:t>
            </a:r>
          </a:p>
        </p:txBody>
      </p:sp>
    </p:spTree>
    <p:extLst>
      <p:ext uri="{BB962C8B-B14F-4D97-AF65-F5344CB8AC3E}">
        <p14:creationId xmlns:p14="http://schemas.microsoft.com/office/powerpoint/2010/main" val="7134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How can you tell when enough test cases have been created to test a system or module? </a:t>
            </a:r>
            <a:endPar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381862"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That is a reason we need to have RTM(Requirement Traceability Matrix) we can tell how many requirement has been covered by test cases and how many still left from RTM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In other words, it is a document that maps and traces user requirement with test cases.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The main purpose of Requirement Traceability Matrix is to see that all test cases are covered so that no functionality should miss while doing Software testing.</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1641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What is the verification and validation ?</a:t>
            </a: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Verification is the process, to ensure that whether we are building the product right i.e., to verify the requirements which we have and to verify whether we are developing the product accordingly or not. Activities involved here are Inspections, Reviews, Walk-throughs.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Validation is the process, whether we are building the right product i.e., to validate the product which we have developed is right or not. Activities involved in this is Testing the software application.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5240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How will you resolve a conflict between developer and tester where tester</a:t>
            </a: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a:t>
            </a: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wants the defect to be fixed, while developer does not consider it to be a defect?</a:t>
            </a: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92694"/>
            <a:ext cx="10226351" cy="44227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The testers and developers look at the requirement from a different perspective. So my approach is to look at the requirement from the customer’s perspective and make the decision.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I can give an example from a recent project. This project involves a lot of online forms that a user has to fill. These forms have hundreds of fields, and a user has to select one or more values from hundreds of choices from drop-down list. However, I realized while testing that a drop -down is not user friendly at all if you are going to select multiple values from a set of hundreds of values. A multi-select box is a much better option. The developer did not think it was a bug because they built it exactly as per the requirement specification. However, it would not have worked for an end user. When I explained this to them, they saw value in it, and it was finally recorded as a defect.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5910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752607" y="743349"/>
            <a:ext cx="8309500" cy="7499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 see so many companies in your resume, why are you changing job so frequently?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752607" y="2074277"/>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Since most of the IT projects have start and end date once the project is completed I had to ﬁnd another position. That is why there are many companies on my resume.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Plus, since I worked for many different projects it keeps my skills up to date. I think it is a good thing. </a:t>
            </a:r>
          </a:p>
        </p:txBody>
      </p:sp>
    </p:spTree>
    <p:extLst>
      <p:ext uri="{BB962C8B-B14F-4D97-AF65-F5344CB8AC3E}">
        <p14:creationId xmlns:p14="http://schemas.microsoft.com/office/powerpoint/2010/main" val="142089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2810003" y="1342979"/>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How do you determine what to test in an application?</a:t>
            </a:r>
          </a:p>
        </p:txBody>
      </p:sp>
      <p:sp>
        <p:nvSpPr>
          <p:cNvPr id="5" name="Rectangle 4">
            <a:extLst>
              <a:ext uri="{FF2B5EF4-FFF2-40B4-BE49-F238E27FC236}">
                <a16:creationId xmlns:a16="http://schemas.microsoft.com/office/drawing/2014/main" id="{13441CB0-48BB-41C3-A8B9-A96315F46660}"/>
              </a:ext>
            </a:extLst>
          </p:cNvPr>
          <p:cNvSpPr/>
          <p:nvPr/>
        </p:nvSpPr>
        <p:spPr>
          <a:xfrm>
            <a:off x="2117546" y="2958715"/>
            <a:ext cx="9570128" cy="25212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Answer: First of all we have the test cases (or test scripts) that are written based on the requirement document. This pretty much covers what functionalities to test. Therefore, looking at the test cases tells us what to test in the application.</a:t>
            </a:r>
          </a:p>
        </p:txBody>
      </p:sp>
    </p:spTree>
    <p:extLst>
      <p:ext uri="{BB962C8B-B14F-4D97-AF65-F5344CB8AC3E}">
        <p14:creationId xmlns:p14="http://schemas.microsoft.com/office/powerpoint/2010/main" val="94471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3038603" y="1034369"/>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What do you like about QA?</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13441CB0-48BB-41C3-A8B9-A96315F46660}"/>
              </a:ext>
            </a:extLst>
          </p:cNvPr>
          <p:cNvSpPr/>
          <p:nvPr/>
        </p:nvSpPr>
        <p:spPr>
          <a:xfrm>
            <a:off x="2346146" y="2650105"/>
            <a:ext cx="9570128" cy="294826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Answer: The best thing I like about QA is, I like the job which is more process oriented. For example, we have to work right from reading the requirement documents, providing feedback to the Business Analysts as necessary, writing test plans, test cases, execute the test cases, interaction with different developers, attend walk-through meeting and so on.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 am a very detailed oriented person. When I test applications, I try to get into the depth of functionality so that I don’t miss out anything. Finally, I love logging defects.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797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2224236" y="449126"/>
            <a:ext cx="8409936" cy="1132513"/>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do you like the most about testing? </a:t>
            </a:r>
          </a:p>
        </p:txBody>
      </p:sp>
      <p:sp>
        <p:nvSpPr>
          <p:cNvPr id="8" name="Rectangle 7">
            <a:extLst>
              <a:ext uri="{FF2B5EF4-FFF2-40B4-BE49-F238E27FC236}">
                <a16:creationId xmlns:a16="http://schemas.microsoft.com/office/drawing/2014/main" id="{9F2BA93C-8C61-4B1A-BB73-241E591D5A5A}"/>
              </a:ext>
            </a:extLst>
          </p:cNvPr>
          <p:cNvSpPr/>
          <p:nvPr/>
        </p:nvSpPr>
        <p:spPr>
          <a:xfrm>
            <a:off x="2358460" y="2084979"/>
            <a:ext cx="8275712" cy="420288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There are several answers that you can give for this question.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Here are a few examples: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 enjoy the process of hunting down bugs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Your experience and background have been focused on enhancing testing techniques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 like being in the last phase of work before the product reaches the customer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 consider your contribution to the whole development process to be very important.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24660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851704" y="694734"/>
            <a:ext cx="8309500" cy="7499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Why do you want to work for our company?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851704" y="2058621"/>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Based on my research, I liked the company’s vision and mission(you have to know this). </a:t>
            </a:r>
          </a:p>
        </p:txBody>
      </p:sp>
    </p:spTree>
    <p:extLst>
      <p:ext uri="{BB962C8B-B14F-4D97-AF65-F5344CB8AC3E}">
        <p14:creationId xmlns:p14="http://schemas.microsoft.com/office/powerpoint/2010/main" val="196949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2075646" y="529136"/>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How to deal with not reproducible bug? </a:t>
            </a:r>
          </a:p>
        </p:txBody>
      </p:sp>
      <p:sp>
        <p:nvSpPr>
          <p:cNvPr id="8" name="Rectangle 7">
            <a:extLst>
              <a:ext uri="{FF2B5EF4-FFF2-40B4-BE49-F238E27FC236}">
                <a16:creationId xmlns:a16="http://schemas.microsoft.com/office/drawing/2014/main" id="{9F2BA93C-8C61-4B1A-BB73-241E591D5A5A}"/>
              </a:ext>
            </a:extLst>
          </p:cNvPr>
          <p:cNvSpPr/>
          <p:nvPr/>
        </p:nvSpPr>
        <p:spPr>
          <a:xfrm>
            <a:off x="2209870" y="2164989"/>
            <a:ext cx="8275712" cy="420288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If the bug is not reproducible we have to always take the screenshot of the issue and note it down.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In later testing process we have to keep our eyes open to see if there is way to reproduce the bug. Also it is good to let colleagues know as well.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They can keep their eye open on that issue.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 my current application we have notice while we are performing some testing the application was logging out the user for no reason. This was happened in very inconsistent manner. We could not reproduce it initially. But later on I was able to reproduce the defect by performing some negative testing.</a:t>
            </a:r>
          </a:p>
        </p:txBody>
      </p:sp>
    </p:spTree>
    <p:extLst>
      <p:ext uri="{BB962C8B-B14F-4D97-AF65-F5344CB8AC3E}">
        <p14:creationId xmlns:p14="http://schemas.microsoft.com/office/powerpoint/2010/main" val="813361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09820" y="54297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are the key challenges of software testing?</a:t>
            </a:r>
          </a:p>
        </p:txBody>
      </p:sp>
      <p:sp>
        <p:nvSpPr>
          <p:cNvPr id="8" name="Rectangle 7">
            <a:extLst>
              <a:ext uri="{FF2B5EF4-FFF2-40B4-BE49-F238E27FC236}">
                <a16:creationId xmlns:a16="http://schemas.microsoft.com/office/drawing/2014/main" id="{9F2BA93C-8C61-4B1A-BB73-241E591D5A5A}"/>
              </a:ext>
            </a:extLst>
          </p:cNvPr>
          <p:cNvSpPr/>
          <p:nvPr/>
        </p:nvSpPr>
        <p:spPr>
          <a:xfrm>
            <a:off x="1809820" y="2069774"/>
            <a:ext cx="8275712" cy="429096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Application should be stable enough to be tested</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Testing always under time constraint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Understanding the requirements.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Domain knowledge and business user perspective understanding</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Regression testing</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Changing requirements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Lack of resources, tools and training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97993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What is the differences between test scenario, test case and test script?</a:t>
            </a: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Test scenario </a:t>
            </a:r>
            <a:r>
              <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is a description of  user’s multiple actions that  might face when using the applications what to test. It is  high level of test cases.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Test script </a:t>
            </a:r>
            <a:r>
              <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in software testing is a set of instructions that will be performed on the system under test to test that the system functions as </a:t>
            </a:r>
            <a:r>
              <a:rPr kumimoji="0" lang="en-US" sz="2200" b="0" i="0" u="none" strike="noStrike" kern="1200" cap="none" spc="0" normalizeH="0" baseline="0" noProof="0" dirty="0" err="1">
                <a:ln>
                  <a:noFill/>
                </a:ln>
                <a:solidFill>
                  <a:srgbClr val="134770">
                    <a:lumMod val="50000"/>
                  </a:srgbClr>
                </a:solidFill>
                <a:effectLst/>
                <a:uLnTx/>
                <a:uFillTx/>
                <a:latin typeface="Tw Cen MT" panose="020B0602020104020603"/>
                <a:ea typeface="+mn-ea"/>
                <a:cs typeface="+mn-cs"/>
              </a:rPr>
              <a:t>expected.This</a:t>
            </a:r>
            <a:r>
              <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terminology mostly used for automation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Test case </a:t>
            </a:r>
            <a:r>
              <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is documentation which specifies input </a:t>
            </a:r>
            <a:r>
              <a:rPr kumimoji="0" lang="en-US" sz="2200" b="0" i="0" u="none" strike="noStrike" kern="1200" cap="none" spc="0" normalizeH="0" baseline="0" noProof="0" dirty="0" err="1">
                <a:ln>
                  <a:noFill/>
                </a:ln>
                <a:solidFill>
                  <a:srgbClr val="134770">
                    <a:lumMod val="50000"/>
                  </a:srgbClr>
                </a:solidFill>
                <a:effectLst/>
                <a:uLnTx/>
                <a:uFillTx/>
                <a:latin typeface="Tw Cen MT" panose="020B0602020104020603"/>
                <a:ea typeface="+mn-ea"/>
                <a:cs typeface="+mn-cs"/>
              </a:rPr>
              <a:t>values,expected</a:t>
            </a:r>
            <a:r>
              <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output and the preconditions for executing the </a:t>
            </a:r>
            <a:r>
              <a:rPr kumimoji="0" lang="en-US" sz="2200" b="0" i="0" u="none" strike="noStrike" kern="1200" cap="none" spc="0" normalizeH="0" baseline="0" noProof="0" dirty="0" err="1">
                <a:ln>
                  <a:noFill/>
                </a:ln>
                <a:solidFill>
                  <a:srgbClr val="134770">
                    <a:lumMod val="50000"/>
                  </a:srgbClr>
                </a:solidFill>
                <a:effectLst/>
                <a:uLnTx/>
                <a:uFillTx/>
                <a:latin typeface="Tw Cen MT" panose="020B0602020104020603"/>
                <a:ea typeface="+mn-ea"/>
                <a:cs typeface="+mn-cs"/>
              </a:rPr>
              <a:t>test.This</a:t>
            </a:r>
            <a:r>
              <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terminology mostly used for manual testing how to test . It's a layout of the low-level details on how to test the scenario</a:t>
            </a:r>
          </a:p>
        </p:txBody>
      </p:sp>
    </p:spTree>
    <p:extLst>
      <p:ext uri="{BB962C8B-B14F-4D97-AF65-F5344CB8AC3E}">
        <p14:creationId xmlns:p14="http://schemas.microsoft.com/office/powerpoint/2010/main" val="63608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46980" y="910101"/>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is Automated Testing?</a:t>
            </a:r>
          </a:p>
        </p:txBody>
      </p:sp>
      <p:sp>
        <p:nvSpPr>
          <p:cNvPr id="8" name="Rectangle 7">
            <a:extLst>
              <a:ext uri="{FF2B5EF4-FFF2-40B4-BE49-F238E27FC236}">
                <a16:creationId xmlns:a16="http://schemas.microsoft.com/office/drawing/2014/main" id="{9F2BA93C-8C61-4B1A-BB73-241E591D5A5A}"/>
              </a:ext>
            </a:extLst>
          </p:cNvPr>
          <p:cNvSpPr/>
          <p:nvPr/>
        </p:nvSpPr>
        <p:spPr>
          <a:xfrm>
            <a:off x="1946980" y="2629844"/>
            <a:ext cx="8275712" cy="33304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process of performing testing automatically which reduces the human intervention this is automation testing. The automation testing is carried out with the help of the some automation tool like UFT, Selenium, etc. In automation testing we use a tool that runs the test script to test the application; this test script can be generated manually or automatically. When testing is completed then tools automatically generate the test report.</a:t>
            </a:r>
          </a:p>
        </p:txBody>
      </p:sp>
    </p:spTree>
    <p:extLst>
      <p:ext uri="{BB962C8B-B14F-4D97-AF65-F5344CB8AC3E}">
        <p14:creationId xmlns:p14="http://schemas.microsoft.com/office/powerpoint/2010/main" val="1424126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should be the approach when there is very little time given for testing, and you have to complete the testing within that short time frame?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Check with the PO and developers to decide on the high priority test cases. Execute high priority test cases first.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Ad hoc testing always yields good results in less time. The key here is to assign different areas of the application to different team members to perform ad hoc testing.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71235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What is positive and negative testing?</a:t>
            </a: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Positive testing is the activity to test the intended and correct functioning of the system on being fed with valid and appropriate input data whereas negative testing evaluates the system’s behavior and response in the presence of invalid input data.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849046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What are the different approaches to perform software testing?</a:t>
            </a: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Generally, there are two approaches to perform software testing with. Manual testing and Automation. Manual testing involves the execution of test cases on the software manually by the tester whereas automation process involves the usage of automation framework and tools to automate the task of test scripts execution.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82304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46980" y="130878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When do you choose automated testing over manual testing? </a:t>
            </a:r>
          </a:p>
        </p:txBody>
      </p:sp>
      <p:sp>
        <p:nvSpPr>
          <p:cNvPr id="8" name="Rectangle 7">
            <a:extLst>
              <a:ext uri="{FF2B5EF4-FFF2-40B4-BE49-F238E27FC236}">
                <a16:creationId xmlns:a16="http://schemas.microsoft.com/office/drawing/2014/main" id="{9F2BA93C-8C61-4B1A-BB73-241E591D5A5A}"/>
              </a:ext>
            </a:extLst>
          </p:cNvPr>
          <p:cNvSpPr/>
          <p:nvPr/>
        </p:nvSpPr>
        <p:spPr>
          <a:xfrm>
            <a:off x="1946980" y="3364090"/>
            <a:ext cx="8275712" cy="23237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If the test cases are high priority test cases.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If the functionality is critical functionality.</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Smoke test cases.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If the test cases are too long and too difficult to execute.</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regression test cases based on the priority</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We should automate as much as possible.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275083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58144" y="88700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is difference between Front End Testing and Back End testing? </a:t>
            </a:r>
          </a:p>
        </p:txBody>
      </p:sp>
      <p:sp>
        <p:nvSpPr>
          <p:cNvPr id="8" name="Rectangle 7">
            <a:extLst>
              <a:ext uri="{FF2B5EF4-FFF2-40B4-BE49-F238E27FC236}">
                <a16:creationId xmlns:a16="http://schemas.microsoft.com/office/drawing/2014/main" id="{9F2BA93C-8C61-4B1A-BB73-241E591D5A5A}"/>
              </a:ext>
            </a:extLst>
          </p:cNvPr>
          <p:cNvSpPr/>
          <p:nvPr/>
        </p:nvSpPr>
        <p:spPr>
          <a:xfrm>
            <a:off x="1958144" y="2606751"/>
            <a:ext cx="8275712" cy="33304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Front End Testing is performed on the Graphical User Interface  (GUI).whereas Back End Testing involves databases testing.</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Front end consist of web site look where user can interact whereas in case of back end it is the database which is required to store the data.</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586281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58144" y="88700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When do you choose automated testing over manual testing?</a:t>
            </a: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58144" y="2606751"/>
            <a:ext cx="8275712" cy="33304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If the test cases are high priority test cases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if the functionality is critical functionality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if the test cases are part of smoke 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If the test case are too long and too difficult to execute on manually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The regression test cases based on the priority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we should automated test cases as much as possible. </a:t>
            </a:r>
          </a:p>
        </p:txBody>
      </p:sp>
    </p:spTree>
    <p:extLst>
      <p:ext uri="{BB962C8B-B14F-4D97-AF65-F5344CB8AC3E}">
        <p14:creationId xmlns:p14="http://schemas.microsoft.com/office/powerpoint/2010/main" val="3420939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418253" y="887008"/>
            <a:ext cx="9549045" cy="1050849"/>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If an application is in production, and one module of code is modified, is it necessary to retest just that module or should all of the other modules be tested as well?</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418253" y="2449586"/>
            <a:ext cx="9396640" cy="36246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It is a good idea to perform regression testing and to check all of the other modules as well. </a:t>
            </a:r>
          </a:p>
        </p:txBody>
      </p:sp>
    </p:spTree>
    <p:extLst>
      <p:ext uri="{BB962C8B-B14F-4D97-AF65-F5344CB8AC3E}">
        <p14:creationId xmlns:p14="http://schemas.microsoft.com/office/powerpoint/2010/main" val="3419257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622612" y="155196"/>
            <a:ext cx="8946776" cy="57094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a test plan ? who writes test plans </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426870" y="941294"/>
            <a:ext cx="9396640" cy="576151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 document describing the detailed approach to test the software and what the eventual workflow will be.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contains all the testing activities to be done to deliver a quality.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consists of features to be tested, features not to be tested, approach, entry criteria, exit criteria,, test environment, training needs, resources, roles and responsibilities, risks.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prepared by Test Lead or Test Manager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is dynamic document and we should always keep up to date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are the tasks involved in Test Planning?</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Estimations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Team formation (resources)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Tools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Meetings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Reports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rPr>
              <a:t>Testing Types</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411117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022" y="413544"/>
            <a:ext cx="9011488" cy="74045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Who creates the test strategy? What are the main contents that you would include in it?</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603039" y="1635853"/>
            <a:ext cx="9396640" cy="480860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test manager creates the test strategy. It is a company-level document. It is then customized for the project by the test manager based on the unique considerations for the particular application.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typical things I would include in a test strategy document are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Types of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Steps that we need to complete before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testing approach, including details like number of users, creation of test cases, execution approach etc.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QA timelines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Testing process with actors and daily steps.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Documents to be prepared with respective formats.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8282038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03189-44A8-446B-942B-67969DD92592}"/>
              </a:ext>
            </a:extLst>
          </p:cNvPr>
          <p:cNvSpPr/>
          <p:nvPr/>
        </p:nvSpPr>
        <p:spPr>
          <a:xfrm>
            <a:off x="1560224" y="889044"/>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rPr>
              <a:t>What </a:t>
            </a:r>
            <a:r>
              <a:rPr kumimoji="0" lang="en-US" sz="1800" b="0" i="0" u="none" strike="noStrike" kern="1200" cap="none" spc="0" normalizeH="0" baseline="0" noProof="0">
                <a:ln>
                  <a:noFill/>
                </a:ln>
                <a:solidFill>
                  <a:prstClr val="black">
                    <a:lumMod val="95000"/>
                    <a:lumOff val="5000"/>
                  </a:prstClr>
                </a:solidFill>
                <a:effectLst/>
                <a:uLnTx/>
                <a:uFillTx/>
                <a:latin typeface="Tw Cen MT" panose="020B0602020104020603"/>
                <a:ea typeface="+mn-ea"/>
                <a:cs typeface="+mn-cs"/>
              </a:rPr>
              <a:t>is RTM?</a:t>
            </a:r>
            <a:endParaRPr kumimoji="0" lang="en-US" sz="1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A8E1509E-16D9-4CA3-B037-805BC8A04556}"/>
              </a:ext>
            </a:extLst>
          </p:cNvPr>
          <p:cNvSpPr/>
          <p:nvPr/>
        </p:nvSpPr>
        <p:spPr>
          <a:xfrm>
            <a:off x="1640123" y="226436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rPr>
              <a:t>RTM= Requirement Traceability Matrix</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rPr>
              <a:t>To determine whether the developed project is meet the requirements of the user.</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rPr>
              <a:t>2.  To make sure all test cases covers requirements.</a:t>
            </a:r>
          </a:p>
        </p:txBody>
      </p:sp>
    </p:spTree>
    <p:extLst>
      <p:ext uri="{BB962C8B-B14F-4D97-AF65-F5344CB8AC3E}">
        <p14:creationId xmlns:p14="http://schemas.microsoft.com/office/powerpoint/2010/main" val="34729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022" y="413544"/>
            <a:ext cx="9011488" cy="74045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In a long-term project, many times the requirements change.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Do the test plans also change along with the requirements?</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569483" y="1644243"/>
            <a:ext cx="9396640" cy="41693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Most times, yes. If requirements change, the design documents and specifications(for that particular module which implements the requirements) will also change. Hence, the test plan and test cases only for that portion would also need to be updated. This is because “Resource Allocation” is one section of the test plan. We would need to write new test cases, review, and execute the test cases. Hence, resource allocation would have to be done accordingly. As a result, the test plan would change.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58672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79868" y="331470"/>
            <a:ext cx="8409936" cy="113251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Entry and Exit Criteria?</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Entrance Criteria = (DEV to TEST) which in turn is exit criteria for DEV</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100% requirements (User Story) are complete.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Unit testing performed in DEV environment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ALL Critical Defects are closed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Exit Criteria = (TEST to PRD) = Entrance Criteria for PROD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100% test cases executed and passed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All Critical and High Defects are closed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Some Low defects might stay Open</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78750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Entry and Exit Criteria In Software Testing?</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Entry criteria – It is a process that should run when a system begins. It includes the following artifacts.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FRS (Functional Requirement Specification)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Test-plan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Test-Case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Exit Criteria – It signals when the testing should complete and when should the product be ready to release. It includes the following artifacts.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Summary Report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Defect Analysis report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861023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Entry and Exit Criteria In Software Testing?</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Entry criteria – Definition of Ready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Availability of testable requirements, user stories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Availability of test environment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Availability of necessary test tools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Availability of test data and other necessary resources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Exit Criteria – Definition of Done</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Planned tests have been executed</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 defined level of coverage (e.g., of requirements, user stories, acceptance criteria, risks, code) has been achieved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number of unresolved defects is within an agreed limit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number of estimated remaining defects is sufficiently low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evaluated levels of reliability, performance efficiency, usability, security, and other relevant quality characteristics are sufficient</a:t>
            </a:r>
          </a:p>
        </p:txBody>
      </p:sp>
    </p:spTree>
    <p:extLst>
      <p:ext uri="{BB962C8B-B14F-4D97-AF65-F5344CB8AC3E}">
        <p14:creationId xmlns:p14="http://schemas.microsoft.com/office/powerpoint/2010/main" val="3652774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When should testing start in a project? Why?</a:t>
            </a:r>
          </a:p>
        </p:txBody>
      </p:sp>
      <p:sp>
        <p:nvSpPr>
          <p:cNvPr id="5" name="Rectangle 4">
            <a:extLst>
              <a:ext uri="{FF2B5EF4-FFF2-40B4-BE49-F238E27FC236}">
                <a16:creationId xmlns:a16="http://schemas.microsoft.com/office/drawing/2014/main" id="{82735240-63A8-4416-A04E-40F75E893090}"/>
              </a:ext>
            </a:extLst>
          </p:cNvPr>
          <p:cNvSpPr/>
          <p:nvPr/>
        </p:nvSpPr>
        <p:spPr>
          <a:xfrm>
            <a:off x="1000214" y="1146080"/>
            <a:ext cx="10456347" cy="54863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Answer: We should start testing as soon as the following things are ready: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-Test Data are ready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-Build (all the developers have coded their code and merged them) -Test Environment (servers, network </a:t>
            </a:r>
            <a:r>
              <a:rPr kumimoji="0" lang="en-US" sz="3000" b="0" i="0" u="none" strike="noStrike" kern="1200" cap="none" spc="0" normalizeH="0" baseline="0" noProof="0" dirty="0" err="1">
                <a:ln>
                  <a:noFill/>
                </a:ln>
                <a:solidFill>
                  <a:prstClr val="black"/>
                </a:solidFill>
                <a:effectLst/>
                <a:uLnTx/>
                <a:uFillTx/>
                <a:latin typeface="Tw Cen MT" panose="020B0602020104020603"/>
                <a:ea typeface="+mn-ea"/>
                <a:cs typeface="+mn-cs"/>
              </a:rPr>
              <a:t>etc</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is set up and ready</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-When the manager asks us to go ahead and start testing.</a:t>
            </a:r>
          </a:p>
        </p:txBody>
      </p:sp>
    </p:spTree>
    <p:extLst>
      <p:ext uri="{BB962C8B-B14F-4D97-AF65-F5344CB8AC3E}">
        <p14:creationId xmlns:p14="http://schemas.microsoft.com/office/powerpoint/2010/main" val="392606182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When to stop testing? (Or) How do you decide when you have tested enough?</a:t>
            </a:r>
          </a:p>
        </p:txBody>
      </p:sp>
      <p:sp>
        <p:nvSpPr>
          <p:cNvPr id="5" name="Rectangle 4">
            <a:extLst>
              <a:ext uri="{FF2B5EF4-FFF2-40B4-BE49-F238E27FC236}">
                <a16:creationId xmlns:a16="http://schemas.microsoft.com/office/drawing/2014/main" id="{82735240-63A8-4416-A04E-40F75E893090}"/>
              </a:ext>
            </a:extLst>
          </p:cNvPr>
          <p:cNvSpPr/>
          <p:nvPr/>
        </p:nvSpPr>
        <p:spPr>
          <a:xfrm>
            <a:off x="973320" y="1146080"/>
            <a:ext cx="10456347" cy="548639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There are many factors involved in the real-time projects to decide when to stop testing.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Testing deadlines or release deadlines</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2. By reaching the decided pass percentage of test cases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3. The risk in the project is under acceptable limit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4. All the high priority bugs, blockers are fixed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5. When acceptance criteria is met</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321330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80224" y="394283"/>
            <a:ext cx="9277165" cy="7633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the responsibility of the tester when a bug was not caught during testing but was found by the client during UAT?</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1026849" y="1778465"/>
            <a:ext cx="10620653" cy="4498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When a client reports any bug to the development team, it’s a major drawback of the system which leaves the client with a negative impression of the delivered system.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In such a case, the tester should reproduce the client-reported bug in his/her system.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If it is not reproduced in the local systems, but only produced in the client’s system, it should be labeled as an inconsistent bug. We can mark the bug as inconsistent and temporarily close the bug.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74052488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80224" y="394283"/>
            <a:ext cx="9277165" cy="7633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Tw Cen MT" panose="020B0602020104020603"/>
                <a:ea typeface="+mn-ea"/>
                <a:cs typeface="+mn-cs"/>
              </a:rPr>
              <a:t>What are the different approaches to perform software testing?</a:t>
            </a:r>
            <a:endParaRPr kumimoji="0" lang="en-US" sz="23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1026849" y="1778465"/>
            <a:ext cx="10620653" cy="4498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Generally, there are two approaches to perform software testing  Manual testing and Automation.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Manual testing involves the execution of test cases on the software manually by the tester whereas automation process involves the usage of automation framework and tools to automate the task of test scripts execution</a:t>
            </a:r>
          </a:p>
        </p:txBody>
      </p:sp>
    </p:spTree>
    <p:extLst>
      <p:ext uri="{BB962C8B-B14F-4D97-AF65-F5344CB8AC3E}">
        <p14:creationId xmlns:p14="http://schemas.microsoft.com/office/powerpoint/2010/main" val="12492796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44713" y="865654"/>
            <a:ext cx="9277165" cy="7633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If an application is in production, and one module of code is modified, is it necessary to retest just that module or should all of the other modules be tested as well?</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1044605" y="2905930"/>
            <a:ext cx="10620653" cy="23230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It is a good idea to perform regression testing and to check all of the other modules as well. </a:t>
            </a:r>
          </a:p>
        </p:txBody>
      </p:sp>
    </p:spTree>
    <p:extLst>
      <p:ext uri="{BB962C8B-B14F-4D97-AF65-F5344CB8AC3E}">
        <p14:creationId xmlns:p14="http://schemas.microsoft.com/office/powerpoint/2010/main" val="25019248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44713" y="865654"/>
            <a:ext cx="9277165" cy="7633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Define smoke testing.</a:t>
            </a: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1044605" y="2905930"/>
            <a:ext cx="10620653" cy="308641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A1-Smoke testing is a form of software testing that is not exhaustive and checks only the most crucial components of the software but does not check in more detail. (bookish way)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A2- In my current project we run smoke test to make sure if the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application is stable enough to perform other major testing activities.</a:t>
            </a:r>
          </a:p>
        </p:txBody>
      </p:sp>
    </p:spTree>
    <p:extLst>
      <p:ext uri="{BB962C8B-B14F-4D97-AF65-F5344CB8AC3E}">
        <p14:creationId xmlns:p14="http://schemas.microsoft.com/office/powerpoint/2010/main" val="14784776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is epic?</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An Epic Can be defined as a big chunk of work that has one common objective.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It could be a feature, customer request or business requirement. These details are defined in User Stories. </a:t>
            </a:r>
          </a:p>
        </p:txBody>
      </p:sp>
    </p:spTree>
    <p:extLst>
      <p:ext uri="{BB962C8B-B14F-4D97-AF65-F5344CB8AC3E}">
        <p14:creationId xmlns:p14="http://schemas.microsoft.com/office/powerpoint/2010/main" val="253034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44713" y="865654"/>
            <a:ext cx="9277165" cy="7633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functional testing and integration testing?</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1044605" y="2905930"/>
            <a:ext cx="10620653" cy="308641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For functional testing, the entire system as a whole is checked, whereas for integration testing, the interaction between the individual modules are tested.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27460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457417" y="306361"/>
            <a:ext cx="9277165" cy="7633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Can you describe me the scrum?</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84807" y="1322854"/>
            <a:ext cx="10620653" cy="8877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Scrum is very commonly used Agile for software development. There are several roles in </a:t>
            </a: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Srum</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6" name="Rectangle 5">
            <a:extLst>
              <a:ext uri="{FF2B5EF4-FFF2-40B4-BE49-F238E27FC236}">
                <a16:creationId xmlns:a16="http://schemas.microsoft.com/office/drawing/2014/main" id="{491221FE-8629-4410-8310-1BAF21F1749A}"/>
              </a:ext>
            </a:extLst>
          </p:cNvPr>
          <p:cNvSpPr/>
          <p:nvPr/>
        </p:nvSpPr>
        <p:spPr>
          <a:xfrm>
            <a:off x="884805" y="2505144"/>
            <a:ext cx="10620653" cy="11080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Product owner</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product owner is the one who created wish list to the project which is called product backlog. Product owner usually prioritizes the product backlog item.</a:t>
            </a:r>
          </a:p>
        </p:txBody>
      </p:sp>
      <p:sp>
        <p:nvSpPr>
          <p:cNvPr id="7" name="Rectangle 6">
            <a:extLst>
              <a:ext uri="{FF2B5EF4-FFF2-40B4-BE49-F238E27FC236}">
                <a16:creationId xmlns:a16="http://schemas.microsoft.com/office/drawing/2014/main" id="{30F2B8B1-EF94-4A8C-8308-BA864E4D3D74}"/>
              </a:ext>
            </a:extLst>
          </p:cNvPr>
          <p:cNvSpPr/>
          <p:nvPr/>
        </p:nvSpPr>
        <p:spPr>
          <a:xfrm>
            <a:off x="884805" y="4051096"/>
            <a:ext cx="10620653" cy="11080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Scrum master</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he or she is responsible to move the team to the right direction. Coaching the team to be more agile and more productive. If we have any blocker, he or she is person to remove our blocker. </a:t>
            </a:r>
          </a:p>
        </p:txBody>
      </p:sp>
      <p:sp>
        <p:nvSpPr>
          <p:cNvPr id="8" name="Rectangle 7">
            <a:extLst>
              <a:ext uri="{FF2B5EF4-FFF2-40B4-BE49-F238E27FC236}">
                <a16:creationId xmlns:a16="http://schemas.microsoft.com/office/drawing/2014/main" id="{A9DE08EF-40C3-45C5-B29D-19F066FAAF80}"/>
              </a:ext>
            </a:extLst>
          </p:cNvPr>
          <p:cNvSpPr/>
          <p:nvPr/>
        </p:nvSpPr>
        <p:spPr>
          <a:xfrm>
            <a:off x="884806" y="5535146"/>
            <a:ext cx="10620653" cy="10298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Team</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normally scrum development team have 4-9 team members including testers and developers.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002184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457417" y="306361"/>
            <a:ext cx="9277165" cy="7633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Agile meetings</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84804" y="1464076"/>
            <a:ext cx="10620653" cy="21927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Sprint planning meeting</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Sprint planning is a collaborative effort involving a ScrumMaster, who facilitates the meeting, a Product Owner, who clarifies the details of the product backlog items and their respective acceptance criteria, and the Entire Agile Team, who define the work and effort necessary to meet their sprint commitment.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30F2B8B1-EF94-4A8C-8308-BA864E4D3D74}"/>
              </a:ext>
            </a:extLst>
          </p:cNvPr>
          <p:cNvSpPr/>
          <p:nvPr/>
        </p:nvSpPr>
        <p:spPr>
          <a:xfrm>
            <a:off x="884805" y="4051096"/>
            <a:ext cx="10620653" cy="2192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Daily standup</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 everyday we will have daily stand up meeting to answer following questions: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What did you do yesterday?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What are you going to do today?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Is there any blockers?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6311961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457417" y="306361"/>
            <a:ext cx="9277165" cy="7633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Agile meetings</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84805" y="1481831"/>
            <a:ext cx="10620653" cy="24864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Sprint retrospective meeting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The purpose of the Sprint Retrospective is to improve the practices, teamwork and environment for the next Sprint based on how the previous Sprint went. In the meeting discuss about following topics: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What went well?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What did not go well?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What needs to be improved?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30F2B8B1-EF94-4A8C-8308-BA864E4D3D74}"/>
              </a:ext>
            </a:extLst>
          </p:cNvPr>
          <p:cNvSpPr/>
          <p:nvPr/>
        </p:nvSpPr>
        <p:spPr>
          <a:xfrm>
            <a:off x="884805" y="4051096"/>
            <a:ext cx="10620653" cy="26604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Sprint Review(Demo) Meeting</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In Scrum, each sprint is required to deliver a potentially shippable product increment. ... So at the end of each sprint, a sprint review meeting is held. During this meeting, the Scrum team shows what they accomplished during the sprint. Typically this takes the form of a demo of the new features.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198267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457417" y="704915"/>
            <a:ext cx="9277165"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What is user story?</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93682" y="2503502"/>
            <a:ext cx="10620653" cy="3364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In software development and product management, a user story is an informal, natural language description of one or more features of a software system.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 user story used in Agile software development to capture a description of a software feature from an end-user perspective.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 user story describes the type of user, what they want and why. A user story helps to create a simplified description of a requirement.</a:t>
            </a:r>
          </a:p>
        </p:txBody>
      </p:sp>
    </p:spTree>
    <p:extLst>
      <p:ext uri="{BB962C8B-B14F-4D97-AF65-F5344CB8AC3E}">
        <p14:creationId xmlns:p14="http://schemas.microsoft.com/office/powerpoint/2010/main" val="51368131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457417" y="704915"/>
            <a:ext cx="9277165"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What is parking lot?</a:t>
            </a: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93682" y="1890944"/>
            <a:ext cx="10620653" cy="453648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In Agile it means this: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In the meeting when you have a problem that is not really relevant to other people, we should not keep discussing that item in the meeting because we are wasting other people’s time.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&lt;Let’s make it </a:t>
            </a: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parking lot</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item&gt; means whoever is interested in that issue can talk after meeting.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201808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457417" y="704915"/>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are the advantages and disadvantages of Agile Model?</a:t>
            </a: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93682" y="1890944"/>
            <a:ext cx="10456347" cy="453648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Advantages of Agile Model:</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Success rate of the project very high compared to any other models.</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Can adopt changes in requirements at any point of time.</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Working software is delivered frequently.</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It emphasizes on responding to change rather than extensive planning and documentation.</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It is recommended for Product Development</a:t>
            </a:r>
          </a:p>
        </p:txBody>
      </p:sp>
    </p:spTree>
    <p:extLst>
      <p:ext uri="{BB962C8B-B14F-4D97-AF65-F5344CB8AC3E}">
        <p14:creationId xmlns:p14="http://schemas.microsoft.com/office/powerpoint/2010/main" val="1559230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What is the biggest bug you have ever found?</a:t>
            </a:r>
          </a:p>
        </p:txBody>
      </p:sp>
      <p:sp>
        <p:nvSpPr>
          <p:cNvPr id="5" name="Rectangle 4">
            <a:extLst>
              <a:ext uri="{FF2B5EF4-FFF2-40B4-BE49-F238E27FC236}">
                <a16:creationId xmlns:a16="http://schemas.microsoft.com/office/drawing/2014/main" id="{82735240-63A8-4416-A04E-40F75E893090}"/>
              </a:ext>
            </a:extLst>
          </p:cNvPr>
          <p:cNvSpPr/>
          <p:nvPr/>
        </p:nvSpPr>
        <p:spPr>
          <a:xfrm>
            <a:off x="893682" y="1269507"/>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1327887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457417" y="704915"/>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are the advantages and disadvantages of Agile Model?</a:t>
            </a: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93682" y="1890944"/>
            <a:ext cx="10456347" cy="453648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Disadvantages of Agile Model:</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Expensive Model as more number of resources are required.</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Complex in Managing.</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There is lack of emphasis on necessary designing and documentation.</a:t>
            </a:r>
          </a:p>
        </p:txBody>
      </p:sp>
    </p:spTree>
    <p:extLst>
      <p:ext uri="{BB962C8B-B14F-4D97-AF65-F5344CB8AC3E}">
        <p14:creationId xmlns:p14="http://schemas.microsoft.com/office/powerpoint/2010/main" val="1883862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37EBBD-9398-406F-A0C9-D97294C0B685}"/>
              </a:ext>
            </a:extLst>
          </p:cNvPr>
          <p:cNvSpPr/>
          <p:nvPr/>
        </p:nvSpPr>
        <p:spPr>
          <a:xfrm>
            <a:off x="1529178" y="225521"/>
            <a:ext cx="9133643" cy="85311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What is Scrum Model?</a:t>
            </a: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82735240-63A8-4416-A04E-40F75E893090}"/>
              </a:ext>
            </a:extLst>
          </p:cNvPr>
          <p:cNvSpPr/>
          <p:nvPr/>
        </p:nvSpPr>
        <p:spPr>
          <a:xfrm>
            <a:off x="893682" y="1269507"/>
            <a:ext cx="10456347" cy="54863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Scrum is an iterative and incremental agile software development methodology for managing software development.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In this model, System is divided into small parts known as Sprints. The duration of each sprint can range from one week to four weeks.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At the end of the sprint, team members and stakeholders meet to assess the progress of the project and identify further plan of action. This assessment helps in taking stalk of the current state and rework the line of work and complete the project on time and not just speculate or predict the further outcome.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23829809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themeOverride>
</file>

<file path=docProps/app.xml><?xml version="1.0" encoding="utf-8"?>
<Properties xmlns="http://schemas.openxmlformats.org/officeDocument/2006/extended-properties" xmlns:vt="http://schemas.openxmlformats.org/officeDocument/2006/docPropsVTypes">
  <TotalTime>0</TotalTime>
  <Words>8338</Words>
  <Application>Microsoft Office PowerPoint</Application>
  <PresentationFormat>Widescreen</PresentationFormat>
  <Paragraphs>615</Paragraphs>
  <Slides>106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106</vt:i4>
      </vt:variant>
    </vt:vector>
  </HeadingPairs>
  <TitlesOfParts>
    <vt:vector size="109"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1</cp:revision>
  <dcterms:created xsi:type="dcterms:W3CDTF">2020-01-05T01:34:55Z</dcterms:created>
  <dcterms:modified xsi:type="dcterms:W3CDTF">2020-01-05T01:35:28Z</dcterms:modified>
</cp:coreProperties>
</file>