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6" r:id="rId5"/>
    <p:sldId id="260" r:id="rId6"/>
    <p:sldId id="274" r:id="rId7"/>
  </p:sldIdLst>
  <p:sldSz cx="14630400" cy="8229600"/>
  <p:notesSz cx="8229600" cy="146304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Roboto Bold" panose="02000000000000000000" charset="0"/>
      <p:bold r:id="rId13"/>
    </p:embeddedFont>
    <p:embeddedFont>
      <p:font typeface="Roboto Slab" pitchFamily="2" charset="0"/>
      <p:regular r:id="rId14"/>
      <p:bold r:id="rId15"/>
    </p:embeddedFont>
  </p:embeddedFontLst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2-NTU-CS-1350" userId="55cb5c8d-98b6-4729-a185-9ac12cb246d7" providerId="ADAL" clId="{2C485E95-5532-494E-BC07-714F6C89F5F4}"/>
    <pc:docChg chg="custSel modSld">
      <pc:chgData name="22-NTU-CS-1350" userId="55cb5c8d-98b6-4729-a185-9ac12cb246d7" providerId="ADAL" clId="{2C485E95-5532-494E-BC07-714F6C89F5F4}" dt="2024-12-17T10:18:11.530" v="2" actId="20577"/>
      <pc:docMkLst>
        <pc:docMk/>
      </pc:docMkLst>
      <pc:sldChg chg="delSp mod">
        <pc:chgData name="22-NTU-CS-1350" userId="55cb5c8d-98b6-4729-a185-9ac12cb246d7" providerId="ADAL" clId="{2C485E95-5532-494E-BC07-714F6C89F5F4}" dt="2024-12-17T10:17:38.422" v="0" actId="478"/>
        <pc:sldMkLst>
          <pc:docMk/>
          <pc:sldMk cId="0" sldId="259"/>
        </pc:sldMkLst>
        <pc:spChg chg="del">
          <ac:chgData name="22-NTU-CS-1350" userId="55cb5c8d-98b6-4729-a185-9ac12cb246d7" providerId="ADAL" clId="{2C485E95-5532-494E-BC07-714F6C89F5F4}" dt="2024-12-17T10:17:38.422" v="0" actId="478"/>
          <ac:spMkLst>
            <pc:docMk/>
            <pc:sldMk cId="0" sldId="259"/>
            <ac:spMk id="4" creationId="{00000000-0000-0000-0000-000000000000}"/>
          </ac:spMkLst>
        </pc:spChg>
      </pc:sldChg>
      <pc:sldChg chg="delSp mod">
        <pc:chgData name="22-NTU-CS-1350" userId="55cb5c8d-98b6-4729-a185-9ac12cb246d7" providerId="ADAL" clId="{2C485E95-5532-494E-BC07-714F6C89F5F4}" dt="2024-12-17T10:17:44.420" v="1" actId="478"/>
        <pc:sldMkLst>
          <pc:docMk/>
          <pc:sldMk cId="4246718387" sldId="266"/>
        </pc:sldMkLst>
        <pc:spChg chg="del">
          <ac:chgData name="22-NTU-CS-1350" userId="55cb5c8d-98b6-4729-a185-9ac12cb246d7" providerId="ADAL" clId="{2C485E95-5532-494E-BC07-714F6C89F5F4}" dt="2024-12-17T10:17:44.420" v="1" actId="478"/>
          <ac:spMkLst>
            <pc:docMk/>
            <pc:sldMk cId="4246718387" sldId="266"/>
            <ac:spMk id="4" creationId="{5AE4239C-A302-A924-5C4E-C348C0EA7840}"/>
          </ac:spMkLst>
        </pc:spChg>
      </pc:sldChg>
      <pc:sldChg chg="modSp mod">
        <pc:chgData name="22-NTU-CS-1350" userId="55cb5c8d-98b6-4729-a185-9ac12cb246d7" providerId="ADAL" clId="{2C485E95-5532-494E-BC07-714F6C89F5F4}" dt="2024-12-17T10:18:11.530" v="2" actId="20577"/>
        <pc:sldMkLst>
          <pc:docMk/>
          <pc:sldMk cId="1728402465" sldId="274"/>
        </pc:sldMkLst>
        <pc:spChg chg="mod">
          <ac:chgData name="22-NTU-CS-1350" userId="55cb5c8d-98b6-4729-a185-9ac12cb246d7" providerId="ADAL" clId="{2C485E95-5532-494E-BC07-714F6C89F5F4}" dt="2024-12-17T10:18:11.530" v="2" actId="20577"/>
          <ac:spMkLst>
            <pc:docMk/>
            <pc:sldMk cId="1728402465" sldId="274"/>
            <ac:spMk id="2" creationId="{3B97CD46-9F2A-0458-A6EB-C692242D0FF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6032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85E67-A2C2-6724-E52E-A1FE797D2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ED4760-9948-A007-7448-8EB27F66D2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FB011F-390C-2C41-D717-37AFC7AE15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62632-BC05-05E8-272D-1E6700CA74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9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011204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Sorting Algorithms</a:t>
            </a:r>
            <a:endParaRPr lang="en-US" sz="4450" dirty="0"/>
          </a:p>
        </p:txBody>
      </p:sp>
      <p:sp>
        <p:nvSpPr>
          <p:cNvPr id="7" name="Text 4"/>
          <p:cNvSpPr/>
          <p:nvPr/>
        </p:nvSpPr>
        <p:spPr>
          <a:xfrm>
            <a:off x="1270040" y="6004441"/>
            <a:ext cx="6626073" cy="1321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15213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Submitted By:</a:t>
            </a:r>
          </a:p>
          <a:p>
            <a:pPr>
              <a:lnSpc>
                <a:spcPts val="3100"/>
              </a:lnSpc>
            </a:pPr>
            <a:r>
              <a:rPr lang="en-US" sz="2200" b="1" dirty="0">
                <a:solidFill>
                  <a:srgbClr val="15213F"/>
                </a:solidFill>
                <a:latin typeface="Roboto Bold" pitchFamily="34" charset="0"/>
                <a:ea typeface="Roboto Bold" pitchFamily="34" charset="-122"/>
              </a:rPr>
              <a:t>Kanza </a:t>
            </a:r>
            <a:r>
              <a:rPr lang="en-US" sz="2200" b="1" dirty="0" err="1">
                <a:solidFill>
                  <a:srgbClr val="15213F"/>
                </a:solidFill>
                <a:latin typeface="Roboto Bold" pitchFamily="34" charset="0"/>
                <a:ea typeface="Roboto Bold" pitchFamily="34" charset="-122"/>
              </a:rPr>
              <a:t>Kashaf</a:t>
            </a:r>
            <a:r>
              <a:rPr lang="en-US" sz="2200" b="1" dirty="0">
                <a:solidFill>
                  <a:srgbClr val="15213F"/>
                </a:solidFill>
                <a:latin typeface="Roboto Bold" pitchFamily="34" charset="0"/>
                <a:ea typeface="Roboto Bold" pitchFamily="34" charset="-122"/>
              </a:rPr>
              <a:t>			22-NTU-CS-1350</a:t>
            </a:r>
            <a:endParaRPr lang="en-US" sz="2200" b="1" dirty="0">
              <a:solidFill>
                <a:srgbClr val="15213F"/>
              </a:solidFill>
              <a:latin typeface="Roboto Bold" pitchFamily="34" charset="0"/>
              <a:ea typeface="Roboto Bold" pitchFamily="34" charset="-122"/>
              <a:cs typeface="Roboto Bold" pitchFamily="34" charset="-120"/>
            </a:endParaRP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15213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Muhammad Hassaan  Raza	22-NTU-CS-1362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83078"/>
            <a:ext cx="889087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Sorting Algorithms: An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4588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Insertion Sort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03997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simple, comparison-based algorithm that builds the sorted array one element at a time.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24588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Quick Sort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303997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divide-and-conquer algorithm that partitions the array around a pivot and recursively sorts the subarrays.</a:t>
            </a:r>
            <a:endParaRPr lang="en-US" sz="1750" dirty="0"/>
          </a:p>
        </p:txBody>
      </p:sp>
      <p:sp>
        <p:nvSpPr>
          <p:cNvPr id="7" name="Text 1"/>
          <p:cNvSpPr/>
          <p:nvPr/>
        </p:nvSpPr>
        <p:spPr>
          <a:xfrm>
            <a:off x="793790" y="48685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Heap Sort</a:t>
            </a:r>
            <a:endParaRPr lang="en-US" sz="2200" dirty="0"/>
          </a:p>
        </p:txBody>
      </p:sp>
      <p:sp>
        <p:nvSpPr>
          <p:cNvPr id="8" name="Text 2"/>
          <p:cNvSpPr/>
          <p:nvPr/>
        </p:nvSpPr>
        <p:spPr>
          <a:xfrm>
            <a:off x="793790" y="5449685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Utilizes a binary heap data structure to repeatedly extract the maximum element and rebuild the heap.</a:t>
            </a:r>
            <a:endParaRPr lang="en-US" sz="1750" dirty="0"/>
          </a:p>
        </p:txBody>
      </p:sp>
      <p:sp>
        <p:nvSpPr>
          <p:cNvPr id="9" name="Text 3"/>
          <p:cNvSpPr/>
          <p:nvPr/>
        </p:nvSpPr>
        <p:spPr>
          <a:xfrm>
            <a:off x="7599521" y="48685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Counting Sort</a:t>
            </a:r>
            <a:endParaRPr lang="en-US" sz="2200" dirty="0"/>
          </a:p>
        </p:txBody>
      </p:sp>
      <p:sp>
        <p:nvSpPr>
          <p:cNvPr id="10" name="Text 4"/>
          <p:cNvSpPr/>
          <p:nvPr/>
        </p:nvSpPr>
        <p:spPr>
          <a:xfrm>
            <a:off x="7599521" y="5449685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non-comparison-based algorithm that counts the frequency of each element and places them in their correct positions.</a:t>
            </a:r>
            <a:endParaRPr lang="en-US" sz="17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FB1CA6-FD35-491E-F293-3861CC1B2B46}"/>
              </a:ext>
            </a:extLst>
          </p:cNvPr>
          <p:cNvSpPr/>
          <p:nvPr/>
        </p:nvSpPr>
        <p:spPr>
          <a:xfrm>
            <a:off x="12866147" y="7713236"/>
            <a:ext cx="1764253" cy="494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P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915323" y="376518"/>
            <a:ext cx="8039804" cy="16007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39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Performance Analysis: Sorting Time</a:t>
            </a:r>
            <a:endParaRPr lang="en-US" sz="3950" dirty="0"/>
          </a:p>
        </p:txBody>
      </p:sp>
      <p:sp>
        <p:nvSpPr>
          <p:cNvPr id="5" name="Shape 2"/>
          <p:cNvSpPr/>
          <p:nvPr/>
        </p:nvSpPr>
        <p:spPr>
          <a:xfrm>
            <a:off x="2923549" y="2242111"/>
            <a:ext cx="8023957" cy="94832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PK" b="1"/>
          </a:p>
        </p:txBody>
      </p:sp>
      <p:sp>
        <p:nvSpPr>
          <p:cNvPr id="6" name="Text 3"/>
          <p:cNvSpPr/>
          <p:nvPr/>
        </p:nvSpPr>
        <p:spPr>
          <a:xfrm>
            <a:off x="3387481" y="2329082"/>
            <a:ext cx="1181370" cy="4098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Size</a:t>
            </a:r>
            <a:endParaRPr lang="en-US" sz="1550" b="1" dirty="0"/>
          </a:p>
        </p:txBody>
      </p:sp>
      <p:sp>
        <p:nvSpPr>
          <p:cNvPr id="7" name="Text 4"/>
          <p:cNvSpPr/>
          <p:nvPr/>
        </p:nvSpPr>
        <p:spPr>
          <a:xfrm>
            <a:off x="4934731" y="2242111"/>
            <a:ext cx="1177408" cy="8197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Insertion Sort</a:t>
            </a:r>
            <a:endParaRPr lang="en-US" sz="1550" b="1" dirty="0"/>
          </a:p>
        </p:txBody>
      </p:sp>
      <p:sp>
        <p:nvSpPr>
          <p:cNvPr id="8" name="Text 5"/>
          <p:cNvSpPr/>
          <p:nvPr/>
        </p:nvSpPr>
        <p:spPr>
          <a:xfrm>
            <a:off x="6478019" y="2329082"/>
            <a:ext cx="1177408" cy="4098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Quick Sort</a:t>
            </a:r>
            <a:endParaRPr lang="en-US" sz="1550" b="1" dirty="0"/>
          </a:p>
        </p:txBody>
      </p:sp>
      <p:sp>
        <p:nvSpPr>
          <p:cNvPr id="9" name="Text 6"/>
          <p:cNvSpPr/>
          <p:nvPr/>
        </p:nvSpPr>
        <p:spPr>
          <a:xfrm>
            <a:off x="8021307" y="2329082"/>
            <a:ext cx="1177408" cy="4098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Heap Sort</a:t>
            </a:r>
            <a:endParaRPr lang="en-US" sz="1550" b="1" dirty="0"/>
          </a:p>
        </p:txBody>
      </p:sp>
      <p:sp>
        <p:nvSpPr>
          <p:cNvPr id="10" name="Text 7"/>
          <p:cNvSpPr/>
          <p:nvPr/>
        </p:nvSpPr>
        <p:spPr>
          <a:xfrm>
            <a:off x="9564443" y="2242111"/>
            <a:ext cx="1181370" cy="8197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Counting Sort</a:t>
            </a:r>
            <a:endParaRPr lang="en-US" sz="1550" b="1" dirty="0"/>
          </a:p>
        </p:txBody>
      </p:sp>
      <p:sp>
        <p:nvSpPr>
          <p:cNvPr id="11" name="Shape 8"/>
          <p:cNvSpPr/>
          <p:nvPr/>
        </p:nvSpPr>
        <p:spPr>
          <a:xfrm>
            <a:off x="2923549" y="3034195"/>
            <a:ext cx="8023957" cy="73631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PK"/>
          </a:p>
        </p:txBody>
      </p:sp>
      <p:sp>
        <p:nvSpPr>
          <p:cNvPr id="12" name="Text 9"/>
          <p:cNvSpPr/>
          <p:nvPr/>
        </p:nvSpPr>
        <p:spPr>
          <a:xfrm>
            <a:off x="3387481" y="3232052"/>
            <a:ext cx="1181370" cy="4098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10</a:t>
            </a:r>
            <a:endParaRPr lang="en-US" sz="1550" b="1" dirty="0"/>
          </a:p>
        </p:txBody>
      </p:sp>
      <p:sp>
        <p:nvSpPr>
          <p:cNvPr id="13" name="Text 10"/>
          <p:cNvSpPr/>
          <p:nvPr/>
        </p:nvSpPr>
        <p:spPr>
          <a:xfrm>
            <a:off x="4934731" y="3232052"/>
            <a:ext cx="1177408" cy="4098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0.0000</a:t>
            </a:r>
            <a:endParaRPr lang="en-US" sz="1550" dirty="0"/>
          </a:p>
        </p:txBody>
      </p:sp>
      <p:sp>
        <p:nvSpPr>
          <p:cNvPr id="14" name="Text 11"/>
          <p:cNvSpPr/>
          <p:nvPr/>
        </p:nvSpPr>
        <p:spPr>
          <a:xfrm>
            <a:off x="6478019" y="3232052"/>
            <a:ext cx="1177408" cy="4098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0.0000</a:t>
            </a:r>
            <a:endParaRPr lang="en-US" sz="1550" dirty="0"/>
          </a:p>
        </p:txBody>
      </p:sp>
      <p:sp>
        <p:nvSpPr>
          <p:cNvPr id="15" name="Text 12"/>
          <p:cNvSpPr/>
          <p:nvPr/>
        </p:nvSpPr>
        <p:spPr>
          <a:xfrm>
            <a:off x="8021307" y="3232052"/>
            <a:ext cx="1177408" cy="4098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0.0000</a:t>
            </a:r>
            <a:endParaRPr lang="en-US" sz="1550" dirty="0"/>
          </a:p>
        </p:txBody>
      </p:sp>
      <p:sp>
        <p:nvSpPr>
          <p:cNvPr id="16" name="Text 13"/>
          <p:cNvSpPr/>
          <p:nvPr/>
        </p:nvSpPr>
        <p:spPr>
          <a:xfrm>
            <a:off x="9564443" y="3232052"/>
            <a:ext cx="1181370" cy="4098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0.0000</a:t>
            </a:r>
            <a:endParaRPr lang="en-US" sz="1550" dirty="0"/>
          </a:p>
        </p:txBody>
      </p:sp>
      <p:sp>
        <p:nvSpPr>
          <p:cNvPr id="17" name="Shape 14"/>
          <p:cNvSpPr/>
          <p:nvPr/>
        </p:nvSpPr>
        <p:spPr>
          <a:xfrm>
            <a:off x="2923549" y="3614268"/>
            <a:ext cx="8023957" cy="73631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PK"/>
          </a:p>
        </p:txBody>
      </p:sp>
      <p:sp>
        <p:nvSpPr>
          <p:cNvPr id="18" name="Text 15"/>
          <p:cNvSpPr/>
          <p:nvPr/>
        </p:nvSpPr>
        <p:spPr>
          <a:xfrm>
            <a:off x="3387481" y="3812124"/>
            <a:ext cx="1181370" cy="4098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50</a:t>
            </a:r>
            <a:endParaRPr lang="en-US" sz="1550" b="1" dirty="0"/>
          </a:p>
        </p:txBody>
      </p:sp>
      <p:sp>
        <p:nvSpPr>
          <p:cNvPr id="19" name="Text 16"/>
          <p:cNvSpPr/>
          <p:nvPr/>
        </p:nvSpPr>
        <p:spPr>
          <a:xfrm>
            <a:off x="4934731" y="3812124"/>
            <a:ext cx="1177408" cy="4098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0.0000</a:t>
            </a:r>
            <a:endParaRPr lang="en-US" sz="1550" dirty="0"/>
          </a:p>
        </p:txBody>
      </p:sp>
      <p:sp>
        <p:nvSpPr>
          <p:cNvPr id="20" name="Text 17"/>
          <p:cNvSpPr/>
          <p:nvPr/>
        </p:nvSpPr>
        <p:spPr>
          <a:xfrm>
            <a:off x="6478019" y="3812124"/>
            <a:ext cx="1177408" cy="4098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0.0000</a:t>
            </a:r>
            <a:endParaRPr lang="en-US" sz="1550" dirty="0"/>
          </a:p>
        </p:txBody>
      </p:sp>
      <p:sp>
        <p:nvSpPr>
          <p:cNvPr id="21" name="Text 18"/>
          <p:cNvSpPr/>
          <p:nvPr/>
        </p:nvSpPr>
        <p:spPr>
          <a:xfrm>
            <a:off x="8021307" y="3812124"/>
            <a:ext cx="1177408" cy="4098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0.0000</a:t>
            </a:r>
            <a:endParaRPr lang="en-US" sz="1550" dirty="0"/>
          </a:p>
        </p:txBody>
      </p:sp>
      <p:sp>
        <p:nvSpPr>
          <p:cNvPr id="22" name="Text 19"/>
          <p:cNvSpPr/>
          <p:nvPr/>
        </p:nvSpPr>
        <p:spPr>
          <a:xfrm>
            <a:off x="9564443" y="3812124"/>
            <a:ext cx="1181370" cy="4098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0.0000</a:t>
            </a:r>
            <a:endParaRPr lang="en-US" sz="1550" dirty="0"/>
          </a:p>
        </p:txBody>
      </p:sp>
      <p:sp>
        <p:nvSpPr>
          <p:cNvPr id="23" name="Shape 20"/>
          <p:cNvSpPr/>
          <p:nvPr/>
        </p:nvSpPr>
        <p:spPr>
          <a:xfrm>
            <a:off x="2923549" y="4194340"/>
            <a:ext cx="8023957" cy="73631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PK"/>
          </a:p>
        </p:txBody>
      </p:sp>
      <p:sp>
        <p:nvSpPr>
          <p:cNvPr id="24" name="Text 21"/>
          <p:cNvSpPr/>
          <p:nvPr/>
        </p:nvSpPr>
        <p:spPr>
          <a:xfrm>
            <a:off x="3387481" y="4392197"/>
            <a:ext cx="1181370" cy="4098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100</a:t>
            </a:r>
            <a:endParaRPr lang="en-US" sz="1550" b="1" dirty="0"/>
          </a:p>
        </p:txBody>
      </p:sp>
      <p:sp>
        <p:nvSpPr>
          <p:cNvPr id="25" name="Text 22"/>
          <p:cNvSpPr/>
          <p:nvPr/>
        </p:nvSpPr>
        <p:spPr>
          <a:xfrm>
            <a:off x="4934731" y="4392197"/>
            <a:ext cx="1177408" cy="4098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0.0000</a:t>
            </a:r>
            <a:endParaRPr lang="en-US" sz="1550" dirty="0"/>
          </a:p>
        </p:txBody>
      </p:sp>
      <p:sp>
        <p:nvSpPr>
          <p:cNvPr id="26" name="Text 23"/>
          <p:cNvSpPr/>
          <p:nvPr/>
        </p:nvSpPr>
        <p:spPr>
          <a:xfrm>
            <a:off x="6478019" y="4392197"/>
            <a:ext cx="1177408" cy="4098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0.0333</a:t>
            </a:r>
            <a:endParaRPr lang="en-US" sz="1550" dirty="0"/>
          </a:p>
        </p:txBody>
      </p:sp>
      <p:sp>
        <p:nvSpPr>
          <p:cNvPr id="27" name="Text 24"/>
          <p:cNvSpPr/>
          <p:nvPr/>
        </p:nvSpPr>
        <p:spPr>
          <a:xfrm>
            <a:off x="8021307" y="4392197"/>
            <a:ext cx="1177408" cy="4098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0.1000</a:t>
            </a:r>
            <a:endParaRPr lang="en-US" sz="1550" dirty="0"/>
          </a:p>
        </p:txBody>
      </p:sp>
      <p:sp>
        <p:nvSpPr>
          <p:cNvPr id="28" name="Text 25"/>
          <p:cNvSpPr/>
          <p:nvPr/>
        </p:nvSpPr>
        <p:spPr>
          <a:xfrm>
            <a:off x="9564443" y="4392197"/>
            <a:ext cx="1181370" cy="4098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0.0000</a:t>
            </a:r>
            <a:endParaRPr lang="en-US" sz="1550" dirty="0"/>
          </a:p>
        </p:txBody>
      </p:sp>
      <p:sp>
        <p:nvSpPr>
          <p:cNvPr id="29" name="Shape 26"/>
          <p:cNvSpPr/>
          <p:nvPr/>
        </p:nvSpPr>
        <p:spPr>
          <a:xfrm>
            <a:off x="2923549" y="4774413"/>
            <a:ext cx="8023957" cy="73631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PK"/>
          </a:p>
        </p:txBody>
      </p:sp>
      <p:sp>
        <p:nvSpPr>
          <p:cNvPr id="30" name="Text 27"/>
          <p:cNvSpPr/>
          <p:nvPr/>
        </p:nvSpPr>
        <p:spPr>
          <a:xfrm>
            <a:off x="3387481" y="4972269"/>
            <a:ext cx="1181370" cy="4098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1000</a:t>
            </a:r>
            <a:endParaRPr lang="en-US" sz="1550" b="1" dirty="0"/>
          </a:p>
        </p:txBody>
      </p:sp>
      <p:sp>
        <p:nvSpPr>
          <p:cNvPr id="31" name="Text 28"/>
          <p:cNvSpPr/>
          <p:nvPr/>
        </p:nvSpPr>
        <p:spPr>
          <a:xfrm>
            <a:off x="4934731" y="4972269"/>
            <a:ext cx="1177408" cy="4098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1.3000</a:t>
            </a:r>
            <a:endParaRPr lang="en-US" sz="1550" dirty="0"/>
          </a:p>
        </p:txBody>
      </p:sp>
      <p:sp>
        <p:nvSpPr>
          <p:cNvPr id="32" name="Text 29"/>
          <p:cNvSpPr/>
          <p:nvPr/>
        </p:nvSpPr>
        <p:spPr>
          <a:xfrm>
            <a:off x="6478019" y="4972269"/>
            <a:ext cx="1177408" cy="4098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0.4000</a:t>
            </a:r>
            <a:endParaRPr lang="en-US" sz="1550" dirty="0"/>
          </a:p>
        </p:txBody>
      </p:sp>
      <p:sp>
        <p:nvSpPr>
          <p:cNvPr id="33" name="Text 30"/>
          <p:cNvSpPr/>
          <p:nvPr/>
        </p:nvSpPr>
        <p:spPr>
          <a:xfrm>
            <a:off x="8021307" y="4972269"/>
            <a:ext cx="1177408" cy="4098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0.5000</a:t>
            </a:r>
            <a:endParaRPr lang="en-US" sz="1550" dirty="0"/>
          </a:p>
        </p:txBody>
      </p:sp>
      <p:sp>
        <p:nvSpPr>
          <p:cNvPr id="34" name="Text 31"/>
          <p:cNvSpPr/>
          <p:nvPr/>
        </p:nvSpPr>
        <p:spPr>
          <a:xfrm>
            <a:off x="9564443" y="4972269"/>
            <a:ext cx="1181370" cy="4098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0.0000</a:t>
            </a:r>
            <a:endParaRPr lang="en-US" sz="1550" dirty="0"/>
          </a:p>
        </p:txBody>
      </p:sp>
      <p:sp>
        <p:nvSpPr>
          <p:cNvPr id="35" name="Shape 32"/>
          <p:cNvSpPr/>
          <p:nvPr/>
        </p:nvSpPr>
        <p:spPr>
          <a:xfrm>
            <a:off x="2923549" y="5354485"/>
            <a:ext cx="8023957" cy="73631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PK" b="1"/>
          </a:p>
        </p:txBody>
      </p:sp>
      <p:sp>
        <p:nvSpPr>
          <p:cNvPr id="36" name="Text 33"/>
          <p:cNvSpPr/>
          <p:nvPr/>
        </p:nvSpPr>
        <p:spPr>
          <a:xfrm>
            <a:off x="3387481" y="5552342"/>
            <a:ext cx="1181370" cy="4098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5000</a:t>
            </a:r>
            <a:endParaRPr lang="en-US" sz="1550" dirty="0"/>
          </a:p>
        </p:txBody>
      </p:sp>
      <p:sp>
        <p:nvSpPr>
          <p:cNvPr id="37" name="Text 34"/>
          <p:cNvSpPr/>
          <p:nvPr/>
        </p:nvSpPr>
        <p:spPr>
          <a:xfrm>
            <a:off x="4934731" y="5552342"/>
            <a:ext cx="1177408" cy="4098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9.3000</a:t>
            </a:r>
            <a:endParaRPr lang="en-US" sz="1550" dirty="0"/>
          </a:p>
        </p:txBody>
      </p:sp>
      <p:sp>
        <p:nvSpPr>
          <p:cNvPr id="38" name="Text 35"/>
          <p:cNvSpPr/>
          <p:nvPr/>
        </p:nvSpPr>
        <p:spPr>
          <a:xfrm>
            <a:off x="6478019" y="5552342"/>
            <a:ext cx="1177408" cy="4098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0.3667</a:t>
            </a:r>
            <a:endParaRPr lang="en-US" sz="1550" dirty="0"/>
          </a:p>
        </p:txBody>
      </p:sp>
      <p:sp>
        <p:nvSpPr>
          <p:cNvPr id="39" name="Text 36"/>
          <p:cNvSpPr/>
          <p:nvPr/>
        </p:nvSpPr>
        <p:spPr>
          <a:xfrm>
            <a:off x="8021307" y="5552342"/>
            <a:ext cx="1177408" cy="4098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0.9333</a:t>
            </a:r>
            <a:endParaRPr lang="en-US" sz="1550" dirty="0"/>
          </a:p>
        </p:txBody>
      </p:sp>
      <p:sp>
        <p:nvSpPr>
          <p:cNvPr id="40" name="Text 37"/>
          <p:cNvSpPr/>
          <p:nvPr/>
        </p:nvSpPr>
        <p:spPr>
          <a:xfrm>
            <a:off x="9564443" y="5552342"/>
            <a:ext cx="1181370" cy="4098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0.0667</a:t>
            </a:r>
            <a:endParaRPr lang="en-US" sz="1550" dirty="0"/>
          </a:p>
        </p:txBody>
      </p:sp>
      <p:sp>
        <p:nvSpPr>
          <p:cNvPr id="41" name="Shape 38"/>
          <p:cNvSpPr/>
          <p:nvPr/>
        </p:nvSpPr>
        <p:spPr>
          <a:xfrm>
            <a:off x="2923549" y="5934558"/>
            <a:ext cx="8023957" cy="73631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PK"/>
          </a:p>
        </p:txBody>
      </p:sp>
      <p:sp>
        <p:nvSpPr>
          <p:cNvPr id="42" name="Text 39"/>
          <p:cNvSpPr/>
          <p:nvPr/>
        </p:nvSpPr>
        <p:spPr>
          <a:xfrm>
            <a:off x="3387481" y="6132414"/>
            <a:ext cx="1181370" cy="4098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10000</a:t>
            </a:r>
            <a:endParaRPr lang="en-US" sz="1550" b="1" dirty="0"/>
          </a:p>
        </p:txBody>
      </p:sp>
      <p:sp>
        <p:nvSpPr>
          <p:cNvPr id="43" name="Text 40"/>
          <p:cNvSpPr/>
          <p:nvPr/>
        </p:nvSpPr>
        <p:spPr>
          <a:xfrm>
            <a:off x="4934731" y="6132414"/>
            <a:ext cx="1177408" cy="4098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N/A</a:t>
            </a:r>
            <a:endParaRPr lang="en-US" sz="1550" dirty="0"/>
          </a:p>
        </p:txBody>
      </p:sp>
      <p:sp>
        <p:nvSpPr>
          <p:cNvPr id="44" name="Text 41"/>
          <p:cNvSpPr/>
          <p:nvPr/>
        </p:nvSpPr>
        <p:spPr>
          <a:xfrm>
            <a:off x="6478019" y="6132414"/>
            <a:ext cx="1177408" cy="4098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0.8667</a:t>
            </a:r>
            <a:endParaRPr lang="en-US" sz="1550" dirty="0"/>
          </a:p>
        </p:txBody>
      </p:sp>
      <p:sp>
        <p:nvSpPr>
          <p:cNvPr id="45" name="Text 42"/>
          <p:cNvSpPr/>
          <p:nvPr/>
        </p:nvSpPr>
        <p:spPr>
          <a:xfrm>
            <a:off x="8021307" y="6132414"/>
            <a:ext cx="1177408" cy="4098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2.2000</a:t>
            </a:r>
            <a:endParaRPr lang="en-US" sz="1550" dirty="0"/>
          </a:p>
        </p:txBody>
      </p:sp>
      <p:sp>
        <p:nvSpPr>
          <p:cNvPr id="46" name="Text 43"/>
          <p:cNvSpPr/>
          <p:nvPr/>
        </p:nvSpPr>
        <p:spPr>
          <a:xfrm>
            <a:off x="9564443" y="6132414"/>
            <a:ext cx="1181370" cy="4098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0.1000</a:t>
            </a:r>
            <a:endParaRPr lang="en-US" sz="1550" dirty="0"/>
          </a:p>
        </p:txBody>
      </p:sp>
      <p:sp>
        <p:nvSpPr>
          <p:cNvPr id="47" name="Shape 44"/>
          <p:cNvSpPr/>
          <p:nvPr/>
        </p:nvSpPr>
        <p:spPr>
          <a:xfrm>
            <a:off x="2923549" y="6514630"/>
            <a:ext cx="8023957" cy="73631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PK" b="1"/>
          </a:p>
        </p:txBody>
      </p:sp>
      <p:sp>
        <p:nvSpPr>
          <p:cNvPr id="48" name="Text 45"/>
          <p:cNvSpPr/>
          <p:nvPr/>
        </p:nvSpPr>
        <p:spPr>
          <a:xfrm>
            <a:off x="3387481" y="6712487"/>
            <a:ext cx="1181370" cy="4098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100000</a:t>
            </a:r>
            <a:endParaRPr lang="en-US" sz="1550" dirty="0"/>
          </a:p>
        </p:txBody>
      </p:sp>
      <p:sp>
        <p:nvSpPr>
          <p:cNvPr id="49" name="Text 46"/>
          <p:cNvSpPr/>
          <p:nvPr/>
        </p:nvSpPr>
        <p:spPr>
          <a:xfrm>
            <a:off x="4934731" y="6712487"/>
            <a:ext cx="1177408" cy="4098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N/A</a:t>
            </a:r>
            <a:endParaRPr lang="en-US" sz="1550" dirty="0"/>
          </a:p>
        </p:txBody>
      </p:sp>
      <p:sp>
        <p:nvSpPr>
          <p:cNvPr id="50" name="Text 47"/>
          <p:cNvSpPr/>
          <p:nvPr/>
        </p:nvSpPr>
        <p:spPr>
          <a:xfrm>
            <a:off x="6478019" y="6712487"/>
            <a:ext cx="1177408" cy="4098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11.0667</a:t>
            </a:r>
            <a:endParaRPr lang="en-US" sz="1550" dirty="0"/>
          </a:p>
        </p:txBody>
      </p:sp>
      <p:sp>
        <p:nvSpPr>
          <p:cNvPr id="51" name="Text 48"/>
          <p:cNvSpPr/>
          <p:nvPr/>
        </p:nvSpPr>
        <p:spPr>
          <a:xfrm>
            <a:off x="8021307" y="6712487"/>
            <a:ext cx="1177408" cy="4098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28.3000</a:t>
            </a:r>
            <a:endParaRPr lang="en-US" sz="1550" dirty="0"/>
          </a:p>
        </p:txBody>
      </p:sp>
      <p:sp>
        <p:nvSpPr>
          <p:cNvPr id="52" name="Text 49"/>
          <p:cNvSpPr/>
          <p:nvPr/>
        </p:nvSpPr>
        <p:spPr>
          <a:xfrm>
            <a:off x="9564443" y="6712487"/>
            <a:ext cx="1181370" cy="4098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1.9667</a:t>
            </a:r>
            <a:endParaRPr lang="en-US" sz="1550" dirty="0"/>
          </a:p>
        </p:txBody>
      </p:sp>
      <p:sp>
        <p:nvSpPr>
          <p:cNvPr id="53" name="Shape 50"/>
          <p:cNvSpPr/>
          <p:nvPr/>
        </p:nvSpPr>
        <p:spPr>
          <a:xfrm>
            <a:off x="2923549" y="7094703"/>
            <a:ext cx="8023957" cy="73631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PK"/>
          </a:p>
        </p:txBody>
      </p:sp>
      <p:sp>
        <p:nvSpPr>
          <p:cNvPr id="54" name="Text 51"/>
          <p:cNvSpPr/>
          <p:nvPr/>
        </p:nvSpPr>
        <p:spPr>
          <a:xfrm>
            <a:off x="3387481" y="7292559"/>
            <a:ext cx="1181370" cy="4098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1000000</a:t>
            </a:r>
            <a:endParaRPr lang="en-US" sz="1550" b="1" dirty="0"/>
          </a:p>
        </p:txBody>
      </p:sp>
      <p:sp>
        <p:nvSpPr>
          <p:cNvPr id="55" name="Text 52"/>
          <p:cNvSpPr/>
          <p:nvPr/>
        </p:nvSpPr>
        <p:spPr>
          <a:xfrm>
            <a:off x="4934731" y="7292559"/>
            <a:ext cx="1177408" cy="4098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N/A</a:t>
            </a:r>
            <a:endParaRPr lang="en-US" sz="1550" dirty="0"/>
          </a:p>
        </p:txBody>
      </p:sp>
      <p:sp>
        <p:nvSpPr>
          <p:cNvPr id="56" name="Text 53"/>
          <p:cNvSpPr/>
          <p:nvPr/>
        </p:nvSpPr>
        <p:spPr>
          <a:xfrm>
            <a:off x="6478019" y="7292559"/>
            <a:ext cx="1177408" cy="4098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211.3333</a:t>
            </a:r>
            <a:endParaRPr lang="en-US" sz="1550" dirty="0"/>
          </a:p>
        </p:txBody>
      </p:sp>
      <p:sp>
        <p:nvSpPr>
          <p:cNvPr id="57" name="Text 54"/>
          <p:cNvSpPr/>
          <p:nvPr/>
        </p:nvSpPr>
        <p:spPr>
          <a:xfrm>
            <a:off x="8021307" y="7292559"/>
            <a:ext cx="1177408" cy="4098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444.0333</a:t>
            </a:r>
            <a:endParaRPr lang="en-US" sz="1550" dirty="0"/>
          </a:p>
        </p:txBody>
      </p:sp>
      <p:sp>
        <p:nvSpPr>
          <p:cNvPr id="58" name="Text 55"/>
          <p:cNvSpPr/>
          <p:nvPr/>
        </p:nvSpPr>
        <p:spPr>
          <a:xfrm>
            <a:off x="9564443" y="7292559"/>
            <a:ext cx="1181370" cy="4098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N/A</a:t>
            </a:r>
            <a:endParaRPr lang="en-US" sz="155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8E7CDC-9B15-3018-F1B9-6EC228E253D6}"/>
              </a:ext>
            </a:extLst>
          </p:cNvPr>
          <p:cNvSpPr/>
          <p:nvPr/>
        </p:nvSpPr>
        <p:spPr>
          <a:xfrm>
            <a:off x="12866147" y="7723994"/>
            <a:ext cx="1764253" cy="494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0F872-001F-3069-69DF-FE1A929EC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5E51846C-77B8-649F-F116-BF4663B54E17}"/>
              </a:ext>
            </a:extLst>
          </p:cNvPr>
          <p:cNvSpPr/>
          <p:nvPr/>
        </p:nvSpPr>
        <p:spPr>
          <a:xfrm>
            <a:off x="2915323" y="376518"/>
            <a:ext cx="8039804" cy="16007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39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Performance Analysis: Sorting Time</a:t>
            </a:r>
            <a:endParaRPr lang="en-US" sz="3950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D1215E1A-38A2-0983-020C-F633A953C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323" y="2118479"/>
            <a:ext cx="9083697" cy="5317988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E79C2C2B-4D0F-8B46-A1A7-4D02A7AC30C3}"/>
              </a:ext>
            </a:extLst>
          </p:cNvPr>
          <p:cNvSpPr/>
          <p:nvPr/>
        </p:nvSpPr>
        <p:spPr>
          <a:xfrm>
            <a:off x="12866147" y="7713236"/>
            <a:ext cx="1764253" cy="494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46718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89" y="1008901"/>
            <a:ext cx="1304282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Observations </a:t>
            </a:r>
          </a:p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Insertion Sort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2477396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Insertion Sort exhibits a rapid performance degradation as input size increases. It is efficient for small sizes, but it cannot handle sizes above 5,000.</a:t>
            </a:r>
            <a:endParaRPr lang="en-US" sz="1750" dirty="0"/>
          </a:p>
        </p:txBody>
      </p:sp>
      <p:sp>
        <p:nvSpPr>
          <p:cNvPr id="5" name="Text 0">
            <a:extLst>
              <a:ext uri="{FF2B5EF4-FFF2-40B4-BE49-F238E27FC236}">
                <a16:creationId xmlns:a16="http://schemas.microsoft.com/office/drawing/2014/main" id="{30B3B193-00D8-C377-15B0-D0ACB260D008}"/>
              </a:ext>
            </a:extLst>
          </p:cNvPr>
          <p:cNvSpPr/>
          <p:nvPr/>
        </p:nvSpPr>
        <p:spPr>
          <a:xfrm>
            <a:off x="793790" y="3503253"/>
            <a:ext cx="654819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Quick Sort</a:t>
            </a:r>
            <a:endParaRPr lang="en-US" sz="4450" dirty="0"/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3CBF2F18-50AC-A78F-8861-9DD2B7CB0721}"/>
              </a:ext>
            </a:extLst>
          </p:cNvPr>
          <p:cNvSpPr/>
          <p:nvPr/>
        </p:nvSpPr>
        <p:spPr>
          <a:xfrm>
            <a:off x="793790" y="419718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Quick Sort maintains consistent efficiency across all input sizes. Execution time increases logarithmically as size grows.</a:t>
            </a:r>
            <a:endParaRPr lang="en-US" sz="1750" dirty="0"/>
          </a:p>
        </p:txBody>
      </p:sp>
      <p:sp>
        <p:nvSpPr>
          <p:cNvPr id="7" name="Text 0">
            <a:extLst>
              <a:ext uri="{FF2B5EF4-FFF2-40B4-BE49-F238E27FC236}">
                <a16:creationId xmlns:a16="http://schemas.microsoft.com/office/drawing/2014/main" id="{B65D7EF8-E15D-4F99-2238-A2A987ACE280}"/>
              </a:ext>
            </a:extLst>
          </p:cNvPr>
          <p:cNvSpPr/>
          <p:nvPr/>
        </p:nvSpPr>
        <p:spPr>
          <a:xfrm>
            <a:off x="793789" y="4779445"/>
            <a:ext cx="636936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Heap Sort</a:t>
            </a:r>
            <a:endParaRPr lang="en-US" sz="4450" dirty="0"/>
          </a:p>
        </p:txBody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11DFA68F-EFC2-C31E-D0B4-36ABBDBB5834}"/>
              </a:ext>
            </a:extLst>
          </p:cNvPr>
          <p:cNvSpPr/>
          <p:nvPr/>
        </p:nvSpPr>
        <p:spPr>
          <a:xfrm>
            <a:off x="793789" y="5527167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Heap Sort effectively handles larger inputs but is slower compared to Quick Sort.</a:t>
            </a:r>
            <a:endParaRPr lang="en-US" sz="1750" dirty="0"/>
          </a:p>
        </p:txBody>
      </p:sp>
      <p:sp>
        <p:nvSpPr>
          <p:cNvPr id="9" name="Text 0">
            <a:extLst>
              <a:ext uri="{FF2B5EF4-FFF2-40B4-BE49-F238E27FC236}">
                <a16:creationId xmlns:a16="http://schemas.microsoft.com/office/drawing/2014/main" id="{4D2D01B2-9E49-73F5-13B0-73992C5262B5}"/>
              </a:ext>
            </a:extLst>
          </p:cNvPr>
          <p:cNvSpPr/>
          <p:nvPr/>
        </p:nvSpPr>
        <p:spPr>
          <a:xfrm>
            <a:off x="793790" y="6325629"/>
            <a:ext cx="743604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Counting Sort</a:t>
            </a:r>
            <a:endParaRPr lang="en-US" sz="4450" dirty="0"/>
          </a:p>
        </p:txBody>
      </p:sp>
      <p:sp>
        <p:nvSpPr>
          <p:cNvPr id="10" name="Text 1">
            <a:extLst>
              <a:ext uri="{FF2B5EF4-FFF2-40B4-BE49-F238E27FC236}">
                <a16:creationId xmlns:a16="http://schemas.microsoft.com/office/drawing/2014/main" id="{2603614F-AB91-F0E8-FAAC-9B78FE0D6D1A}"/>
              </a:ext>
            </a:extLst>
          </p:cNvPr>
          <p:cNvSpPr/>
          <p:nvPr/>
        </p:nvSpPr>
        <p:spPr>
          <a:xfrm>
            <a:off x="793790" y="7030319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Counting Sort exhibits exceptional performance when the range of values is small, but it cannot handle very large input sizes, like 1,000,000.</a:t>
            </a:r>
            <a:endParaRPr lang="en-US" sz="17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83CAE4-E020-F78E-CE59-59B445E7369C}"/>
              </a:ext>
            </a:extLst>
          </p:cNvPr>
          <p:cNvSpPr/>
          <p:nvPr/>
        </p:nvSpPr>
        <p:spPr>
          <a:xfrm>
            <a:off x="12866147" y="7713236"/>
            <a:ext cx="1764253" cy="494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4521" y="0"/>
            <a:ext cx="9941357" cy="82296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2032" y="0"/>
            <a:ext cx="9546336" cy="82296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3B97CD46-9F2A-0458-A6EB-C692242D0FF4}"/>
              </a:ext>
            </a:extLst>
          </p:cNvPr>
          <p:cNvSpPr/>
          <p:nvPr/>
        </p:nvSpPr>
        <p:spPr>
          <a:xfrm>
            <a:off x="3066757" y="1730325"/>
            <a:ext cx="8496885" cy="4768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Thanks!</a:t>
            </a:r>
            <a:r>
              <a:rPr lang="en-US" sz="65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478415-1166-2274-5C35-7AC5B4DA588B}"/>
              </a:ext>
            </a:extLst>
          </p:cNvPr>
          <p:cNvSpPr/>
          <p:nvPr/>
        </p:nvSpPr>
        <p:spPr>
          <a:xfrm>
            <a:off x="12866147" y="7713236"/>
            <a:ext cx="1764253" cy="4948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402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264</Words>
  <Application>Microsoft Office PowerPoint</Application>
  <PresentationFormat>Custom</PresentationFormat>
  <Paragraphs>76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Roboto</vt:lpstr>
      <vt:lpstr>Roboto Slab</vt:lpstr>
      <vt:lpstr>Roboto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22-NTU-CS-1350</cp:lastModifiedBy>
  <cp:revision>3</cp:revision>
  <dcterms:created xsi:type="dcterms:W3CDTF">2024-12-16T04:53:31Z</dcterms:created>
  <dcterms:modified xsi:type="dcterms:W3CDTF">2025-07-16T13:28:43Z</dcterms:modified>
</cp:coreProperties>
</file>