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2" r:id="rId5"/>
    <p:sldId id="293" r:id="rId6"/>
    <p:sldId id="295" r:id="rId7"/>
    <p:sldId id="267" r:id="rId8"/>
    <p:sldId id="269" r:id="rId9"/>
    <p:sldId id="265" r:id="rId10"/>
    <p:sldId id="266" r:id="rId11"/>
    <p:sldId id="268" r:id="rId12"/>
    <p:sldId id="270" r:id="rId13"/>
    <p:sldId id="259" r:id="rId14"/>
    <p:sldId id="264" r:id="rId15"/>
    <p:sldId id="291" r:id="rId16"/>
    <p:sldId id="263" r:id="rId17"/>
    <p:sldId id="260" r:id="rId18"/>
    <p:sldId id="261" r:id="rId19"/>
    <p:sldId id="294" r:id="rId20"/>
    <p:sldId id="292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7"/>
    <p:restoredTop sz="94645"/>
  </p:normalViewPr>
  <p:slideViewPr>
    <p:cSldViewPr snapToGrid="0" snapToObjects="1">
      <p:cViewPr varScale="1">
        <p:scale>
          <a:sx n="98" d="100"/>
          <a:sy n="98" d="100"/>
        </p:scale>
        <p:origin x="21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CD225F-D92F-4446-AF37-7CA2BDE595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745DD-B956-D14C-A4FF-E9A8D23C29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FE7E9-53D7-624D-94D4-B96DDE7E0FED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EB779-AB64-2345-A2B4-35B64C1BAF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B68A1-93A2-8742-9166-02C6772187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3EFB4-2411-3E49-90DA-C96EC359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65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F037E-409D-D841-9198-3A2BCD20A599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F726E-4F35-B945-99EE-0EA9BACA6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7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 is to frame the discussion and draw distinction between the ADAPT-HF grant and the PMP. Its a slippery slope. I work dual -roles, but have very limited time and resource.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F726E-4F35-B945-99EE-0EA9BACA64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my focus. Points here are speculation.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F726E-4F35-B945-99EE-0EA9BACA64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5E36-3816-2C40-91A6-44723D8CF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A8967-06F7-5643-BE8C-5BEDF2B6F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101EF-D6FE-174F-9935-2C2D2658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6B2D-0E37-EB4B-941D-8B847EE5BE9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303FF-E83E-BF40-B997-51FAEEFA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058A-4684-834F-8339-0624234B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27D6-E436-F344-9AA7-62D292CF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2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ECA3-A294-3A4A-88C3-806745A4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9AFC5-719A-6A45-A48B-8FA72DB18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FA006-FFF2-934A-B40A-D125AB6F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6B2D-0E37-EB4B-941D-8B847EE5BE9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8FA63-CC6A-8C4E-8E28-7BD7DF93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FE27C-CEC7-384E-8F85-1EBC4386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27D6-E436-F344-9AA7-62D292CF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9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EF5F5-06D1-3A43-A28C-192EF17CD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B6241-EB92-D24E-B6CC-07AD85298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C4CF4-006E-4046-B2D7-D2789816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6B2D-0E37-EB4B-941D-8B847EE5BE9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F3CA-361F-7A48-A9B1-6537760A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9B3DF-510D-264B-A0AC-54E3D734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27D6-E436-F344-9AA7-62D292CF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E2D5-2BA0-CA4E-87A3-D4762A7D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A53AA-5D12-9B4B-BCBC-3CECB5AF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D015C-78F9-A24D-9D17-1FA4BE7E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6B2D-0E37-EB4B-941D-8B847EE5BE9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37EE-97A4-D346-8F16-BEFB1978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4D768-EC96-4646-A2AA-E06D6BF8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27D6-E436-F344-9AA7-62D292CF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9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00FB-D780-D445-8203-FDB50E31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AD773-6D4E-A245-800E-8F4BF0C96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A97F-30A7-5641-A9D7-5DE160BF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6B2D-0E37-EB4B-941D-8B847EE5BE9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6A4CB-D0C6-3C44-B038-AD1A3A08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1CBFD-BB10-B941-9456-E20E3949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27D6-E436-F344-9AA7-62D292CF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4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C4DA-5ADD-8849-B136-6FA61649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557D-A0FE-6845-8188-C006306B5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C57EF-CA63-9F46-A532-DC72DBE5C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6C2BD-FECF-F74F-95E9-0B7F6EE5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6B2D-0E37-EB4B-941D-8B847EE5BE9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F2012-542E-494A-B319-4BB1BF1D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D75C5-5E82-7C45-BC85-1D6EE930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27D6-E436-F344-9AA7-62D292CF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9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9554-1F68-F34E-894E-F55B8913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524A9-5B48-8344-8A0A-9135199CA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98856-6C15-2142-ACA7-5217CA088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3002C-CDA2-204A-9054-34425FB14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2AB5B-0684-0D4D-B033-8119B56DA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E087C-3651-E24B-A8B7-80645ED5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6B2D-0E37-EB4B-941D-8B847EE5BE9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18589-2605-8348-B277-610C6411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368C1-013D-ED4D-9EA6-2F76F4FC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27D6-E436-F344-9AA7-62D292CF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5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8251-A8E9-7944-BA04-B1039F9B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838F-170A-9F49-AE86-8C73E83E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6B2D-0E37-EB4B-941D-8B847EE5BE9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1D74C-4977-5744-A287-53569039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E53DB-15AB-3743-9AC1-B9551D9A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27D6-E436-F344-9AA7-62D292CF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B86CC-5466-DD42-9E55-C9BCF0E3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6B2D-0E37-EB4B-941D-8B847EE5BE9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014CB-A5D6-A242-8C47-CB9A7D75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16A0D-E828-A449-AEC9-54A7DAD2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27D6-E436-F344-9AA7-62D292CF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B773-A6B5-494B-B714-1B1AA609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7790-63D9-3440-B197-709164FB6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EBC86-AC33-3044-BAD2-B6FE80008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B2CAC-2214-B440-AE4B-C5E4FD9B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6B2D-0E37-EB4B-941D-8B847EE5BE9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82D7-4908-E449-94E5-9431D40D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AB609-5D7C-244A-A925-316F0CDB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27D6-E436-F344-9AA7-62D292CF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8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7FCC-4BA8-E24B-87D5-9343A8FB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38BCD-54CD-FA41-A8F5-2B933FA67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6E7DA-DF2F-1E4E-8F44-53FC597F8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AB4CD-45EA-6049-A067-72458D30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6B2D-0E37-EB4B-941D-8B847EE5BE9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A849E-989C-564B-9A4B-6A3B1B99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E2069-7A4F-554D-A8A1-B2CE0671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27D6-E436-F344-9AA7-62D292CF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1BB81-F73C-5B49-B28A-4EE0C62E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66C22-1A78-2442-B58C-A8B200AC0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FB8EC-0420-C34C-9894-FBA4E5A83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6B2D-0E37-EB4B-941D-8B847EE5BE9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B95DD-AFD8-6542-A18F-6D0D22F3B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80190-D71D-F948-AD13-36BE61DD3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227D6-E436-F344-9AA7-62D292CF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1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thena.ohdsi.org/vocabulary/list" TargetMode="External"/><Relationship Id="rId2" Type="http://schemas.openxmlformats.org/officeDocument/2006/relationships/hyperlink" Target="http://www.ohds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HDSI/Atla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1E7F-27E0-3943-82C7-CEC2FA1E1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Harmonization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0D6C4-9377-EE48-BA2A-D5100D404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Research</a:t>
            </a:r>
            <a:r>
              <a:rPr lang="en-US" dirty="0"/>
              <a:t> into harmonizing data from clinical studies</a:t>
            </a:r>
          </a:p>
          <a:p>
            <a:r>
              <a:rPr lang="en-US" dirty="0"/>
              <a:t>Chris Roeder, Feb 2019</a:t>
            </a:r>
          </a:p>
        </p:txBody>
      </p:sp>
    </p:spTree>
    <p:extLst>
      <p:ext uri="{BB962C8B-B14F-4D97-AF65-F5344CB8AC3E}">
        <p14:creationId xmlns:p14="http://schemas.microsoft.com/office/powerpoint/2010/main" val="2819916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53EA-9411-AE41-9657-87CF1A84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Level: OMOP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59609-0B3D-334E-8E68-E12F5FA12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1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person</a:t>
            </a:r>
          </a:p>
          <a:p>
            <a:r>
              <a:rPr lang="en-US" dirty="0"/>
              <a:t>visit occurrence</a:t>
            </a:r>
          </a:p>
          <a:p>
            <a:r>
              <a:rPr lang="en-US" dirty="0"/>
              <a:t>measurement</a:t>
            </a:r>
          </a:p>
          <a:p>
            <a:r>
              <a:rPr lang="en-US" dirty="0"/>
              <a:t>observation</a:t>
            </a:r>
          </a:p>
          <a:p>
            <a:r>
              <a:rPr lang="en-US" dirty="0"/>
              <a:t>death</a:t>
            </a:r>
          </a:p>
          <a:p>
            <a:r>
              <a:rPr lang="en-US" dirty="0" err="1"/>
              <a:t>drug_exposure</a:t>
            </a:r>
            <a:endParaRPr lang="en-US" dirty="0"/>
          </a:p>
          <a:p>
            <a:r>
              <a:rPr lang="en-US" dirty="0"/>
              <a:t>condition_</a:t>
            </a:r>
            <a:br>
              <a:rPr lang="en-US" dirty="0"/>
            </a:br>
            <a:r>
              <a:rPr lang="en-US" dirty="0"/>
              <a:t>occurrence</a:t>
            </a:r>
          </a:p>
          <a:p>
            <a:r>
              <a:rPr lang="en-US" dirty="0"/>
              <a:t>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2209D-48CB-7D4F-9908-8A29462C7CF7}"/>
              </a:ext>
            </a:extLst>
          </p:cNvPr>
          <p:cNvSpPr txBox="1"/>
          <p:nvPr/>
        </p:nvSpPr>
        <p:spPr>
          <a:xfrm>
            <a:off x="3683000" y="1825625"/>
            <a:ext cx="8153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Person: A row represents a whole person.</a:t>
            </a:r>
            <a:br>
              <a:rPr lang="en-US" dirty="0"/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gender_id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dob_id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race_id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ethnicity_id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00000001  457660034 01/02/73 4185154  2000000011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1DBE9-7A2E-CE4A-81C3-3EC324CDC6B6}"/>
              </a:ext>
            </a:extLst>
          </p:cNvPr>
          <p:cNvSpPr txBox="1"/>
          <p:nvPr/>
        </p:nvSpPr>
        <p:spPr>
          <a:xfrm>
            <a:off x="3655667" y="3539629"/>
            <a:ext cx="769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Observation: a row represents the value, includes much context:</a:t>
            </a:r>
            <a:br>
              <a:rPr lang="en-US" dirty="0"/>
            </a:br>
            <a:r>
              <a:rPr lang="en-US" dirty="0" err="1"/>
              <a:t>person_id</a:t>
            </a:r>
            <a:r>
              <a:rPr lang="en-US" dirty="0"/>
              <a:t> </a:t>
            </a:r>
            <a:r>
              <a:rPr lang="en-US" dirty="0" err="1"/>
              <a:t>observation_id</a:t>
            </a:r>
            <a:r>
              <a:rPr lang="en-US" dirty="0"/>
              <a:t>  </a:t>
            </a:r>
            <a:r>
              <a:rPr lang="en-US" dirty="0" err="1"/>
              <a:t>concept_id</a:t>
            </a:r>
            <a:r>
              <a:rPr lang="en-US" dirty="0"/>
              <a:t> date time </a:t>
            </a:r>
            <a:r>
              <a:rPr lang="en-US" dirty="0" err="1"/>
              <a:t>visit_occurrence_id</a:t>
            </a:r>
            <a:r>
              <a:rPr lang="en-US" dirty="0"/>
              <a:t> </a:t>
            </a:r>
            <a:r>
              <a:rPr lang="en-US" dirty="0" err="1"/>
              <a:t>provider_id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266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5DBA-78F4-284D-934F-B3A27000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Level: Analysis 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DD2C1-048A-FE47-AB3A-1B54A31C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as input to R or SAS</a:t>
            </a:r>
          </a:p>
          <a:p>
            <a:r>
              <a:rPr lang="en-US" dirty="0"/>
              <a:t>Tuned for specific analysis plan</a:t>
            </a:r>
          </a:p>
          <a:p>
            <a:r>
              <a:rPr lang="en-US" dirty="0"/>
              <a:t>Typically one row per subject/patient</a:t>
            </a:r>
          </a:p>
          <a:p>
            <a:r>
              <a:rPr lang="en-US" dirty="0"/>
              <a:t>Columns for variables of interest</a:t>
            </a:r>
          </a:p>
          <a:p>
            <a:r>
              <a:rPr lang="en-US" dirty="0"/>
              <a:t>Values optionally categorized</a:t>
            </a:r>
          </a:p>
          <a:p>
            <a:r>
              <a:rPr lang="en-US" dirty="0"/>
              <a:t>Simplified Events</a:t>
            </a:r>
          </a:p>
          <a:p>
            <a:pPr lvl="1"/>
            <a:r>
              <a:rPr lang="en-US" dirty="0"/>
              <a:t>drug exposure as a simple True/False</a:t>
            </a:r>
          </a:p>
          <a:p>
            <a:pPr lvl="1"/>
            <a:r>
              <a:rPr lang="en-US" dirty="0"/>
              <a:t>single values at a common point in time</a:t>
            </a:r>
          </a:p>
          <a:p>
            <a:pPr lvl="1"/>
            <a:r>
              <a:rPr lang="en-US" dirty="0"/>
              <a:t>perhaps change in value over a predetermined interval</a:t>
            </a:r>
          </a:p>
        </p:txBody>
      </p:sp>
    </p:spTree>
    <p:extLst>
      <p:ext uri="{BB962C8B-B14F-4D97-AF65-F5344CB8AC3E}">
        <p14:creationId xmlns:p14="http://schemas.microsoft.com/office/powerpoint/2010/main" val="174752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48D4-275B-6849-A805-B296CD22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Harmonization example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C48A95-3971-3D47-A8C1-E642B2CC6BA2}"/>
              </a:ext>
            </a:extLst>
          </p:cNvPr>
          <p:cNvCxnSpPr>
            <a:cxnSpLocks/>
          </p:cNvCxnSpPr>
          <p:nvPr/>
        </p:nvCxnSpPr>
        <p:spPr>
          <a:xfrm>
            <a:off x="0" y="1504337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8878A70-D5C1-BF49-A8ED-AB958ECB095E}"/>
              </a:ext>
            </a:extLst>
          </p:cNvPr>
          <p:cNvSpPr/>
          <p:nvPr/>
        </p:nvSpPr>
        <p:spPr>
          <a:xfrm>
            <a:off x="5532248" y="2888301"/>
            <a:ext cx="6261461" cy="24035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68AC0AC-4248-D643-9DA1-E9493D055464}"/>
              </a:ext>
            </a:extLst>
          </p:cNvPr>
          <p:cNvSpPr/>
          <p:nvPr/>
        </p:nvSpPr>
        <p:spPr>
          <a:xfrm>
            <a:off x="5684262" y="4375845"/>
            <a:ext cx="5953650" cy="725202"/>
          </a:xfrm>
          <a:prstGeom prst="roundRect">
            <a:avLst/>
          </a:prstGeom>
          <a:solidFill>
            <a:srgbClr val="FF8C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240D895-8298-D54D-9EFC-2EBA523AFF60}"/>
              </a:ext>
            </a:extLst>
          </p:cNvPr>
          <p:cNvSpPr/>
          <p:nvPr/>
        </p:nvSpPr>
        <p:spPr>
          <a:xfrm>
            <a:off x="5697709" y="3550153"/>
            <a:ext cx="5953650" cy="74682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5F31B35-FAD7-944C-BAF8-86BE2F3D124D}"/>
              </a:ext>
            </a:extLst>
          </p:cNvPr>
          <p:cNvSpPr/>
          <p:nvPr/>
        </p:nvSpPr>
        <p:spPr>
          <a:xfrm>
            <a:off x="250885" y="4623277"/>
            <a:ext cx="4528457" cy="1236617"/>
          </a:xfrm>
          <a:prstGeom prst="roundRect">
            <a:avLst/>
          </a:prstGeom>
          <a:solidFill>
            <a:srgbClr val="FF8C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5B2A7A9-287D-A644-8326-A1D96C65553A}"/>
              </a:ext>
            </a:extLst>
          </p:cNvPr>
          <p:cNvSpPr/>
          <p:nvPr/>
        </p:nvSpPr>
        <p:spPr>
          <a:xfrm>
            <a:off x="262283" y="2313536"/>
            <a:ext cx="4528457" cy="123661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F8DAAE-341D-8943-AB67-5B1A2B5A32FF}"/>
              </a:ext>
            </a:extLst>
          </p:cNvPr>
          <p:cNvSpPr txBox="1"/>
          <p:nvPr/>
        </p:nvSpPr>
        <p:spPr>
          <a:xfrm>
            <a:off x="262283" y="1891545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Study 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F32D4A-E16D-3B4A-9639-18EFDD2C78A5}"/>
              </a:ext>
            </a:extLst>
          </p:cNvPr>
          <p:cNvSpPr txBox="1"/>
          <p:nvPr/>
        </p:nvSpPr>
        <p:spPr>
          <a:xfrm>
            <a:off x="199147" y="4173263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Study 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B56922-D6D3-4C44-979E-A5D3192C1D64}"/>
              </a:ext>
            </a:extLst>
          </p:cNvPr>
          <p:cNvSpPr txBox="1"/>
          <p:nvPr/>
        </p:nvSpPr>
        <p:spPr>
          <a:xfrm>
            <a:off x="5460870" y="2408557"/>
            <a:ext cx="31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Harmonized, Combined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DE22C6F-A182-FF4C-9E6B-61EEA9CF2E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0241" y="2531072"/>
          <a:ext cx="3876948" cy="85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952">
                  <a:extLst>
                    <a:ext uri="{9D8B030D-6E8A-4147-A177-3AD203B41FA5}">
                      <a16:colId xmlns:a16="http://schemas.microsoft.com/office/drawing/2014/main" val="2745164930"/>
                    </a:ext>
                  </a:extLst>
                </a:gridCol>
                <a:gridCol w="800776">
                  <a:extLst>
                    <a:ext uri="{9D8B030D-6E8A-4147-A177-3AD203B41FA5}">
                      <a16:colId xmlns:a16="http://schemas.microsoft.com/office/drawing/2014/main" val="826098123"/>
                    </a:ext>
                  </a:extLst>
                </a:gridCol>
                <a:gridCol w="1482687">
                  <a:extLst>
                    <a:ext uri="{9D8B030D-6E8A-4147-A177-3AD203B41FA5}">
                      <a16:colId xmlns:a16="http://schemas.microsoft.com/office/drawing/2014/main" val="1606279671"/>
                    </a:ext>
                  </a:extLst>
                </a:gridCol>
                <a:gridCol w="758533">
                  <a:extLst>
                    <a:ext uri="{9D8B030D-6E8A-4147-A177-3AD203B41FA5}">
                      <a16:colId xmlns:a16="http://schemas.microsoft.com/office/drawing/2014/main" val="2696362020"/>
                    </a:ext>
                  </a:extLst>
                </a:gridCol>
              </a:tblGrid>
              <a:tr h="280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weight_pounds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Gender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711712"/>
                  </a:ext>
                </a:extLst>
              </a:tr>
              <a:tr h="280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55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205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969714"/>
                  </a:ext>
                </a:extLst>
              </a:tr>
              <a:tr h="280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143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250587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0582BD3D-D3B4-DE46-A348-9CBEDE81D9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6980" y="4815817"/>
          <a:ext cx="3796267" cy="85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7384">
                  <a:extLst>
                    <a:ext uri="{9D8B030D-6E8A-4147-A177-3AD203B41FA5}">
                      <a16:colId xmlns:a16="http://schemas.microsoft.com/office/drawing/2014/main" val="4294954939"/>
                    </a:ext>
                  </a:extLst>
                </a:gridCol>
                <a:gridCol w="765612">
                  <a:extLst>
                    <a:ext uri="{9D8B030D-6E8A-4147-A177-3AD203B41FA5}">
                      <a16:colId xmlns:a16="http://schemas.microsoft.com/office/drawing/2014/main" val="418413977"/>
                    </a:ext>
                  </a:extLst>
                </a:gridCol>
                <a:gridCol w="1190337">
                  <a:extLst>
                    <a:ext uri="{9D8B030D-6E8A-4147-A177-3AD203B41FA5}">
                      <a16:colId xmlns:a16="http://schemas.microsoft.com/office/drawing/2014/main" val="2196684066"/>
                    </a:ext>
                  </a:extLst>
                </a:gridCol>
                <a:gridCol w="772934">
                  <a:extLst>
                    <a:ext uri="{9D8B030D-6E8A-4147-A177-3AD203B41FA5}">
                      <a16:colId xmlns:a16="http://schemas.microsoft.com/office/drawing/2014/main" val="19859887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ageyrs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wt_kg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sex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4411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9807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4593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BE328AF2-B20B-004E-BF1D-310127716A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25680" y="3080614"/>
          <a:ext cx="5528120" cy="2018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030">
                  <a:extLst>
                    <a:ext uri="{9D8B030D-6E8A-4147-A177-3AD203B41FA5}">
                      <a16:colId xmlns:a16="http://schemas.microsoft.com/office/drawing/2014/main" val="653481576"/>
                    </a:ext>
                  </a:extLst>
                </a:gridCol>
                <a:gridCol w="1382030">
                  <a:extLst>
                    <a:ext uri="{9D8B030D-6E8A-4147-A177-3AD203B41FA5}">
                      <a16:colId xmlns:a16="http://schemas.microsoft.com/office/drawing/2014/main" val="618958570"/>
                    </a:ext>
                  </a:extLst>
                </a:gridCol>
                <a:gridCol w="1382030">
                  <a:extLst>
                    <a:ext uri="{9D8B030D-6E8A-4147-A177-3AD203B41FA5}">
                      <a16:colId xmlns:a16="http://schemas.microsoft.com/office/drawing/2014/main" val="450923312"/>
                    </a:ext>
                  </a:extLst>
                </a:gridCol>
                <a:gridCol w="1382030">
                  <a:extLst>
                    <a:ext uri="{9D8B030D-6E8A-4147-A177-3AD203B41FA5}">
                      <a16:colId xmlns:a16="http://schemas.microsoft.com/office/drawing/2014/main" val="2866571495"/>
                    </a:ext>
                  </a:extLst>
                </a:gridCol>
              </a:tblGrid>
              <a:tr h="403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30525-0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LP18015-5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46098-0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597143"/>
                  </a:ext>
                </a:extLst>
              </a:tr>
              <a:tr h="403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55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703117000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392302"/>
                  </a:ext>
                </a:extLst>
              </a:tr>
              <a:tr h="403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65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703118005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593469"/>
                  </a:ext>
                </a:extLst>
              </a:tr>
              <a:tr h="403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703117000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329326"/>
                  </a:ext>
                </a:extLst>
              </a:tr>
              <a:tr h="403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703118005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164508"/>
                  </a:ext>
                </a:extLst>
              </a:tr>
            </a:tbl>
          </a:graphicData>
        </a:graphic>
      </p:graphicFrame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44C367-BA21-5545-9905-C1E0AA6F486B}"/>
              </a:ext>
            </a:extLst>
          </p:cNvPr>
          <p:cNvCxnSpPr>
            <a:cxnSpLocks/>
          </p:cNvCxnSpPr>
          <p:nvPr/>
        </p:nvCxnSpPr>
        <p:spPr>
          <a:xfrm flipH="1">
            <a:off x="7449671" y="5309946"/>
            <a:ext cx="443753" cy="623944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CCCE369-1AB8-D34D-B33B-A3DB9FEDF0D1}"/>
              </a:ext>
            </a:extLst>
          </p:cNvPr>
          <p:cNvSpPr txBox="1"/>
          <p:nvPr/>
        </p:nvSpPr>
        <p:spPr>
          <a:xfrm>
            <a:off x="6579346" y="5933890"/>
            <a:ext cx="131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Age in years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E246F1A-083D-AE4C-83FE-4C126CD7809E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9085472" y="5405645"/>
            <a:ext cx="152686" cy="548074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32F7A44-1ED7-0048-A6F2-46C6EF1598FB}"/>
              </a:ext>
            </a:extLst>
          </p:cNvPr>
          <p:cNvSpPr txBox="1"/>
          <p:nvPr/>
        </p:nvSpPr>
        <p:spPr>
          <a:xfrm>
            <a:off x="8410928" y="5953719"/>
            <a:ext cx="134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Weight in kg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48659F1-1CB4-8F4B-AA77-E4CA48BF4C89}"/>
              </a:ext>
            </a:extLst>
          </p:cNvPr>
          <p:cNvCxnSpPr>
            <a:cxnSpLocks/>
          </p:cNvCxnSpPr>
          <p:nvPr/>
        </p:nvCxnSpPr>
        <p:spPr>
          <a:xfrm flipH="1" flipV="1">
            <a:off x="9946457" y="2455052"/>
            <a:ext cx="784038" cy="619599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FCDA3A4-ACFD-034B-8588-9EF6A7598F74}"/>
              </a:ext>
            </a:extLst>
          </p:cNvPr>
          <p:cNvSpPr txBox="1"/>
          <p:nvPr/>
        </p:nvSpPr>
        <p:spPr>
          <a:xfrm>
            <a:off x="9444653" y="2085720"/>
            <a:ext cx="50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Sex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43B887C-69F4-2142-8434-CA10913E50C1}"/>
              </a:ext>
            </a:extLst>
          </p:cNvPr>
          <p:cNvCxnSpPr>
            <a:cxnSpLocks/>
          </p:cNvCxnSpPr>
          <p:nvPr/>
        </p:nvCxnSpPr>
        <p:spPr>
          <a:xfrm flipV="1">
            <a:off x="11154479" y="1958998"/>
            <a:ext cx="496880" cy="1725496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7342188-469B-B64D-9C74-BCA5B4FB3871}"/>
              </a:ext>
            </a:extLst>
          </p:cNvPr>
          <p:cNvSpPr txBox="1"/>
          <p:nvPr/>
        </p:nvSpPr>
        <p:spPr>
          <a:xfrm>
            <a:off x="11279952" y="158036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Male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66AC8F7-B95F-294C-AC60-6794D051BB1F}"/>
              </a:ext>
            </a:extLst>
          </p:cNvPr>
          <p:cNvCxnSpPr>
            <a:cxnSpLocks/>
          </p:cNvCxnSpPr>
          <p:nvPr/>
        </p:nvCxnSpPr>
        <p:spPr>
          <a:xfrm>
            <a:off x="10952063" y="5099554"/>
            <a:ext cx="401737" cy="1121617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E38A7B2-AA4D-8F4A-9895-54D4511AC880}"/>
              </a:ext>
            </a:extLst>
          </p:cNvPr>
          <p:cNvSpPr txBox="1"/>
          <p:nvPr/>
        </p:nvSpPr>
        <p:spPr>
          <a:xfrm>
            <a:off x="11025504" y="6303222"/>
            <a:ext cx="94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Female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4EFDA5D-D9C2-964F-9E36-E955F29287A6}"/>
              </a:ext>
            </a:extLst>
          </p:cNvPr>
          <p:cNvCxnSpPr>
            <a:cxnSpLocks/>
          </p:cNvCxnSpPr>
          <p:nvPr/>
        </p:nvCxnSpPr>
        <p:spPr>
          <a:xfrm flipH="1">
            <a:off x="4871918" y="4961965"/>
            <a:ext cx="585170" cy="32990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39BA037-7361-B646-BBDC-D38CB7600E97}"/>
              </a:ext>
            </a:extLst>
          </p:cNvPr>
          <p:cNvCxnSpPr>
            <a:cxnSpLocks/>
          </p:cNvCxnSpPr>
          <p:nvPr/>
        </p:nvCxnSpPr>
        <p:spPr>
          <a:xfrm flipH="1" flipV="1">
            <a:off x="4863210" y="2925570"/>
            <a:ext cx="593878" cy="457037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70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/>
      <p:bldP spid="66" grpId="0"/>
      <p:bldP spid="70" grpId="0"/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61B0-C2F6-1D48-83D9-1DF384E0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Level: OMOP import mapping</a:t>
            </a:r>
            <a:br>
              <a:rPr lang="en-US" dirty="0"/>
            </a:br>
            <a:r>
              <a:rPr lang="en-US" dirty="0"/>
              <a:t>(Study to OMOP)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FDEB0-BFCE-FA45-B0B5-8B185DB0B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study_to_ohdsi_mapping</a:t>
            </a:r>
            <a:endParaRPr lang="en-US" dirty="0"/>
          </a:p>
          <a:p>
            <a:pPr lvl="1"/>
            <a:r>
              <a:rPr lang="en-US" dirty="0" err="1"/>
              <a:t>from_table</a:t>
            </a:r>
            <a:r>
              <a:rPr lang="en-US" dirty="0"/>
              <a:t>, </a:t>
            </a:r>
            <a:r>
              <a:rPr lang="en-US" dirty="0" err="1"/>
              <a:t>from_column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function_name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vocabulary_id</a:t>
            </a:r>
            <a:r>
              <a:rPr lang="en-US" dirty="0"/>
              <a:t>, </a:t>
            </a:r>
            <a:r>
              <a:rPr lang="en-US" dirty="0" err="1"/>
              <a:t>concept_code</a:t>
            </a:r>
            <a:r>
              <a:rPr lang="en-US" dirty="0"/>
              <a:t>, </a:t>
            </a:r>
            <a:r>
              <a:rPr lang="en-US" dirty="0" err="1"/>
              <a:t>to_table</a:t>
            </a:r>
            <a:r>
              <a:rPr lang="en-US" dirty="0"/>
              <a:t>, </a:t>
            </a:r>
            <a:r>
              <a:rPr lang="en-US" dirty="0" err="1"/>
              <a:t>to_column</a:t>
            </a:r>
            <a:endParaRPr lang="en-US" dirty="0"/>
          </a:p>
          <a:p>
            <a:pPr lvl="1"/>
            <a:r>
              <a:rPr lang="en-US" dirty="0"/>
              <a:t>etc. (this assumes a simple wide table, some labs go a step towards narrow..)</a:t>
            </a:r>
          </a:p>
          <a:p>
            <a:r>
              <a:rPr lang="en-US" dirty="0" err="1"/>
              <a:t>study_mapping_arguments</a:t>
            </a:r>
            <a:endParaRPr lang="en-US" dirty="0"/>
          </a:p>
          <a:p>
            <a:pPr lvl="1"/>
            <a:r>
              <a:rPr lang="en-US" dirty="0" err="1"/>
              <a:t>linear_equation</a:t>
            </a:r>
            <a:r>
              <a:rPr lang="en-US" dirty="0"/>
              <a:t>: </a:t>
            </a:r>
            <a:r>
              <a:rPr lang="en-US" dirty="0" err="1"/>
              <a:t>transform_factor</a:t>
            </a:r>
            <a:r>
              <a:rPr lang="en-US" dirty="0"/>
              <a:t>, </a:t>
            </a:r>
            <a:r>
              <a:rPr lang="en-US" dirty="0" err="1"/>
              <a:t>transform_shift</a:t>
            </a:r>
            <a:endParaRPr lang="en-US" dirty="0"/>
          </a:p>
          <a:p>
            <a:pPr lvl="1"/>
            <a:r>
              <a:rPr lang="en-US" dirty="0" err="1"/>
              <a:t>map_number</a:t>
            </a:r>
            <a:r>
              <a:rPr lang="en-US" dirty="0"/>
              <a:t>: </a:t>
            </a:r>
            <a:r>
              <a:rPr lang="en-US" dirty="0" err="1"/>
              <a:t>mapped_number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to_concept_vocabulary_id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to_concept_code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err="1">
                <a:sym typeface="Wingdings" pitchFamily="2" charset="2"/>
              </a:rPr>
              <a:t>map_string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dirty="0" err="1">
                <a:sym typeface="Wingdings" pitchFamily="2" charset="2"/>
              </a:rPr>
              <a:t>mapped_string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to_concept_vocabulary_id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to_concept_code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9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CF63-B2F4-6B4E-9659-0F0F42EF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Values / locally calculated</a:t>
            </a:r>
            <a:br>
              <a:rPr lang="en-US" dirty="0"/>
            </a:br>
            <a:r>
              <a:rPr lang="en-US" dirty="0"/>
              <a:t>( OMOP to OMOP)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BE85F-C30A-8C44-88C0-33FFDCB5B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ohdsi_calculation_function</a:t>
            </a:r>
            <a:endParaRPr lang="en-US" dirty="0"/>
          </a:p>
          <a:p>
            <a:pPr lvl="1"/>
            <a:r>
              <a:rPr lang="en-US" dirty="0" err="1"/>
              <a:t>module_name</a:t>
            </a:r>
            <a:r>
              <a:rPr lang="en-US" dirty="0"/>
              <a:t>, </a:t>
            </a:r>
            <a:r>
              <a:rPr lang="en-US" dirty="0" err="1"/>
              <a:t>function_name</a:t>
            </a:r>
            <a:r>
              <a:rPr lang="en-US" dirty="0"/>
              <a:t>, expression</a:t>
            </a:r>
          </a:p>
          <a:p>
            <a:pPr lvl="2"/>
            <a:r>
              <a:rPr lang="en-US" dirty="0"/>
              <a:t>Ex 1:</a:t>
            </a:r>
          </a:p>
          <a:p>
            <a:pPr lvl="2"/>
            <a:r>
              <a:rPr lang="en-US" dirty="0"/>
              <a:t>Ex 2 (w/expression):</a:t>
            </a:r>
          </a:p>
          <a:p>
            <a:pPr lvl="1"/>
            <a:r>
              <a:rPr lang="en-US" dirty="0" err="1"/>
              <a:t>to_table</a:t>
            </a:r>
            <a:r>
              <a:rPr lang="en-US" dirty="0"/>
              <a:t>, </a:t>
            </a:r>
            <a:r>
              <a:rPr lang="en-US" dirty="0" err="1"/>
              <a:t>to_column</a:t>
            </a:r>
            <a:endParaRPr lang="en-US" dirty="0"/>
          </a:p>
          <a:p>
            <a:pPr lvl="1"/>
            <a:r>
              <a:rPr lang="en-US" dirty="0" err="1"/>
              <a:t>to_vocabulary_id</a:t>
            </a:r>
            <a:r>
              <a:rPr lang="en-US" dirty="0"/>
              <a:t>, </a:t>
            </a:r>
            <a:r>
              <a:rPr lang="en-US" dirty="0" err="1"/>
              <a:t>to_concept_code</a:t>
            </a:r>
            <a:endParaRPr lang="en-US" dirty="0"/>
          </a:p>
          <a:p>
            <a:pPr lvl="1"/>
            <a:r>
              <a:rPr lang="en-US" dirty="0" err="1"/>
              <a:t>function_order</a:t>
            </a:r>
            <a:endParaRPr lang="en-US" dirty="0"/>
          </a:p>
          <a:p>
            <a:r>
              <a:rPr lang="en-US" dirty="0" err="1"/>
              <a:t>ohdsi_calculation_arguments</a:t>
            </a:r>
            <a:r>
              <a:rPr lang="en-US" dirty="0"/>
              <a:t> (source for input)</a:t>
            </a:r>
          </a:p>
          <a:p>
            <a:pPr lvl="1"/>
            <a:r>
              <a:rPr lang="en-US" dirty="0" err="1"/>
              <a:t>vocabulary_id</a:t>
            </a:r>
            <a:r>
              <a:rPr lang="en-US" dirty="0"/>
              <a:t>, </a:t>
            </a:r>
            <a:r>
              <a:rPr lang="en-US" dirty="0" err="1"/>
              <a:t>concept_code</a:t>
            </a:r>
            <a:r>
              <a:rPr lang="en-US" dirty="0"/>
              <a:t>, </a:t>
            </a:r>
            <a:r>
              <a:rPr lang="en-US" dirty="0" err="1"/>
              <a:t>from_table</a:t>
            </a:r>
            <a:endParaRPr lang="en-US" dirty="0"/>
          </a:p>
          <a:p>
            <a:pPr lvl="1"/>
            <a:r>
              <a:rPr lang="en-US" dirty="0" err="1"/>
              <a:t>argument_order</a:t>
            </a:r>
            <a:r>
              <a:rPr lang="en-US" dirty="0"/>
              <a:t>, </a:t>
            </a:r>
            <a:r>
              <a:rPr lang="en-US" dirty="0" err="1"/>
              <a:t>argument_name</a:t>
            </a:r>
            <a:endParaRPr lang="en-US" dirty="0"/>
          </a:p>
          <a:p>
            <a:r>
              <a:rPr lang="en-US" dirty="0"/>
              <a:t>Ex. BMI takes height and weight</a:t>
            </a:r>
          </a:p>
        </p:txBody>
      </p:sp>
    </p:spTree>
    <p:extLst>
      <p:ext uri="{BB962C8B-B14F-4D97-AF65-F5344CB8AC3E}">
        <p14:creationId xmlns:p14="http://schemas.microsoft.com/office/powerpoint/2010/main" val="360499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48D4-275B-6849-A805-B296CD22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Categorization example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C48A95-3971-3D47-A8C1-E642B2CC6BA2}"/>
              </a:ext>
            </a:extLst>
          </p:cNvPr>
          <p:cNvCxnSpPr>
            <a:cxnSpLocks/>
          </p:cNvCxnSpPr>
          <p:nvPr/>
        </p:nvCxnSpPr>
        <p:spPr>
          <a:xfrm>
            <a:off x="0" y="1504337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8878A70-D5C1-BF49-A8ED-AB958ECB095E}"/>
              </a:ext>
            </a:extLst>
          </p:cNvPr>
          <p:cNvSpPr/>
          <p:nvPr/>
        </p:nvSpPr>
        <p:spPr>
          <a:xfrm>
            <a:off x="270292" y="2780235"/>
            <a:ext cx="6261461" cy="24035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68AC0AC-4248-D643-9DA1-E9493D055464}"/>
              </a:ext>
            </a:extLst>
          </p:cNvPr>
          <p:cNvSpPr/>
          <p:nvPr/>
        </p:nvSpPr>
        <p:spPr>
          <a:xfrm>
            <a:off x="422306" y="4267779"/>
            <a:ext cx="5953650" cy="725202"/>
          </a:xfrm>
          <a:prstGeom prst="roundRect">
            <a:avLst/>
          </a:prstGeom>
          <a:solidFill>
            <a:srgbClr val="FF8C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240D895-8298-D54D-9EFC-2EBA523AFF60}"/>
              </a:ext>
            </a:extLst>
          </p:cNvPr>
          <p:cNvSpPr/>
          <p:nvPr/>
        </p:nvSpPr>
        <p:spPr>
          <a:xfrm>
            <a:off x="435753" y="3442087"/>
            <a:ext cx="5953650" cy="74682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B56922-D6D3-4C44-979E-A5D3192C1D64}"/>
              </a:ext>
            </a:extLst>
          </p:cNvPr>
          <p:cNvSpPr txBox="1"/>
          <p:nvPr/>
        </p:nvSpPr>
        <p:spPr>
          <a:xfrm>
            <a:off x="198914" y="2300491"/>
            <a:ext cx="31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Harmonized, Combined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BE328AF2-B20B-004E-BF1D-310127716A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3724" y="2972548"/>
          <a:ext cx="5528120" cy="2018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030">
                  <a:extLst>
                    <a:ext uri="{9D8B030D-6E8A-4147-A177-3AD203B41FA5}">
                      <a16:colId xmlns:a16="http://schemas.microsoft.com/office/drawing/2014/main" val="653481576"/>
                    </a:ext>
                  </a:extLst>
                </a:gridCol>
                <a:gridCol w="1382030">
                  <a:extLst>
                    <a:ext uri="{9D8B030D-6E8A-4147-A177-3AD203B41FA5}">
                      <a16:colId xmlns:a16="http://schemas.microsoft.com/office/drawing/2014/main" val="618958570"/>
                    </a:ext>
                  </a:extLst>
                </a:gridCol>
                <a:gridCol w="1382030">
                  <a:extLst>
                    <a:ext uri="{9D8B030D-6E8A-4147-A177-3AD203B41FA5}">
                      <a16:colId xmlns:a16="http://schemas.microsoft.com/office/drawing/2014/main" val="450923312"/>
                    </a:ext>
                  </a:extLst>
                </a:gridCol>
                <a:gridCol w="1382030">
                  <a:extLst>
                    <a:ext uri="{9D8B030D-6E8A-4147-A177-3AD203B41FA5}">
                      <a16:colId xmlns:a16="http://schemas.microsoft.com/office/drawing/2014/main" val="2866571495"/>
                    </a:ext>
                  </a:extLst>
                </a:gridCol>
              </a:tblGrid>
              <a:tr h="403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30525-0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LP18015-5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46098-0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597143"/>
                  </a:ext>
                </a:extLst>
              </a:tr>
              <a:tr h="403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55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703117000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392302"/>
                  </a:ext>
                </a:extLst>
              </a:tr>
              <a:tr h="403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65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703118005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593469"/>
                  </a:ext>
                </a:extLst>
              </a:tr>
              <a:tr h="403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703117000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329326"/>
                  </a:ext>
                </a:extLst>
              </a:tr>
              <a:tr h="403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703118005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164508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ECCCE369-1AB8-D34D-B33B-A3DB9FEDF0D1}"/>
              </a:ext>
            </a:extLst>
          </p:cNvPr>
          <p:cNvSpPr txBox="1"/>
          <p:nvPr/>
        </p:nvSpPr>
        <p:spPr>
          <a:xfrm>
            <a:off x="7592360" y="5598376"/>
            <a:ext cx="100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Age rank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2F7A44-1ED7-0048-A6F2-46C6EF1598FB}"/>
              </a:ext>
            </a:extLst>
          </p:cNvPr>
          <p:cNvSpPr txBox="1"/>
          <p:nvPr/>
        </p:nvSpPr>
        <p:spPr>
          <a:xfrm>
            <a:off x="8864519" y="5679707"/>
            <a:ext cx="132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Weight rank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342188-469B-B64D-9C74-BCA5B4FB3871}"/>
              </a:ext>
            </a:extLst>
          </p:cNvPr>
          <p:cNvSpPr txBox="1"/>
          <p:nvPr/>
        </p:nvSpPr>
        <p:spPr>
          <a:xfrm>
            <a:off x="11531242" y="154566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38A7B2-AA4D-8F4A-9895-54D4511AC880}"/>
              </a:ext>
            </a:extLst>
          </p:cNvPr>
          <p:cNvSpPr txBox="1"/>
          <p:nvPr/>
        </p:nvSpPr>
        <p:spPr>
          <a:xfrm>
            <a:off x="10412087" y="5973590"/>
            <a:ext cx="94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Female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7839599-CB78-6547-9AA3-7C2EF155C250}"/>
              </a:ext>
            </a:extLst>
          </p:cNvPr>
          <p:cNvSpPr/>
          <p:nvPr/>
        </p:nvSpPr>
        <p:spPr>
          <a:xfrm>
            <a:off x="7033557" y="2780235"/>
            <a:ext cx="4991452" cy="24035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30BD02-8352-3940-AB69-6048F769B791}"/>
              </a:ext>
            </a:extLst>
          </p:cNvPr>
          <p:cNvSpPr/>
          <p:nvPr/>
        </p:nvSpPr>
        <p:spPr>
          <a:xfrm>
            <a:off x="7033557" y="2392824"/>
            <a:ext cx="228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Extracted, Categorized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C12E09C-E75F-C445-8697-CDD74CBEA6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99866" y="2966585"/>
          <a:ext cx="4560688" cy="2018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172">
                  <a:extLst>
                    <a:ext uri="{9D8B030D-6E8A-4147-A177-3AD203B41FA5}">
                      <a16:colId xmlns:a16="http://schemas.microsoft.com/office/drawing/2014/main" val="653481576"/>
                    </a:ext>
                  </a:extLst>
                </a:gridCol>
                <a:gridCol w="1140172">
                  <a:extLst>
                    <a:ext uri="{9D8B030D-6E8A-4147-A177-3AD203B41FA5}">
                      <a16:colId xmlns:a16="http://schemas.microsoft.com/office/drawing/2014/main" val="618958570"/>
                    </a:ext>
                  </a:extLst>
                </a:gridCol>
                <a:gridCol w="1140172">
                  <a:extLst>
                    <a:ext uri="{9D8B030D-6E8A-4147-A177-3AD203B41FA5}">
                      <a16:colId xmlns:a16="http://schemas.microsoft.com/office/drawing/2014/main" val="450923312"/>
                    </a:ext>
                  </a:extLst>
                </a:gridCol>
                <a:gridCol w="1140172">
                  <a:extLst>
                    <a:ext uri="{9D8B030D-6E8A-4147-A177-3AD203B41FA5}">
                      <a16:colId xmlns:a16="http://schemas.microsoft.com/office/drawing/2014/main" val="2866571495"/>
                    </a:ext>
                  </a:extLst>
                </a:gridCol>
              </a:tblGrid>
              <a:tr h="403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Age Cat.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Weight Cat.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Sex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597143"/>
                  </a:ext>
                </a:extLst>
              </a:tr>
              <a:tr h="403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392302"/>
                  </a:ext>
                </a:extLst>
              </a:tr>
              <a:tr h="403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593469"/>
                  </a:ext>
                </a:extLst>
              </a:tr>
              <a:tr h="403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329326"/>
                  </a:ext>
                </a:extLst>
              </a:tr>
              <a:tr h="403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164508"/>
                  </a:ext>
                </a:extLst>
              </a:tr>
            </a:tbl>
          </a:graphicData>
        </a:graphic>
      </p:graphicFrame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43B887C-69F4-2142-8434-CA10913E50C1}"/>
              </a:ext>
            </a:extLst>
          </p:cNvPr>
          <p:cNvCxnSpPr>
            <a:cxnSpLocks/>
          </p:cNvCxnSpPr>
          <p:nvPr/>
        </p:nvCxnSpPr>
        <p:spPr>
          <a:xfrm flipV="1">
            <a:off x="11445902" y="1914997"/>
            <a:ext cx="496880" cy="1725496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66AC8F7-B95F-294C-AC60-6794D051BB1F}"/>
              </a:ext>
            </a:extLst>
          </p:cNvPr>
          <p:cNvCxnSpPr>
            <a:cxnSpLocks/>
          </p:cNvCxnSpPr>
          <p:nvPr/>
        </p:nvCxnSpPr>
        <p:spPr>
          <a:xfrm flipH="1">
            <a:off x="10983191" y="4985525"/>
            <a:ext cx="272233" cy="975500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E246F1A-083D-AE4C-83FE-4C126CD7809E}"/>
              </a:ext>
            </a:extLst>
          </p:cNvPr>
          <p:cNvCxnSpPr>
            <a:cxnSpLocks/>
          </p:cNvCxnSpPr>
          <p:nvPr/>
        </p:nvCxnSpPr>
        <p:spPr>
          <a:xfrm flipH="1">
            <a:off x="9954152" y="5028696"/>
            <a:ext cx="152686" cy="548074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44C367-BA21-5545-9905-C1E0AA6F486B}"/>
              </a:ext>
            </a:extLst>
          </p:cNvPr>
          <p:cNvCxnSpPr>
            <a:cxnSpLocks/>
          </p:cNvCxnSpPr>
          <p:nvPr/>
        </p:nvCxnSpPr>
        <p:spPr>
          <a:xfrm flipH="1">
            <a:off x="8475899" y="4991656"/>
            <a:ext cx="443753" cy="623944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BB21AE-FFF1-1445-8567-EAFC8BFEC862}"/>
              </a:ext>
            </a:extLst>
          </p:cNvPr>
          <p:cNvCxnSpPr>
            <a:cxnSpLocks/>
          </p:cNvCxnSpPr>
          <p:nvPr/>
        </p:nvCxnSpPr>
        <p:spPr>
          <a:xfrm flipH="1">
            <a:off x="2081904" y="5005645"/>
            <a:ext cx="443753" cy="623944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D5C49E-9868-394F-B032-E0C4062E544B}"/>
              </a:ext>
            </a:extLst>
          </p:cNvPr>
          <p:cNvSpPr txBox="1"/>
          <p:nvPr/>
        </p:nvSpPr>
        <p:spPr>
          <a:xfrm>
            <a:off x="1211579" y="5629589"/>
            <a:ext cx="131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Age in years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DE123B-E0D0-5144-9B69-83EA079944F7}"/>
              </a:ext>
            </a:extLst>
          </p:cNvPr>
          <p:cNvCxnSpPr>
            <a:cxnSpLocks/>
          </p:cNvCxnSpPr>
          <p:nvPr/>
        </p:nvCxnSpPr>
        <p:spPr>
          <a:xfrm flipH="1">
            <a:off x="3812674" y="5043619"/>
            <a:ext cx="152686" cy="548074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9970CBF-02E2-EB42-814E-88FD4804146E}"/>
              </a:ext>
            </a:extLst>
          </p:cNvPr>
          <p:cNvSpPr txBox="1"/>
          <p:nvPr/>
        </p:nvSpPr>
        <p:spPr>
          <a:xfrm>
            <a:off x="3138130" y="5591693"/>
            <a:ext cx="134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Weight in kg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C662AA-D307-324C-AD77-B475D814E617}"/>
              </a:ext>
            </a:extLst>
          </p:cNvPr>
          <p:cNvCxnSpPr>
            <a:cxnSpLocks/>
          </p:cNvCxnSpPr>
          <p:nvPr/>
        </p:nvCxnSpPr>
        <p:spPr>
          <a:xfrm flipH="1" flipV="1">
            <a:off x="4756394" y="2361143"/>
            <a:ext cx="784038" cy="619599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73D251-30DD-BD49-AEA1-6902511419F5}"/>
              </a:ext>
            </a:extLst>
          </p:cNvPr>
          <p:cNvSpPr txBox="1"/>
          <p:nvPr/>
        </p:nvSpPr>
        <p:spPr>
          <a:xfrm>
            <a:off x="4254590" y="1991811"/>
            <a:ext cx="50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1DEFA1-8103-CB44-8039-6B07817E650A}"/>
              </a:ext>
            </a:extLst>
          </p:cNvPr>
          <p:cNvCxnSpPr>
            <a:cxnSpLocks/>
          </p:cNvCxnSpPr>
          <p:nvPr/>
        </p:nvCxnSpPr>
        <p:spPr>
          <a:xfrm flipV="1">
            <a:off x="5964416" y="1865089"/>
            <a:ext cx="496880" cy="1725496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05A69A-CB67-2145-AF54-4B735F1D0B92}"/>
              </a:ext>
            </a:extLst>
          </p:cNvPr>
          <p:cNvSpPr txBox="1"/>
          <p:nvPr/>
        </p:nvSpPr>
        <p:spPr>
          <a:xfrm>
            <a:off x="6237043" y="152921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Male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8B040E-5018-2443-80FA-0814908FE9A2}"/>
              </a:ext>
            </a:extLst>
          </p:cNvPr>
          <p:cNvCxnSpPr>
            <a:cxnSpLocks/>
          </p:cNvCxnSpPr>
          <p:nvPr/>
        </p:nvCxnSpPr>
        <p:spPr>
          <a:xfrm>
            <a:off x="5762000" y="5005645"/>
            <a:ext cx="401737" cy="1121617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FC437F-062B-0447-BE6F-081C07B3F5CD}"/>
              </a:ext>
            </a:extLst>
          </p:cNvPr>
          <p:cNvSpPr txBox="1"/>
          <p:nvPr/>
        </p:nvSpPr>
        <p:spPr>
          <a:xfrm>
            <a:off x="5766186" y="6139926"/>
            <a:ext cx="94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Female</a:t>
            </a:r>
          </a:p>
        </p:txBody>
      </p:sp>
    </p:spTree>
    <p:extLst>
      <p:ext uri="{BB962C8B-B14F-4D97-AF65-F5344CB8AC3E}">
        <p14:creationId xmlns:p14="http://schemas.microsoft.com/office/powerpoint/2010/main" val="230465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/>
      <p:bldP spid="70" grpId="0"/>
      <p:bldP spid="74" grpId="0"/>
      <p:bldP spid="25" grpId="0"/>
      <p:bldP spid="28" grpId="0"/>
      <p:bldP spid="30" grpId="0"/>
      <p:bldP spid="33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7319-4DDF-BA4E-9846-AA554F0E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Level: OMOP Export</a:t>
            </a:r>
            <a:br>
              <a:rPr lang="en-US" dirty="0"/>
            </a:br>
            <a:r>
              <a:rPr lang="en-US" dirty="0"/>
              <a:t>(OMOP to Analysis 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681A0-4439-AC4C-A7C6-380231D6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Dual Purpose: </a:t>
            </a:r>
          </a:p>
          <a:p>
            <a:pPr lvl="1"/>
            <a:r>
              <a:rPr lang="en-US" dirty="0"/>
              <a:t>map from concepts to strings or numbers</a:t>
            </a:r>
          </a:p>
          <a:p>
            <a:pPr lvl="1"/>
            <a:r>
              <a:rPr lang="en-US" dirty="0"/>
              <a:t>create small number of categories from a continuous variable</a:t>
            </a:r>
          </a:p>
          <a:p>
            <a:pPr lvl="2"/>
            <a:r>
              <a:rPr lang="en-US" dirty="0"/>
              <a:t>Ex. Weight 173.4 </a:t>
            </a:r>
            <a:r>
              <a:rPr lang="en-US" dirty="0">
                <a:sym typeface="Wingdings" pitchFamily="2" charset="2"/>
              </a:rPr>
              <a:t> low/med./high at 150/200/250</a:t>
            </a:r>
            <a:endParaRPr lang="en-US" dirty="0"/>
          </a:p>
          <a:p>
            <a:r>
              <a:rPr lang="en-US" dirty="0" err="1"/>
              <a:t>categorization_function_metadata</a:t>
            </a:r>
            <a:endParaRPr lang="en-US" dirty="0"/>
          </a:p>
          <a:p>
            <a:pPr lvl="1"/>
            <a:r>
              <a:rPr lang="en-US" dirty="0" err="1"/>
              <a:t>function_name</a:t>
            </a:r>
            <a:endParaRPr lang="en-US" dirty="0"/>
          </a:p>
          <a:p>
            <a:pPr lvl="1"/>
            <a:r>
              <a:rPr lang="en-US" dirty="0" err="1"/>
              <a:t>long_name</a:t>
            </a:r>
            <a:r>
              <a:rPr lang="en-US" dirty="0"/>
              <a:t>, </a:t>
            </a:r>
            <a:r>
              <a:rPr lang="en-US" dirty="0" err="1"/>
              <a:t>short_name</a:t>
            </a:r>
            <a:r>
              <a:rPr lang="en-US" dirty="0"/>
              <a:t> (abbreviation)</a:t>
            </a:r>
          </a:p>
          <a:p>
            <a:pPr lvl="1"/>
            <a:r>
              <a:rPr lang="en-US" dirty="0" err="1"/>
              <a:t>from_vocabulary_id</a:t>
            </a:r>
            <a:r>
              <a:rPr lang="en-US" dirty="0"/>
              <a:t>, </a:t>
            </a:r>
            <a:r>
              <a:rPr lang="en-US" dirty="0" err="1"/>
              <a:t>from_concept_code</a:t>
            </a:r>
            <a:endParaRPr lang="en-US" dirty="0"/>
          </a:p>
          <a:p>
            <a:pPr lvl="1"/>
            <a:r>
              <a:rPr lang="en-US" dirty="0" err="1"/>
              <a:t>from_table</a:t>
            </a:r>
            <a:r>
              <a:rPr lang="en-US" dirty="0"/>
              <a:t> (</a:t>
            </a:r>
            <a:r>
              <a:rPr lang="en-US" dirty="0" err="1"/>
              <a:t>from_colmn</a:t>
            </a:r>
            <a:r>
              <a:rPr lang="en-US" dirty="0"/>
              <a:t> part of </a:t>
            </a:r>
            <a:r>
              <a:rPr lang="en-US" dirty="0" err="1"/>
              <a:t>function_choice</a:t>
            </a:r>
            <a:r>
              <a:rPr lang="en-US" dirty="0"/>
              <a:t>)</a:t>
            </a:r>
          </a:p>
          <a:p>
            <a:r>
              <a:rPr lang="en-US" dirty="0" err="1"/>
              <a:t>categorization_function_parameters</a:t>
            </a:r>
            <a:endParaRPr lang="en-US" dirty="0"/>
          </a:p>
          <a:p>
            <a:pPr lvl="1"/>
            <a:r>
              <a:rPr lang="en-US" dirty="0" err="1"/>
              <a:t>value_limit</a:t>
            </a:r>
            <a:r>
              <a:rPr lang="en-US" dirty="0"/>
              <a:t> (</a:t>
            </a:r>
            <a:r>
              <a:rPr lang="en-US" dirty="0" err="1"/>
              <a:t>from_integer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from_string</a:t>
            </a:r>
            <a:endParaRPr lang="en-US" dirty="0"/>
          </a:p>
          <a:p>
            <a:pPr lvl="1"/>
            <a:r>
              <a:rPr lang="en-US" dirty="0" err="1"/>
              <a:t>from_concept_id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82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07AC-8255-5F40-90D8-DCF2AD91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Budding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E580-F914-6348-BDC9-AC181E1C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Defining Mappings</a:t>
            </a:r>
          </a:p>
          <a:p>
            <a:pPr lvl="1"/>
            <a:r>
              <a:rPr lang="en-US" dirty="0"/>
              <a:t>Import Mapping Screen</a:t>
            </a:r>
          </a:p>
          <a:p>
            <a:pPr lvl="1"/>
            <a:r>
              <a:rPr lang="en-US" dirty="0"/>
              <a:t>Derived Value / Calculation Screen (TBD)</a:t>
            </a:r>
          </a:p>
          <a:p>
            <a:pPr lvl="1"/>
            <a:r>
              <a:rPr lang="en-US" dirty="0"/>
              <a:t>Export Mapping Screen (incomplete)</a:t>
            </a:r>
          </a:p>
          <a:p>
            <a:pPr lvl="1"/>
            <a:r>
              <a:rPr lang="en-US" dirty="0"/>
              <a:t>Reports</a:t>
            </a:r>
          </a:p>
          <a:p>
            <a:pPr lvl="2"/>
            <a:r>
              <a:rPr lang="en-US" dirty="0"/>
              <a:t>Import Coverage Grid, Text, CSV</a:t>
            </a:r>
          </a:p>
          <a:p>
            <a:pPr lvl="2"/>
            <a:r>
              <a:rPr lang="en-US" dirty="0"/>
              <a:t>Export Coverage Grid, Text, CSV</a:t>
            </a:r>
          </a:p>
          <a:p>
            <a:pPr lvl="1"/>
            <a:r>
              <a:rPr lang="en-US" dirty="0"/>
              <a:t>?</a:t>
            </a:r>
          </a:p>
          <a:p>
            <a:r>
              <a:rPr lang="en-US" dirty="0"/>
              <a:t>Running Mappings</a:t>
            </a:r>
          </a:p>
          <a:p>
            <a:pPr lvl="1"/>
            <a:r>
              <a:rPr lang="en-US" dirty="0"/>
              <a:t>overly granular for debugging/development</a:t>
            </a:r>
          </a:p>
          <a:p>
            <a:r>
              <a:rPr lang="en-US" dirty="0"/>
              <a:t>DQ and other functionality</a:t>
            </a:r>
          </a:p>
          <a:p>
            <a:r>
              <a:rPr lang="en-US" dirty="0"/>
              <a:t>Setup (TBD)</a:t>
            </a:r>
          </a:p>
        </p:txBody>
      </p:sp>
    </p:spTree>
    <p:extLst>
      <p:ext uri="{BB962C8B-B14F-4D97-AF65-F5344CB8AC3E}">
        <p14:creationId xmlns:p14="http://schemas.microsoft.com/office/powerpoint/2010/main" val="317066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2D47-C4ED-9C45-9DE7-FF1EEBBA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–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3D54-8CFF-1B47-9371-B4747AE5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See PMP Requirements</a:t>
            </a:r>
          </a:p>
          <a:p>
            <a:r>
              <a:rPr lang="en-US" dirty="0"/>
              <a:t>Simplistic Events Mapping</a:t>
            </a:r>
          </a:p>
          <a:p>
            <a:pPr lvl="1"/>
            <a:r>
              <a:rPr lang="en-US" dirty="0"/>
              <a:t>limited outcomes</a:t>
            </a:r>
          </a:p>
          <a:p>
            <a:pPr lvl="1"/>
            <a:r>
              <a:rPr lang="en-US" dirty="0"/>
              <a:t>crude handling of changes in values</a:t>
            </a:r>
          </a:p>
          <a:p>
            <a:pPr lvl="1"/>
            <a:r>
              <a:rPr lang="en-US" dirty="0"/>
              <a:t>need to solve mapping from named visits to varying dates or offset times for different patients on different dates for the same study-visit</a:t>
            </a:r>
          </a:p>
          <a:p>
            <a:pPr lvl="2"/>
            <a:r>
              <a:rPr lang="en-US" dirty="0"/>
              <a:t>Ex. 3 month visit may happen at 89 days for one, 94 for another, on dates months apart</a:t>
            </a:r>
          </a:p>
          <a:p>
            <a:pPr lvl="2"/>
            <a:r>
              <a:rPr lang="en-US" dirty="0"/>
              <a:t>Ex. A dataset may include studies that have slightly different observation times: 3 and 4 month. Sometimes it may be possible to match them up. How to do it, how to document it?</a:t>
            </a:r>
          </a:p>
          <a:p>
            <a:r>
              <a:rPr lang="en-US" dirty="0"/>
              <a:t>Multi-User</a:t>
            </a:r>
          </a:p>
          <a:p>
            <a:pPr lvl="1"/>
            <a:r>
              <a:rPr lang="en-US" dirty="0"/>
              <a:t>individual sets of data, sharing and comparing data</a:t>
            </a:r>
          </a:p>
          <a:p>
            <a:pPr lvl="1"/>
            <a:r>
              <a:rPr lang="en-US" dirty="0"/>
              <a:t>Logins, </a:t>
            </a:r>
            <a:r>
              <a:rPr lang="en-US" dirty="0" err="1"/>
              <a:t>user_id</a:t>
            </a:r>
            <a:r>
              <a:rPr lang="en-US" dirty="0"/>
              <a:t> within a workspace</a:t>
            </a:r>
          </a:p>
        </p:txBody>
      </p:sp>
    </p:spTree>
    <p:extLst>
      <p:ext uri="{BB962C8B-B14F-4D97-AF65-F5344CB8AC3E}">
        <p14:creationId xmlns:p14="http://schemas.microsoft.com/office/powerpoint/2010/main" val="1569578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86D2-F08C-594D-AE4D-DE14DF0A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– Integration with More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B5D5-7735-2646-B779-768D3868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Mapping configuration exists in a </a:t>
            </a:r>
            <a:r>
              <a:rPr lang="en-US" dirty="0" err="1"/>
              <a:t>postgresql</a:t>
            </a:r>
            <a:r>
              <a:rPr lang="en-US" dirty="0"/>
              <a:t> database with no concept of individual users. There is only one mapping. Options to explore for solutions extending the context to multiple users include:</a:t>
            </a:r>
          </a:p>
          <a:p>
            <a:pPr lvl="1"/>
            <a:r>
              <a:rPr lang="en-US" dirty="0"/>
              <a:t>multiple databases</a:t>
            </a:r>
          </a:p>
          <a:p>
            <a:pPr lvl="1"/>
            <a:r>
              <a:rPr lang="en-US" dirty="0"/>
              <a:t>multi-tenant database architecture</a:t>
            </a:r>
          </a:p>
          <a:p>
            <a:pPr lvl="2"/>
            <a:r>
              <a:rPr lang="en-US" dirty="0"/>
              <a:t>adding a user-id to the key of most tables is a non-trivial challenges to OMOP</a:t>
            </a:r>
          </a:p>
          <a:p>
            <a:r>
              <a:rPr lang="en-US" dirty="0"/>
              <a:t>Cohort Search – values in separate tables presents more challenging query</a:t>
            </a:r>
          </a:p>
          <a:p>
            <a:pPr lvl="1"/>
            <a:r>
              <a:rPr lang="en-US" dirty="0"/>
              <a:t>dates also an issue: SBP measured </a:t>
            </a:r>
            <a:r>
              <a:rPr lang="en-US" i="1" dirty="0"/>
              <a:t>when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likely need a </a:t>
            </a:r>
            <a:r>
              <a:rPr lang="en-US" dirty="0" err="1"/>
              <a:t>datamart</a:t>
            </a:r>
            <a:r>
              <a:rPr lang="en-US" dirty="0"/>
              <a:t> focused on search</a:t>
            </a:r>
          </a:p>
          <a:p>
            <a:pPr lvl="2"/>
            <a:r>
              <a:rPr lang="en-US" dirty="0" err="1"/>
              <a:t>Graybeal</a:t>
            </a:r>
            <a:r>
              <a:rPr lang="en-US" dirty="0"/>
              <a:t> has suggested pre-calculated query results</a:t>
            </a:r>
          </a:p>
          <a:p>
            <a:r>
              <a:rPr lang="en-US" dirty="0"/>
              <a:t>Mapping configuration merge/comparison</a:t>
            </a:r>
          </a:p>
        </p:txBody>
      </p:sp>
    </p:spTree>
    <p:extLst>
      <p:ext uri="{BB962C8B-B14F-4D97-AF65-F5344CB8AC3E}">
        <p14:creationId xmlns:p14="http://schemas.microsoft.com/office/powerpoint/2010/main" val="146849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2A77-CA90-9F4C-958E-A04A75B5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788A4-0BDF-EB4D-8E63-B69670632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Requirements: What are we trying to solve? What not?</a:t>
            </a:r>
          </a:p>
          <a:p>
            <a:pPr lvl="1"/>
            <a:r>
              <a:rPr lang="en-US" dirty="0"/>
              <a:t>Kao Lab</a:t>
            </a:r>
          </a:p>
          <a:p>
            <a:pPr lvl="1"/>
            <a:r>
              <a:rPr lang="en-US" dirty="0"/>
              <a:t>PMP</a:t>
            </a:r>
          </a:p>
          <a:p>
            <a:r>
              <a:rPr lang="en-US" dirty="0"/>
              <a:t>Data Tour</a:t>
            </a:r>
          </a:p>
          <a:p>
            <a:pPr lvl="1"/>
            <a:r>
              <a:rPr lang="en-US" dirty="0"/>
              <a:t>Tables: study, OMOP, Analysis Matrix</a:t>
            </a:r>
          </a:p>
          <a:p>
            <a:pPr lvl="1"/>
            <a:r>
              <a:rPr lang="en-US" dirty="0"/>
              <a:t>Mappings: import, derived variables, export</a:t>
            </a:r>
          </a:p>
          <a:p>
            <a:r>
              <a:rPr lang="en-US" dirty="0"/>
              <a:t>Budding UI Tour</a:t>
            </a:r>
          </a:p>
          <a:p>
            <a:r>
              <a:rPr lang="en-US" dirty="0"/>
              <a:t>Issues Moving from Kao-lab to wide-spread PMP use.</a:t>
            </a:r>
          </a:p>
        </p:txBody>
      </p:sp>
    </p:spTree>
    <p:extLst>
      <p:ext uri="{BB962C8B-B14F-4D97-AF65-F5344CB8AC3E}">
        <p14:creationId xmlns:p14="http://schemas.microsoft.com/office/powerpoint/2010/main" val="1145223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395C-8D06-E94D-BE15-B1BF14D4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Requirements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386C-DD35-CB49-955B-581897DDE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</a:t>
            </a:r>
          </a:p>
          <a:p>
            <a:r>
              <a:rPr lang="en-US" dirty="0"/>
              <a:t>PostgreSQL 9.6 (RDS)</a:t>
            </a:r>
          </a:p>
          <a:p>
            <a:r>
              <a:rPr lang="en-US" dirty="0"/>
              <a:t>Packages listed in a </a:t>
            </a:r>
            <a:r>
              <a:rPr lang="en-US" dirty="0" err="1"/>
              <a:t>requirements.txt</a:t>
            </a:r>
            <a:r>
              <a:rPr lang="en-US" dirty="0"/>
              <a:t> file for automatic install</a:t>
            </a:r>
          </a:p>
          <a:p>
            <a:r>
              <a:rPr lang="en-US" dirty="0"/>
              <a:t>OHDSI OMOP starter database</a:t>
            </a:r>
          </a:p>
          <a:p>
            <a:pPr lvl="1"/>
            <a:r>
              <a:rPr lang="en-US" dirty="0"/>
              <a:t>wide open license, will be part of the source package in </a:t>
            </a:r>
            <a:r>
              <a:rPr lang="en-US" dirty="0" err="1"/>
              <a:t>BitBucket</a:t>
            </a:r>
            <a:r>
              <a:rPr lang="en-US" dirty="0"/>
              <a:t> (git)</a:t>
            </a:r>
          </a:p>
          <a:p>
            <a:r>
              <a:rPr lang="en-US" dirty="0"/>
              <a:t>Concepts from OHDSI Athena</a:t>
            </a:r>
          </a:p>
          <a:p>
            <a:pPr lvl="1"/>
            <a:r>
              <a:rPr lang="en-US" dirty="0"/>
              <a:t>licenses need investigated regarding redistribution</a:t>
            </a:r>
          </a:p>
          <a:p>
            <a:pPr lvl="1"/>
            <a:r>
              <a:rPr lang="en-US" dirty="0"/>
              <a:t>worst case, it’s a separate registration and download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25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E27C-3BAD-CA4E-A990-F8F44FB6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A5C22-915C-314C-A6D9-7030B2DC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http://www.ohdsi.org</a:t>
            </a:r>
            <a:endParaRPr lang="en-US" dirty="0"/>
          </a:p>
          <a:p>
            <a:r>
              <a:rPr lang="en-US" dirty="0"/>
              <a:t>DDL: https://</a:t>
            </a:r>
            <a:r>
              <a:rPr lang="en-US" dirty="0" err="1"/>
              <a:t>github.com</a:t>
            </a:r>
            <a:r>
              <a:rPr lang="en-US" dirty="0"/>
              <a:t>/OHDSI/</a:t>
            </a:r>
            <a:r>
              <a:rPr lang="en-US" dirty="0" err="1"/>
              <a:t>CommonDataModel</a:t>
            </a:r>
            <a:r>
              <a:rPr lang="en-US" dirty="0"/>
              <a:t>/tree/master/PostgreSQL</a:t>
            </a:r>
          </a:p>
          <a:p>
            <a:r>
              <a:rPr lang="en-US" dirty="0"/>
              <a:t>get vocabulary from Athena: </a:t>
            </a:r>
            <a:r>
              <a:rPr lang="en-US" dirty="0">
                <a:hlinkClick r:id="rId3"/>
              </a:rPr>
              <a:t>http://athena.ohdsi.org/vocabulary/list</a:t>
            </a:r>
            <a:endParaRPr lang="en-US" dirty="0"/>
          </a:p>
          <a:p>
            <a:pPr lvl="1"/>
            <a:r>
              <a:rPr lang="en-US" dirty="0"/>
              <a:t>Go with the defaults, but remove </a:t>
            </a:r>
            <a:r>
              <a:rPr lang="en-US" dirty="0" err="1"/>
              <a:t>RxNorm</a:t>
            </a:r>
            <a:r>
              <a:rPr lang="en-US" dirty="0"/>
              <a:t> Extension. We don’t use it and its huge.</a:t>
            </a:r>
          </a:p>
          <a:p>
            <a:r>
              <a:rPr lang="en-US" dirty="0"/>
              <a:t>ATLAS for cohort creation: </a:t>
            </a:r>
            <a:r>
              <a:rPr lang="en-US" dirty="0">
                <a:hlinkClick r:id="rId4"/>
              </a:rPr>
              <a:t>https://github.com/OHDSI/Atlas</a:t>
            </a:r>
            <a:endParaRPr lang="en-US" dirty="0"/>
          </a:p>
          <a:p>
            <a:r>
              <a:rPr lang="en-US" dirty="0"/>
              <a:t>Aphrodite for phenotyping: https://</a:t>
            </a:r>
            <a:r>
              <a:rPr lang="en-US" dirty="0" err="1"/>
              <a:t>github.com</a:t>
            </a:r>
            <a:r>
              <a:rPr lang="en-US" dirty="0"/>
              <a:t>/OHDSI/Aphrodite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7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C1FE-2B2D-634B-A13B-64CED000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 Kao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1988-D10F-9F4C-A518-F563936AE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Sophisticated Informatics Users</a:t>
            </a:r>
          </a:p>
          <a:p>
            <a:r>
              <a:rPr lang="en-US" dirty="0"/>
              <a:t>Produce data for papers in lab</a:t>
            </a:r>
          </a:p>
          <a:p>
            <a:pPr lvl="1"/>
            <a:r>
              <a:rPr lang="en-US" dirty="0"/>
              <a:t>Speed harmonization process</a:t>
            </a:r>
          </a:p>
          <a:p>
            <a:pPr lvl="1"/>
            <a:r>
              <a:rPr lang="en-US" dirty="0"/>
              <a:t>Ease transparency, reproducibility</a:t>
            </a:r>
          </a:p>
          <a:p>
            <a:pPr lvl="2"/>
            <a:r>
              <a:rPr lang="en-US" dirty="0"/>
              <a:t>table-driven</a:t>
            </a:r>
          </a:p>
          <a:p>
            <a:pPr lvl="2"/>
            <a:r>
              <a:rPr lang="en-US" dirty="0"/>
              <a:t>use of controlled vocabularies</a:t>
            </a:r>
          </a:p>
          <a:p>
            <a:pPr lvl="1"/>
            <a:r>
              <a:rPr lang="en-US" dirty="0"/>
              <a:t>Open door to EHR data through OMOP/OHDSI</a:t>
            </a:r>
          </a:p>
          <a:p>
            <a:r>
              <a:rPr lang="en-US" dirty="0"/>
              <a:t>Based on a prior implementation, immediately available customer: Dave</a:t>
            </a:r>
          </a:p>
          <a:p>
            <a:pPr lvl="1"/>
            <a:r>
              <a:rPr lang="en-US" dirty="0"/>
              <a:t>informal: personal interaction and reverse engineering</a:t>
            </a:r>
          </a:p>
          <a:p>
            <a:r>
              <a:rPr lang="en-US" dirty="0"/>
              <a:t>Enable collaboration with data owners (McMurray, </a:t>
            </a:r>
            <a:r>
              <a:rPr lang="en-US" dirty="0" err="1"/>
              <a:t>Juhnd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 able to run under their control, on their hardware, limited data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2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1701-8E7E-2647-B60B-BC4C4DBB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 Additional from PMP</a:t>
            </a:r>
            <a:br>
              <a:rPr lang="en-US" dirty="0"/>
            </a:br>
            <a:r>
              <a:rPr lang="en-US" dirty="0"/>
              <a:t>(less ADAPT-HF, more NHLBI-Pilot)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14D4-F9DE-BC45-A242-54CC668EF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Make usable by others, less technical others</a:t>
            </a:r>
          </a:p>
          <a:p>
            <a:pPr lvl="1"/>
            <a:r>
              <a:rPr lang="en-US" dirty="0"/>
              <a:t>Need more than a UI over SQL inserts and queries</a:t>
            </a:r>
          </a:p>
          <a:p>
            <a:pPr lvl="1"/>
            <a:r>
              <a:rPr lang="en-US" dirty="0"/>
              <a:t>Simple tasks need aggregated and streamlined, demand less familiarity with OMOP</a:t>
            </a:r>
          </a:p>
          <a:p>
            <a:pPr lvl="1"/>
            <a:r>
              <a:rPr lang="en-US" dirty="0"/>
              <a:t>Incorporate computer aids from NCBO (</a:t>
            </a:r>
            <a:r>
              <a:rPr lang="en-US" dirty="0" err="1"/>
              <a:t>Musen</a:t>
            </a:r>
            <a:r>
              <a:rPr lang="en-US" dirty="0"/>
              <a:t>, </a:t>
            </a:r>
            <a:r>
              <a:rPr lang="en-US" dirty="0" err="1"/>
              <a:t>Graybeal</a:t>
            </a:r>
            <a:r>
              <a:rPr lang="en-US" dirty="0"/>
              <a:t> et. al)</a:t>
            </a:r>
          </a:p>
          <a:p>
            <a:pPr lvl="2"/>
            <a:r>
              <a:rPr lang="en-US" dirty="0"/>
              <a:t>ontology recommendation</a:t>
            </a:r>
          </a:p>
          <a:p>
            <a:pPr lvl="2"/>
            <a:r>
              <a:rPr lang="en-US" dirty="0"/>
              <a:t>concept recommendation</a:t>
            </a:r>
          </a:p>
          <a:p>
            <a:r>
              <a:rPr lang="en-US" dirty="0"/>
              <a:t>Make usable by groups, not just individuals</a:t>
            </a:r>
          </a:p>
          <a:p>
            <a:pPr lvl="1"/>
            <a:r>
              <a:rPr lang="en-US" dirty="0"/>
              <a:t>Harmonization standards development is a community process.</a:t>
            </a:r>
          </a:p>
          <a:p>
            <a:pPr lvl="1"/>
            <a:r>
              <a:rPr lang="en-US" dirty="0"/>
              <a:t>Current schema allows for only a single mapping per study.</a:t>
            </a:r>
          </a:p>
          <a:p>
            <a:pPr lvl="2"/>
            <a:r>
              <a:rPr lang="en-US" dirty="0"/>
              <a:t>no mechanism for comparing or merging two mappings</a:t>
            </a:r>
          </a:p>
          <a:p>
            <a:pPr lvl="2"/>
            <a:r>
              <a:rPr lang="en-US" dirty="0"/>
              <a:t>limits options for collaboration</a:t>
            </a:r>
          </a:p>
          <a:p>
            <a:pPr lvl="1"/>
            <a:r>
              <a:rPr lang="en-US" dirty="0"/>
              <a:t>Current schema doesn’t address different data permissions</a:t>
            </a:r>
          </a:p>
          <a:p>
            <a:pPr lvl="2"/>
            <a:r>
              <a:rPr lang="en-US" dirty="0"/>
              <a:t>The Kao lab uses data beyond </a:t>
            </a:r>
            <a:r>
              <a:rPr lang="en-US" dirty="0" err="1"/>
              <a:t>BioLINCC</a:t>
            </a:r>
            <a:r>
              <a:rPr lang="en-US" dirty="0"/>
              <a:t> that isn’t as freely available</a:t>
            </a:r>
          </a:p>
          <a:p>
            <a:r>
              <a:rPr lang="en-US" dirty="0"/>
              <a:t>Import and harmonize study metadata</a:t>
            </a:r>
          </a:p>
          <a:p>
            <a:r>
              <a:rPr lang="en-US" dirty="0"/>
              <a:t>Search for studies using study-level metadata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9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8CF35A-2A04-6044-8549-5021D058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70" y="0"/>
            <a:ext cx="8584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208B-71F4-564C-9CC8-3086CAE1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Development environment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0FB1-3042-164D-98AE-F5204E50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in progress</a:t>
            </a:r>
          </a:p>
          <a:p>
            <a:pPr lvl="1"/>
            <a:r>
              <a:rPr lang="en-US" dirty="0"/>
              <a:t>at least 2 bugs present</a:t>
            </a:r>
          </a:p>
          <a:p>
            <a:pPr lvl="1"/>
            <a:r>
              <a:rPr lang="en-US" dirty="0"/>
              <a:t>presentation is unfinished, </a:t>
            </a:r>
          </a:p>
          <a:p>
            <a:pPr lvl="1"/>
            <a:r>
              <a:rPr lang="en-US" dirty="0"/>
              <a:t>data is being produced</a:t>
            </a:r>
          </a:p>
        </p:txBody>
      </p:sp>
    </p:spTree>
    <p:extLst>
      <p:ext uri="{BB962C8B-B14F-4D97-AF65-F5344CB8AC3E}">
        <p14:creationId xmlns:p14="http://schemas.microsoft.com/office/powerpoint/2010/main" val="128153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F231-8C64-5C4E-8A89-7FE592FB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Level: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DDEE-3135-8B4E-9D05-438DFBA9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 slides describing the </a:t>
            </a:r>
            <a:r>
              <a:rPr lang="en-US" i="1" dirty="0"/>
              <a:t>structure of the data </a:t>
            </a:r>
            <a:r>
              <a:rPr lang="en-US" dirty="0"/>
              <a:t>to frame</a:t>
            </a:r>
          </a:p>
          <a:p>
            <a:r>
              <a:rPr lang="en-US" dirty="0"/>
              <a:t>3 slides describing the mapping between structures</a:t>
            </a:r>
          </a:p>
          <a:p>
            <a:r>
              <a:rPr lang="en-US" dirty="0"/>
              <a:t>Fully aware that this is very detailed </a:t>
            </a:r>
          </a:p>
          <a:p>
            <a:r>
              <a:rPr lang="en-US" dirty="0"/>
              <a:t>Will require careful UI design to lighten the load on less IT focused users</a:t>
            </a:r>
          </a:p>
          <a:p>
            <a:pPr lvl="1"/>
            <a:r>
              <a:rPr lang="en-US" dirty="0"/>
              <a:t>the data type: string/number/concept distinction</a:t>
            </a:r>
          </a:p>
          <a:p>
            <a:pPr lvl="2"/>
            <a:r>
              <a:rPr lang="en-US" dirty="0"/>
              <a:t>largely handled by passing triples around and depending on alignment between concepts and functions</a:t>
            </a:r>
          </a:p>
          <a:p>
            <a:pPr lvl="1"/>
            <a:r>
              <a:rPr lang="en-US" dirty="0"/>
              <a:t>the destination: person, visit, observation, measurement, others</a:t>
            </a:r>
          </a:p>
          <a:p>
            <a:pPr lvl="2"/>
            <a:r>
              <a:rPr lang="en-US" dirty="0"/>
              <a:t>can be driven by the concept’s </a:t>
            </a:r>
            <a:r>
              <a:rPr lang="en-US" dirty="0" err="1"/>
              <a:t>domain_id</a:t>
            </a:r>
            <a:r>
              <a:rPr lang="en-US" dirty="0"/>
              <a:t> (TBD)</a:t>
            </a:r>
          </a:p>
        </p:txBody>
      </p:sp>
    </p:spTree>
    <p:extLst>
      <p:ext uri="{BB962C8B-B14F-4D97-AF65-F5344CB8AC3E}">
        <p14:creationId xmlns:p14="http://schemas.microsoft.com/office/powerpoint/2010/main" val="134681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F832-32CB-0D42-A558-BFE0BC3F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Harmonization Process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5A30E184-500A-084A-AF7B-FE3A4E63FDFD}"/>
              </a:ext>
            </a:extLst>
          </p:cNvPr>
          <p:cNvSpPr/>
          <p:nvPr/>
        </p:nvSpPr>
        <p:spPr>
          <a:xfrm>
            <a:off x="9510085" y="2626817"/>
            <a:ext cx="2264229" cy="96665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AnalysisMatrix.CSV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66844265-360C-3C46-A97A-B46C62D0AE6F}"/>
              </a:ext>
            </a:extLst>
          </p:cNvPr>
          <p:cNvSpPr/>
          <p:nvPr/>
        </p:nvSpPr>
        <p:spPr>
          <a:xfrm>
            <a:off x="2867794" y="4731591"/>
            <a:ext cx="1837508" cy="126696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Harmonization Mappings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CBAAAD40-E05C-5542-A096-C7918B4358A7}"/>
              </a:ext>
            </a:extLst>
          </p:cNvPr>
          <p:cNvSpPr/>
          <p:nvPr/>
        </p:nvSpPr>
        <p:spPr>
          <a:xfrm>
            <a:off x="5188531" y="1969477"/>
            <a:ext cx="1652044" cy="203753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A00000"/>
                </a:solidFill>
              </a:rPr>
              <a:t>OHDSI/OMOP</a:t>
            </a:r>
          </a:p>
          <a:p>
            <a:pPr algn="ctr"/>
            <a:endParaRPr lang="en-US" dirty="0">
              <a:solidFill>
                <a:srgbClr val="A00000"/>
              </a:solidFill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CA5DFA70-C35E-B74B-9AD6-0AE6EE1D0429}"/>
              </a:ext>
            </a:extLst>
          </p:cNvPr>
          <p:cNvSpPr/>
          <p:nvPr/>
        </p:nvSpPr>
        <p:spPr>
          <a:xfrm>
            <a:off x="7118665" y="4687471"/>
            <a:ext cx="1863588" cy="131108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Extraction Specifications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831FA04B-D4CB-544C-AAE8-915EBB0877EA}"/>
              </a:ext>
            </a:extLst>
          </p:cNvPr>
          <p:cNvSpPr>
            <a:spLocks/>
          </p:cNvSpPr>
          <p:nvPr/>
        </p:nvSpPr>
        <p:spPr>
          <a:xfrm>
            <a:off x="3831854" y="3502559"/>
            <a:ext cx="329157" cy="1229032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470B4B-76B8-0242-91E7-2112096EB09A}"/>
              </a:ext>
            </a:extLst>
          </p:cNvPr>
          <p:cNvSpPr/>
          <p:nvPr/>
        </p:nvSpPr>
        <p:spPr>
          <a:xfrm>
            <a:off x="7309273" y="2180359"/>
            <a:ext cx="1672980" cy="1493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Extraction Interface</a:t>
            </a:r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DCBC2563-B1CA-5C48-9A0D-31624818B548}"/>
              </a:ext>
            </a:extLst>
          </p:cNvPr>
          <p:cNvSpPr/>
          <p:nvPr/>
        </p:nvSpPr>
        <p:spPr>
          <a:xfrm>
            <a:off x="9317877" y="2272310"/>
            <a:ext cx="2264229" cy="96665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Analysis Matrix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D13C2-584B-2540-A03C-38051E44EEBB}"/>
              </a:ext>
            </a:extLst>
          </p:cNvPr>
          <p:cNvGrpSpPr/>
          <p:nvPr/>
        </p:nvGrpSpPr>
        <p:grpSpPr>
          <a:xfrm>
            <a:off x="745988" y="2311353"/>
            <a:ext cx="1472903" cy="1084622"/>
            <a:chOff x="1531200" y="2018897"/>
            <a:chExt cx="1472903" cy="1084622"/>
          </a:xfrm>
          <a:solidFill>
            <a:schemeClr val="bg1">
              <a:lumMod val="85000"/>
            </a:schemeClr>
          </a:solidFill>
        </p:grpSpPr>
        <p:sp>
          <p:nvSpPr>
            <p:cNvPr id="13" name="Folded Corner 12">
              <a:extLst>
                <a:ext uri="{FF2B5EF4-FFF2-40B4-BE49-F238E27FC236}">
                  <a16:creationId xmlns:a16="http://schemas.microsoft.com/office/drawing/2014/main" id="{304E1723-6BE1-E24D-8303-770AA5CFC11E}"/>
                </a:ext>
              </a:extLst>
            </p:cNvPr>
            <p:cNvSpPr/>
            <p:nvPr/>
          </p:nvSpPr>
          <p:spPr>
            <a:xfrm>
              <a:off x="1531200" y="2385885"/>
              <a:ext cx="1210491" cy="717634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Folded Corner 13">
              <a:extLst>
                <a:ext uri="{FF2B5EF4-FFF2-40B4-BE49-F238E27FC236}">
                  <a16:creationId xmlns:a16="http://schemas.microsoft.com/office/drawing/2014/main" id="{BE6AD6A1-55FB-D544-8DFD-0E9D5529E898}"/>
                </a:ext>
              </a:extLst>
            </p:cNvPr>
            <p:cNvSpPr/>
            <p:nvPr/>
          </p:nvSpPr>
          <p:spPr>
            <a:xfrm>
              <a:off x="1679260" y="2183283"/>
              <a:ext cx="1210491" cy="717634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Folded Corner 14">
              <a:extLst>
                <a:ext uri="{FF2B5EF4-FFF2-40B4-BE49-F238E27FC236}">
                  <a16:creationId xmlns:a16="http://schemas.microsoft.com/office/drawing/2014/main" id="{AAA795FF-E619-4549-B881-34E7777DAFF3}"/>
                </a:ext>
              </a:extLst>
            </p:cNvPr>
            <p:cNvSpPr/>
            <p:nvPr/>
          </p:nvSpPr>
          <p:spPr>
            <a:xfrm>
              <a:off x="1793612" y="2018897"/>
              <a:ext cx="1210491" cy="717634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Study Data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5179B4E4-F90D-5D4B-BF4E-EDDFB0E6540B}"/>
              </a:ext>
            </a:extLst>
          </p:cNvPr>
          <p:cNvSpPr/>
          <p:nvPr/>
        </p:nvSpPr>
        <p:spPr>
          <a:xfrm>
            <a:off x="2675246" y="2180359"/>
            <a:ext cx="2030065" cy="1322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Harmonization Interface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1BC2455-58F4-C142-A2E5-A8E7B8DDC340}"/>
              </a:ext>
            </a:extLst>
          </p:cNvPr>
          <p:cNvSpPr/>
          <p:nvPr/>
        </p:nvSpPr>
        <p:spPr>
          <a:xfrm>
            <a:off x="4709347" y="2694233"/>
            <a:ext cx="479184" cy="2944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C7BF7A4-0C21-A84A-8C85-EFEDB62A4B04}"/>
              </a:ext>
            </a:extLst>
          </p:cNvPr>
          <p:cNvSpPr/>
          <p:nvPr/>
        </p:nvSpPr>
        <p:spPr>
          <a:xfrm>
            <a:off x="6877473" y="2693792"/>
            <a:ext cx="431800" cy="2944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B11C69F-2622-164F-B171-8C4BAB297207}"/>
              </a:ext>
            </a:extLst>
          </p:cNvPr>
          <p:cNvSpPr/>
          <p:nvPr/>
        </p:nvSpPr>
        <p:spPr>
          <a:xfrm>
            <a:off x="8991182" y="2703086"/>
            <a:ext cx="316262" cy="2944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C2A26F7-355C-8D40-80D9-DCBEF502BEEA}"/>
              </a:ext>
            </a:extLst>
          </p:cNvPr>
          <p:cNvSpPr/>
          <p:nvPr/>
        </p:nvSpPr>
        <p:spPr>
          <a:xfrm>
            <a:off x="2232253" y="2716086"/>
            <a:ext cx="479184" cy="2944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3922790A-7E5E-034B-95AD-E4D628B89456}"/>
              </a:ext>
            </a:extLst>
          </p:cNvPr>
          <p:cNvSpPr>
            <a:spLocks/>
          </p:cNvSpPr>
          <p:nvPr/>
        </p:nvSpPr>
        <p:spPr>
          <a:xfrm rot="10800000">
            <a:off x="3468384" y="3512585"/>
            <a:ext cx="329157" cy="1229032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F4548C79-85D3-5E4E-9A5C-88CA80C82C02}"/>
              </a:ext>
            </a:extLst>
          </p:cNvPr>
          <p:cNvSpPr>
            <a:spLocks/>
          </p:cNvSpPr>
          <p:nvPr/>
        </p:nvSpPr>
        <p:spPr>
          <a:xfrm>
            <a:off x="8148408" y="3674323"/>
            <a:ext cx="329157" cy="101314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D0472B6C-4BEC-DF43-A131-4C61CC71A6A9}"/>
              </a:ext>
            </a:extLst>
          </p:cNvPr>
          <p:cNvSpPr>
            <a:spLocks/>
          </p:cNvSpPr>
          <p:nvPr/>
        </p:nvSpPr>
        <p:spPr>
          <a:xfrm rot="10800000">
            <a:off x="7784936" y="3684347"/>
            <a:ext cx="329157" cy="100312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925B7-0B7C-1247-9CF2-95EEFF843FC4}"/>
              </a:ext>
            </a:extLst>
          </p:cNvPr>
          <p:cNvSpPr txBox="1"/>
          <p:nvPr/>
        </p:nvSpPr>
        <p:spPr>
          <a:xfrm>
            <a:off x="1008400" y="187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32A79-F075-1E4E-A8D6-C1F5D76EAB49}"/>
              </a:ext>
            </a:extLst>
          </p:cNvPr>
          <p:cNvSpPr txBox="1"/>
          <p:nvPr/>
        </p:nvSpPr>
        <p:spPr>
          <a:xfrm>
            <a:off x="5794314" y="163051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25E4CA-8C71-2D47-B4C4-F1F09F8827D1}"/>
              </a:ext>
            </a:extLst>
          </p:cNvPr>
          <p:cNvSpPr txBox="1"/>
          <p:nvPr/>
        </p:nvSpPr>
        <p:spPr>
          <a:xfrm>
            <a:off x="10248900" y="187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4443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D155-A87A-D34F-AAD1-5B600D14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Level: Study Tables Ex. ACCORD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8FA9A-209E-AB4F-AD0D-524A2679E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ACCORD_KEY, 10 variables including </a:t>
            </a:r>
            <a:r>
              <a:rPr lang="en-US" dirty="0" err="1"/>
              <a:t>cvd_hx</a:t>
            </a:r>
            <a:r>
              <a:rPr lang="en-US" dirty="0"/>
              <a:t>, age and female</a:t>
            </a:r>
          </a:p>
          <a:p>
            <a:r>
              <a:rPr lang="en-US" dirty="0"/>
              <a:t>BLOODPRESSURE_201604, 6 variables including </a:t>
            </a:r>
            <a:r>
              <a:rPr lang="en-US" dirty="0" err="1"/>
              <a:t>hr</a:t>
            </a:r>
            <a:r>
              <a:rPr lang="en-US" dirty="0"/>
              <a:t>, </a:t>
            </a:r>
            <a:r>
              <a:rPr lang="en-US" dirty="0" err="1"/>
              <a:t>sbp</a:t>
            </a:r>
            <a:r>
              <a:rPr lang="en-US" dirty="0"/>
              <a:t>, </a:t>
            </a:r>
            <a:r>
              <a:rPr lang="en-US" dirty="0" err="1"/>
              <a:t>dbp</a:t>
            </a:r>
            <a:endParaRPr lang="en-US" dirty="0"/>
          </a:p>
          <a:p>
            <a:r>
              <a:rPr lang="en-US" dirty="0"/>
              <a:t>CONCOMITANTMEDS, ~40 variables </a:t>
            </a:r>
            <a:r>
              <a:rPr lang="en-US" dirty="0" err="1"/>
              <a:t>includine</a:t>
            </a:r>
            <a:r>
              <a:rPr lang="en-US" dirty="0"/>
              <a:t> </a:t>
            </a:r>
            <a:r>
              <a:rPr lang="en-US" dirty="0" err="1"/>
              <a:t>acei</a:t>
            </a:r>
            <a:r>
              <a:rPr lang="en-US" dirty="0"/>
              <a:t>, </a:t>
            </a:r>
            <a:r>
              <a:rPr lang="en-US" dirty="0" err="1"/>
              <a:t>beta_blocker</a:t>
            </a:r>
            <a:r>
              <a:rPr lang="en-US" dirty="0"/>
              <a:t>, cox2</a:t>
            </a:r>
          </a:p>
          <a:p>
            <a:r>
              <a:rPr lang="en-US" dirty="0"/>
              <a:t>F01_INCLUSIONEXCLUSIONSUMMARY, ~40 variables </a:t>
            </a:r>
            <a:r>
              <a:rPr lang="en-US" dirty="0" err="1"/>
              <a:t>cabg</a:t>
            </a:r>
            <a:r>
              <a:rPr lang="en-US" dirty="0"/>
              <a:t>, gender</a:t>
            </a:r>
          </a:p>
          <a:p>
            <a:r>
              <a:rPr lang="en-US" dirty="0"/>
              <a:t>F07_BASELINEHISTORYPHYSICALEXAM, &gt;50 variables alcohol, </a:t>
            </a:r>
            <a:r>
              <a:rPr lang="en-US" dirty="0" err="1"/>
              <a:t>cigarett</a:t>
            </a:r>
            <a:endParaRPr lang="en-US" dirty="0"/>
          </a:p>
          <a:p>
            <a:r>
              <a:rPr lang="en-US" dirty="0"/>
              <a:t>LIPIDS_201604, 8 variables, </a:t>
            </a:r>
            <a:r>
              <a:rPr lang="en-US" dirty="0" err="1"/>
              <a:t>hdl</a:t>
            </a:r>
            <a:r>
              <a:rPr lang="en-US" dirty="0"/>
              <a:t>, </a:t>
            </a:r>
            <a:r>
              <a:rPr lang="en-US" dirty="0" err="1"/>
              <a:t>ldl</a:t>
            </a:r>
            <a:r>
              <a:rPr lang="en-US" dirty="0"/>
              <a:t>, trig, </a:t>
            </a:r>
            <a:r>
              <a:rPr lang="en-US" dirty="0" err="1"/>
              <a:t>chol</a:t>
            </a:r>
            <a:r>
              <a:rPr lang="en-US" dirty="0"/>
              <a:t>, visit</a:t>
            </a:r>
          </a:p>
          <a:p>
            <a:r>
              <a:rPr lang="en-US" dirty="0"/>
              <a:t>OTHERLABS_201604, 12 variables, potassium, </a:t>
            </a:r>
            <a:r>
              <a:rPr lang="en-US" dirty="0" err="1"/>
              <a:t>gfr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4842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1477</Words>
  <Application>Microsoft Macintosh PowerPoint</Application>
  <PresentationFormat>Widescreen</PresentationFormat>
  <Paragraphs>293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Wingdings</vt:lpstr>
      <vt:lpstr>Office Theme</vt:lpstr>
      <vt:lpstr>Harmonization Demo</vt:lpstr>
      <vt:lpstr>Contents</vt:lpstr>
      <vt:lpstr>Requirements: Kao Lab</vt:lpstr>
      <vt:lpstr>Requirements: Additional from PMP (less ADAPT-HF, more NHLBI-Pilot)</vt:lpstr>
      <vt:lpstr>PowerPoint Presentation</vt:lpstr>
      <vt:lpstr>Demo of Development environment </vt:lpstr>
      <vt:lpstr>Data Level: Intro</vt:lpstr>
      <vt:lpstr>Harmonization Process</vt:lpstr>
      <vt:lpstr>Data Level: Study Tables Ex. ACCORD</vt:lpstr>
      <vt:lpstr>Data Level: OMOP tables</vt:lpstr>
      <vt:lpstr>Data Level: Analysis Matrix </vt:lpstr>
      <vt:lpstr>Harmonization example</vt:lpstr>
      <vt:lpstr>Data Level: OMOP import mapping (Study to OMOP)</vt:lpstr>
      <vt:lpstr>Derived Values / locally calculated ( OMOP to OMOP)</vt:lpstr>
      <vt:lpstr>Categorization example</vt:lpstr>
      <vt:lpstr>Data Level: OMOP Export (OMOP to Analysis Matrix)</vt:lpstr>
      <vt:lpstr>Budding UI</vt:lpstr>
      <vt:lpstr>Issues – Future Work</vt:lpstr>
      <vt:lpstr>Issues – Integration with More Users</vt:lpstr>
      <vt:lpstr>Install Requirements </vt:lpstr>
      <vt:lpstr>Links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Harmonization “demo”</dc:title>
  <dc:creator>Roeder, Chris3</dc:creator>
  <cp:lastModifiedBy>Roeder, Chris3</cp:lastModifiedBy>
  <cp:revision>44</cp:revision>
  <cp:lastPrinted>2019-02-12T15:37:16Z</cp:lastPrinted>
  <dcterms:created xsi:type="dcterms:W3CDTF">2019-02-11T15:18:52Z</dcterms:created>
  <dcterms:modified xsi:type="dcterms:W3CDTF">2019-02-12T18:36:04Z</dcterms:modified>
</cp:coreProperties>
</file>