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  <p:sldMasterId id="2147483783" r:id="rId5"/>
    <p:sldMasterId id="2147483811" r:id="rId6"/>
    <p:sldMasterId id="2147483877" r:id="rId7"/>
    <p:sldMasterId id="2147483905" r:id="rId8"/>
    <p:sldMasterId id="2147483965" r:id="rId9"/>
  </p:sldMasterIdLst>
  <p:notesMasterIdLst>
    <p:notesMasterId r:id="rId12"/>
  </p:notesMasterIdLst>
  <p:handoutMasterIdLst>
    <p:handoutMasterId r:id="rId13"/>
  </p:handoutMasterIdLst>
  <p:sldIdLst>
    <p:sldId id="611" r:id="rId10"/>
    <p:sldId id="651" r:id="rId11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AFBDABD2-018D-4D3D-A075-719A1B2E7F39}">
          <p14:sldIdLst>
            <p14:sldId id="611"/>
          </p14:sldIdLst>
        </p14:section>
        <p14:section name="Backup Slides" id="{9ABAC16F-272E-43A1-9142-028D3F84C5F2}">
          <p14:sldIdLst/>
        </p14:section>
        <p14:section name="Background / narrative" id="{144E9B60-6189-4CA1-BD87-96D76F469E87}">
          <p14:sldIdLst/>
        </p14:section>
        <p14:section name="Fall mtg 2" id="{A3351365-8DA8-4ACE-B90B-6DCCF13BB09E}">
          <p14:sldIdLst>
            <p14:sldId id="6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Langas" initials="LL" lastIdx="36" clrIdx="0"/>
  <p:cmAuthor id="2" name="Chris Riley" initials="CR" lastIdx="2" clrIdx="1">
    <p:extLst>
      <p:ext uri="{19B8F6BF-5375-455C-9EA6-DF929625EA0E}">
        <p15:presenceInfo xmlns:p15="http://schemas.microsoft.com/office/powerpoint/2012/main" userId="S-1-5-21-57989841-1682526488-839522115-286538" providerId="AD"/>
      </p:ext>
    </p:extLst>
  </p:cmAuthor>
  <p:cmAuthor id="3" name="John Graybeal" initials="JG" lastIdx="1" clrIdx="2">
    <p:extLst>
      <p:ext uri="{19B8F6BF-5375-455C-9EA6-DF929625EA0E}">
        <p15:presenceInfo xmlns:p15="http://schemas.microsoft.com/office/powerpoint/2012/main" userId="9d85ae0c-fb26-4824-9f5b-4a6d48d238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572"/>
    <a:srgbClr val="B2BA77"/>
    <a:srgbClr val="00E468"/>
    <a:srgbClr val="ED1C24"/>
    <a:srgbClr val="C00000"/>
    <a:srgbClr val="FFFFFF"/>
    <a:srgbClr val="F2F2F2"/>
    <a:srgbClr val="E7E0D8"/>
    <a:srgbClr val="D5CDC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2" autoAdjust="0"/>
    <p:restoredTop sz="78391" autoAdjust="0"/>
  </p:normalViewPr>
  <p:slideViewPr>
    <p:cSldViewPr snapToGrid="0">
      <p:cViewPr varScale="1">
        <p:scale>
          <a:sx n="165" d="100"/>
          <a:sy n="165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238" cy="466725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1"/>
            <a:ext cx="3043238" cy="466725"/>
          </a:xfrm>
          <a:prstGeom prst="rect">
            <a:avLst/>
          </a:prstGeom>
        </p:spPr>
        <p:txBody>
          <a:bodyPr vert="horz" lIns="91437" tIns="45718" rIns="91437" bIns="45718" rtlCol="0"/>
          <a:lstStyle>
            <a:lvl1pPr algn="r">
              <a:defRPr sz="1200"/>
            </a:lvl1pPr>
          </a:lstStyle>
          <a:p>
            <a:fld id="{361B8082-867A-4D0E-80EC-D33CE3F78D98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6"/>
            <a:ext cx="3043238" cy="466725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6"/>
            <a:ext cx="3043238" cy="466725"/>
          </a:xfrm>
          <a:prstGeom prst="rect">
            <a:avLst/>
          </a:prstGeom>
        </p:spPr>
        <p:txBody>
          <a:bodyPr vert="horz" lIns="91437" tIns="45718" rIns="91437" bIns="45718" rtlCol="0" anchor="b"/>
          <a:lstStyle>
            <a:lvl1pPr algn="r">
              <a:defRPr sz="1200"/>
            </a:lvl1pPr>
          </a:lstStyle>
          <a:p>
            <a:fld id="{67970E2C-F070-43B0-80F7-D46FF1439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7072"/>
          </a:xfrm>
          <a:prstGeom prst="rect">
            <a:avLst/>
          </a:prstGeom>
        </p:spPr>
        <p:txBody>
          <a:bodyPr vert="horz" lIns="93320" tIns="46660" rIns="93320" bIns="4666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0"/>
            <a:ext cx="3043343" cy="467072"/>
          </a:xfrm>
          <a:prstGeom prst="rect">
            <a:avLst/>
          </a:prstGeom>
        </p:spPr>
        <p:txBody>
          <a:bodyPr vert="horz" lIns="93320" tIns="46660" rIns="93320" bIns="46660" rtlCol="0"/>
          <a:lstStyle>
            <a:lvl1pPr algn="r">
              <a:defRPr sz="1200"/>
            </a:lvl1pPr>
          </a:lstStyle>
          <a:p>
            <a:fld id="{4B91EF26-A20D-4E02-8EED-EFD9ACA37734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60" rIns="93320" bIns="466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0" tIns="46660" rIns="93320" bIns="4666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1"/>
            <a:ext cx="3043343" cy="467071"/>
          </a:xfrm>
          <a:prstGeom prst="rect">
            <a:avLst/>
          </a:prstGeom>
        </p:spPr>
        <p:txBody>
          <a:bodyPr vert="horz" lIns="93320" tIns="46660" rIns="93320" bIns="4666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1"/>
            <a:ext cx="3043343" cy="467071"/>
          </a:xfrm>
          <a:prstGeom prst="rect">
            <a:avLst/>
          </a:prstGeom>
        </p:spPr>
        <p:txBody>
          <a:bodyPr vert="horz" lIns="93320" tIns="46660" rIns="93320" bIns="46660" rtlCol="0" anchor="b"/>
          <a:lstStyle>
            <a:lvl1pPr algn="r">
              <a:defRPr sz="1200"/>
            </a:lvl1pPr>
          </a:lstStyle>
          <a:p>
            <a:fld id="{BE0C8298-ACEA-4912-A336-15C509F74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C8298-ACEA-4912-A336-15C509F74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5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3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66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5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46B-54A5-45A3-B5F2-E221620BB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3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E964-6907-42A5-A9ED-0D91284306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1E70-D0CE-46A6-9774-09401815B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2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463-0604-4736-B16F-382B032917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63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CC0-D289-4797-9FF5-0EB7FE0F1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1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FDD-91F0-41C0-9B33-2C78ACE2BA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1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09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B7A7-928D-412C-B85A-3D16F2AE6C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6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C85E-9AA1-4FB7-BDFE-63CC134C49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08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4EB-9E30-49E0-9415-9464CA7D22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950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DAE8-B06E-40C7-BC6F-4505714C0C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34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0A8-18E9-414A-A605-7B739B2D2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89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741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69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1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31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546B-54A5-45A3-B5F2-E221620BBF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14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E964-6907-42A5-A9ED-0D91284306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3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9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1E70-D0CE-46A6-9774-09401815B0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24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463-0604-4736-B16F-382B032917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075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ACC0-D289-4797-9FF5-0EB7FE0F1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379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FFDD-91F0-41C0-9B33-2C78ACE2BA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941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B7A7-928D-412C-B85A-3D16F2AE6C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06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C85E-9AA1-4FB7-BDFE-63CC134C49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096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914EB-9E30-49E0-9415-9464CA7D22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58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FDAE8-B06E-40C7-BC6F-4505714C0C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63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70A8-18E9-414A-A605-7B739B2D2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27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8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09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0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124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92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697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2004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90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286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137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94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44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488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586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7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9241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22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83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2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22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10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98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77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8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84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11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578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1010"/>
            <a:ext cx="10972800" cy="5171905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Clr>
                <a:schemeClr val="accent1"/>
              </a:buClr>
              <a:buFont typeface="Wingdings" charset="2"/>
              <a:buChar char="§"/>
              <a:defRPr sz="2667">
                <a:solidFill>
                  <a:srgbClr val="404040"/>
                </a:solidFill>
                <a:latin typeface="Helvetica"/>
                <a:cs typeface="Helvetica"/>
              </a:defRPr>
            </a:lvl1pPr>
            <a:lvl2pPr>
              <a:buClr>
                <a:schemeClr val="accent1"/>
              </a:buClr>
              <a:defRPr sz="2667">
                <a:solidFill>
                  <a:srgbClr val="404040"/>
                </a:solidFill>
                <a:latin typeface="Helvetica"/>
                <a:cs typeface="Helvetica"/>
              </a:defRPr>
            </a:lvl2pPr>
            <a:lvl3pPr>
              <a:buClr>
                <a:schemeClr val="accent1"/>
              </a:buClr>
              <a:defRPr sz="2667">
                <a:solidFill>
                  <a:srgbClr val="404040"/>
                </a:solidFill>
                <a:latin typeface="Helvetica"/>
                <a:cs typeface="Helvetica"/>
              </a:defRPr>
            </a:lvl3pPr>
            <a:lvl4pPr>
              <a:buClr>
                <a:schemeClr val="accent1"/>
              </a:buClr>
              <a:defRPr sz="2667">
                <a:solidFill>
                  <a:srgbClr val="404040"/>
                </a:solidFill>
                <a:latin typeface="Helvetica"/>
                <a:cs typeface="Helvetica"/>
              </a:defRPr>
            </a:lvl4pPr>
            <a:lvl5pPr>
              <a:buClr>
                <a:schemeClr val="accent1"/>
              </a:buClr>
              <a:defRPr sz="2667">
                <a:solidFill>
                  <a:srgbClr val="404040"/>
                </a:solidFill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630724" y="6089651"/>
            <a:ext cx="6951677" cy="6096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867" b="1" spc="-133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97" y="6148039"/>
            <a:ext cx="959771" cy="34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6636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192001" cy="6884705"/>
          </a:xfrm>
          <a:prstGeom prst="rect">
            <a:avLst/>
          </a:prstGeom>
          <a:ln w="12700">
            <a:rou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hape 77"/>
          <p:cNvSpPr/>
          <p:nvPr userDrawn="1"/>
        </p:nvSpPr>
        <p:spPr>
          <a:xfrm>
            <a:off x="-1" y="1"/>
            <a:ext cx="12192001" cy="1054100"/>
          </a:xfrm>
          <a:prstGeom prst="rect">
            <a:avLst/>
          </a:prstGeom>
          <a:solidFill>
            <a:srgbClr val="212121">
              <a:alpha val="52999"/>
            </a:srgbClr>
          </a:solidFill>
          <a:ln w="12700">
            <a:miter lim="400000"/>
          </a:ln>
        </p:spPr>
        <p:txBody>
          <a:bodyPr lIns="38100" tIns="38100" rIns="38100" bIns="38100"/>
          <a:lstStyle/>
          <a:p>
            <a:pPr algn="ctr" defTabSz="584185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 sz="40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2291" y="27709"/>
            <a:ext cx="1872399" cy="95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7855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391F-B8B7-4507-8105-8B1F974D1335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41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D722-87A8-4825-A29A-D172B78CC45B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8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ECEB-1E1C-4A2F-91D4-DC02013DDAC3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70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0F60-CF61-42C2-B33A-6FCEF0EE315E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21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92FA-36C9-47E3-9C40-384523D0B811}" type="datetime1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0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B9CA-FCFC-49EC-B526-623A757EC697}" type="datetime1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535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60E6D-4751-449C-864A-9A03A5B6F90C}" type="datetime1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704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271-BC4F-43A4-B98E-94AF5944E694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54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51145-7202-41C8-A994-E1E77B5E8E58}" type="datetime1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371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C65A-3CDC-43DC-BBA2-F21941F9C54F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691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48C2-36C4-40DA-AE75-7F10D580D730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9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19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196781" y="6351076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95105"/>
            <a:fld id="{AF81A241-C5EA-4C2C-AF60-2162BD44C5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95105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18"/>
          <p:cNvSpPr txBox="1">
            <a:spLocks/>
          </p:cNvSpPr>
          <p:nvPr userDrawn="1"/>
        </p:nvSpPr>
        <p:spPr bwMode="auto">
          <a:xfrm>
            <a:off x="5850740" y="6423208"/>
            <a:ext cx="490526" cy="22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fld id="{69E29E33-B620-47F9-BB04-8846C2A5AFCC}" type="slidenum">
              <a:rPr lang="en-US" sz="1800" smtClean="0">
                <a:solidFill>
                  <a:srgbClr val="000000"/>
                </a:solidFill>
                <a:latin typeface="Arial"/>
              </a:rPr>
              <a:pPr algn="ctr">
                <a:defRPr/>
              </a:pPr>
              <a:t>‹#›</a:t>
            </a:fld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8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519DA-6196-0245-8FBD-6B9549104841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6F8CD-7D8D-EB4F-A35E-DD43E2F42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1D3770B-C2D9-4A42-8A17-2F030196F8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6983" y="6500677"/>
            <a:ext cx="2405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609585"/>
            <a:fld id="{D896F8CD-7D8D-EB4F-A35E-DD43E2F4243C}" type="slidenum">
              <a:rPr lang="en-US" smtClean="0"/>
              <a:pPr defTabSz="609585"/>
              <a:t>‹#›</a:t>
            </a:fld>
            <a:endParaRPr lang="en-US"/>
          </a:p>
        </p:txBody>
      </p:sp>
      <p:pic>
        <p:nvPicPr>
          <p:cNvPr id="7" name="Picture 6" descr="small_heart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815" y="5862184"/>
            <a:ext cx="691170" cy="8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C1D3770B-C2D9-4A42-8A17-2F030196F8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6983" y="6500677"/>
            <a:ext cx="2405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609585"/>
            <a:fld id="{D896F8CD-7D8D-EB4F-A35E-DD43E2F4243C}" type="slidenum">
              <a:rPr lang="en-US" smtClean="0"/>
              <a:pPr defTabSz="609585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33E519DA-6196-0245-8FBD-6B954910484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9/9/18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D896F8CD-7D8D-EB4F-A35E-DD43E2F424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7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b="0" i="0" kern="1200">
          <a:solidFill>
            <a:schemeClr val="tx1"/>
          </a:solidFill>
          <a:latin typeface="Helvetica Neue Medium"/>
          <a:ea typeface="+mj-ea"/>
          <a:cs typeface="Helvetica Neue Medium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F3157-7753-4234-9D87-21F51BC374AF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5548-D2DE-4036-84F3-B0757E273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9" r:id="rId13"/>
    <p:sldLayoutId id="2147483920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rgbClr val="FF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73901-6412-4487-B8A4-38E8B242488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CBF3-18ED-4382-A338-A160A5BCCCA8}" type="datetime1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41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15B62-A947-4B4D-A1BD-85AEE4F526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DC0-316D-A240-86BE-03AEE92A0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79" y="1232879"/>
            <a:ext cx="10184524" cy="2068520"/>
          </a:xfrm>
        </p:spPr>
        <p:txBody>
          <a:bodyPr anchor="t">
            <a:normAutofit/>
          </a:bodyPr>
          <a:lstStyle/>
          <a:p>
            <a:pPr algn="l"/>
            <a:r>
              <a:rPr lang="en-US" sz="5300" b="1" dirty="0">
                <a:latin typeface="Lub Dub Medium" panose="020B0603030403020204" pitchFamily="34" charset="0"/>
              </a:rPr>
              <a:t>AHA-NHLBI Pilot Project </a:t>
            </a:r>
            <a:br>
              <a:rPr lang="en-US" sz="5300" dirty="0">
                <a:latin typeface="Lub Dub Medium" panose="020B0603030403020204" pitchFamily="34" charset="0"/>
              </a:rPr>
            </a:br>
            <a:r>
              <a:rPr lang="en-US" sz="5300" dirty="0">
                <a:latin typeface="Lub Dub Medium" panose="020B0603030403020204" pitchFamily="34" charset="0"/>
              </a:rPr>
              <a:t>on the Precision Medicine Platform</a:t>
            </a:r>
            <a:br>
              <a:rPr lang="en-US" sz="2400" dirty="0">
                <a:latin typeface="Lub Dub Medium" panose="020B0603030403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1300" dirty="0">
                <a:latin typeface="Lub Dub Medium" panose="020B0603030403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400" dirty="0">
                <a:latin typeface="Lub Dub Medium" panose="020B0603030403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10 September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4AC9B-5A6D-C64A-9E61-D4FA7EEDF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579" y="4124414"/>
            <a:ext cx="9144000" cy="567813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latin typeface="Lub Dub Medium" panose="020B0603030403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Proprietary and Confidential Information</a:t>
            </a:r>
          </a:p>
          <a:p>
            <a:pPr algn="l"/>
            <a:r>
              <a:rPr lang="en-US" sz="1200" dirty="0">
                <a:latin typeface="Lub Dub Medium" panose="020B0603030403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F15B62-A947-4B4D-A1BD-85AEE4F526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ADB09-5624-9A45-9605-58A2D32F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79" y="5445614"/>
            <a:ext cx="6391047" cy="10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0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7CD4-2979-DF49-8029-8DD0491E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Scaling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776F-FD77-A84A-BAD1-03C62D15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lab-scope prototype needs an improved schema in mid-term.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support for visit names, not just dates or converted offsets.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support for a subject’s study membership in the observations table.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for multi-tenant occupancy to allow more than one user to have a mapping for the same study.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 for genomic data file management.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Evolution or refinement of requirements, more elaborate process may impact architecture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Cohort creation as study search similar to what the PMP currently does, rather than study search within limited metadata.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for OHDSI import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refine the mapping standards process. Standard evolution may require representing more than one mapping for the same study.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database engines offer better response performance and flexibility in the face of a wide source of data and </a:t>
            </a: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greater usage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Summary: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Reconsider direct OHDSI support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 evolutionary steps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Consider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elasticsearch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67F32-EC22-6B4E-A160-610A8603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5B62-A947-4B4D-A1BD-85AEE4F526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637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HA SXSW">
      <a:dk1>
        <a:sysClr val="windowText" lastClr="000000"/>
      </a:dk1>
      <a:lt1>
        <a:sysClr val="window" lastClr="FFFFFF"/>
      </a:lt1>
      <a:dk2>
        <a:srgbClr val="E2001C"/>
      </a:dk2>
      <a:lt2>
        <a:srgbClr val="DCDCDC"/>
      </a:lt2>
      <a:accent1>
        <a:srgbClr val="6C6C6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nt_DataPortfolio2.0_WrapUp" id="{E1B6C026-895C-4640-9027-825ECC91CB35}" vid="{D5B7F2AF-EFF6-8445-A811-5CC611F8B36D}"/>
    </a:ext>
  </a:extLst>
</a:theme>
</file>

<file path=ppt/theme/theme2.xml><?xml version="1.0" encoding="utf-8"?>
<a:theme xmlns:a="http://schemas.openxmlformats.org/drawingml/2006/main" name="3_Office Theme">
  <a:themeElements>
    <a:clrScheme name="AHA SXSW">
      <a:dk1>
        <a:sysClr val="windowText" lastClr="000000"/>
      </a:dk1>
      <a:lt1>
        <a:sysClr val="window" lastClr="FFFFFF"/>
      </a:lt1>
      <a:dk2>
        <a:srgbClr val="E2001C"/>
      </a:dk2>
      <a:lt2>
        <a:srgbClr val="DCDCDC"/>
      </a:lt2>
      <a:accent1>
        <a:srgbClr val="6C6C6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nt_DataPortfolio2.0_WrapUp" id="{E1B6C026-895C-4640-9027-825ECC91CB35}" vid="{CC74860B-73ED-1848-B524-C0A869DB024A}"/>
    </a:ext>
  </a:extLst>
</a:theme>
</file>

<file path=ppt/theme/theme3.xml><?xml version="1.0" encoding="utf-8"?>
<a:theme xmlns:a="http://schemas.openxmlformats.org/drawingml/2006/main" name="4_Office Theme">
  <a:themeElements>
    <a:clrScheme name="AHA SXSW">
      <a:dk1>
        <a:sysClr val="windowText" lastClr="000000"/>
      </a:dk1>
      <a:lt1>
        <a:sysClr val="window" lastClr="FFFFFF"/>
      </a:lt1>
      <a:dk2>
        <a:srgbClr val="E2001C"/>
      </a:dk2>
      <a:lt2>
        <a:srgbClr val="DCDCDC"/>
      </a:lt2>
      <a:accent1>
        <a:srgbClr val="6C6C6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nt_DataPortfolio2.0_WrapUp" id="{E1B6C026-895C-4640-9027-825ECC91CB35}" vid="{3BFC7628-A662-0A44-86CA-39963064B2BA}"/>
    </a:ext>
  </a:extLst>
</a:theme>
</file>

<file path=ppt/theme/theme4.xml><?xml version="1.0" encoding="utf-8"?>
<a:theme xmlns:a="http://schemas.openxmlformats.org/drawingml/2006/main" name="6_Office Theme">
  <a:themeElements>
    <a:clrScheme name="AHA SXSW">
      <a:dk1>
        <a:sysClr val="windowText" lastClr="000000"/>
      </a:dk1>
      <a:lt1>
        <a:sysClr val="window" lastClr="FFFFFF"/>
      </a:lt1>
      <a:dk2>
        <a:srgbClr val="E2001C"/>
      </a:dk2>
      <a:lt2>
        <a:srgbClr val="DCDCDC"/>
      </a:lt2>
      <a:accent1>
        <a:srgbClr val="6C6C6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rant_DataPortfolio2.0_WrapUp" id="{E1B6C026-895C-4640-9027-825ECC91CB35}" vid="{6725D482-1D9D-6F44-80D6-23709909D7D2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nt_DataPortfolio2.0_WrapUp" id="{E1B6C026-895C-4640-9027-825ECC91CB35}" vid="{5881E24C-64BE-EA46-A2C5-217632C9D06B}"/>
    </a:ext>
  </a:extLst>
</a:theme>
</file>

<file path=ppt/theme/theme6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nt_DataPortfolio2.0_WrapUp" id="{E1B6C026-895C-4640-9027-825ECC91CB35}" vid="{A6D31A51-38DC-2041-B0B0-0C972624EB72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AE7F1C6A7B34F959075A2078A6921" ma:contentTypeVersion="29" ma:contentTypeDescription="Create a new document." ma:contentTypeScope="" ma:versionID="bb62febc702af2b89c93e0bcfff8a5d7">
  <xsd:schema xmlns:xsd="http://www.w3.org/2001/XMLSchema" xmlns:xs="http://www.w3.org/2001/XMLSchema" xmlns:p="http://schemas.microsoft.com/office/2006/metadata/properties" xmlns:ns2="daaf8d6d-a1aa-4eed-9bc9-593e90a0c9e0" targetNamespace="http://schemas.microsoft.com/office/2006/metadata/properties" ma:root="true" ma:fieldsID="ef1eb4aa1180cf7bf20db42479fbabd1" ns2:_="">
    <xsd:import namespace="daaf8d6d-a1aa-4eed-9bc9-593e90a0c9e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f8d6d-a1aa-4eed-9bc9-593e90a0c9e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C5A00F-2AA1-4778-BF37-7539FEE61993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daaf8d6d-a1aa-4eed-9bc9-593e90a0c9e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8C22A7-4300-4EF4-867D-F1924F07EC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f8d6d-a1aa-4eed-9bc9-593e90a0c9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28684B-3584-444C-A90A-DA489805DC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995</TotalTime>
  <Words>165</Words>
  <Application>Microsoft Macintosh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Helvetica</vt:lpstr>
      <vt:lpstr>Helvetica Neue</vt:lpstr>
      <vt:lpstr>Helvetica Neue Medium</vt:lpstr>
      <vt:lpstr>Lub Dub Medium</vt:lpstr>
      <vt:lpstr>Lucida Console</vt:lpstr>
      <vt:lpstr>Times New Roman</vt:lpstr>
      <vt:lpstr>Wingdings</vt:lpstr>
      <vt:lpstr>2_Office Theme</vt:lpstr>
      <vt:lpstr>3_Office Theme</vt:lpstr>
      <vt:lpstr>4_Office Theme</vt:lpstr>
      <vt:lpstr>6_Office Theme</vt:lpstr>
      <vt:lpstr>Custom Design</vt:lpstr>
      <vt:lpstr>7_Office Theme</vt:lpstr>
      <vt:lpstr>AHA-NHLBI Pilot Project  on the Precision Medicine Platform  10 September 2018</vt:lpstr>
      <vt:lpstr>Scaling Considerations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Date</dc:title>
  <dc:creator>John Graybeal</dc:creator>
  <cp:lastModifiedBy>Roeder, Chris3</cp:lastModifiedBy>
  <cp:revision>75</cp:revision>
  <cp:lastPrinted>2017-09-12T16:34:22Z</cp:lastPrinted>
  <dcterms:created xsi:type="dcterms:W3CDTF">2018-09-01T23:15:40Z</dcterms:created>
  <dcterms:modified xsi:type="dcterms:W3CDTF">2018-09-09T22:18:43Z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0x010100090AE7F1C6A7B34F959075A2078A6921</vt:lpwstr>
  </property>
</Properties>
</file>