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66" r:id="rId2"/>
    <p:sldId id="274" r:id="rId3"/>
    <p:sldId id="267" r:id="rId4"/>
    <p:sldId id="275" r:id="rId5"/>
    <p:sldId id="285" r:id="rId6"/>
    <p:sldId id="268" r:id="rId7"/>
    <p:sldId id="286" r:id="rId8"/>
    <p:sldId id="282" r:id="rId9"/>
    <p:sldId id="283" r:id="rId10"/>
    <p:sldId id="28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4"/>
    <a:srgbClr val="FF9928"/>
    <a:srgbClr val="FF9950"/>
    <a:srgbClr val="FF9996"/>
    <a:srgbClr val="FF9932"/>
    <a:srgbClr val="FF9919"/>
    <a:srgbClr val="FFCC99"/>
    <a:srgbClr val="FFCC66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3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7DCCA-B0D4-4D42-9713-6191C92374B0}" type="doc">
      <dgm:prSet loTypeId="urn:microsoft.com/office/officeart/2005/8/layout/equation2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CDDDF5A5-9EA6-489E-9DD8-5B0CB62D7E1C}">
      <dgm:prSet phldrT="[Text]"/>
      <dgm:spPr/>
      <dgm:t>
        <a:bodyPr/>
        <a:lstStyle/>
        <a:p>
          <a:r>
            <a:rPr lang="fr-FR" dirty="0" err="1"/>
            <a:t>Verified</a:t>
          </a:r>
          <a:r>
            <a:rPr lang="fr-FR" dirty="0"/>
            <a:t> for duplicates</a:t>
          </a:r>
          <a:endParaRPr lang="en-GB" dirty="0"/>
        </a:p>
      </dgm:t>
    </dgm:pt>
    <dgm:pt modelId="{3E87603D-F0C2-449C-BFD2-4D92B2D7EFF9}" type="parTrans" cxnId="{B6AC2D29-A75D-4904-975E-BC81A5263113}">
      <dgm:prSet/>
      <dgm:spPr/>
      <dgm:t>
        <a:bodyPr/>
        <a:lstStyle/>
        <a:p>
          <a:endParaRPr lang="en-GB"/>
        </a:p>
      </dgm:t>
    </dgm:pt>
    <dgm:pt modelId="{6C276D2E-341D-4640-A3CF-38EA19618702}" type="sibTrans" cxnId="{B6AC2D29-A75D-4904-975E-BC81A5263113}">
      <dgm:prSet/>
      <dgm:spPr/>
      <dgm:t>
        <a:bodyPr/>
        <a:lstStyle/>
        <a:p>
          <a:endParaRPr lang="en-GB"/>
        </a:p>
      </dgm:t>
    </dgm:pt>
    <dgm:pt modelId="{E36B0AA7-DADA-4B07-A3FA-32B3D5560D44}">
      <dgm:prSet phldrT="[Text]"/>
      <dgm:spPr/>
      <dgm:t>
        <a:bodyPr/>
        <a:lstStyle/>
        <a:p>
          <a:r>
            <a:rPr lang="fr-FR" dirty="0" err="1"/>
            <a:t>Standardized</a:t>
          </a:r>
          <a:r>
            <a:rPr lang="fr-FR" dirty="0"/>
            <a:t> data formats for </a:t>
          </a:r>
          <a:r>
            <a:rPr lang="fr-FR" dirty="0" err="1"/>
            <a:t>consistency</a:t>
          </a:r>
          <a:endParaRPr lang="en-GB" dirty="0"/>
        </a:p>
      </dgm:t>
    </dgm:pt>
    <dgm:pt modelId="{07F1889D-81AE-4AF1-892E-4381E00D4467}" type="parTrans" cxnId="{CEF711E3-5D73-401E-8149-C919F24F3917}">
      <dgm:prSet/>
      <dgm:spPr/>
      <dgm:t>
        <a:bodyPr/>
        <a:lstStyle/>
        <a:p>
          <a:endParaRPr lang="en-GB"/>
        </a:p>
      </dgm:t>
    </dgm:pt>
    <dgm:pt modelId="{1855B786-3CDB-4C82-BA3C-69C8EBDF2765}" type="sibTrans" cxnId="{CEF711E3-5D73-401E-8149-C919F24F3917}">
      <dgm:prSet/>
      <dgm:spPr/>
      <dgm:t>
        <a:bodyPr/>
        <a:lstStyle/>
        <a:p>
          <a:endParaRPr lang="en-GB"/>
        </a:p>
      </dgm:t>
    </dgm:pt>
    <dgm:pt modelId="{72F37836-4B90-4634-BB3C-1CC7AE1BDB8A}">
      <dgm:prSet phldrT="[Text]"/>
      <dgm:spPr/>
      <dgm:t>
        <a:bodyPr/>
        <a:lstStyle/>
        <a:p>
          <a:r>
            <a:rPr lang="fr-FR" dirty="0"/>
            <a:t>Data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ready</a:t>
          </a:r>
          <a:r>
            <a:rPr lang="fr-FR" dirty="0"/>
            <a:t> for exploration</a:t>
          </a:r>
          <a:endParaRPr lang="en-GB" dirty="0"/>
        </a:p>
      </dgm:t>
    </dgm:pt>
    <dgm:pt modelId="{86DB36E8-2B5C-4FF2-AF25-B56254A8CEC7}" type="parTrans" cxnId="{33F6F550-118C-4AF1-993B-3039B5E648EB}">
      <dgm:prSet/>
      <dgm:spPr/>
      <dgm:t>
        <a:bodyPr/>
        <a:lstStyle/>
        <a:p>
          <a:endParaRPr lang="en-GB"/>
        </a:p>
      </dgm:t>
    </dgm:pt>
    <dgm:pt modelId="{65CDFB92-895A-461F-9164-76F4475723F3}" type="sibTrans" cxnId="{33F6F550-118C-4AF1-993B-3039B5E648EB}">
      <dgm:prSet/>
      <dgm:spPr/>
      <dgm:t>
        <a:bodyPr/>
        <a:lstStyle/>
        <a:p>
          <a:endParaRPr lang="en-GB"/>
        </a:p>
      </dgm:t>
    </dgm:pt>
    <dgm:pt modelId="{39799D36-B2B7-43E6-AD3D-643476DD88BB}">
      <dgm:prSet phldrT="[Text]"/>
      <dgm:spPr/>
      <dgm:t>
        <a:bodyPr/>
        <a:lstStyle/>
        <a:p>
          <a:r>
            <a:rPr lang="fr-FR" dirty="0" err="1"/>
            <a:t>Looked</a:t>
          </a:r>
          <a:r>
            <a:rPr lang="fr-FR" dirty="0"/>
            <a:t> for </a:t>
          </a:r>
          <a:r>
            <a:rPr lang="fr-FR" dirty="0" err="1"/>
            <a:t>missing</a:t>
          </a:r>
          <a:r>
            <a:rPr lang="fr-FR" dirty="0"/>
            <a:t> values</a:t>
          </a:r>
          <a:endParaRPr lang="en-GB" dirty="0"/>
        </a:p>
      </dgm:t>
    </dgm:pt>
    <dgm:pt modelId="{A4941C4B-6BE2-4F3F-B1A1-4589992D6CF9}" type="parTrans" cxnId="{5E5805E1-4337-4349-AE20-8FAE38EEF80E}">
      <dgm:prSet/>
      <dgm:spPr/>
      <dgm:t>
        <a:bodyPr/>
        <a:lstStyle/>
        <a:p>
          <a:endParaRPr lang="en-GB"/>
        </a:p>
      </dgm:t>
    </dgm:pt>
    <dgm:pt modelId="{E9C2A80B-6449-4C88-B679-98ADC671FCA1}" type="sibTrans" cxnId="{5E5805E1-4337-4349-AE20-8FAE38EEF80E}">
      <dgm:prSet/>
      <dgm:spPr/>
      <dgm:t>
        <a:bodyPr/>
        <a:lstStyle/>
        <a:p>
          <a:endParaRPr lang="en-GB"/>
        </a:p>
      </dgm:t>
    </dgm:pt>
    <dgm:pt modelId="{2B66E20F-3312-451A-9A8A-01F482ED8EA4}" type="pres">
      <dgm:prSet presAssocID="{D4B7DCCA-B0D4-4D42-9713-6191C92374B0}" presName="Name0" presStyleCnt="0">
        <dgm:presLayoutVars>
          <dgm:dir/>
          <dgm:resizeHandles val="exact"/>
        </dgm:presLayoutVars>
      </dgm:prSet>
      <dgm:spPr/>
    </dgm:pt>
    <dgm:pt modelId="{B7D97B7E-36CF-4D8E-A125-511FD0B8ACD1}" type="pres">
      <dgm:prSet presAssocID="{D4B7DCCA-B0D4-4D42-9713-6191C92374B0}" presName="vNodes" presStyleCnt="0"/>
      <dgm:spPr/>
    </dgm:pt>
    <dgm:pt modelId="{7B47B3AF-16A7-4947-AA01-85552071D683}" type="pres">
      <dgm:prSet presAssocID="{CDDDF5A5-9EA6-489E-9DD8-5B0CB62D7E1C}" presName="node" presStyleLbl="node1" presStyleIdx="0" presStyleCnt="4" custScaleX="102484" custScaleY="88890">
        <dgm:presLayoutVars>
          <dgm:bulletEnabled val="1"/>
        </dgm:presLayoutVars>
      </dgm:prSet>
      <dgm:spPr/>
    </dgm:pt>
    <dgm:pt modelId="{8BDEB36E-5956-4B82-B431-792B5819E2A0}" type="pres">
      <dgm:prSet presAssocID="{6C276D2E-341D-4640-A3CF-38EA19618702}" presName="spacerT" presStyleCnt="0"/>
      <dgm:spPr/>
    </dgm:pt>
    <dgm:pt modelId="{11D208F7-79BA-4F1D-89E5-A9B3AA27621C}" type="pres">
      <dgm:prSet presAssocID="{6C276D2E-341D-4640-A3CF-38EA19618702}" presName="sibTrans" presStyleLbl="sibTrans2D1" presStyleIdx="0" presStyleCnt="3"/>
      <dgm:spPr/>
    </dgm:pt>
    <dgm:pt modelId="{3DA3AB0D-631F-46BC-99F8-C23C530191DD}" type="pres">
      <dgm:prSet presAssocID="{6C276D2E-341D-4640-A3CF-38EA19618702}" presName="spacerB" presStyleCnt="0"/>
      <dgm:spPr/>
    </dgm:pt>
    <dgm:pt modelId="{B4BD9747-7F01-4462-89EF-1AA9E9E067B2}" type="pres">
      <dgm:prSet presAssocID="{E36B0AA7-DADA-4B07-A3FA-32B3D5560D44}" presName="node" presStyleLbl="node1" presStyleIdx="1" presStyleCnt="4" custScaleX="122409" custScaleY="111802">
        <dgm:presLayoutVars>
          <dgm:bulletEnabled val="1"/>
        </dgm:presLayoutVars>
      </dgm:prSet>
      <dgm:spPr/>
    </dgm:pt>
    <dgm:pt modelId="{39F31ED6-7E43-45E8-8433-76323873FD43}" type="pres">
      <dgm:prSet presAssocID="{1855B786-3CDB-4C82-BA3C-69C8EBDF2765}" presName="spacerT" presStyleCnt="0"/>
      <dgm:spPr/>
    </dgm:pt>
    <dgm:pt modelId="{169250B2-808C-4E94-9DC7-366C3BBD04F6}" type="pres">
      <dgm:prSet presAssocID="{1855B786-3CDB-4C82-BA3C-69C8EBDF2765}" presName="sibTrans" presStyleLbl="sibTrans2D1" presStyleIdx="1" presStyleCnt="3"/>
      <dgm:spPr/>
    </dgm:pt>
    <dgm:pt modelId="{05A3F71F-20E3-4F1D-9B18-A7AB042779F5}" type="pres">
      <dgm:prSet presAssocID="{1855B786-3CDB-4C82-BA3C-69C8EBDF2765}" presName="spacerB" presStyleCnt="0"/>
      <dgm:spPr/>
    </dgm:pt>
    <dgm:pt modelId="{3DAA002C-82FE-4773-9CEE-D8A6961504F9}" type="pres">
      <dgm:prSet presAssocID="{39799D36-B2B7-43E6-AD3D-643476DD88BB}" presName="node" presStyleLbl="node1" presStyleIdx="2" presStyleCnt="4" custScaleX="122409" custScaleY="111802">
        <dgm:presLayoutVars>
          <dgm:bulletEnabled val="1"/>
        </dgm:presLayoutVars>
      </dgm:prSet>
      <dgm:spPr/>
    </dgm:pt>
    <dgm:pt modelId="{B04B03E1-A4CB-4EC9-BDE1-D1E4E9E7C3A2}" type="pres">
      <dgm:prSet presAssocID="{D4B7DCCA-B0D4-4D42-9713-6191C92374B0}" presName="sibTransLast" presStyleLbl="sibTrans2D1" presStyleIdx="2" presStyleCnt="3"/>
      <dgm:spPr/>
    </dgm:pt>
    <dgm:pt modelId="{88925103-E130-4580-9CDF-9D3AB13F8331}" type="pres">
      <dgm:prSet presAssocID="{D4B7DCCA-B0D4-4D42-9713-6191C92374B0}" presName="connectorText" presStyleLbl="sibTrans2D1" presStyleIdx="2" presStyleCnt="3"/>
      <dgm:spPr/>
    </dgm:pt>
    <dgm:pt modelId="{FA546F47-4179-4927-A79C-F24A722B8DAD}" type="pres">
      <dgm:prSet presAssocID="{D4B7DCCA-B0D4-4D42-9713-6191C92374B0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EAE00B0A-5D8E-4879-ABA1-8D5BE9591A83}" type="presOf" srcId="{72F37836-4B90-4634-BB3C-1CC7AE1BDB8A}" destId="{FA546F47-4179-4927-A79C-F24A722B8DAD}" srcOrd="0" destOrd="0" presId="urn:microsoft.com/office/officeart/2005/8/layout/equation2"/>
    <dgm:cxn modelId="{927C6C25-A241-4FA4-9D49-8685F3E631DE}" type="presOf" srcId="{E36B0AA7-DADA-4B07-A3FA-32B3D5560D44}" destId="{B4BD9747-7F01-4462-89EF-1AA9E9E067B2}" srcOrd="0" destOrd="0" presId="urn:microsoft.com/office/officeart/2005/8/layout/equation2"/>
    <dgm:cxn modelId="{B6AC2D29-A75D-4904-975E-BC81A5263113}" srcId="{D4B7DCCA-B0D4-4D42-9713-6191C92374B0}" destId="{CDDDF5A5-9EA6-489E-9DD8-5B0CB62D7E1C}" srcOrd="0" destOrd="0" parTransId="{3E87603D-F0C2-449C-BFD2-4D92B2D7EFF9}" sibTransId="{6C276D2E-341D-4640-A3CF-38EA19618702}"/>
    <dgm:cxn modelId="{33F6F550-118C-4AF1-993B-3039B5E648EB}" srcId="{D4B7DCCA-B0D4-4D42-9713-6191C92374B0}" destId="{72F37836-4B90-4634-BB3C-1CC7AE1BDB8A}" srcOrd="3" destOrd="0" parTransId="{86DB36E8-2B5C-4FF2-AF25-B56254A8CEC7}" sibTransId="{65CDFB92-895A-461F-9164-76F4475723F3}"/>
    <dgm:cxn modelId="{DF24FE86-D6C3-4F60-B512-E71F5AC374FE}" type="presOf" srcId="{6C276D2E-341D-4640-A3CF-38EA19618702}" destId="{11D208F7-79BA-4F1D-89E5-A9B3AA27621C}" srcOrd="0" destOrd="0" presId="urn:microsoft.com/office/officeart/2005/8/layout/equation2"/>
    <dgm:cxn modelId="{4B30F98D-F754-4E9E-BAEA-2BED3E569D4A}" type="presOf" srcId="{1855B786-3CDB-4C82-BA3C-69C8EBDF2765}" destId="{169250B2-808C-4E94-9DC7-366C3BBD04F6}" srcOrd="0" destOrd="0" presId="urn:microsoft.com/office/officeart/2005/8/layout/equation2"/>
    <dgm:cxn modelId="{BAD2DFA6-4CC6-4382-B109-A09BF9B5D3D0}" type="presOf" srcId="{E9C2A80B-6449-4C88-B679-98ADC671FCA1}" destId="{88925103-E130-4580-9CDF-9D3AB13F8331}" srcOrd="1" destOrd="0" presId="urn:microsoft.com/office/officeart/2005/8/layout/equation2"/>
    <dgm:cxn modelId="{A35D56B1-59C5-4FD7-B6B8-81A0C71EE9CF}" type="presOf" srcId="{CDDDF5A5-9EA6-489E-9DD8-5B0CB62D7E1C}" destId="{7B47B3AF-16A7-4947-AA01-85552071D683}" srcOrd="0" destOrd="0" presId="urn:microsoft.com/office/officeart/2005/8/layout/equation2"/>
    <dgm:cxn modelId="{EC529ABE-04AE-4423-8616-D4C319D7385B}" type="presOf" srcId="{39799D36-B2B7-43E6-AD3D-643476DD88BB}" destId="{3DAA002C-82FE-4773-9CEE-D8A6961504F9}" srcOrd="0" destOrd="0" presId="urn:microsoft.com/office/officeart/2005/8/layout/equation2"/>
    <dgm:cxn modelId="{F1B858C1-072A-43E1-952E-B6A349A5CFC5}" type="presOf" srcId="{E9C2A80B-6449-4C88-B679-98ADC671FCA1}" destId="{B04B03E1-A4CB-4EC9-BDE1-D1E4E9E7C3A2}" srcOrd="0" destOrd="0" presId="urn:microsoft.com/office/officeart/2005/8/layout/equation2"/>
    <dgm:cxn modelId="{4DDC38C4-B37B-4DE9-B2B5-FBAD925E02BA}" type="presOf" srcId="{D4B7DCCA-B0D4-4D42-9713-6191C92374B0}" destId="{2B66E20F-3312-451A-9A8A-01F482ED8EA4}" srcOrd="0" destOrd="0" presId="urn:microsoft.com/office/officeart/2005/8/layout/equation2"/>
    <dgm:cxn modelId="{5E5805E1-4337-4349-AE20-8FAE38EEF80E}" srcId="{D4B7DCCA-B0D4-4D42-9713-6191C92374B0}" destId="{39799D36-B2B7-43E6-AD3D-643476DD88BB}" srcOrd="2" destOrd="0" parTransId="{A4941C4B-6BE2-4F3F-B1A1-4589992D6CF9}" sibTransId="{E9C2A80B-6449-4C88-B679-98ADC671FCA1}"/>
    <dgm:cxn modelId="{CEF711E3-5D73-401E-8149-C919F24F3917}" srcId="{D4B7DCCA-B0D4-4D42-9713-6191C92374B0}" destId="{E36B0AA7-DADA-4B07-A3FA-32B3D5560D44}" srcOrd="1" destOrd="0" parTransId="{07F1889D-81AE-4AF1-892E-4381E00D4467}" sibTransId="{1855B786-3CDB-4C82-BA3C-69C8EBDF2765}"/>
    <dgm:cxn modelId="{5FE60737-64A1-4899-8E8F-2A72E87BEF69}" type="presParOf" srcId="{2B66E20F-3312-451A-9A8A-01F482ED8EA4}" destId="{B7D97B7E-36CF-4D8E-A125-511FD0B8ACD1}" srcOrd="0" destOrd="0" presId="urn:microsoft.com/office/officeart/2005/8/layout/equation2"/>
    <dgm:cxn modelId="{0A97E7B9-EA40-4AA3-9355-698BD45C9CBA}" type="presParOf" srcId="{B7D97B7E-36CF-4D8E-A125-511FD0B8ACD1}" destId="{7B47B3AF-16A7-4947-AA01-85552071D683}" srcOrd="0" destOrd="0" presId="urn:microsoft.com/office/officeart/2005/8/layout/equation2"/>
    <dgm:cxn modelId="{6B8C7A93-F256-40F6-B8D1-F0B53EC722AC}" type="presParOf" srcId="{B7D97B7E-36CF-4D8E-A125-511FD0B8ACD1}" destId="{8BDEB36E-5956-4B82-B431-792B5819E2A0}" srcOrd="1" destOrd="0" presId="urn:microsoft.com/office/officeart/2005/8/layout/equation2"/>
    <dgm:cxn modelId="{4183916B-DA54-43B2-812E-3DAC3E2240C6}" type="presParOf" srcId="{B7D97B7E-36CF-4D8E-A125-511FD0B8ACD1}" destId="{11D208F7-79BA-4F1D-89E5-A9B3AA27621C}" srcOrd="2" destOrd="0" presId="urn:microsoft.com/office/officeart/2005/8/layout/equation2"/>
    <dgm:cxn modelId="{DF65D238-EC7E-4CA6-934F-EFE97F359A10}" type="presParOf" srcId="{B7D97B7E-36CF-4D8E-A125-511FD0B8ACD1}" destId="{3DA3AB0D-631F-46BC-99F8-C23C530191DD}" srcOrd="3" destOrd="0" presId="urn:microsoft.com/office/officeart/2005/8/layout/equation2"/>
    <dgm:cxn modelId="{2C294B11-D779-43B3-87B3-B88FF4A71FE0}" type="presParOf" srcId="{B7D97B7E-36CF-4D8E-A125-511FD0B8ACD1}" destId="{B4BD9747-7F01-4462-89EF-1AA9E9E067B2}" srcOrd="4" destOrd="0" presId="urn:microsoft.com/office/officeart/2005/8/layout/equation2"/>
    <dgm:cxn modelId="{C9772465-D6CD-4C7A-BDC5-972F508F8ACE}" type="presParOf" srcId="{B7D97B7E-36CF-4D8E-A125-511FD0B8ACD1}" destId="{39F31ED6-7E43-45E8-8433-76323873FD43}" srcOrd="5" destOrd="0" presId="urn:microsoft.com/office/officeart/2005/8/layout/equation2"/>
    <dgm:cxn modelId="{A6CF5322-BD27-4011-A57F-554C99015CF1}" type="presParOf" srcId="{B7D97B7E-36CF-4D8E-A125-511FD0B8ACD1}" destId="{169250B2-808C-4E94-9DC7-366C3BBD04F6}" srcOrd="6" destOrd="0" presId="urn:microsoft.com/office/officeart/2005/8/layout/equation2"/>
    <dgm:cxn modelId="{CF82ECF5-DF84-4E9F-A45E-E3AE761BB0B8}" type="presParOf" srcId="{B7D97B7E-36CF-4D8E-A125-511FD0B8ACD1}" destId="{05A3F71F-20E3-4F1D-9B18-A7AB042779F5}" srcOrd="7" destOrd="0" presId="urn:microsoft.com/office/officeart/2005/8/layout/equation2"/>
    <dgm:cxn modelId="{1FC48C69-28F0-43CE-B503-1F860C453314}" type="presParOf" srcId="{B7D97B7E-36CF-4D8E-A125-511FD0B8ACD1}" destId="{3DAA002C-82FE-4773-9CEE-D8A6961504F9}" srcOrd="8" destOrd="0" presId="urn:microsoft.com/office/officeart/2005/8/layout/equation2"/>
    <dgm:cxn modelId="{6A405221-EB72-4680-BC4D-DAF0A6D6916C}" type="presParOf" srcId="{2B66E20F-3312-451A-9A8A-01F482ED8EA4}" destId="{B04B03E1-A4CB-4EC9-BDE1-D1E4E9E7C3A2}" srcOrd="1" destOrd="0" presId="urn:microsoft.com/office/officeart/2005/8/layout/equation2"/>
    <dgm:cxn modelId="{6F2FA4BD-F0BB-46CA-97C1-789C153FE74E}" type="presParOf" srcId="{B04B03E1-A4CB-4EC9-BDE1-D1E4E9E7C3A2}" destId="{88925103-E130-4580-9CDF-9D3AB13F8331}" srcOrd="0" destOrd="0" presId="urn:microsoft.com/office/officeart/2005/8/layout/equation2"/>
    <dgm:cxn modelId="{C3391B97-4F94-4DD7-9A5D-A9A50A0186FE}" type="presParOf" srcId="{2B66E20F-3312-451A-9A8A-01F482ED8EA4}" destId="{FA546F47-4179-4927-A79C-F24A722B8DA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7B3AF-16A7-4947-AA01-85552071D683}">
      <dsp:nvSpPr>
        <dsp:cNvPr id="0" name=""/>
        <dsp:cNvSpPr/>
      </dsp:nvSpPr>
      <dsp:spPr>
        <a:xfrm>
          <a:off x="1674066" y="1128"/>
          <a:ext cx="1446443" cy="125458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Verified</a:t>
          </a:r>
          <a:r>
            <a:rPr lang="fr-FR" sz="1500" kern="1200" dirty="0"/>
            <a:t> for duplicates</a:t>
          </a:r>
          <a:endParaRPr lang="en-GB" sz="1500" kern="1200" dirty="0"/>
        </a:p>
      </dsp:txBody>
      <dsp:txXfrm>
        <a:off x="1885893" y="184857"/>
        <a:ext cx="1022789" cy="887122"/>
      </dsp:txXfrm>
    </dsp:sp>
    <dsp:sp modelId="{11D208F7-79BA-4F1D-89E5-A9B3AA27621C}">
      <dsp:nvSpPr>
        <dsp:cNvPr id="0" name=""/>
        <dsp:cNvSpPr/>
      </dsp:nvSpPr>
      <dsp:spPr>
        <a:xfrm>
          <a:off x="1987986" y="1370313"/>
          <a:ext cx="818603" cy="81860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2096492" y="1683347"/>
        <a:ext cx="601591" cy="192535"/>
      </dsp:txXfrm>
    </dsp:sp>
    <dsp:sp modelId="{B4BD9747-7F01-4462-89EF-1AA9E9E067B2}">
      <dsp:nvSpPr>
        <dsp:cNvPr id="0" name=""/>
        <dsp:cNvSpPr/>
      </dsp:nvSpPr>
      <dsp:spPr>
        <a:xfrm>
          <a:off x="1533457" y="2303521"/>
          <a:ext cx="1727662" cy="157795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Standardized</a:t>
          </a:r>
          <a:r>
            <a:rPr lang="fr-FR" sz="1500" kern="1200" dirty="0"/>
            <a:t> data formats for </a:t>
          </a:r>
          <a:r>
            <a:rPr lang="fr-FR" sz="1500" kern="1200" dirty="0" err="1"/>
            <a:t>consistency</a:t>
          </a:r>
          <a:endParaRPr lang="en-GB" sz="1500" kern="1200" dirty="0"/>
        </a:p>
      </dsp:txBody>
      <dsp:txXfrm>
        <a:off x="1786467" y="2534607"/>
        <a:ext cx="1221642" cy="1115784"/>
      </dsp:txXfrm>
    </dsp:sp>
    <dsp:sp modelId="{169250B2-808C-4E94-9DC7-366C3BBD04F6}">
      <dsp:nvSpPr>
        <dsp:cNvPr id="0" name=""/>
        <dsp:cNvSpPr/>
      </dsp:nvSpPr>
      <dsp:spPr>
        <a:xfrm>
          <a:off x="1987986" y="3996082"/>
          <a:ext cx="818603" cy="81860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2096492" y="4309116"/>
        <a:ext cx="601591" cy="192535"/>
      </dsp:txXfrm>
    </dsp:sp>
    <dsp:sp modelId="{3DAA002C-82FE-4773-9CEE-D8A6961504F9}">
      <dsp:nvSpPr>
        <dsp:cNvPr id="0" name=""/>
        <dsp:cNvSpPr/>
      </dsp:nvSpPr>
      <dsp:spPr>
        <a:xfrm>
          <a:off x="1533457" y="4929290"/>
          <a:ext cx="1727662" cy="157795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Looked</a:t>
          </a:r>
          <a:r>
            <a:rPr lang="fr-FR" sz="1500" kern="1200" dirty="0"/>
            <a:t> for </a:t>
          </a:r>
          <a:r>
            <a:rPr lang="fr-FR" sz="1500" kern="1200" dirty="0" err="1"/>
            <a:t>missing</a:t>
          </a:r>
          <a:r>
            <a:rPr lang="fr-FR" sz="1500" kern="1200" dirty="0"/>
            <a:t> values</a:t>
          </a:r>
          <a:endParaRPr lang="en-GB" sz="1500" kern="1200" dirty="0"/>
        </a:p>
      </dsp:txBody>
      <dsp:txXfrm>
        <a:off x="1786467" y="5160376"/>
        <a:ext cx="1221642" cy="1115784"/>
      </dsp:txXfrm>
    </dsp:sp>
    <dsp:sp modelId="{B04B03E1-A4CB-4EC9-BDE1-D1E4E9E7C3A2}">
      <dsp:nvSpPr>
        <dsp:cNvPr id="0" name=""/>
        <dsp:cNvSpPr/>
      </dsp:nvSpPr>
      <dsp:spPr>
        <a:xfrm>
          <a:off x="3472827" y="2991670"/>
          <a:ext cx="448820" cy="5250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472827" y="3096677"/>
        <a:ext cx="314174" cy="315021"/>
      </dsp:txXfrm>
    </dsp:sp>
    <dsp:sp modelId="{FA546F47-4179-4927-A79C-F24A722B8DAD}">
      <dsp:nvSpPr>
        <dsp:cNvPr id="0" name=""/>
        <dsp:cNvSpPr/>
      </dsp:nvSpPr>
      <dsp:spPr>
        <a:xfrm>
          <a:off x="4107950" y="1842802"/>
          <a:ext cx="2822770" cy="28227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Data </a:t>
          </a:r>
          <a:r>
            <a:rPr lang="fr-FR" sz="2900" kern="1200" dirty="0" err="1"/>
            <a:t>is</a:t>
          </a:r>
          <a:r>
            <a:rPr lang="fr-FR" sz="2900" kern="1200" dirty="0"/>
            <a:t> </a:t>
          </a:r>
          <a:r>
            <a:rPr lang="fr-FR" sz="2900" kern="1200" dirty="0" err="1"/>
            <a:t>ready</a:t>
          </a:r>
          <a:r>
            <a:rPr lang="fr-FR" sz="2900" kern="1200" dirty="0"/>
            <a:t> for exploration</a:t>
          </a:r>
          <a:endParaRPr lang="en-GB" sz="2900" kern="1200" dirty="0"/>
        </a:p>
      </dsp:txBody>
      <dsp:txXfrm>
        <a:off x="4521335" y="2256187"/>
        <a:ext cx="1996000" cy="199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BB8CD-0E7E-4759-B580-75AF7C1977C2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999A7-0C10-4C10-9197-730C082C5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9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999A7-0C10-4C10-9197-730C082C568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63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E4A9B-F7BA-7453-D853-5CC82B43B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DFF90D-7F18-666A-A31E-6D20911CC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BAFF9B-8A6D-C171-2E77-641792285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C5DC9-6411-95CD-56BF-E612103EA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999A7-0C10-4C10-9197-730C082C568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9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999A7-0C10-4C10-9197-730C082C568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54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A07FC-D362-1A9C-2659-D10D29363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8C7FE4-D393-EB75-D374-53E9464F61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7936C5-D3E8-FF3A-2113-C56E068E5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685BC-95D0-F449-ADA1-9D28CBDF4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999A7-0C10-4C10-9197-730C082C568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49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10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08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197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6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5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3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7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0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023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0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9.png"/><Relationship Id="rId9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B9208B-16BD-7C2D-11B8-6CC41D677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CDF4773-1771-AA91-B23B-C26495A2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" b="1405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1FBBE3-0EA2-2D02-5C3B-D12A86B5D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1035" r="52799" b="14051"/>
          <a:stretch/>
        </p:blipFill>
        <p:spPr bwMode="auto">
          <a:xfrm>
            <a:off x="20" y="4830416"/>
            <a:ext cx="5754737" cy="202758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27C85A-8078-9922-D9DA-6D33F367A30A}"/>
              </a:ext>
            </a:extLst>
          </p:cNvPr>
          <p:cNvSpPr txBox="1"/>
          <p:nvPr/>
        </p:nvSpPr>
        <p:spPr>
          <a:xfrm>
            <a:off x="544166" y="5032743"/>
            <a:ext cx="6612008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chemeClr val="bg1"/>
                </a:solidFill>
                <a:latin typeface="Amasis MT Pro Black" panose="02040A04050005020304" pitchFamily="18" charset="0"/>
              </a:rPr>
              <a:t>Mobile Device Usage </a:t>
            </a:r>
          </a:p>
          <a:p>
            <a:r>
              <a:rPr lang="en-GB" sz="3500" dirty="0">
                <a:solidFill>
                  <a:schemeClr val="bg1"/>
                </a:solidFill>
                <a:latin typeface="Amasis MT Pro Black" panose="02040A04050005020304" pitchFamily="18" charset="0"/>
              </a:rPr>
              <a:t>and User </a:t>
            </a:r>
            <a:r>
              <a:rPr lang="en-GB" sz="35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Behavior</a:t>
            </a:r>
            <a:endParaRPr lang="en-GB" sz="35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en-GB" sz="1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1" dirty="0">
                <a:solidFill>
                  <a:schemeClr val="bg1"/>
                </a:solidFill>
                <a:latin typeface="Montserrat" panose="00000500000000000000" pitchFamily="2" charset="0"/>
              </a:rPr>
              <a:t>By Kaohsiung Dlamini</a:t>
            </a:r>
          </a:p>
        </p:txBody>
      </p:sp>
    </p:spTree>
    <p:extLst>
      <p:ext uri="{BB962C8B-B14F-4D97-AF65-F5344CB8AC3E}">
        <p14:creationId xmlns:p14="http://schemas.microsoft.com/office/powerpoint/2010/main" val="361422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0EA11-2E6E-E364-E2D6-8E34C8453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0D459D-8F5D-4559-DDDB-29BBB269524D}"/>
              </a:ext>
            </a:extLst>
          </p:cNvPr>
          <p:cNvSpPr/>
          <p:nvPr/>
        </p:nvSpPr>
        <p:spPr>
          <a:xfrm>
            <a:off x="3110728" y="-15160"/>
            <a:ext cx="9116500" cy="6849262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dirty="0" err="1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Let’s</a:t>
            </a:r>
            <a:r>
              <a:rPr lang="fr-FR" sz="50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fr-FR" sz="5000" dirty="0" err="1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see</a:t>
            </a:r>
            <a:r>
              <a:rPr lang="fr-FR" sz="50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the Tableau Dashboard</a:t>
            </a:r>
          </a:p>
          <a:p>
            <a:pPr algn="ctr"/>
            <a:endParaRPr lang="en-GB" sz="5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23A30E-9B61-03D0-2ECD-1E653EB841E0}"/>
              </a:ext>
            </a:extLst>
          </p:cNvPr>
          <p:cNvGrpSpPr/>
          <p:nvPr/>
        </p:nvGrpSpPr>
        <p:grpSpPr>
          <a:xfrm>
            <a:off x="0" y="-23898"/>
            <a:ext cx="3478158" cy="6858000"/>
            <a:chOff x="3441153" y="0"/>
            <a:chExt cx="3478158" cy="6858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D8320DD-5F53-B837-E8DC-7BBFEC8CD886}"/>
                </a:ext>
              </a:extLst>
            </p:cNvPr>
            <p:cNvGrpSpPr/>
            <p:nvPr/>
          </p:nvGrpSpPr>
          <p:grpSpPr>
            <a:xfrm>
              <a:off x="3441153" y="0"/>
              <a:ext cx="3114555" cy="6858000"/>
              <a:chOff x="9086488" y="39169"/>
              <a:chExt cx="3114555" cy="6858000"/>
            </a:xfrm>
            <a:solidFill>
              <a:srgbClr val="FF9964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A6C236-1835-638A-27B8-046B432FFD7E}"/>
                  </a:ext>
                </a:extLst>
              </p:cNvPr>
              <p:cNvSpPr/>
              <p:nvPr/>
            </p:nvSpPr>
            <p:spPr>
              <a:xfrm>
                <a:off x="9147292" y="39169"/>
                <a:ext cx="3053751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29D490-CAB4-9098-EAFD-C0CDCF0BCF85}"/>
                  </a:ext>
                </a:extLst>
              </p:cNvPr>
              <p:cNvSpPr txBox="1"/>
              <p:nvPr/>
            </p:nvSpPr>
            <p:spPr>
              <a:xfrm>
                <a:off x="9086488" y="39169"/>
                <a:ext cx="3024994" cy="190821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0" b="1" dirty="0">
                    <a:solidFill>
                      <a:schemeClr val="bg1"/>
                    </a:solidFill>
                  </a:rPr>
                  <a:t>4</a:t>
                </a:r>
              </a:p>
              <a:p>
                <a:pPr algn="ctr"/>
                <a:endParaRPr lang="en-GB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EAECA9-B69C-56BC-C90F-2D02C27CA643}"/>
                  </a:ext>
                </a:extLst>
              </p:cNvPr>
              <p:cNvSpPr txBox="1"/>
              <p:nvPr/>
            </p:nvSpPr>
            <p:spPr>
              <a:xfrm>
                <a:off x="9118126" y="1741477"/>
                <a:ext cx="3079090" cy="181588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endParaRPr lang="fr-FR" sz="3800" b="1" dirty="0">
                  <a:solidFill>
                    <a:schemeClr val="bg1"/>
                  </a:solidFill>
                </a:endParaRPr>
              </a:p>
              <a:p>
                <a:r>
                  <a:rPr lang="fr-FR" sz="3700" b="1" dirty="0">
                    <a:solidFill>
                      <a:schemeClr val="bg1"/>
                    </a:solidFill>
                  </a:rPr>
                  <a:t>Data Visualisation</a:t>
                </a:r>
                <a:endParaRPr lang="en-GB" sz="37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062" name="Picture 14" descr="Data Visualization Icon Illustration par aimagenarium · Creative Fabrica">
                <a:extLst>
                  <a:ext uri="{FF2B5EF4-FFF2-40B4-BE49-F238E27FC236}">
                    <a16:creationId xmlns:a16="http://schemas.microsoft.com/office/drawing/2014/main" id="{A0917908-AAE6-AF16-7C20-BDC5AF445A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04" t="14779" r="27657" b="19226"/>
              <a:stretch/>
            </p:blipFill>
            <p:spPr bwMode="auto">
              <a:xfrm>
                <a:off x="9881773" y="4533811"/>
                <a:ext cx="1606145" cy="145586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</p:pic>
        </p:grp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ACB6E60D-FF2A-01BF-3B73-FB648930E321}"/>
                </a:ext>
              </a:extLst>
            </p:cNvPr>
            <p:cNvSpPr/>
            <p:nvPr/>
          </p:nvSpPr>
          <p:spPr>
            <a:xfrm rot="5400000">
              <a:off x="6444138" y="926621"/>
              <a:ext cx="595222" cy="355124"/>
            </a:xfrm>
            <a:prstGeom prst="triangle">
              <a:avLst/>
            </a:prstGeom>
            <a:solidFill>
              <a:srgbClr val="FF996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853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A20E2-EF50-F239-E24D-918B4E342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F83000-4BD9-5ADD-3CB3-2B377BAB65BF}"/>
              </a:ext>
            </a:extLst>
          </p:cNvPr>
          <p:cNvSpPr/>
          <p:nvPr/>
        </p:nvSpPr>
        <p:spPr>
          <a:xfrm>
            <a:off x="0" y="0"/>
            <a:ext cx="12300506" cy="6858000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C7CA9-BEE1-4F13-ABEE-80D45C2B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+mn-lt"/>
              </a:rPr>
              <a:t>CONCLUSIONS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8689-E09B-1466-9F33-E20C360E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we predict the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(iOS or Android) based on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behavior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data?</a:t>
            </a:r>
          </a:p>
          <a:p>
            <a:pPr marL="50292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500" dirty="0">
                <a:latin typeface="Arial" panose="020B0604020202020204" pitchFamily="34" charset="0"/>
              </a:rPr>
              <a:t>Our predictive model is able to relatively accurately predict the operating system however a more balanced data set between </a:t>
            </a:r>
            <a:r>
              <a:rPr lang="en-US" altLang="en-US" sz="1500" dirty="0" err="1">
                <a:latin typeface="Arial" panose="020B0604020202020204" pitchFamily="34" charset="0"/>
              </a:rPr>
              <a:t>IoS</a:t>
            </a:r>
            <a:r>
              <a:rPr lang="en-US" altLang="en-US" sz="1500" dirty="0">
                <a:latin typeface="Arial" panose="020B0604020202020204" pitchFamily="34" charset="0"/>
              </a:rPr>
              <a:t> and Android Models would be better.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distinguishing characteristics of users who prefer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versus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50292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none  according to our correlation matrix.</a:t>
            </a:r>
          </a:p>
          <a:p>
            <a:pPr marL="50292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does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battery drain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between iOS and Android devices on average?</a:t>
            </a:r>
          </a:p>
          <a:p>
            <a:pPr marL="50292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sz="1500" dirty="0">
                <a:latin typeface="Arial" panose="020B0604020202020204" pitchFamily="34" charset="0"/>
              </a:rPr>
              <a:t>- iOS appears to be more efficient in maintaining consistent data usage relative to battery consumption compared to Android, which exhibits greater variability.</a:t>
            </a:r>
          </a:p>
          <a:p>
            <a:pPr marL="50292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GB" sz="1500" dirty="0">
              <a:latin typeface="Arial" panose="020B0604020202020204" pitchFamily="34" charset="0"/>
            </a:endParaRPr>
          </a:p>
          <a:p>
            <a:pPr marL="50292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sz="1500" dirty="0">
                <a:latin typeface="Arial" panose="020B0604020202020204" pitchFamily="34" charset="0"/>
              </a:rPr>
              <a:t>- Android may have specific scenarios (e.g., certain apps or system functions) that cause high data usage during peak battery consumption, suggesting room for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54292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81DCF6-FA9D-1A20-C0F4-8A6AB56DE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ell phone and earphones on a table&#10;&#10;Description automatically generated">
            <a:extLst>
              <a:ext uri="{FF2B5EF4-FFF2-40B4-BE49-F238E27FC236}">
                <a16:creationId xmlns:a16="http://schemas.microsoft.com/office/drawing/2014/main" id="{2C39BADE-A81B-B5FE-709F-244BAEF8494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5" r="-1" b="346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0220E3B-B61B-7FE6-8157-FEE84BBD0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22853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95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9B23A-4CA3-0232-2AA0-C2800956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027" y="1261872"/>
            <a:ext cx="5622528" cy="28529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spc="1300">
                <a:solidFill>
                  <a:srgbClr val="FFFFFF"/>
                </a:solidFill>
              </a:rPr>
              <a:t>THANK YOU FOR YOUR ATTENTION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FA801D1-B067-4DAE-708F-7C47567C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95139" y="0"/>
            <a:ext cx="2196859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63125" y="3424422"/>
            <a:ext cx="642729" cy="2930667"/>
          </a:xfrm>
          <a:prstGeom prst="rect">
            <a:avLst/>
          </a:prstGeom>
          <a:blipFill dpi="0" rotWithShape="1">
            <a:blip r:embed="rId5">
              <a:alphaModFix amt="9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985992" y="483669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159FAF8-0CB6-683D-D88B-A642ABC394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483C4-2C4B-A99B-6166-3F122B2F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25108-3EC0-0A18-73AA-6F150E9CE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98171"/>
            <a:ext cx="3599825" cy="4172405"/>
          </a:xfrm>
        </p:spPr>
        <p:txBody>
          <a:bodyPr>
            <a:normAutofit fontScale="62500" lnSpcReduction="20000"/>
          </a:bodyPr>
          <a:lstStyle/>
          <a:p>
            <a:r>
              <a:rPr lang="fr-FR" sz="2400" dirty="0"/>
              <a:t>Building a </a:t>
            </a:r>
            <a:r>
              <a:rPr lang="fr-FR" sz="2400" dirty="0" err="1"/>
              <a:t>predictive</a:t>
            </a:r>
            <a:r>
              <a:rPr lang="fr-FR" sz="2400" dirty="0"/>
              <a:t> model for Operating </a:t>
            </a:r>
            <a:r>
              <a:rPr lang="fr-FR" sz="2400" dirty="0" err="1"/>
              <a:t>systems</a:t>
            </a:r>
            <a:r>
              <a:rPr lang="fr-FR" sz="2400" dirty="0"/>
              <a:t> </a:t>
            </a:r>
            <a:r>
              <a:rPr lang="fr-FR" sz="2400" dirty="0" err="1"/>
              <a:t>based</a:t>
            </a:r>
            <a:r>
              <a:rPr lang="fr-FR" sz="2400" dirty="0"/>
              <a:t> on certain </a:t>
            </a:r>
            <a:r>
              <a:rPr lang="fr-FR" sz="2400" dirty="0" err="1"/>
              <a:t>charateristics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3200" b="1" i="1" dirty="0" err="1"/>
              <a:t>Dataset</a:t>
            </a:r>
            <a:r>
              <a:rPr lang="fr-FR" sz="3200" b="1" i="1" dirty="0"/>
              <a:t>: </a:t>
            </a:r>
            <a:endParaRPr lang="fr-FR" sz="3200" dirty="0"/>
          </a:p>
          <a:p>
            <a:pPr marL="342900" indent="-342900">
              <a:buFontTx/>
              <a:buChar char="-"/>
            </a:pPr>
            <a:r>
              <a:rPr lang="fr-FR" sz="2400" dirty="0"/>
              <a:t>700 phone </a:t>
            </a:r>
            <a:r>
              <a:rPr lang="fr-FR" sz="2400" dirty="0" err="1"/>
              <a:t>users</a:t>
            </a:r>
            <a:r>
              <a:rPr lang="fr-FR" sz="2400" dirty="0"/>
              <a:t> </a:t>
            </a:r>
          </a:p>
          <a:p>
            <a:pPr marL="342900" indent="-342900">
              <a:buFontTx/>
              <a:buChar char="-"/>
            </a:pPr>
            <a:r>
              <a:rPr lang="fr-FR" sz="2400" dirty="0" err="1"/>
              <a:t>Analysis</a:t>
            </a:r>
            <a:r>
              <a:rPr lang="fr-FR" sz="2400" dirty="0"/>
              <a:t> on 5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models</a:t>
            </a:r>
            <a:endParaRPr lang="fr-FR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Demographic Data: such as age, gender.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Phone Usage: Screen time, </a:t>
            </a:r>
            <a:r>
              <a:rPr lang="fr-FR" sz="2400" dirty="0"/>
              <a:t>data usage, </a:t>
            </a:r>
            <a:r>
              <a:rPr lang="fr-FR" sz="2400" dirty="0" err="1"/>
              <a:t>battery</a:t>
            </a:r>
            <a:r>
              <a:rPr lang="fr-FR" sz="2400" dirty="0"/>
              <a:t> </a:t>
            </a:r>
            <a:r>
              <a:rPr lang="fr-FR" sz="2400" dirty="0" err="1"/>
              <a:t>drain,app</a:t>
            </a:r>
            <a:r>
              <a:rPr lang="fr-FR" sz="2400" dirty="0"/>
              <a:t> usage.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39E72F3-051F-B12D-4445-80E5B0156A01}"/>
              </a:ext>
            </a:extLst>
          </p:cNvPr>
          <p:cNvGrpSpPr/>
          <p:nvPr/>
        </p:nvGrpSpPr>
        <p:grpSpPr>
          <a:xfrm>
            <a:off x="4525282" y="-1233714"/>
            <a:ext cx="8515575" cy="10168856"/>
            <a:chOff x="4006621" y="-1824950"/>
            <a:chExt cx="8994548" cy="10168856"/>
          </a:xfrm>
          <a:blipFill>
            <a:blip r:embed="rId2"/>
            <a:stretch>
              <a:fillRect/>
            </a:stretch>
          </a:blipFill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47DFC2A-EDF0-09FD-933F-3E85CFEBBB2E}"/>
                </a:ext>
              </a:extLst>
            </p:cNvPr>
            <p:cNvGrpSpPr/>
            <p:nvPr/>
          </p:nvGrpSpPr>
          <p:grpSpPr>
            <a:xfrm>
              <a:off x="4006621" y="143895"/>
              <a:ext cx="7977187" cy="2314576"/>
              <a:chOff x="4119563" y="125409"/>
              <a:chExt cx="7977187" cy="2314576"/>
            </a:xfrm>
            <a:grpFill/>
          </p:grpSpPr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A405862-BB52-4CE8-C662-16D037705B53}"/>
                  </a:ext>
                </a:extLst>
              </p:cNvPr>
              <p:cNvSpPr/>
              <p:nvPr/>
            </p:nvSpPr>
            <p:spPr>
              <a:xfrm rot="5400000">
                <a:off x="592455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AFC21218-A0F8-1337-6E38-F60DC3D1636E}"/>
                  </a:ext>
                </a:extLst>
              </p:cNvPr>
              <p:cNvSpPr/>
              <p:nvPr/>
            </p:nvSpPr>
            <p:spPr>
              <a:xfrm rot="5400000">
                <a:off x="7953375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6E6133EB-0592-C47E-F448-AD0AB429250D}"/>
                  </a:ext>
                </a:extLst>
              </p:cNvPr>
              <p:cNvSpPr/>
              <p:nvPr/>
            </p:nvSpPr>
            <p:spPr>
              <a:xfrm rot="5400000">
                <a:off x="998220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17AA75A6-D52D-0E17-3081-FBA8F07B78D0}"/>
                  </a:ext>
                </a:extLst>
              </p:cNvPr>
              <p:cNvSpPr/>
              <p:nvPr/>
            </p:nvSpPr>
            <p:spPr>
              <a:xfrm rot="5400000">
                <a:off x="3919538" y="325434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EF3545-C2B6-7C49-508B-C5805D88095B}"/>
                </a:ext>
              </a:extLst>
            </p:cNvPr>
            <p:cNvGrpSpPr/>
            <p:nvPr/>
          </p:nvGrpSpPr>
          <p:grpSpPr>
            <a:xfrm>
              <a:off x="5007767" y="2116138"/>
              <a:ext cx="7977187" cy="2314576"/>
              <a:chOff x="4119563" y="125409"/>
              <a:chExt cx="7977187" cy="2314576"/>
            </a:xfrm>
            <a:grpFill/>
          </p:grpSpPr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07053418-FBBC-62E1-48D2-261401C7A393}"/>
                  </a:ext>
                </a:extLst>
              </p:cNvPr>
              <p:cNvSpPr/>
              <p:nvPr/>
            </p:nvSpPr>
            <p:spPr>
              <a:xfrm rot="5400000">
                <a:off x="592455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Hexagon 55">
                <a:extLst>
                  <a:ext uri="{FF2B5EF4-FFF2-40B4-BE49-F238E27FC236}">
                    <a16:creationId xmlns:a16="http://schemas.microsoft.com/office/drawing/2014/main" id="{A1AED674-00D4-0DEA-F13F-41328FA2AF1F}"/>
                  </a:ext>
                </a:extLst>
              </p:cNvPr>
              <p:cNvSpPr/>
              <p:nvPr/>
            </p:nvSpPr>
            <p:spPr>
              <a:xfrm rot="5400000">
                <a:off x="7953375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Hexagon 56">
                <a:extLst>
                  <a:ext uri="{FF2B5EF4-FFF2-40B4-BE49-F238E27FC236}">
                    <a16:creationId xmlns:a16="http://schemas.microsoft.com/office/drawing/2014/main" id="{E0ABDF6E-D8C7-70D8-E6FC-DEDF5BEECA15}"/>
                  </a:ext>
                </a:extLst>
              </p:cNvPr>
              <p:cNvSpPr/>
              <p:nvPr/>
            </p:nvSpPr>
            <p:spPr>
              <a:xfrm rot="5400000">
                <a:off x="998220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Hexagon 57">
                <a:extLst>
                  <a:ext uri="{FF2B5EF4-FFF2-40B4-BE49-F238E27FC236}">
                    <a16:creationId xmlns:a16="http://schemas.microsoft.com/office/drawing/2014/main" id="{97F3D46F-330B-235D-BFB0-6B904EAFF208}"/>
                  </a:ext>
                </a:extLst>
              </p:cNvPr>
              <p:cNvSpPr/>
              <p:nvPr/>
            </p:nvSpPr>
            <p:spPr>
              <a:xfrm rot="5400000">
                <a:off x="3919538" y="325434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27FA30B-8054-9D6C-444B-65E0B122856C}"/>
                </a:ext>
              </a:extLst>
            </p:cNvPr>
            <p:cNvGrpSpPr/>
            <p:nvPr/>
          </p:nvGrpSpPr>
          <p:grpSpPr>
            <a:xfrm>
              <a:off x="4050505" y="4097340"/>
              <a:ext cx="7977187" cy="2314576"/>
              <a:chOff x="4119563" y="125409"/>
              <a:chExt cx="7977187" cy="2314576"/>
            </a:xfrm>
            <a:grpFill/>
          </p:grpSpPr>
          <p:sp>
            <p:nvSpPr>
              <p:cNvPr id="60" name="Hexagon 59">
                <a:extLst>
                  <a:ext uri="{FF2B5EF4-FFF2-40B4-BE49-F238E27FC236}">
                    <a16:creationId xmlns:a16="http://schemas.microsoft.com/office/drawing/2014/main" id="{BF6D2253-D96C-7C9B-20DF-66D4883BD814}"/>
                  </a:ext>
                </a:extLst>
              </p:cNvPr>
              <p:cNvSpPr/>
              <p:nvPr/>
            </p:nvSpPr>
            <p:spPr>
              <a:xfrm rot="5400000">
                <a:off x="592455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Hexagon 60">
                <a:extLst>
                  <a:ext uri="{FF2B5EF4-FFF2-40B4-BE49-F238E27FC236}">
                    <a16:creationId xmlns:a16="http://schemas.microsoft.com/office/drawing/2014/main" id="{4F79AAF6-687A-F0C3-DA56-5697A248B2BB}"/>
                  </a:ext>
                </a:extLst>
              </p:cNvPr>
              <p:cNvSpPr/>
              <p:nvPr/>
            </p:nvSpPr>
            <p:spPr>
              <a:xfrm rot="5400000">
                <a:off x="7953375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Hexagon 61">
                <a:extLst>
                  <a:ext uri="{FF2B5EF4-FFF2-40B4-BE49-F238E27FC236}">
                    <a16:creationId xmlns:a16="http://schemas.microsoft.com/office/drawing/2014/main" id="{F6B8C5D5-0981-22F8-01BB-F1B0C430A972}"/>
                  </a:ext>
                </a:extLst>
              </p:cNvPr>
              <p:cNvSpPr/>
              <p:nvPr/>
            </p:nvSpPr>
            <p:spPr>
              <a:xfrm rot="5400000">
                <a:off x="998220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Hexagon 62">
                <a:extLst>
                  <a:ext uri="{FF2B5EF4-FFF2-40B4-BE49-F238E27FC236}">
                    <a16:creationId xmlns:a16="http://schemas.microsoft.com/office/drawing/2014/main" id="{CA8C6966-94BD-E472-7266-0D570F67C1C8}"/>
                  </a:ext>
                </a:extLst>
              </p:cNvPr>
              <p:cNvSpPr/>
              <p:nvPr/>
            </p:nvSpPr>
            <p:spPr>
              <a:xfrm rot="5400000">
                <a:off x="3919538" y="325434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5888726-496D-7C4B-6EBA-D926FEB095E4}"/>
                </a:ext>
              </a:extLst>
            </p:cNvPr>
            <p:cNvGrpSpPr/>
            <p:nvPr/>
          </p:nvGrpSpPr>
          <p:grpSpPr>
            <a:xfrm>
              <a:off x="5007767" y="6029330"/>
              <a:ext cx="7977187" cy="2314576"/>
              <a:chOff x="4119563" y="125409"/>
              <a:chExt cx="7977187" cy="2314576"/>
            </a:xfrm>
            <a:grpFill/>
          </p:grpSpPr>
          <p:sp>
            <p:nvSpPr>
              <p:cNvPr id="65" name="Hexagon 64">
                <a:extLst>
                  <a:ext uri="{FF2B5EF4-FFF2-40B4-BE49-F238E27FC236}">
                    <a16:creationId xmlns:a16="http://schemas.microsoft.com/office/drawing/2014/main" id="{CA47C3CD-454A-EBEC-6672-16E0D0D03672}"/>
                  </a:ext>
                </a:extLst>
              </p:cNvPr>
              <p:cNvSpPr/>
              <p:nvPr/>
            </p:nvSpPr>
            <p:spPr>
              <a:xfrm rot="5400000">
                <a:off x="592455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Hexagon 65">
                <a:extLst>
                  <a:ext uri="{FF2B5EF4-FFF2-40B4-BE49-F238E27FC236}">
                    <a16:creationId xmlns:a16="http://schemas.microsoft.com/office/drawing/2014/main" id="{2BBE7DE3-4030-9973-B488-14D0CB3AB940}"/>
                  </a:ext>
                </a:extLst>
              </p:cNvPr>
              <p:cNvSpPr/>
              <p:nvPr/>
            </p:nvSpPr>
            <p:spPr>
              <a:xfrm rot="5400000">
                <a:off x="7953375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Hexagon 66">
                <a:extLst>
                  <a:ext uri="{FF2B5EF4-FFF2-40B4-BE49-F238E27FC236}">
                    <a16:creationId xmlns:a16="http://schemas.microsoft.com/office/drawing/2014/main" id="{38AA61EF-6995-50BC-C749-B1040EF2333B}"/>
                  </a:ext>
                </a:extLst>
              </p:cNvPr>
              <p:cNvSpPr/>
              <p:nvPr/>
            </p:nvSpPr>
            <p:spPr>
              <a:xfrm rot="5400000">
                <a:off x="998220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Hexagon 67">
                <a:extLst>
                  <a:ext uri="{FF2B5EF4-FFF2-40B4-BE49-F238E27FC236}">
                    <a16:creationId xmlns:a16="http://schemas.microsoft.com/office/drawing/2014/main" id="{4739B34C-8844-3635-B649-F7E7425CF776}"/>
                  </a:ext>
                </a:extLst>
              </p:cNvPr>
              <p:cNvSpPr/>
              <p:nvPr/>
            </p:nvSpPr>
            <p:spPr>
              <a:xfrm rot="5400000">
                <a:off x="3919538" y="325434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DEFE1E-5635-E601-D589-EF2E3B1E9805}"/>
                </a:ext>
              </a:extLst>
            </p:cNvPr>
            <p:cNvGrpSpPr/>
            <p:nvPr/>
          </p:nvGrpSpPr>
          <p:grpSpPr>
            <a:xfrm>
              <a:off x="5023982" y="-1824950"/>
              <a:ext cx="7977187" cy="2314576"/>
              <a:chOff x="4119563" y="125409"/>
              <a:chExt cx="7977187" cy="2314576"/>
            </a:xfrm>
            <a:grpFill/>
          </p:grpSpPr>
          <p:sp>
            <p:nvSpPr>
              <p:cNvPr id="70" name="Hexagon 69">
                <a:extLst>
                  <a:ext uri="{FF2B5EF4-FFF2-40B4-BE49-F238E27FC236}">
                    <a16:creationId xmlns:a16="http://schemas.microsoft.com/office/drawing/2014/main" id="{062D3D8F-62A7-9633-BD76-802E10AE8C29}"/>
                  </a:ext>
                </a:extLst>
              </p:cNvPr>
              <p:cNvSpPr/>
              <p:nvPr/>
            </p:nvSpPr>
            <p:spPr>
              <a:xfrm rot="5400000">
                <a:off x="592455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Hexagon 70">
                <a:extLst>
                  <a:ext uri="{FF2B5EF4-FFF2-40B4-BE49-F238E27FC236}">
                    <a16:creationId xmlns:a16="http://schemas.microsoft.com/office/drawing/2014/main" id="{68C8CC4A-A448-D4DD-3FEB-02D9B0DE3158}"/>
                  </a:ext>
                </a:extLst>
              </p:cNvPr>
              <p:cNvSpPr/>
              <p:nvPr/>
            </p:nvSpPr>
            <p:spPr>
              <a:xfrm rot="5400000">
                <a:off x="7953375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Hexagon 71">
                <a:extLst>
                  <a:ext uri="{FF2B5EF4-FFF2-40B4-BE49-F238E27FC236}">
                    <a16:creationId xmlns:a16="http://schemas.microsoft.com/office/drawing/2014/main" id="{F03A0DD4-1B62-ED20-9069-C393E3A1FE2A}"/>
                  </a:ext>
                </a:extLst>
              </p:cNvPr>
              <p:cNvSpPr/>
              <p:nvPr/>
            </p:nvSpPr>
            <p:spPr>
              <a:xfrm rot="5400000">
                <a:off x="998220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Hexagon 72">
                <a:extLst>
                  <a:ext uri="{FF2B5EF4-FFF2-40B4-BE49-F238E27FC236}">
                    <a16:creationId xmlns:a16="http://schemas.microsoft.com/office/drawing/2014/main" id="{2A26AD1D-D864-40B1-36D9-63894F982EEF}"/>
                  </a:ext>
                </a:extLst>
              </p:cNvPr>
              <p:cNvSpPr/>
              <p:nvPr/>
            </p:nvSpPr>
            <p:spPr>
              <a:xfrm rot="5400000">
                <a:off x="3919538" y="325434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659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9465F9-52FB-F370-92EE-D0A5F054AEDE}"/>
              </a:ext>
            </a:extLst>
          </p:cNvPr>
          <p:cNvSpPr/>
          <p:nvPr/>
        </p:nvSpPr>
        <p:spPr>
          <a:xfrm>
            <a:off x="8596" y="0"/>
            <a:ext cx="12361636" cy="7056408"/>
          </a:xfrm>
          <a:prstGeom prst="rect">
            <a:avLst/>
          </a:prstGeom>
          <a:solidFill>
            <a:srgbClr val="FFCC9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05E01A-97FE-316D-C553-B29685A2CD36}"/>
              </a:ext>
            </a:extLst>
          </p:cNvPr>
          <p:cNvGrpSpPr/>
          <p:nvPr/>
        </p:nvGrpSpPr>
        <p:grpSpPr>
          <a:xfrm>
            <a:off x="338203" y="1102290"/>
            <a:ext cx="3647885" cy="4885958"/>
            <a:chOff x="7325610" y="854734"/>
            <a:chExt cx="4205945" cy="5416670"/>
          </a:xfrm>
        </p:grpSpPr>
        <p:pic>
          <p:nvPicPr>
            <p:cNvPr id="1028" name="Picture 4" descr="Android logo : histoire, signification et évolution, symbole">
              <a:extLst>
                <a:ext uri="{FF2B5EF4-FFF2-40B4-BE49-F238E27FC236}">
                  <a16:creationId xmlns:a16="http://schemas.microsoft.com/office/drawing/2014/main" id="{524A2394-0D29-0614-96BD-3D8866094A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08" r="16447" b="16575"/>
            <a:stretch/>
          </p:blipFill>
          <p:spPr bwMode="auto">
            <a:xfrm>
              <a:off x="7325610" y="854734"/>
              <a:ext cx="4205945" cy="41148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4FB27DD-0EE9-D5B9-AB94-65EEAC14CAEB}"/>
                </a:ext>
              </a:extLst>
            </p:cNvPr>
            <p:cNvSpPr/>
            <p:nvPr/>
          </p:nvSpPr>
          <p:spPr>
            <a:xfrm>
              <a:off x="8371845" y="5434642"/>
              <a:ext cx="2317455" cy="836762"/>
            </a:xfrm>
            <a:prstGeom prst="roundRect">
              <a:avLst/>
            </a:prstGeom>
            <a:solidFill>
              <a:srgbClr val="9D69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ANDROID</a:t>
              </a:r>
              <a:endParaRPr lang="en-GB" sz="28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ACB00D-2842-4BCC-D5A8-8A8551BDACF6}"/>
              </a:ext>
            </a:extLst>
          </p:cNvPr>
          <p:cNvGrpSpPr/>
          <p:nvPr/>
        </p:nvGrpSpPr>
        <p:grpSpPr>
          <a:xfrm>
            <a:off x="8417490" y="1102290"/>
            <a:ext cx="3470593" cy="4885958"/>
            <a:chOff x="7325610" y="854734"/>
            <a:chExt cx="4205945" cy="5416670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3508BF66-F1C8-B71A-0BE7-E6CC18848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4" b="1084"/>
            <a:stretch/>
          </p:blipFill>
          <p:spPr bwMode="auto">
            <a:xfrm>
              <a:off x="7325610" y="854734"/>
              <a:ext cx="4205945" cy="41148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0DACDB0-E268-45A3-9173-27507EE790D1}"/>
                </a:ext>
              </a:extLst>
            </p:cNvPr>
            <p:cNvSpPr/>
            <p:nvPr/>
          </p:nvSpPr>
          <p:spPr>
            <a:xfrm>
              <a:off x="8371846" y="5434642"/>
              <a:ext cx="2113472" cy="836762"/>
            </a:xfrm>
            <a:prstGeom prst="roundRect">
              <a:avLst/>
            </a:prstGeom>
            <a:solidFill>
              <a:srgbClr val="9D69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IOS</a:t>
              </a:r>
              <a:endParaRPr lang="en-GB" sz="2800" b="1" dirty="0"/>
            </a:p>
          </p:txBody>
        </p: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0D54F92-4DD1-F555-EE95-4E19831E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984" y="1646660"/>
            <a:ext cx="4558468" cy="11314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3000" b="1" dirty="0">
                <a:latin typeface="Congenial Black" panose="02000503040000020004" pitchFamily="2" charset="0"/>
              </a:rPr>
              <a:t>WHICH OPERATING SYSTEM  </a:t>
            </a:r>
          </a:p>
          <a:p>
            <a:pPr marL="0" indent="0" algn="ctr">
              <a:buNone/>
            </a:pPr>
            <a:r>
              <a:rPr lang="fr-FR" sz="3000" b="1">
                <a:latin typeface="Congenial Black" panose="02000503040000020004" pitchFamily="2" charset="0"/>
              </a:rPr>
              <a:t>SHOULD </a:t>
            </a:r>
            <a:r>
              <a:rPr lang="fr-FR" sz="3000" b="1" dirty="0">
                <a:latin typeface="Congenial Black" panose="02000503040000020004" pitchFamily="2" charset="0"/>
              </a:rPr>
              <a:t>PEOPLE CHOOSE ?</a:t>
            </a:r>
            <a:endParaRPr lang="en-GB" sz="3000" b="1" dirty="0">
              <a:latin typeface="Congenial Black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9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6D929-4801-BEBD-FDF7-5EB8C8FB6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17485DF0-A997-2E8B-340D-A0CE16973C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A0D01-0AC8-48B8-57FE-A2192146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E0511-9B0E-E52E-EE2D-9E46C3440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222" y="1682182"/>
            <a:ext cx="3932237" cy="4210741"/>
          </a:xfrm>
        </p:spPr>
        <p:txBody>
          <a:bodyPr>
            <a:normAutofit/>
          </a:bodyPr>
          <a:lstStyle/>
          <a:p>
            <a:endParaRPr lang="fr-FR" sz="1600" b="1" dirty="0"/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we predict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(iOS or Android) based 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behavior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distinguishing characteristics of users who prefer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versus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does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battery drain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between iOS and Android devices on average? </a:t>
            </a:r>
          </a:p>
          <a:p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DA1615-D4D9-732D-6350-F61465444C29}"/>
              </a:ext>
            </a:extLst>
          </p:cNvPr>
          <p:cNvGrpSpPr/>
          <p:nvPr/>
        </p:nvGrpSpPr>
        <p:grpSpPr>
          <a:xfrm>
            <a:off x="4516213" y="-4692089"/>
            <a:ext cx="8558409" cy="12165597"/>
            <a:chOff x="4516213" y="-4692089"/>
            <a:chExt cx="8558409" cy="12165597"/>
          </a:xfrm>
          <a:blipFill>
            <a:blip r:embed="rId2"/>
            <a:stretch>
              <a:fillRect/>
            </a:stretch>
          </a:blipFill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419994E-83A4-A2D1-A1F3-51E57BA09CFA}"/>
                </a:ext>
              </a:extLst>
            </p:cNvPr>
            <p:cNvGrpSpPr/>
            <p:nvPr/>
          </p:nvGrpSpPr>
          <p:grpSpPr>
            <a:xfrm>
              <a:off x="4516213" y="-2723244"/>
              <a:ext cx="7552390" cy="2314576"/>
              <a:chOff x="4119563" y="125409"/>
              <a:chExt cx="7977187" cy="2314576"/>
            </a:xfrm>
            <a:grpFill/>
          </p:grpSpPr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0C8F3DC1-D814-FC88-BD00-65971AD48077}"/>
                  </a:ext>
                </a:extLst>
              </p:cNvPr>
              <p:cNvSpPr/>
              <p:nvPr/>
            </p:nvSpPr>
            <p:spPr>
              <a:xfrm rot="5400000">
                <a:off x="592455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390C468E-742B-C30E-9840-621894F543BA}"/>
                  </a:ext>
                </a:extLst>
              </p:cNvPr>
              <p:cNvSpPr/>
              <p:nvPr/>
            </p:nvSpPr>
            <p:spPr>
              <a:xfrm rot="5400000">
                <a:off x="7953375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B56D2CF5-5FEC-73C3-AF8A-6F968564D5F3}"/>
                  </a:ext>
                </a:extLst>
              </p:cNvPr>
              <p:cNvSpPr/>
              <p:nvPr/>
            </p:nvSpPr>
            <p:spPr>
              <a:xfrm rot="5400000">
                <a:off x="998220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F6F10FF0-61D8-D123-7CBC-307342062754}"/>
                  </a:ext>
                </a:extLst>
              </p:cNvPr>
              <p:cNvSpPr/>
              <p:nvPr/>
            </p:nvSpPr>
            <p:spPr>
              <a:xfrm rot="5400000">
                <a:off x="3919538" y="325434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BF6794-2C7F-853F-7ECF-E8F227AB9834}"/>
                </a:ext>
              </a:extLst>
            </p:cNvPr>
            <p:cNvGrpSpPr/>
            <p:nvPr/>
          </p:nvGrpSpPr>
          <p:grpSpPr>
            <a:xfrm>
              <a:off x="5464046" y="-751001"/>
              <a:ext cx="7552390" cy="2314576"/>
              <a:chOff x="4119563" y="125409"/>
              <a:chExt cx="7977187" cy="2314576"/>
            </a:xfrm>
            <a:grpFill/>
          </p:grpSpPr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C16DB5CF-0B97-E008-7522-7914BA8A422B}"/>
                  </a:ext>
                </a:extLst>
              </p:cNvPr>
              <p:cNvSpPr/>
              <p:nvPr/>
            </p:nvSpPr>
            <p:spPr>
              <a:xfrm rot="5400000">
                <a:off x="592455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Hexagon 55">
                <a:extLst>
                  <a:ext uri="{FF2B5EF4-FFF2-40B4-BE49-F238E27FC236}">
                    <a16:creationId xmlns:a16="http://schemas.microsoft.com/office/drawing/2014/main" id="{E2769E52-BC09-5C65-7DC8-BC5E9719F729}"/>
                  </a:ext>
                </a:extLst>
              </p:cNvPr>
              <p:cNvSpPr/>
              <p:nvPr/>
            </p:nvSpPr>
            <p:spPr>
              <a:xfrm rot="5400000">
                <a:off x="7953375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Hexagon 56">
                <a:extLst>
                  <a:ext uri="{FF2B5EF4-FFF2-40B4-BE49-F238E27FC236}">
                    <a16:creationId xmlns:a16="http://schemas.microsoft.com/office/drawing/2014/main" id="{1E404448-CC94-13A6-DCD7-73A688D45F94}"/>
                  </a:ext>
                </a:extLst>
              </p:cNvPr>
              <p:cNvSpPr/>
              <p:nvPr/>
            </p:nvSpPr>
            <p:spPr>
              <a:xfrm rot="5400000">
                <a:off x="998220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Hexagon 57">
                <a:extLst>
                  <a:ext uri="{FF2B5EF4-FFF2-40B4-BE49-F238E27FC236}">
                    <a16:creationId xmlns:a16="http://schemas.microsoft.com/office/drawing/2014/main" id="{CFCAD902-75C7-7FA7-362B-A3CE97291314}"/>
                  </a:ext>
                </a:extLst>
              </p:cNvPr>
              <p:cNvSpPr/>
              <p:nvPr/>
            </p:nvSpPr>
            <p:spPr>
              <a:xfrm rot="5400000">
                <a:off x="3919538" y="325434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483DD07-A4E4-43DD-1692-6C2B2AB1190E}"/>
                </a:ext>
              </a:extLst>
            </p:cNvPr>
            <p:cNvGrpSpPr/>
            <p:nvPr/>
          </p:nvGrpSpPr>
          <p:grpSpPr>
            <a:xfrm>
              <a:off x="4557760" y="1230201"/>
              <a:ext cx="7552390" cy="2314576"/>
              <a:chOff x="4119563" y="125409"/>
              <a:chExt cx="7977187" cy="2314576"/>
            </a:xfrm>
            <a:grpFill/>
          </p:grpSpPr>
          <p:sp>
            <p:nvSpPr>
              <p:cNvPr id="60" name="Hexagon 59">
                <a:extLst>
                  <a:ext uri="{FF2B5EF4-FFF2-40B4-BE49-F238E27FC236}">
                    <a16:creationId xmlns:a16="http://schemas.microsoft.com/office/drawing/2014/main" id="{9F00AA50-6AE4-CED3-C0DB-D308C7A3CF9E}"/>
                  </a:ext>
                </a:extLst>
              </p:cNvPr>
              <p:cNvSpPr/>
              <p:nvPr/>
            </p:nvSpPr>
            <p:spPr>
              <a:xfrm rot="5400000">
                <a:off x="592455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Hexagon 60">
                <a:extLst>
                  <a:ext uri="{FF2B5EF4-FFF2-40B4-BE49-F238E27FC236}">
                    <a16:creationId xmlns:a16="http://schemas.microsoft.com/office/drawing/2014/main" id="{97CB143F-7E35-04B0-0D96-7BB0829D0F72}"/>
                  </a:ext>
                </a:extLst>
              </p:cNvPr>
              <p:cNvSpPr/>
              <p:nvPr/>
            </p:nvSpPr>
            <p:spPr>
              <a:xfrm rot="5400000">
                <a:off x="7953375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Hexagon 61">
                <a:extLst>
                  <a:ext uri="{FF2B5EF4-FFF2-40B4-BE49-F238E27FC236}">
                    <a16:creationId xmlns:a16="http://schemas.microsoft.com/office/drawing/2014/main" id="{8069C1F2-C1B8-9BCC-A509-BF3AE2CD7F09}"/>
                  </a:ext>
                </a:extLst>
              </p:cNvPr>
              <p:cNvSpPr/>
              <p:nvPr/>
            </p:nvSpPr>
            <p:spPr>
              <a:xfrm rot="5400000">
                <a:off x="998220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Hexagon 62">
                <a:extLst>
                  <a:ext uri="{FF2B5EF4-FFF2-40B4-BE49-F238E27FC236}">
                    <a16:creationId xmlns:a16="http://schemas.microsoft.com/office/drawing/2014/main" id="{07334A23-C8EA-F73B-C833-755FEF780EA6}"/>
                  </a:ext>
                </a:extLst>
              </p:cNvPr>
              <p:cNvSpPr/>
              <p:nvPr/>
            </p:nvSpPr>
            <p:spPr>
              <a:xfrm rot="5400000">
                <a:off x="3919538" y="325434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8A923A7-6263-8855-0B30-00849B32069D}"/>
                </a:ext>
              </a:extLst>
            </p:cNvPr>
            <p:cNvGrpSpPr/>
            <p:nvPr/>
          </p:nvGrpSpPr>
          <p:grpSpPr>
            <a:xfrm>
              <a:off x="5522232" y="3190087"/>
              <a:ext cx="7552390" cy="2314576"/>
              <a:chOff x="4119563" y="125409"/>
              <a:chExt cx="7977187" cy="2314576"/>
            </a:xfrm>
            <a:grpFill/>
          </p:grpSpPr>
          <p:sp>
            <p:nvSpPr>
              <p:cNvPr id="65" name="Hexagon 64">
                <a:extLst>
                  <a:ext uri="{FF2B5EF4-FFF2-40B4-BE49-F238E27FC236}">
                    <a16:creationId xmlns:a16="http://schemas.microsoft.com/office/drawing/2014/main" id="{3E7FFD37-DDA4-8740-F9F3-B00FE2B0E929}"/>
                  </a:ext>
                </a:extLst>
              </p:cNvPr>
              <p:cNvSpPr/>
              <p:nvPr/>
            </p:nvSpPr>
            <p:spPr>
              <a:xfrm rot="5400000">
                <a:off x="592455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Hexagon 65">
                <a:extLst>
                  <a:ext uri="{FF2B5EF4-FFF2-40B4-BE49-F238E27FC236}">
                    <a16:creationId xmlns:a16="http://schemas.microsoft.com/office/drawing/2014/main" id="{982D8F25-0A2A-16F4-5A8A-C37DEADFB4FA}"/>
                  </a:ext>
                </a:extLst>
              </p:cNvPr>
              <p:cNvSpPr/>
              <p:nvPr/>
            </p:nvSpPr>
            <p:spPr>
              <a:xfrm rot="5400000">
                <a:off x="7953375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Hexagon 66">
                <a:extLst>
                  <a:ext uri="{FF2B5EF4-FFF2-40B4-BE49-F238E27FC236}">
                    <a16:creationId xmlns:a16="http://schemas.microsoft.com/office/drawing/2014/main" id="{FD2D1213-8E01-9E90-0927-3A085912B3C1}"/>
                  </a:ext>
                </a:extLst>
              </p:cNvPr>
              <p:cNvSpPr/>
              <p:nvPr/>
            </p:nvSpPr>
            <p:spPr>
              <a:xfrm rot="5400000">
                <a:off x="998220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Hexagon 67">
                <a:extLst>
                  <a:ext uri="{FF2B5EF4-FFF2-40B4-BE49-F238E27FC236}">
                    <a16:creationId xmlns:a16="http://schemas.microsoft.com/office/drawing/2014/main" id="{1BBCEA74-8F0A-DCB4-D498-659BDE209419}"/>
                  </a:ext>
                </a:extLst>
              </p:cNvPr>
              <p:cNvSpPr/>
              <p:nvPr/>
            </p:nvSpPr>
            <p:spPr>
              <a:xfrm rot="5400000">
                <a:off x="3919538" y="325434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78B309E-67BC-1A36-8300-F457536D3C2F}"/>
                </a:ext>
              </a:extLst>
            </p:cNvPr>
            <p:cNvGrpSpPr/>
            <p:nvPr/>
          </p:nvGrpSpPr>
          <p:grpSpPr>
            <a:xfrm>
              <a:off x="5479398" y="-4692089"/>
              <a:ext cx="7552390" cy="2314576"/>
              <a:chOff x="4119563" y="125409"/>
              <a:chExt cx="7977187" cy="2314576"/>
            </a:xfrm>
            <a:grpFill/>
          </p:grpSpPr>
          <p:sp>
            <p:nvSpPr>
              <p:cNvPr id="70" name="Hexagon 69">
                <a:extLst>
                  <a:ext uri="{FF2B5EF4-FFF2-40B4-BE49-F238E27FC236}">
                    <a16:creationId xmlns:a16="http://schemas.microsoft.com/office/drawing/2014/main" id="{75B31FA8-6983-EC27-C83B-871CFD3F4740}"/>
                  </a:ext>
                </a:extLst>
              </p:cNvPr>
              <p:cNvSpPr/>
              <p:nvPr/>
            </p:nvSpPr>
            <p:spPr>
              <a:xfrm rot="5400000">
                <a:off x="592455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Hexagon 70">
                <a:extLst>
                  <a:ext uri="{FF2B5EF4-FFF2-40B4-BE49-F238E27FC236}">
                    <a16:creationId xmlns:a16="http://schemas.microsoft.com/office/drawing/2014/main" id="{C9877D13-81AA-E19A-D0E0-D73591587739}"/>
                  </a:ext>
                </a:extLst>
              </p:cNvPr>
              <p:cNvSpPr/>
              <p:nvPr/>
            </p:nvSpPr>
            <p:spPr>
              <a:xfrm rot="5400000">
                <a:off x="7953375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Hexagon 71">
                <a:extLst>
                  <a:ext uri="{FF2B5EF4-FFF2-40B4-BE49-F238E27FC236}">
                    <a16:creationId xmlns:a16="http://schemas.microsoft.com/office/drawing/2014/main" id="{1AF51CB1-0801-1EAA-D8F7-7909354E537D}"/>
                  </a:ext>
                </a:extLst>
              </p:cNvPr>
              <p:cNvSpPr/>
              <p:nvPr/>
            </p:nvSpPr>
            <p:spPr>
              <a:xfrm rot="5400000">
                <a:off x="998220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Hexagon 72">
                <a:extLst>
                  <a:ext uri="{FF2B5EF4-FFF2-40B4-BE49-F238E27FC236}">
                    <a16:creationId xmlns:a16="http://schemas.microsoft.com/office/drawing/2014/main" id="{12344975-BDCB-B8DD-CF4E-8C1932915CD7}"/>
                  </a:ext>
                </a:extLst>
              </p:cNvPr>
              <p:cNvSpPr/>
              <p:nvPr/>
            </p:nvSpPr>
            <p:spPr>
              <a:xfrm rot="5400000">
                <a:off x="3919538" y="325434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404DE0A-96E7-E0A4-949E-6A6CCA0F8C69}"/>
                </a:ext>
              </a:extLst>
            </p:cNvPr>
            <p:cNvGrpSpPr/>
            <p:nvPr/>
          </p:nvGrpSpPr>
          <p:grpSpPr>
            <a:xfrm>
              <a:off x="4632294" y="5158932"/>
              <a:ext cx="7552390" cy="2314576"/>
              <a:chOff x="4119563" y="125409"/>
              <a:chExt cx="7977187" cy="2314576"/>
            </a:xfrm>
            <a:grpFill/>
          </p:grpSpPr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38EB6A1B-10D4-5BB6-D9DB-B864C54D894C}"/>
                  </a:ext>
                </a:extLst>
              </p:cNvPr>
              <p:cNvSpPr/>
              <p:nvPr/>
            </p:nvSpPr>
            <p:spPr>
              <a:xfrm rot="5400000">
                <a:off x="592455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0DD64051-CE2F-CD3B-8B52-09CAF0E271F8}"/>
                  </a:ext>
                </a:extLst>
              </p:cNvPr>
              <p:cNvSpPr/>
              <p:nvPr/>
            </p:nvSpPr>
            <p:spPr>
              <a:xfrm rot="5400000">
                <a:off x="7953375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F5D13C98-54BA-708C-E894-A799B1F4AEB6}"/>
                  </a:ext>
                </a:extLst>
              </p:cNvPr>
              <p:cNvSpPr/>
              <p:nvPr/>
            </p:nvSpPr>
            <p:spPr>
              <a:xfrm rot="5400000">
                <a:off x="9982200" y="325435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93210CC-029F-DFD4-940C-0A66973697AA}"/>
                  </a:ext>
                </a:extLst>
              </p:cNvPr>
              <p:cNvSpPr/>
              <p:nvPr/>
            </p:nvSpPr>
            <p:spPr>
              <a:xfrm rot="5400000">
                <a:off x="3919538" y="325434"/>
                <a:ext cx="2314575" cy="1914525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22298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C30C2-B841-346C-3A28-C1AF0A019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40A8AC-5F1F-832C-0A68-7C75648184E4}"/>
              </a:ext>
            </a:extLst>
          </p:cNvPr>
          <p:cNvSpPr/>
          <p:nvPr/>
        </p:nvSpPr>
        <p:spPr>
          <a:xfrm>
            <a:off x="20128" y="-15160"/>
            <a:ext cx="12207100" cy="6849262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i="1" dirty="0">
              <a:solidFill>
                <a:schemeClr val="bg1"/>
              </a:solidFill>
              <a:latin typeface="Brush Script MT" panose="03060802040406070304" pitchFamily="66" charset="0"/>
            </a:endParaRPr>
          </a:p>
          <a:p>
            <a:pPr algn="ctr"/>
            <a:r>
              <a:rPr lang="fr-FR" sz="6000" i="1" dirty="0">
                <a:solidFill>
                  <a:schemeClr val="tx1"/>
                </a:solidFill>
                <a:latin typeface="Amasis MT Pro Black" panose="02040A04050005020304" pitchFamily="18" charset="0"/>
              </a:rPr>
              <a:t>in 4 </a:t>
            </a:r>
            <a:r>
              <a:rPr lang="fr-FR" sz="6000" i="1" dirty="0" err="1">
                <a:solidFill>
                  <a:schemeClr val="tx1"/>
                </a:solidFill>
                <a:latin typeface="Amasis MT Pro Black" panose="02040A04050005020304" pitchFamily="18" charset="0"/>
              </a:rPr>
              <a:t>steps</a:t>
            </a:r>
            <a:endParaRPr lang="en-GB" sz="60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5DFE56-6325-17AB-09D1-A0042A725624}"/>
              </a:ext>
            </a:extLst>
          </p:cNvPr>
          <p:cNvGrpSpPr/>
          <p:nvPr/>
        </p:nvGrpSpPr>
        <p:grpSpPr>
          <a:xfrm>
            <a:off x="538630" y="-58737"/>
            <a:ext cx="3423620" cy="6936716"/>
            <a:chOff x="9099920" y="-58737"/>
            <a:chExt cx="3423620" cy="69367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C00F24-5641-43B1-CD1C-AF220D044B66}"/>
                </a:ext>
              </a:extLst>
            </p:cNvPr>
            <p:cNvGrpSpPr/>
            <p:nvPr/>
          </p:nvGrpSpPr>
          <p:grpSpPr>
            <a:xfrm>
              <a:off x="9099920" y="-58737"/>
              <a:ext cx="3423620" cy="6936716"/>
              <a:chOff x="6064519" y="-91830"/>
              <a:chExt cx="3423620" cy="6936716"/>
            </a:xfrm>
            <a:solidFill>
              <a:srgbClr val="FF9964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0A6F9FA-677C-F1A6-C3DE-F654FA51A706}"/>
                  </a:ext>
                </a:extLst>
              </p:cNvPr>
              <p:cNvGrpSpPr/>
              <p:nvPr/>
            </p:nvGrpSpPr>
            <p:grpSpPr>
              <a:xfrm>
                <a:off x="6064519" y="-91830"/>
                <a:ext cx="3423620" cy="6936716"/>
                <a:chOff x="6064365" y="-91830"/>
                <a:chExt cx="3423620" cy="6936716"/>
              </a:xfrm>
              <a:grpFill/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C5F11F5-9654-B507-999E-0D4B68F4A1B2}"/>
                    </a:ext>
                  </a:extLst>
                </p:cNvPr>
                <p:cNvGrpSpPr/>
                <p:nvPr/>
              </p:nvGrpSpPr>
              <p:grpSpPr>
                <a:xfrm>
                  <a:off x="6087933" y="-13114"/>
                  <a:ext cx="3400052" cy="6858000"/>
                  <a:chOff x="6087569" y="-13114"/>
                  <a:chExt cx="3400052" cy="6858000"/>
                </a:xfrm>
                <a:grpFill/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DBFD2869-E6ED-0966-A7FC-ED1B004BB43F}"/>
                      </a:ext>
                    </a:extLst>
                  </p:cNvPr>
                  <p:cNvSpPr/>
                  <p:nvPr/>
                </p:nvSpPr>
                <p:spPr>
                  <a:xfrm>
                    <a:off x="6087569" y="-13114"/>
                    <a:ext cx="3053751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" name="Isosceles Triangle 15">
                    <a:extLst>
                      <a:ext uri="{FF2B5EF4-FFF2-40B4-BE49-F238E27FC236}">
                        <a16:creationId xmlns:a16="http://schemas.microsoft.com/office/drawing/2014/main" id="{388FE809-338B-5B05-484B-F7B0F340A40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012448" y="926621"/>
                    <a:ext cx="595222" cy="3551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71318F8-B6DF-9248-9C2F-F3B8377E78FB}"/>
                    </a:ext>
                  </a:extLst>
                </p:cNvPr>
                <p:cNvSpPr txBox="1"/>
                <p:nvPr/>
              </p:nvSpPr>
              <p:spPr>
                <a:xfrm>
                  <a:off x="6064365" y="-91830"/>
                  <a:ext cx="3024994" cy="156966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600" b="1" dirty="0">
                      <a:solidFill>
                        <a:schemeClr val="bg1"/>
                      </a:solidFill>
                      <a:latin typeface="Montserrat" panose="00000500000000000000" pitchFamily="2" charset="0"/>
                    </a:rPr>
                    <a:t>4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9B5E22-4003-F793-C555-F6E720234AF9}"/>
                  </a:ext>
                </a:extLst>
              </p:cNvPr>
              <p:cNvSpPr txBox="1"/>
              <p:nvPr/>
            </p:nvSpPr>
            <p:spPr>
              <a:xfrm>
                <a:off x="6146407" y="1674243"/>
                <a:ext cx="3068496" cy="181588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endParaRPr lang="fr-FR" sz="4000" b="1" dirty="0">
                  <a:solidFill>
                    <a:schemeClr val="bg1"/>
                  </a:solidFill>
                </a:endParaRPr>
              </a:p>
              <a:p>
                <a:r>
                  <a:rPr lang="fr-FR" sz="3600" b="1" dirty="0">
                    <a:solidFill>
                      <a:schemeClr val="bg1"/>
                    </a:solidFill>
                  </a:rPr>
                  <a:t>Data Visualisation</a:t>
                </a:r>
                <a:endParaRPr lang="en-GB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7" name="Picture 14" descr="Data Visualization Icon Illustration par aimagenarium · Creative Fabrica">
              <a:extLst>
                <a:ext uri="{FF2B5EF4-FFF2-40B4-BE49-F238E27FC236}">
                  <a16:creationId xmlns:a16="http://schemas.microsoft.com/office/drawing/2014/main" id="{89F30A8A-3C2E-079E-A172-5DB07E6971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04" t="14779" r="27657" b="19226"/>
            <a:stretch/>
          </p:blipFill>
          <p:spPr bwMode="auto">
            <a:xfrm>
              <a:off x="10139271" y="4736681"/>
              <a:ext cx="1104317" cy="1000992"/>
            </a:xfrm>
            <a:prstGeom prst="rect">
              <a:avLst/>
            </a:prstGeom>
            <a:solidFill>
              <a:srgbClr val="FF996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FBD221-E036-CE43-5057-2BF5A6708E70}"/>
              </a:ext>
            </a:extLst>
          </p:cNvPr>
          <p:cNvGrpSpPr/>
          <p:nvPr/>
        </p:nvGrpSpPr>
        <p:grpSpPr>
          <a:xfrm>
            <a:off x="355443" y="-84046"/>
            <a:ext cx="3423620" cy="6936716"/>
            <a:chOff x="6055897" y="-104944"/>
            <a:chExt cx="3423620" cy="6936716"/>
          </a:xfrm>
          <a:solidFill>
            <a:srgbClr val="FF995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CC6704-1C6A-2D82-A268-ADC4BF139AB1}"/>
                </a:ext>
              </a:extLst>
            </p:cNvPr>
            <p:cNvGrpSpPr/>
            <p:nvPr/>
          </p:nvGrpSpPr>
          <p:grpSpPr>
            <a:xfrm>
              <a:off x="6055897" y="-104944"/>
              <a:ext cx="3423620" cy="6936716"/>
              <a:chOff x="6064519" y="-91830"/>
              <a:chExt cx="3423620" cy="6936716"/>
            </a:xfrm>
            <a:grpFill/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0E67CFC-333B-9C3E-B8DA-DF732847540F}"/>
                  </a:ext>
                </a:extLst>
              </p:cNvPr>
              <p:cNvGrpSpPr/>
              <p:nvPr/>
            </p:nvGrpSpPr>
            <p:grpSpPr>
              <a:xfrm>
                <a:off x="6064519" y="-91830"/>
                <a:ext cx="3423620" cy="6936716"/>
                <a:chOff x="6064365" y="-91830"/>
                <a:chExt cx="3423620" cy="6936716"/>
              </a:xfrm>
              <a:grpFill/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6BF6607E-AE26-6A1C-8590-314311D5ACF3}"/>
                    </a:ext>
                  </a:extLst>
                </p:cNvPr>
                <p:cNvGrpSpPr/>
                <p:nvPr/>
              </p:nvGrpSpPr>
              <p:grpSpPr>
                <a:xfrm>
                  <a:off x="6087933" y="-13114"/>
                  <a:ext cx="3400052" cy="6858000"/>
                  <a:chOff x="6087569" y="-13114"/>
                  <a:chExt cx="3400052" cy="6858000"/>
                </a:xfrm>
                <a:grpFill/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02D9D14-25EB-0E47-F35A-E8061BF8D8B8}"/>
                      </a:ext>
                    </a:extLst>
                  </p:cNvPr>
                  <p:cNvSpPr/>
                  <p:nvPr/>
                </p:nvSpPr>
                <p:spPr>
                  <a:xfrm>
                    <a:off x="6087569" y="-13114"/>
                    <a:ext cx="3053751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0" name="Isosceles Triangle 49">
                    <a:extLst>
                      <a:ext uri="{FF2B5EF4-FFF2-40B4-BE49-F238E27FC236}">
                        <a16:creationId xmlns:a16="http://schemas.microsoft.com/office/drawing/2014/main" id="{BAF01EB7-2658-6DDF-0CB7-9D04174078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012448" y="926621"/>
                    <a:ext cx="595222" cy="3551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8C9D667-6AAF-D7E6-7432-968874F83D78}"/>
                    </a:ext>
                  </a:extLst>
                </p:cNvPr>
                <p:cNvSpPr txBox="1"/>
                <p:nvPr/>
              </p:nvSpPr>
              <p:spPr>
                <a:xfrm>
                  <a:off x="6064365" y="-91830"/>
                  <a:ext cx="3024994" cy="156966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600" b="1" dirty="0">
                      <a:solidFill>
                        <a:schemeClr val="bg1"/>
                      </a:solidFill>
                      <a:latin typeface="Montserrat" panose="00000500000000000000" pitchFamily="2" charset="0"/>
                    </a:rPr>
                    <a:t>3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F3FAB3-FCB7-D107-7A4A-AFB55EF70850}"/>
                  </a:ext>
                </a:extLst>
              </p:cNvPr>
              <p:cNvSpPr txBox="1"/>
              <p:nvPr/>
            </p:nvSpPr>
            <p:spPr>
              <a:xfrm>
                <a:off x="6293677" y="1674243"/>
                <a:ext cx="2722558" cy="184665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3800" b="1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sz="3800" b="1" dirty="0">
                    <a:solidFill>
                      <a:schemeClr val="bg1"/>
                    </a:solidFill>
                  </a:rPr>
                  <a:t>Predictive model</a:t>
                </a:r>
              </a:p>
            </p:txBody>
          </p:sp>
        </p:grpSp>
        <p:pic>
          <p:nvPicPr>
            <p:cNvPr id="51" name="Picture 10" descr="icône d'apprentissage automatique. intelligence artificielle, modèle de logo  de machine intelligente. illustration vectorielle. 13899429 Art vectoriel  chez Vecteezy">
              <a:extLst>
                <a:ext uri="{FF2B5EF4-FFF2-40B4-BE49-F238E27FC236}">
                  <a16:creationId xmlns:a16="http://schemas.microsoft.com/office/drawing/2014/main" id="{DA8F0B87-A2F3-426E-0314-320F02EE8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518" y="4516780"/>
              <a:ext cx="1424760" cy="1424760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24AE22-AB8D-6628-AEAA-3A211E59026A}"/>
              </a:ext>
            </a:extLst>
          </p:cNvPr>
          <p:cNvGrpSpPr/>
          <p:nvPr/>
        </p:nvGrpSpPr>
        <p:grpSpPr>
          <a:xfrm>
            <a:off x="203027" y="-24846"/>
            <a:ext cx="3394140" cy="6904519"/>
            <a:chOff x="3030747" y="-20292"/>
            <a:chExt cx="3394140" cy="6904519"/>
          </a:xfrm>
          <a:solidFill>
            <a:srgbClr val="FF9928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4DF485-EF92-7909-228F-904BC8088197}"/>
                </a:ext>
              </a:extLst>
            </p:cNvPr>
            <p:cNvGrpSpPr/>
            <p:nvPr/>
          </p:nvGrpSpPr>
          <p:grpSpPr>
            <a:xfrm>
              <a:off x="3033551" y="-20292"/>
              <a:ext cx="3391336" cy="6904519"/>
              <a:chOff x="3033551" y="-20292"/>
              <a:chExt cx="3391336" cy="6904519"/>
            </a:xfrm>
            <a:grp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4AA6062-EB5B-D6CE-3DB5-DAFE8314C98B}"/>
                  </a:ext>
                </a:extLst>
              </p:cNvPr>
              <p:cNvGrpSpPr/>
              <p:nvPr/>
            </p:nvGrpSpPr>
            <p:grpSpPr>
              <a:xfrm>
                <a:off x="3033551" y="26227"/>
                <a:ext cx="3391336" cy="6858000"/>
                <a:chOff x="3033551" y="26227"/>
                <a:chExt cx="3391336" cy="6858000"/>
              </a:xfrm>
              <a:grpFill/>
            </p:grpSpPr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7F35277C-4BD1-A5B4-2A93-B3C3C348691A}"/>
                    </a:ext>
                  </a:extLst>
                </p:cNvPr>
                <p:cNvSpPr/>
                <p:nvPr/>
              </p:nvSpPr>
              <p:spPr>
                <a:xfrm rot="5400000">
                  <a:off x="5949714" y="926621"/>
                  <a:ext cx="595222" cy="355124"/>
                </a:xfrm>
                <a:prstGeom prst="triangle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80D7F69-86FE-9548-3F47-2691BE372BB8}"/>
                    </a:ext>
                  </a:extLst>
                </p:cNvPr>
                <p:cNvSpPr/>
                <p:nvPr/>
              </p:nvSpPr>
              <p:spPr>
                <a:xfrm>
                  <a:off x="3033551" y="26227"/>
                  <a:ext cx="3053751" cy="68580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B953A7-5CB5-7295-6D93-791FEDCFAA20}"/>
                  </a:ext>
                </a:extLst>
              </p:cNvPr>
              <p:cNvSpPr txBox="1"/>
              <p:nvPr/>
            </p:nvSpPr>
            <p:spPr>
              <a:xfrm>
                <a:off x="3202803" y="-20292"/>
                <a:ext cx="2807208" cy="156966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6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2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1E48BA-3A00-D194-0905-2562E7CAF80D}"/>
                </a:ext>
              </a:extLst>
            </p:cNvPr>
            <p:cNvSpPr txBox="1"/>
            <p:nvPr/>
          </p:nvSpPr>
          <p:spPr>
            <a:xfrm>
              <a:off x="3030747" y="1674243"/>
              <a:ext cx="3039016" cy="1846659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endParaRPr lang="fr-FR" sz="3800" b="1" dirty="0">
                <a:solidFill>
                  <a:schemeClr val="bg1"/>
                </a:solidFill>
              </a:endParaRPr>
            </a:p>
            <a:p>
              <a:r>
                <a:rPr lang="fr-FR" sz="3800" b="1" dirty="0" err="1">
                  <a:solidFill>
                    <a:schemeClr val="bg1"/>
                  </a:solidFill>
                </a:rPr>
                <a:t>Exploratory</a:t>
              </a:r>
              <a:r>
                <a:rPr lang="fr-FR" sz="3800" b="1" dirty="0">
                  <a:solidFill>
                    <a:schemeClr val="bg1"/>
                  </a:solidFill>
                </a:rPr>
                <a:t> </a:t>
              </a:r>
              <a:r>
                <a:rPr lang="fr-FR" sz="3800" b="1" dirty="0" err="1">
                  <a:solidFill>
                    <a:schemeClr val="bg1"/>
                  </a:solidFill>
                </a:rPr>
                <a:t>Analysis</a:t>
              </a:r>
              <a:endParaRPr lang="en-GB" sz="3800" b="1" dirty="0">
                <a:solidFill>
                  <a:schemeClr val="bg1"/>
                </a:solidFill>
              </a:endParaRPr>
            </a:p>
          </p:txBody>
        </p:sp>
        <p:pic>
          <p:nvPicPr>
            <p:cNvPr id="2054" name="Picture 6" descr="bar graph icon logo vector illustration. Statistics symbol template for  graphic and web design collection 9317066 Vector Art at Vecteezy">
              <a:extLst>
                <a:ext uri="{FF2B5EF4-FFF2-40B4-BE49-F238E27FC236}">
                  <a16:creationId xmlns:a16="http://schemas.microsoft.com/office/drawing/2014/main" id="{22A7CD7E-83F3-13CB-5F95-4F106C5FD7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1" t="9449" r="11281" b="11170"/>
            <a:stretch/>
          </p:blipFill>
          <p:spPr bwMode="auto">
            <a:xfrm>
              <a:off x="3998539" y="4529895"/>
              <a:ext cx="1390097" cy="1424760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241B0AA-86ED-E27F-4D66-9B59CB5871BD}"/>
              </a:ext>
            </a:extLst>
          </p:cNvPr>
          <p:cNvGrpSpPr/>
          <p:nvPr/>
        </p:nvGrpSpPr>
        <p:grpSpPr>
          <a:xfrm>
            <a:off x="-21043" y="0"/>
            <a:ext cx="3413211" cy="6858000"/>
            <a:chOff x="-21043" y="0"/>
            <a:chExt cx="3413211" cy="6858000"/>
          </a:xfrm>
          <a:solidFill>
            <a:srgbClr val="FF990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3DB917-6966-EA32-38AF-C8E03FF57587}"/>
                </a:ext>
              </a:extLst>
            </p:cNvPr>
            <p:cNvGrpSpPr/>
            <p:nvPr/>
          </p:nvGrpSpPr>
          <p:grpSpPr>
            <a:xfrm>
              <a:off x="-21043" y="0"/>
              <a:ext cx="3413211" cy="6858000"/>
              <a:chOff x="-32556" y="0"/>
              <a:chExt cx="3413211" cy="6858000"/>
            </a:xfrm>
            <a:grpFill/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6DE08B6-7542-7477-594C-2A9526864171}"/>
                  </a:ext>
                </a:extLst>
              </p:cNvPr>
              <p:cNvGrpSpPr/>
              <p:nvPr/>
            </p:nvGrpSpPr>
            <p:grpSpPr>
              <a:xfrm>
                <a:off x="-11513" y="0"/>
                <a:ext cx="3392168" cy="6858000"/>
                <a:chOff x="-9171" y="0"/>
                <a:chExt cx="3392168" cy="6858000"/>
              </a:xfrm>
              <a:grpFill/>
            </p:grpSpPr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7AF654C3-A141-29F5-44F8-6C2D24CCC53D}"/>
                    </a:ext>
                  </a:extLst>
                </p:cNvPr>
                <p:cNvSpPr/>
                <p:nvPr/>
              </p:nvSpPr>
              <p:spPr>
                <a:xfrm rot="5400000">
                  <a:off x="2907824" y="926621"/>
                  <a:ext cx="595222" cy="355124"/>
                </a:xfrm>
                <a:prstGeom prst="triangle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FFC7168-4D94-3F60-7E77-9E624175F161}"/>
                    </a:ext>
                  </a:extLst>
                </p:cNvPr>
                <p:cNvSpPr/>
                <p:nvPr/>
              </p:nvSpPr>
              <p:spPr>
                <a:xfrm>
                  <a:off x="-9171" y="0"/>
                  <a:ext cx="3053751" cy="68580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9D7BAE-9F42-4EE9-481B-64A37A48E4F9}"/>
                  </a:ext>
                </a:extLst>
              </p:cNvPr>
              <p:cNvSpPr txBox="1"/>
              <p:nvPr/>
            </p:nvSpPr>
            <p:spPr>
              <a:xfrm>
                <a:off x="-32556" y="0"/>
                <a:ext cx="3024994" cy="190821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1</a:t>
                </a:r>
              </a:p>
              <a:p>
                <a:endParaRPr lang="en-GB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1B87CA-748C-6727-5C72-8F69E1F90796}"/>
                </a:ext>
              </a:extLst>
            </p:cNvPr>
            <p:cNvSpPr txBox="1"/>
            <p:nvPr/>
          </p:nvSpPr>
          <p:spPr>
            <a:xfrm>
              <a:off x="270289" y="1674242"/>
              <a:ext cx="2498789" cy="1846659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endParaRPr lang="fr-FR" sz="3800" b="1" dirty="0">
                <a:solidFill>
                  <a:schemeClr val="bg1"/>
                </a:solidFill>
              </a:endParaRPr>
            </a:p>
            <a:p>
              <a:r>
                <a:rPr lang="fr-FR" sz="3800" b="1" dirty="0">
                  <a:solidFill>
                    <a:schemeClr val="bg1"/>
                  </a:solidFill>
                </a:rPr>
                <a:t>Data </a:t>
              </a:r>
              <a:r>
                <a:rPr lang="fr-FR" sz="3800" b="1" dirty="0" err="1">
                  <a:solidFill>
                    <a:schemeClr val="bg1"/>
                  </a:solidFill>
                </a:rPr>
                <a:t>Cleaning</a:t>
              </a:r>
              <a:endParaRPr lang="en-GB" sz="3800" b="1" dirty="0">
                <a:solidFill>
                  <a:schemeClr val="bg1"/>
                </a:solidFill>
              </a:endParaRPr>
            </a:p>
          </p:txBody>
        </p:sp>
        <p:pic>
          <p:nvPicPr>
            <p:cNvPr id="2050" name="Picture 2" descr="Data Cleaning icon in vector. Logotype 40353740 Vector Art at Vecteezy">
              <a:extLst>
                <a:ext uri="{FF2B5EF4-FFF2-40B4-BE49-F238E27FC236}">
                  <a16:creationId xmlns:a16="http://schemas.microsoft.com/office/drawing/2014/main" id="{3ABFD006-814A-AAA9-F089-FDD35B8279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31" t="17793" r="14222" b="17213"/>
            <a:stretch/>
          </p:blipFill>
          <p:spPr bwMode="auto">
            <a:xfrm>
              <a:off x="664607" y="4529894"/>
              <a:ext cx="1616659" cy="1424760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081717-9E10-4BC1-D49D-4A3FCCDD8834}"/>
              </a:ext>
            </a:extLst>
          </p:cNvPr>
          <p:cNvSpPr txBox="1"/>
          <p:nvPr/>
        </p:nvSpPr>
        <p:spPr>
          <a:xfrm>
            <a:off x="4421349" y="1371600"/>
            <a:ext cx="73773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latin typeface="Amasis MT Pro Black" panose="02040A04050005020304" pitchFamily="18" charset="0"/>
              </a:rPr>
              <a:t>Building the </a:t>
            </a:r>
            <a:r>
              <a:rPr lang="fr-FR" sz="6000" dirty="0" err="1">
                <a:latin typeface="Amasis MT Pro Black" panose="02040A04050005020304" pitchFamily="18" charset="0"/>
              </a:rPr>
              <a:t>predictive</a:t>
            </a:r>
            <a:r>
              <a:rPr lang="fr-FR" sz="6000" dirty="0">
                <a:latin typeface="Amasis MT Pro Black" panose="02040A04050005020304" pitchFamily="18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67219346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A3C6632-FF0D-F663-4C9E-E782C028ED36}"/>
              </a:ext>
            </a:extLst>
          </p:cNvPr>
          <p:cNvSpPr/>
          <p:nvPr/>
        </p:nvSpPr>
        <p:spPr>
          <a:xfrm>
            <a:off x="20128" y="-15160"/>
            <a:ext cx="12207100" cy="6849262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i="1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E0A937-1D40-76CC-5FB8-085E131C7DA1}"/>
              </a:ext>
            </a:extLst>
          </p:cNvPr>
          <p:cNvGrpSpPr/>
          <p:nvPr/>
        </p:nvGrpSpPr>
        <p:grpSpPr>
          <a:xfrm>
            <a:off x="9099920" y="-58737"/>
            <a:ext cx="3423620" cy="6936716"/>
            <a:chOff x="9099920" y="-58737"/>
            <a:chExt cx="3423620" cy="69367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FCE5831-77D8-A6CD-A31F-200C75035895}"/>
                </a:ext>
              </a:extLst>
            </p:cNvPr>
            <p:cNvGrpSpPr/>
            <p:nvPr/>
          </p:nvGrpSpPr>
          <p:grpSpPr>
            <a:xfrm>
              <a:off x="9099920" y="-58737"/>
              <a:ext cx="3423620" cy="6936716"/>
              <a:chOff x="6064519" y="-91830"/>
              <a:chExt cx="3423620" cy="6936716"/>
            </a:xfrm>
            <a:solidFill>
              <a:srgbClr val="FF9964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063BE1-08A1-1D5F-7EC0-9246E135223C}"/>
                  </a:ext>
                </a:extLst>
              </p:cNvPr>
              <p:cNvGrpSpPr/>
              <p:nvPr/>
            </p:nvGrpSpPr>
            <p:grpSpPr>
              <a:xfrm>
                <a:off x="6064519" y="-91830"/>
                <a:ext cx="3423620" cy="6936716"/>
                <a:chOff x="6064365" y="-91830"/>
                <a:chExt cx="3423620" cy="6936716"/>
              </a:xfrm>
              <a:grpFill/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0B9A0810-0A3B-8F70-F09C-2C5168E2607F}"/>
                    </a:ext>
                  </a:extLst>
                </p:cNvPr>
                <p:cNvGrpSpPr/>
                <p:nvPr/>
              </p:nvGrpSpPr>
              <p:grpSpPr>
                <a:xfrm>
                  <a:off x="6087933" y="-13114"/>
                  <a:ext cx="3400052" cy="6858000"/>
                  <a:chOff x="6087569" y="-13114"/>
                  <a:chExt cx="3400052" cy="6858000"/>
                </a:xfrm>
                <a:grpFill/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AD69105-FF4B-4A8F-F864-8A5DB6B13AA7}"/>
                      </a:ext>
                    </a:extLst>
                  </p:cNvPr>
                  <p:cNvSpPr/>
                  <p:nvPr/>
                </p:nvSpPr>
                <p:spPr>
                  <a:xfrm>
                    <a:off x="6087569" y="-13114"/>
                    <a:ext cx="3053751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" name="Isosceles Triangle 15">
                    <a:extLst>
                      <a:ext uri="{FF2B5EF4-FFF2-40B4-BE49-F238E27FC236}">
                        <a16:creationId xmlns:a16="http://schemas.microsoft.com/office/drawing/2014/main" id="{375A3778-DC54-7CFF-B942-246EA396F10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012448" y="926621"/>
                    <a:ext cx="595222" cy="3551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5339F1-EBD4-EA94-EDF6-DE8EE5EBA9FF}"/>
                    </a:ext>
                  </a:extLst>
                </p:cNvPr>
                <p:cNvSpPr txBox="1"/>
                <p:nvPr/>
              </p:nvSpPr>
              <p:spPr>
                <a:xfrm>
                  <a:off x="6064365" y="-91830"/>
                  <a:ext cx="3024994" cy="156966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600" b="1" dirty="0">
                      <a:solidFill>
                        <a:schemeClr val="bg1"/>
                      </a:solidFill>
                      <a:latin typeface="Montserrat" panose="00000500000000000000" pitchFamily="2" charset="0"/>
                    </a:rPr>
                    <a:t>4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DA3D8C-2859-7082-836B-EC062B4A0828}"/>
                  </a:ext>
                </a:extLst>
              </p:cNvPr>
              <p:cNvSpPr txBox="1"/>
              <p:nvPr/>
            </p:nvSpPr>
            <p:spPr>
              <a:xfrm>
                <a:off x="6146407" y="1674243"/>
                <a:ext cx="3068496" cy="181588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endParaRPr lang="fr-FR" sz="4000" b="1" dirty="0">
                  <a:solidFill>
                    <a:schemeClr val="bg1"/>
                  </a:solidFill>
                </a:endParaRPr>
              </a:p>
              <a:p>
                <a:r>
                  <a:rPr lang="fr-FR" sz="3600" b="1" dirty="0">
                    <a:solidFill>
                      <a:schemeClr val="bg1"/>
                    </a:solidFill>
                  </a:rPr>
                  <a:t>Data Visualisation</a:t>
                </a:r>
                <a:endParaRPr lang="en-GB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7" name="Picture 14" descr="Data Visualization Icon Illustration par aimagenarium · Creative Fabrica">
              <a:extLst>
                <a:ext uri="{FF2B5EF4-FFF2-40B4-BE49-F238E27FC236}">
                  <a16:creationId xmlns:a16="http://schemas.microsoft.com/office/drawing/2014/main" id="{14A2BE23-D54F-90AB-C042-7D86BC1E46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04" t="14779" r="27657" b="19226"/>
            <a:stretch/>
          </p:blipFill>
          <p:spPr bwMode="auto">
            <a:xfrm>
              <a:off x="10139271" y="4736681"/>
              <a:ext cx="1104317" cy="1000992"/>
            </a:xfrm>
            <a:prstGeom prst="rect">
              <a:avLst/>
            </a:prstGeom>
            <a:solidFill>
              <a:srgbClr val="FF996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4C2A61F-AEC7-5E12-1D7D-10A6D5895164}"/>
              </a:ext>
            </a:extLst>
          </p:cNvPr>
          <p:cNvGrpSpPr/>
          <p:nvPr/>
        </p:nvGrpSpPr>
        <p:grpSpPr>
          <a:xfrm>
            <a:off x="6074926" y="-57151"/>
            <a:ext cx="3423620" cy="6936716"/>
            <a:chOff x="6055897" y="-104944"/>
            <a:chExt cx="3423620" cy="6936716"/>
          </a:xfrm>
          <a:solidFill>
            <a:srgbClr val="FF995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2C7FD0-537A-8A1B-4E53-21B2BB59F54F}"/>
                </a:ext>
              </a:extLst>
            </p:cNvPr>
            <p:cNvGrpSpPr/>
            <p:nvPr/>
          </p:nvGrpSpPr>
          <p:grpSpPr>
            <a:xfrm>
              <a:off x="6055897" y="-104944"/>
              <a:ext cx="3423620" cy="6936716"/>
              <a:chOff x="6064519" y="-91830"/>
              <a:chExt cx="3423620" cy="6936716"/>
            </a:xfrm>
            <a:grpFill/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D109C88-E2EC-F624-B24F-9714AD10E6B5}"/>
                  </a:ext>
                </a:extLst>
              </p:cNvPr>
              <p:cNvGrpSpPr/>
              <p:nvPr/>
            </p:nvGrpSpPr>
            <p:grpSpPr>
              <a:xfrm>
                <a:off x="6064519" y="-91830"/>
                <a:ext cx="3423620" cy="6936716"/>
                <a:chOff x="6064365" y="-91830"/>
                <a:chExt cx="3423620" cy="6936716"/>
              </a:xfrm>
              <a:grpFill/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49A171E4-F192-D7B5-A189-2B7156265113}"/>
                    </a:ext>
                  </a:extLst>
                </p:cNvPr>
                <p:cNvGrpSpPr/>
                <p:nvPr/>
              </p:nvGrpSpPr>
              <p:grpSpPr>
                <a:xfrm>
                  <a:off x="6087933" y="-13114"/>
                  <a:ext cx="3400052" cy="6858000"/>
                  <a:chOff x="6087569" y="-13114"/>
                  <a:chExt cx="3400052" cy="6858000"/>
                </a:xfrm>
                <a:grpFill/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0921D97-6032-C8D1-F6A1-46ED96538D6C}"/>
                      </a:ext>
                    </a:extLst>
                  </p:cNvPr>
                  <p:cNvSpPr/>
                  <p:nvPr/>
                </p:nvSpPr>
                <p:spPr>
                  <a:xfrm>
                    <a:off x="6087569" y="-13114"/>
                    <a:ext cx="3053751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0" name="Isosceles Triangle 49">
                    <a:extLst>
                      <a:ext uri="{FF2B5EF4-FFF2-40B4-BE49-F238E27FC236}">
                        <a16:creationId xmlns:a16="http://schemas.microsoft.com/office/drawing/2014/main" id="{06AA21A8-B679-7991-C26B-9B7A8BC760D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012448" y="926621"/>
                    <a:ext cx="595222" cy="3551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7E75144-77F2-6F69-BA78-A27F3737A6B9}"/>
                    </a:ext>
                  </a:extLst>
                </p:cNvPr>
                <p:cNvSpPr txBox="1"/>
                <p:nvPr/>
              </p:nvSpPr>
              <p:spPr>
                <a:xfrm>
                  <a:off x="6064365" y="-91830"/>
                  <a:ext cx="3024994" cy="156966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600" b="1" dirty="0">
                      <a:solidFill>
                        <a:schemeClr val="bg1"/>
                      </a:solidFill>
                      <a:latin typeface="Montserrat" panose="00000500000000000000" pitchFamily="2" charset="0"/>
                    </a:rPr>
                    <a:t>3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D47985-FB40-9A74-CEDD-20403805F9DA}"/>
                  </a:ext>
                </a:extLst>
              </p:cNvPr>
              <p:cNvSpPr txBox="1"/>
              <p:nvPr/>
            </p:nvSpPr>
            <p:spPr>
              <a:xfrm>
                <a:off x="6293677" y="1674243"/>
                <a:ext cx="2722558" cy="184665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3800" b="1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sz="3800" b="1" dirty="0">
                    <a:solidFill>
                      <a:schemeClr val="bg1"/>
                    </a:solidFill>
                  </a:rPr>
                  <a:t>Predictive model</a:t>
                </a:r>
              </a:p>
            </p:txBody>
          </p:sp>
        </p:grpSp>
        <p:pic>
          <p:nvPicPr>
            <p:cNvPr id="51" name="Picture 10" descr="icône d'apprentissage automatique. intelligence artificielle, modèle de logo  de machine intelligente. illustration vectorielle. 13899429 Art vectoriel  chez Vecteezy">
              <a:extLst>
                <a:ext uri="{FF2B5EF4-FFF2-40B4-BE49-F238E27FC236}">
                  <a16:creationId xmlns:a16="http://schemas.microsoft.com/office/drawing/2014/main" id="{40944AFA-5C69-095F-55E6-AE4B7B8EE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518" y="4516780"/>
              <a:ext cx="1424760" cy="1424760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E4E48E-EA02-7BA5-62F7-540BA9199B4C}"/>
              </a:ext>
            </a:extLst>
          </p:cNvPr>
          <p:cNvGrpSpPr/>
          <p:nvPr/>
        </p:nvGrpSpPr>
        <p:grpSpPr>
          <a:xfrm>
            <a:off x="3039902" y="-42991"/>
            <a:ext cx="3394140" cy="6904519"/>
            <a:chOff x="3030747" y="-20292"/>
            <a:chExt cx="3394140" cy="6904519"/>
          </a:xfrm>
          <a:solidFill>
            <a:srgbClr val="FF9928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A57CF-8E49-2300-C111-1924D9D92C9B}"/>
                </a:ext>
              </a:extLst>
            </p:cNvPr>
            <p:cNvGrpSpPr/>
            <p:nvPr/>
          </p:nvGrpSpPr>
          <p:grpSpPr>
            <a:xfrm>
              <a:off x="3033551" y="-20292"/>
              <a:ext cx="3391336" cy="6904519"/>
              <a:chOff x="3033551" y="-20292"/>
              <a:chExt cx="3391336" cy="6904519"/>
            </a:xfrm>
            <a:grp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8D80041-B71F-C6A6-7DAE-9D85E36F0446}"/>
                  </a:ext>
                </a:extLst>
              </p:cNvPr>
              <p:cNvGrpSpPr/>
              <p:nvPr/>
            </p:nvGrpSpPr>
            <p:grpSpPr>
              <a:xfrm>
                <a:off x="3033551" y="26227"/>
                <a:ext cx="3391336" cy="6858000"/>
                <a:chOff x="3033551" y="26227"/>
                <a:chExt cx="3391336" cy="6858000"/>
              </a:xfrm>
              <a:grpFill/>
            </p:grpSpPr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1FC82D4-1091-E892-8271-7C36DD5E039C}"/>
                    </a:ext>
                  </a:extLst>
                </p:cNvPr>
                <p:cNvSpPr/>
                <p:nvPr/>
              </p:nvSpPr>
              <p:spPr>
                <a:xfrm rot="5400000">
                  <a:off x="5949714" y="926621"/>
                  <a:ext cx="595222" cy="355124"/>
                </a:xfrm>
                <a:prstGeom prst="triangle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B409C45-FFF1-9A0E-534E-037137ED9DE8}"/>
                    </a:ext>
                  </a:extLst>
                </p:cNvPr>
                <p:cNvSpPr/>
                <p:nvPr/>
              </p:nvSpPr>
              <p:spPr>
                <a:xfrm>
                  <a:off x="3033551" y="26227"/>
                  <a:ext cx="3053751" cy="68580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5A40C2-C45B-ADEB-FAD5-DA3F6238EAAD}"/>
                  </a:ext>
                </a:extLst>
              </p:cNvPr>
              <p:cNvSpPr txBox="1"/>
              <p:nvPr/>
            </p:nvSpPr>
            <p:spPr>
              <a:xfrm>
                <a:off x="3202803" y="-20292"/>
                <a:ext cx="2807208" cy="156966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6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2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7C8B56-29BA-ED19-132E-DBEBB92ADE70}"/>
                </a:ext>
              </a:extLst>
            </p:cNvPr>
            <p:cNvSpPr txBox="1"/>
            <p:nvPr/>
          </p:nvSpPr>
          <p:spPr>
            <a:xfrm>
              <a:off x="3030747" y="1674243"/>
              <a:ext cx="3039016" cy="1846659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endParaRPr lang="fr-FR" sz="3800" b="1" dirty="0">
                <a:solidFill>
                  <a:schemeClr val="bg1"/>
                </a:solidFill>
              </a:endParaRPr>
            </a:p>
            <a:p>
              <a:r>
                <a:rPr lang="fr-FR" sz="3800" b="1" dirty="0" err="1">
                  <a:solidFill>
                    <a:schemeClr val="bg1"/>
                  </a:solidFill>
                </a:rPr>
                <a:t>Exploratory</a:t>
              </a:r>
              <a:r>
                <a:rPr lang="fr-FR" sz="3800" b="1" dirty="0">
                  <a:solidFill>
                    <a:schemeClr val="bg1"/>
                  </a:solidFill>
                </a:rPr>
                <a:t> </a:t>
              </a:r>
              <a:r>
                <a:rPr lang="fr-FR" sz="3800" b="1" dirty="0" err="1">
                  <a:solidFill>
                    <a:schemeClr val="bg1"/>
                  </a:solidFill>
                </a:rPr>
                <a:t>Analysis</a:t>
              </a:r>
              <a:endParaRPr lang="en-GB" sz="3800" b="1" dirty="0">
                <a:solidFill>
                  <a:schemeClr val="bg1"/>
                </a:solidFill>
              </a:endParaRPr>
            </a:p>
          </p:txBody>
        </p:sp>
        <p:pic>
          <p:nvPicPr>
            <p:cNvPr id="2054" name="Picture 6" descr="bar graph icon logo vector illustration. Statistics symbol template for  graphic and web design collection 9317066 Vector Art at Vecteezy">
              <a:extLst>
                <a:ext uri="{FF2B5EF4-FFF2-40B4-BE49-F238E27FC236}">
                  <a16:creationId xmlns:a16="http://schemas.microsoft.com/office/drawing/2014/main" id="{F859BACD-FA67-142B-4E09-BA1BA2F5AA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1" t="9449" r="11281" b="11170"/>
            <a:stretch/>
          </p:blipFill>
          <p:spPr bwMode="auto">
            <a:xfrm>
              <a:off x="3998539" y="4529895"/>
              <a:ext cx="1390097" cy="1424760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E79E29-CD7D-ACA0-125E-68E2AD85A2E0}"/>
              </a:ext>
            </a:extLst>
          </p:cNvPr>
          <p:cNvGrpSpPr/>
          <p:nvPr/>
        </p:nvGrpSpPr>
        <p:grpSpPr>
          <a:xfrm>
            <a:off x="-21043" y="0"/>
            <a:ext cx="3413211" cy="6858000"/>
            <a:chOff x="-21043" y="0"/>
            <a:chExt cx="3413211" cy="6858000"/>
          </a:xfrm>
          <a:solidFill>
            <a:srgbClr val="FF990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10C226C-7F98-2EFD-4CA7-B12E06A3F24A}"/>
                </a:ext>
              </a:extLst>
            </p:cNvPr>
            <p:cNvGrpSpPr/>
            <p:nvPr/>
          </p:nvGrpSpPr>
          <p:grpSpPr>
            <a:xfrm>
              <a:off x="-21043" y="0"/>
              <a:ext cx="3413211" cy="6858000"/>
              <a:chOff x="-32556" y="0"/>
              <a:chExt cx="3413211" cy="6858000"/>
            </a:xfrm>
            <a:grpFill/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C5274F3-ECEB-3199-8B12-689E4DA74766}"/>
                  </a:ext>
                </a:extLst>
              </p:cNvPr>
              <p:cNvGrpSpPr/>
              <p:nvPr/>
            </p:nvGrpSpPr>
            <p:grpSpPr>
              <a:xfrm>
                <a:off x="-11513" y="0"/>
                <a:ext cx="3392168" cy="6858000"/>
                <a:chOff x="-9171" y="0"/>
                <a:chExt cx="3392168" cy="6858000"/>
              </a:xfrm>
              <a:grpFill/>
            </p:grpSpPr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F778CE73-62DB-AF48-9CD1-BD42F94E56D7}"/>
                    </a:ext>
                  </a:extLst>
                </p:cNvPr>
                <p:cNvSpPr/>
                <p:nvPr/>
              </p:nvSpPr>
              <p:spPr>
                <a:xfrm rot="5400000">
                  <a:off x="2907824" y="926621"/>
                  <a:ext cx="595222" cy="355124"/>
                </a:xfrm>
                <a:prstGeom prst="triangle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04A86FE-8516-C49A-88B6-271F4F58D8D8}"/>
                    </a:ext>
                  </a:extLst>
                </p:cNvPr>
                <p:cNvSpPr/>
                <p:nvPr/>
              </p:nvSpPr>
              <p:spPr>
                <a:xfrm>
                  <a:off x="-9171" y="0"/>
                  <a:ext cx="3053751" cy="68580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17F8BC-1B27-F2BB-9B9C-961481E3AF20}"/>
                  </a:ext>
                </a:extLst>
              </p:cNvPr>
              <p:cNvSpPr txBox="1"/>
              <p:nvPr/>
            </p:nvSpPr>
            <p:spPr>
              <a:xfrm>
                <a:off x="-32556" y="0"/>
                <a:ext cx="3024994" cy="190821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1</a:t>
                </a:r>
              </a:p>
              <a:p>
                <a:endParaRPr lang="en-GB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6C4EC7-EEFF-D5DA-4DDB-5061E79802BA}"/>
                </a:ext>
              </a:extLst>
            </p:cNvPr>
            <p:cNvSpPr txBox="1"/>
            <p:nvPr/>
          </p:nvSpPr>
          <p:spPr>
            <a:xfrm>
              <a:off x="270289" y="1674242"/>
              <a:ext cx="2498789" cy="1846659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endParaRPr lang="fr-FR" sz="3800" b="1" dirty="0">
                <a:solidFill>
                  <a:schemeClr val="bg1"/>
                </a:solidFill>
              </a:endParaRPr>
            </a:p>
            <a:p>
              <a:r>
                <a:rPr lang="fr-FR" sz="3800" b="1" dirty="0">
                  <a:solidFill>
                    <a:schemeClr val="bg1"/>
                  </a:solidFill>
                </a:rPr>
                <a:t>Data </a:t>
              </a:r>
              <a:r>
                <a:rPr lang="fr-FR" sz="3800" b="1" dirty="0" err="1">
                  <a:solidFill>
                    <a:schemeClr val="bg1"/>
                  </a:solidFill>
                </a:rPr>
                <a:t>Cleaning</a:t>
              </a:r>
              <a:endParaRPr lang="en-GB" sz="3800" b="1" dirty="0">
                <a:solidFill>
                  <a:schemeClr val="bg1"/>
                </a:solidFill>
              </a:endParaRPr>
            </a:p>
          </p:txBody>
        </p:sp>
        <p:pic>
          <p:nvPicPr>
            <p:cNvPr id="2050" name="Picture 2" descr="Data Cleaning icon in vector. Logotype 40353740 Vector Art at Vecteezy">
              <a:extLst>
                <a:ext uri="{FF2B5EF4-FFF2-40B4-BE49-F238E27FC236}">
                  <a16:creationId xmlns:a16="http://schemas.microsoft.com/office/drawing/2014/main" id="{06CDCAA8-1A8B-357B-735C-CCFD171A09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31" t="17793" r="14222" b="17213"/>
            <a:stretch/>
          </p:blipFill>
          <p:spPr bwMode="auto">
            <a:xfrm>
              <a:off x="664607" y="4529894"/>
              <a:ext cx="1616659" cy="1424760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</p:grpSp>
    </p:spTree>
    <p:extLst>
      <p:ext uri="{BB962C8B-B14F-4D97-AF65-F5344CB8AC3E}">
        <p14:creationId xmlns:p14="http://schemas.microsoft.com/office/powerpoint/2010/main" val="1843867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611A5-1DA2-49F7-C0DD-B4D8662A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A4FFD857-B626-D6B4-5D56-4A36DE9724AE}"/>
              </a:ext>
            </a:extLst>
          </p:cNvPr>
          <p:cNvSpPr/>
          <p:nvPr/>
        </p:nvSpPr>
        <p:spPr>
          <a:xfrm>
            <a:off x="20128" y="-15160"/>
            <a:ext cx="12207100" cy="6849262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i="1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DF9C50-7854-CB35-69E7-2762254AC0FF}"/>
              </a:ext>
            </a:extLst>
          </p:cNvPr>
          <p:cNvGrpSpPr/>
          <p:nvPr/>
        </p:nvGrpSpPr>
        <p:grpSpPr>
          <a:xfrm>
            <a:off x="493807" y="-94597"/>
            <a:ext cx="3423620" cy="6936716"/>
            <a:chOff x="9099920" y="-58737"/>
            <a:chExt cx="3423620" cy="69367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D2598F-4CE5-127A-86C1-B3B1431A5C13}"/>
                </a:ext>
              </a:extLst>
            </p:cNvPr>
            <p:cNvGrpSpPr/>
            <p:nvPr/>
          </p:nvGrpSpPr>
          <p:grpSpPr>
            <a:xfrm>
              <a:off x="9099920" y="-58737"/>
              <a:ext cx="3423620" cy="6936716"/>
              <a:chOff x="6064519" y="-91830"/>
              <a:chExt cx="3423620" cy="6936716"/>
            </a:xfrm>
            <a:solidFill>
              <a:srgbClr val="FF9964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A32BDD9-42E1-6E1E-E775-523AF8A127D8}"/>
                  </a:ext>
                </a:extLst>
              </p:cNvPr>
              <p:cNvGrpSpPr/>
              <p:nvPr/>
            </p:nvGrpSpPr>
            <p:grpSpPr>
              <a:xfrm>
                <a:off x="6064519" y="-91830"/>
                <a:ext cx="3423620" cy="6936716"/>
                <a:chOff x="6064365" y="-91830"/>
                <a:chExt cx="3423620" cy="6936716"/>
              </a:xfrm>
              <a:grpFill/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8397CC2-D641-A261-F827-4AAAE376E768}"/>
                    </a:ext>
                  </a:extLst>
                </p:cNvPr>
                <p:cNvGrpSpPr/>
                <p:nvPr/>
              </p:nvGrpSpPr>
              <p:grpSpPr>
                <a:xfrm>
                  <a:off x="6087933" y="-13114"/>
                  <a:ext cx="3400052" cy="6858000"/>
                  <a:chOff x="6087569" y="-13114"/>
                  <a:chExt cx="3400052" cy="6858000"/>
                </a:xfrm>
                <a:grpFill/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BD68A575-2A1C-2BE9-8AB7-FDEBF310A007}"/>
                      </a:ext>
                    </a:extLst>
                  </p:cNvPr>
                  <p:cNvSpPr/>
                  <p:nvPr/>
                </p:nvSpPr>
                <p:spPr>
                  <a:xfrm>
                    <a:off x="6087569" y="-13114"/>
                    <a:ext cx="3053751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" name="Isosceles Triangle 15">
                    <a:extLst>
                      <a:ext uri="{FF2B5EF4-FFF2-40B4-BE49-F238E27FC236}">
                        <a16:creationId xmlns:a16="http://schemas.microsoft.com/office/drawing/2014/main" id="{306EBEC3-3419-2B3C-D97C-50700556D04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012448" y="926621"/>
                    <a:ext cx="595222" cy="3551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D191E65-2F0E-F8BD-1818-FD86088FAC05}"/>
                    </a:ext>
                  </a:extLst>
                </p:cNvPr>
                <p:cNvSpPr txBox="1"/>
                <p:nvPr/>
              </p:nvSpPr>
              <p:spPr>
                <a:xfrm>
                  <a:off x="6064365" y="-91830"/>
                  <a:ext cx="3024994" cy="156966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600" b="1" dirty="0">
                      <a:solidFill>
                        <a:schemeClr val="bg1"/>
                      </a:solidFill>
                      <a:latin typeface="Montserrat" panose="00000500000000000000" pitchFamily="2" charset="0"/>
                    </a:rPr>
                    <a:t>4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CAC14E-62D6-EB07-8A28-8AE63B77DC70}"/>
                  </a:ext>
                </a:extLst>
              </p:cNvPr>
              <p:cNvSpPr txBox="1"/>
              <p:nvPr/>
            </p:nvSpPr>
            <p:spPr>
              <a:xfrm>
                <a:off x="6146407" y="1674243"/>
                <a:ext cx="3068496" cy="181588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endParaRPr lang="fr-FR" sz="4000" b="1" dirty="0">
                  <a:solidFill>
                    <a:schemeClr val="bg1"/>
                  </a:solidFill>
                </a:endParaRPr>
              </a:p>
              <a:p>
                <a:r>
                  <a:rPr lang="fr-FR" sz="3600" b="1" dirty="0">
                    <a:solidFill>
                      <a:schemeClr val="bg1"/>
                    </a:solidFill>
                  </a:rPr>
                  <a:t>Data Visualisation</a:t>
                </a:r>
                <a:endParaRPr lang="en-GB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7" name="Picture 14" descr="Data Visualization Icon Illustration par aimagenarium · Creative Fabrica">
              <a:extLst>
                <a:ext uri="{FF2B5EF4-FFF2-40B4-BE49-F238E27FC236}">
                  <a16:creationId xmlns:a16="http://schemas.microsoft.com/office/drawing/2014/main" id="{091BD128-63D4-AE43-5897-ECBE480010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04" t="14779" r="27657" b="19226"/>
            <a:stretch/>
          </p:blipFill>
          <p:spPr bwMode="auto">
            <a:xfrm>
              <a:off x="10139271" y="4736681"/>
              <a:ext cx="1104317" cy="1000992"/>
            </a:xfrm>
            <a:prstGeom prst="rect">
              <a:avLst/>
            </a:prstGeom>
            <a:solidFill>
              <a:srgbClr val="FF996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55E4FD3-4E61-1A9A-FEC6-3214F9178580}"/>
              </a:ext>
            </a:extLst>
          </p:cNvPr>
          <p:cNvGrpSpPr/>
          <p:nvPr/>
        </p:nvGrpSpPr>
        <p:grpSpPr>
          <a:xfrm>
            <a:off x="319583" y="-101976"/>
            <a:ext cx="3423620" cy="6936716"/>
            <a:chOff x="6055897" y="-104944"/>
            <a:chExt cx="3423620" cy="6936716"/>
          </a:xfrm>
          <a:solidFill>
            <a:srgbClr val="FF995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4087C56-811F-6DAE-D36E-816912E9D41E}"/>
                </a:ext>
              </a:extLst>
            </p:cNvPr>
            <p:cNvGrpSpPr/>
            <p:nvPr/>
          </p:nvGrpSpPr>
          <p:grpSpPr>
            <a:xfrm>
              <a:off x="6055897" y="-104944"/>
              <a:ext cx="3423620" cy="6936716"/>
              <a:chOff x="6064519" y="-91830"/>
              <a:chExt cx="3423620" cy="6936716"/>
            </a:xfrm>
            <a:grpFill/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06B679C-CC5B-E1A0-FE56-7B15A28A26A5}"/>
                  </a:ext>
                </a:extLst>
              </p:cNvPr>
              <p:cNvGrpSpPr/>
              <p:nvPr/>
            </p:nvGrpSpPr>
            <p:grpSpPr>
              <a:xfrm>
                <a:off x="6064519" y="-91830"/>
                <a:ext cx="3423620" cy="6936716"/>
                <a:chOff x="6064365" y="-91830"/>
                <a:chExt cx="3423620" cy="6936716"/>
              </a:xfrm>
              <a:grpFill/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CFAC77A-9148-D0B3-5E16-6CD694A30DE9}"/>
                    </a:ext>
                  </a:extLst>
                </p:cNvPr>
                <p:cNvGrpSpPr/>
                <p:nvPr/>
              </p:nvGrpSpPr>
              <p:grpSpPr>
                <a:xfrm>
                  <a:off x="6087933" y="-13114"/>
                  <a:ext cx="3400052" cy="6858000"/>
                  <a:chOff x="6087569" y="-13114"/>
                  <a:chExt cx="3400052" cy="6858000"/>
                </a:xfrm>
                <a:grpFill/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F9F8BDB2-DF38-C872-0579-8DBFA01C1C12}"/>
                      </a:ext>
                    </a:extLst>
                  </p:cNvPr>
                  <p:cNvSpPr/>
                  <p:nvPr/>
                </p:nvSpPr>
                <p:spPr>
                  <a:xfrm>
                    <a:off x="6087569" y="-13114"/>
                    <a:ext cx="3053751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0" name="Isosceles Triangle 49">
                    <a:extLst>
                      <a:ext uri="{FF2B5EF4-FFF2-40B4-BE49-F238E27FC236}">
                        <a16:creationId xmlns:a16="http://schemas.microsoft.com/office/drawing/2014/main" id="{3DC2F549-F9CC-ADC8-1AE3-44F249D882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012448" y="926621"/>
                    <a:ext cx="595222" cy="3551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BC77CA5-2BA8-0EF1-89E2-5159C9560BB4}"/>
                    </a:ext>
                  </a:extLst>
                </p:cNvPr>
                <p:cNvSpPr txBox="1"/>
                <p:nvPr/>
              </p:nvSpPr>
              <p:spPr>
                <a:xfrm>
                  <a:off x="6064365" y="-91830"/>
                  <a:ext cx="3024994" cy="156966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600" b="1" dirty="0">
                      <a:solidFill>
                        <a:schemeClr val="bg1"/>
                      </a:solidFill>
                      <a:latin typeface="Montserrat" panose="00000500000000000000" pitchFamily="2" charset="0"/>
                    </a:rPr>
                    <a:t>3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308A80-752F-A47A-F377-440AD8B18D0A}"/>
                  </a:ext>
                </a:extLst>
              </p:cNvPr>
              <p:cNvSpPr txBox="1"/>
              <p:nvPr/>
            </p:nvSpPr>
            <p:spPr>
              <a:xfrm>
                <a:off x="6293677" y="1674243"/>
                <a:ext cx="2722558" cy="184665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3800" b="1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sz="3800" b="1" dirty="0">
                    <a:solidFill>
                      <a:schemeClr val="bg1"/>
                    </a:solidFill>
                  </a:rPr>
                  <a:t>Predictive model</a:t>
                </a:r>
              </a:p>
            </p:txBody>
          </p:sp>
        </p:grpSp>
        <p:pic>
          <p:nvPicPr>
            <p:cNvPr id="51" name="Picture 10" descr="icône d'apprentissage automatique. intelligence artificielle, modèle de logo  de machine intelligente. illustration vectorielle. 13899429 Art vectoriel  chez Vecteezy">
              <a:extLst>
                <a:ext uri="{FF2B5EF4-FFF2-40B4-BE49-F238E27FC236}">
                  <a16:creationId xmlns:a16="http://schemas.microsoft.com/office/drawing/2014/main" id="{3674BA3D-C016-85B8-8A69-BE81B338A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518" y="4516780"/>
              <a:ext cx="1424760" cy="1424760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4BAFB0-65F4-01E7-A541-8F062AB5D852}"/>
              </a:ext>
            </a:extLst>
          </p:cNvPr>
          <p:cNvGrpSpPr/>
          <p:nvPr/>
        </p:nvGrpSpPr>
        <p:grpSpPr>
          <a:xfrm>
            <a:off x="162231" y="-25061"/>
            <a:ext cx="3394140" cy="6904519"/>
            <a:chOff x="3030747" y="-20292"/>
            <a:chExt cx="3394140" cy="6904519"/>
          </a:xfrm>
          <a:solidFill>
            <a:srgbClr val="FF9928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1A4DB64-9CD7-4DCB-8391-DF1136054E1F}"/>
                </a:ext>
              </a:extLst>
            </p:cNvPr>
            <p:cNvGrpSpPr/>
            <p:nvPr/>
          </p:nvGrpSpPr>
          <p:grpSpPr>
            <a:xfrm>
              <a:off x="3033551" y="-20292"/>
              <a:ext cx="3391336" cy="6904519"/>
              <a:chOff x="3033551" y="-20292"/>
              <a:chExt cx="3391336" cy="6904519"/>
            </a:xfrm>
            <a:grp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16C20C8-9155-FB85-7476-665B8CCCB3BA}"/>
                  </a:ext>
                </a:extLst>
              </p:cNvPr>
              <p:cNvGrpSpPr/>
              <p:nvPr/>
            </p:nvGrpSpPr>
            <p:grpSpPr>
              <a:xfrm>
                <a:off x="3033551" y="26227"/>
                <a:ext cx="3391336" cy="6858000"/>
                <a:chOff x="3033551" y="26227"/>
                <a:chExt cx="3391336" cy="6858000"/>
              </a:xfrm>
              <a:grpFill/>
            </p:grpSpPr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3357EE9D-B1A6-C8D0-98CC-A7DFD796C20E}"/>
                    </a:ext>
                  </a:extLst>
                </p:cNvPr>
                <p:cNvSpPr/>
                <p:nvPr/>
              </p:nvSpPr>
              <p:spPr>
                <a:xfrm rot="5400000">
                  <a:off x="5949714" y="926621"/>
                  <a:ext cx="595222" cy="355124"/>
                </a:xfrm>
                <a:prstGeom prst="triangle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FC10CC9-2486-E7A5-A2D6-4E3272B4A577}"/>
                    </a:ext>
                  </a:extLst>
                </p:cNvPr>
                <p:cNvSpPr/>
                <p:nvPr/>
              </p:nvSpPr>
              <p:spPr>
                <a:xfrm>
                  <a:off x="3033551" y="26227"/>
                  <a:ext cx="3053751" cy="68580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975D46-3D7C-FC2A-5DD2-EF55E1D5D660}"/>
                  </a:ext>
                </a:extLst>
              </p:cNvPr>
              <p:cNvSpPr txBox="1"/>
              <p:nvPr/>
            </p:nvSpPr>
            <p:spPr>
              <a:xfrm>
                <a:off x="3202803" y="-20292"/>
                <a:ext cx="2807208" cy="156966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6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2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7E5A0C9-E77E-395E-6C02-B013E94FE636}"/>
                </a:ext>
              </a:extLst>
            </p:cNvPr>
            <p:cNvSpPr txBox="1"/>
            <p:nvPr/>
          </p:nvSpPr>
          <p:spPr>
            <a:xfrm>
              <a:off x="3030747" y="1674243"/>
              <a:ext cx="3039016" cy="1846659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endParaRPr lang="fr-FR" sz="3800" b="1" dirty="0">
                <a:solidFill>
                  <a:schemeClr val="bg1"/>
                </a:solidFill>
              </a:endParaRPr>
            </a:p>
            <a:p>
              <a:r>
                <a:rPr lang="fr-FR" sz="3800" b="1" dirty="0" err="1">
                  <a:solidFill>
                    <a:schemeClr val="bg1"/>
                  </a:solidFill>
                </a:rPr>
                <a:t>Exploratory</a:t>
              </a:r>
              <a:r>
                <a:rPr lang="fr-FR" sz="3800" b="1" dirty="0">
                  <a:solidFill>
                    <a:schemeClr val="bg1"/>
                  </a:solidFill>
                </a:rPr>
                <a:t> </a:t>
              </a:r>
              <a:r>
                <a:rPr lang="fr-FR" sz="3800" b="1" dirty="0" err="1">
                  <a:solidFill>
                    <a:schemeClr val="bg1"/>
                  </a:solidFill>
                </a:rPr>
                <a:t>Analysis</a:t>
              </a:r>
              <a:endParaRPr lang="en-GB" sz="3800" b="1" dirty="0">
                <a:solidFill>
                  <a:schemeClr val="bg1"/>
                </a:solidFill>
              </a:endParaRPr>
            </a:p>
          </p:txBody>
        </p:sp>
        <p:pic>
          <p:nvPicPr>
            <p:cNvPr id="2054" name="Picture 6" descr="bar graph icon logo vector illustration. Statistics symbol template for  graphic and web design collection 9317066 Vector Art at Vecteezy">
              <a:extLst>
                <a:ext uri="{FF2B5EF4-FFF2-40B4-BE49-F238E27FC236}">
                  <a16:creationId xmlns:a16="http://schemas.microsoft.com/office/drawing/2014/main" id="{3684B839-F08F-E576-22B8-1DFC1E64CA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1" t="9449" r="11281" b="11170"/>
            <a:stretch/>
          </p:blipFill>
          <p:spPr bwMode="auto">
            <a:xfrm>
              <a:off x="3998539" y="4529895"/>
              <a:ext cx="1390097" cy="1424760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F48982-F08F-3093-894D-42C33E2FC21C}"/>
              </a:ext>
            </a:extLst>
          </p:cNvPr>
          <p:cNvGrpSpPr/>
          <p:nvPr/>
        </p:nvGrpSpPr>
        <p:grpSpPr>
          <a:xfrm>
            <a:off x="-21043" y="0"/>
            <a:ext cx="3413211" cy="6858000"/>
            <a:chOff x="-21043" y="0"/>
            <a:chExt cx="3413211" cy="6858000"/>
          </a:xfrm>
          <a:solidFill>
            <a:srgbClr val="FF990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39EDA6B-2178-D870-0C04-3541ED6D2953}"/>
                </a:ext>
              </a:extLst>
            </p:cNvPr>
            <p:cNvGrpSpPr/>
            <p:nvPr/>
          </p:nvGrpSpPr>
          <p:grpSpPr>
            <a:xfrm>
              <a:off x="-21043" y="0"/>
              <a:ext cx="3413211" cy="6858000"/>
              <a:chOff x="-32556" y="0"/>
              <a:chExt cx="3413211" cy="6858000"/>
            </a:xfrm>
            <a:grpFill/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9DAE31D-C10E-52F8-84A0-089519B68170}"/>
                  </a:ext>
                </a:extLst>
              </p:cNvPr>
              <p:cNvGrpSpPr/>
              <p:nvPr/>
            </p:nvGrpSpPr>
            <p:grpSpPr>
              <a:xfrm>
                <a:off x="-11513" y="0"/>
                <a:ext cx="3392168" cy="6858000"/>
                <a:chOff x="-9171" y="0"/>
                <a:chExt cx="3392168" cy="6858000"/>
              </a:xfrm>
              <a:grpFill/>
            </p:grpSpPr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888986AB-15E7-AC33-7BD5-213D40FF7D45}"/>
                    </a:ext>
                  </a:extLst>
                </p:cNvPr>
                <p:cNvSpPr/>
                <p:nvPr/>
              </p:nvSpPr>
              <p:spPr>
                <a:xfrm rot="5400000">
                  <a:off x="2907824" y="926621"/>
                  <a:ext cx="595222" cy="355124"/>
                </a:xfrm>
                <a:prstGeom prst="triangle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97597767-196B-B052-A0B6-8A8C57DA4076}"/>
                    </a:ext>
                  </a:extLst>
                </p:cNvPr>
                <p:cNvSpPr/>
                <p:nvPr/>
              </p:nvSpPr>
              <p:spPr>
                <a:xfrm>
                  <a:off x="-9171" y="0"/>
                  <a:ext cx="3053751" cy="68580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4CE6C1-C8D5-A97C-1E3C-53B0562FB98D}"/>
                  </a:ext>
                </a:extLst>
              </p:cNvPr>
              <p:cNvSpPr txBox="1"/>
              <p:nvPr/>
            </p:nvSpPr>
            <p:spPr>
              <a:xfrm>
                <a:off x="-32556" y="0"/>
                <a:ext cx="3024994" cy="190821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1</a:t>
                </a:r>
              </a:p>
              <a:p>
                <a:endParaRPr lang="en-GB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A83481-D1BF-A89E-8F20-ACE88B5CAC06}"/>
                </a:ext>
              </a:extLst>
            </p:cNvPr>
            <p:cNvSpPr txBox="1"/>
            <p:nvPr/>
          </p:nvSpPr>
          <p:spPr>
            <a:xfrm>
              <a:off x="270289" y="1674242"/>
              <a:ext cx="2498789" cy="1846659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endParaRPr lang="fr-FR" sz="3800" b="1" dirty="0">
                <a:solidFill>
                  <a:schemeClr val="bg1"/>
                </a:solidFill>
              </a:endParaRPr>
            </a:p>
            <a:p>
              <a:r>
                <a:rPr lang="fr-FR" sz="3800" b="1" dirty="0">
                  <a:solidFill>
                    <a:schemeClr val="bg1"/>
                  </a:solidFill>
                </a:rPr>
                <a:t>Data </a:t>
              </a:r>
              <a:r>
                <a:rPr lang="fr-FR" sz="3800" b="1" dirty="0" err="1">
                  <a:solidFill>
                    <a:schemeClr val="bg1"/>
                  </a:solidFill>
                </a:rPr>
                <a:t>Cleaning</a:t>
              </a:r>
              <a:endParaRPr lang="en-GB" sz="3800" b="1" dirty="0">
                <a:solidFill>
                  <a:schemeClr val="bg1"/>
                </a:solidFill>
              </a:endParaRPr>
            </a:p>
          </p:txBody>
        </p:sp>
        <p:pic>
          <p:nvPicPr>
            <p:cNvPr id="2050" name="Picture 2" descr="Data Cleaning icon in vector. Logotype 40353740 Vector Art at Vecteezy">
              <a:extLst>
                <a:ext uri="{FF2B5EF4-FFF2-40B4-BE49-F238E27FC236}">
                  <a16:creationId xmlns:a16="http://schemas.microsoft.com/office/drawing/2014/main" id="{9A4E4677-241E-F4E5-B0AB-E9D93C57C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31" t="17793" r="14222" b="17213"/>
            <a:stretch/>
          </p:blipFill>
          <p:spPr bwMode="auto">
            <a:xfrm>
              <a:off x="664607" y="4529894"/>
              <a:ext cx="1616659" cy="1424760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2B6EE3C-D280-ADC1-5240-E7BA15F4D0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249235"/>
              </p:ext>
            </p:extLst>
          </p:nvPr>
        </p:nvGraphicFramePr>
        <p:xfrm>
          <a:off x="3340910" y="87515"/>
          <a:ext cx="8464178" cy="6508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9611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47731-2962-FA2C-612A-E8782C8F2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E09B1F-648C-C83B-8B24-9F1DCC0F7692}"/>
              </a:ext>
            </a:extLst>
          </p:cNvPr>
          <p:cNvSpPr/>
          <p:nvPr/>
        </p:nvSpPr>
        <p:spPr>
          <a:xfrm>
            <a:off x="-7550" y="-11091"/>
            <a:ext cx="12207100" cy="6849262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i="1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E52EE3-7C3A-8E74-08E5-921D859BE8C4}"/>
              </a:ext>
            </a:extLst>
          </p:cNvPr>
          <p:cNvGrpSpPr/>
          <p:nvPr/>
        </p:nvGrpSpPr>
        <p:grpSpPr>
          <a:xfrm>
            <a:off x="395657" y="19829"/>
            <a:ext cx="3478158" cy="6858000"/>
            <a:chOff x="3441153" y="0"/>
            <a:chExt cx="3478158" cy="6858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8B3E5B2-E6E4-F08C-8DD5-7ED23D787A34}"/>
                </a:ext>
              </a:extLst>
            </p:cNvPr>
            <p:cNvGrpSpPr/>
            <p:nvPr/>
          </p:nvGrpSpPr>
          <p:grpSpPr>
            <a:xfrm>
              <a:off x="3441153" y="0"/>
              <a:ext cx="3114555" cy="6858000"/>
              <a:chOff x="9086488" y="39169"/>
              <a:chExt cx="3114555" cy="6858000"/>
            </a:xfrm>
            <a:solidFill>
              <a:srgbClr val="FF9964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32715B-AB3D-B312-B5B7-7B8A2E9DC9D4}"/>
                  </a:ext>
                </a:extLst>
              </p:cNvPr>
              <p:cNvSpPr/>
              <p:nvPr/>
            </p:nvSpPr>
            <p:spPr>
              <a:xfrm>
                <a:off x="9147292" y="39169"/>
                <a:ext cx="3053751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ADB20E-BE2A-C94F-14D9-C3A630B5E268}"/>
                  </a:ext>
                </a:extLst>
              </p:cNvPr>
              <p:cNvSpPr txBox="1"/>
              <p:nvPr/>
            </p:nvSpPr>
            <p:spPr>
              <a:xfrm>
                <a:off x="9086488" y="39169"/>
                <a:ext cx="3024994" cy="190821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0" b="1" dirty="0">
                    <a:solidFill>
                      <a:schemeClr val="bg1"/>
                    </a:solidFill>
                  </a:rPr>
                  <a:t>4</a:t>
                </a:r>
              </a:p>
              <a:p>
                <a:pPr algn="ctr"/>
                <a:endParaRPr lang="en-GB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4D7A90-4FAA-F18E-E85B-EF4C62B4BC50}"/>
                  </a:ext>
                </a:extLst>
              </p:cNvPr>
              <p:cNvSpPr txBox="1"/>
              <p:nvPr/>
            </p:nvSpPr>
            <p:spPr>
              <a:xfrm>
                <a:off x="9118126" y="1741477"/>
                <a:ext cx="3079090" cy="181588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endParaRPr lang="fr-FR" sz="3800" b="1" dirty="0">
                  <a:solidFill>
                    <a:schemeClr val="bg1"/>
                  </a:solidFill>
                </a:endParaRPr>
              </a:p>
              <a:p>
                <a:r>
                  <a:rPr lang="fr-FR" sz="3700" b="1" dirty="0">
                    <a:solidFill>
                      <a:schemeClr val="bg1"/>
                    </a:solidFill>
                  </a:rPr>
                  <a:t>Data </a:t>
                </a:r>
                <a:r>
                  <a:rPr lang="fr-FR" sz="3700" b="1" dirty="0" err="1">
                    <a:solidFill>
                      <a:schemeClr val="bg1"/>
                    </a:solidFill>
                  </a:rPr>
                  <a:t>Visualisatio</a:t>
                </a:r>
                <a:endParaRPr lang="en-GB" sz="37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062" name="Picture 14" descr="Data Visualization Icon Illustration par aimagenarium · Creative Fabrica">
                <a:extLst>
                  <a:ext uri="{FF2B5EF4-FFF2-40B4-BE49-F238E27FC236}">
                    <a16:creationId xmlns:a16="http://schemas.microsoft.com/office/drawing/2014/main" id="{0C36E88D-C0CF-BCA9-283C-51FEEA5CBD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04" t="14779" r="27657" b="19226"/>
              <a:stretch/>
            </p:blipFill>
            <p:spPr bwMode="auto">
              <a:xfrm>
                <a:off x="9881773" y="4533811"/>
                <a:ext cx="1606145" cy="145586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</p:pic>
        </p:grp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3721D8A9-8007-1004-C1FD-CA7049299059}"/>
                </a:ext>
              </a:extLst>
            </p:cNvPr>
            <p:cNvSpPr/>
            <p:nvPr/>
          </p:nvSpPr>
          <p:spPr>
            <a:xfrm rot="5400000">
              <a:off x="6444138" y="926621"/>
              <a:ext cx="595222" cy="355124"/>
            </a:xfrm>
            <a:prstGeom prst="triangle">
              <a:avLst/>
            </a:prstGeom>
            <a:solidFill>
              <a:srgbClr val="FF996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E332E9E-9BEB-EC37-7663-02DB8E4C0333}"/>
              </a:ext>
            </a:extLst>
          </p:cNvPr>
          <p:cNvGrpSpPr/>
          <p:nvPr/>
        </p:nvGrpSpPr>
        <p:grpSpPr>
          <a:xfrm>
            <a:off x="227081" y="-58887"/>
            <a:ext cx="3423620" cy="6936716"/>
            <a:chOff x="6055897" y="-104944"/>
            <a:chExt cx="3423620" cy="6936716"/>
          </a:xfrm>
          <a:solidFill>
            <a:srgbClr val="FF995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43D8A71-81D2-C981-4661-9C0069D5CE0C}"/>
                </a:ext>
              </a:extLst>
            </p:cNvPr>
            <p:cNvGrpSpPr/>
            <p:nvPr/>
          </p:nvGrpSpPr>
          <p:grpSpPr>
            <a:xfrm>
              <a:off x="6055897" y="-104944"/>
              <a:ext cx="3423620" cy="6936716"/>
              <a:chOff x="6064519" y="-91830"/>
              <a:chExt cx="3423620" cy="6936716"/>
            </a:xfrm>
            <a:grpFill/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3A123D7-DE0C-DF52-DDC5-61DBB0D393F3}"/>
                  </a:ext>
                </a:extLst>
              </p:cNvPr>
              <p:cNvGrpSpPr/>
              <p:nvPr/>
            </p:nvGrpSpPr>
            <p:grpSpPr>
              <a:xfrm>
                <a:off x="6064519" y="-91830"/>
                <a:ext cx="3423620" cy="6936716"/>
                <a:chOff x="6064365" y="-91830"/>
                <a:chExt cx="3423620" cy="6936716"/>
              </a:xfrm>
              <a:grpFill/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8B1804F3-8E5C-3D98-150A-DEA2EB255555}"/>
                    </a:ext>
                  </a:extLst>
                </p:cNvPr>
                <p:cNvGrpSpPr/>
                <p:nvPr/>
              </p:nvGrpSpPr>
              <p:grpSpPr>
                <a:xfrm>
                  <a:off x="6087933" y="-13114"/>
                  <a:ext cx="3400052" cy="6858000"/>
                  <a:chOff x="6087569" y="-13114"/>
                  <a:chExt cx="3400052" cy="6858000"/>
                </a:xfrm>
                <a:grpFill/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62D89F0A-3204-BE08-ABE0-A9A2746BCD46}"/>
                      </a:ext>
                    </a:extLst>
                  </p:cNvPr>
                  <p:cNvSpPr/>
                  <p:nvPr/>
                </p:nvSpPr>
                <p:spPr>
                  <a:xfrm>
                    <a:off x="6087569" y="-13114"/>
                    <a:ext cx="3053751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0" name="Isosceles Triangle 49">
                    <a:extLst>
                      <a:ext uri="{FF2B5EF4-FFF2-40B4-BE49-F238E27FC236}">
                        <a16:creationId xmlns:a16="http://schemas.microsoft.com/office/drawing/2014/main" id="{FD605869-6ABD-97C3-D43D-74D82DBE8F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012448" y="926621"/>
                    <a:ext cx="595222" cy="3551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8E5E294-775C-2E54-28AD-D0E53D67EEBE}"/>
                    </a:ext>
                  </a:extLst>
                </p:cNvPr>
                <p:cNvSpPr txBox="1"/>
                <p:nvPr/>
              </p:nvSpPr>
              <p:spPr>
                <a:xfrm>
                  <a:off x="6064365" y="-91830"/>
                  <a:ext cx="3024994" cy="156966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600" b="1" dirty="0">
                      <a:solidFill>
                        <a:schemeClr val="bg1"/>
                      </a:solidFill>
                      <a:latin typeface="Montserrat" panose="00000500000000000000" pitchFamily="2" charset="0"/>
                    </a:rPr>
                    <a:t>3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01BD781-38FB-26F4-231B-E87FAAB2B2E7}"/>
                  </a:ext>
                </a:extLst>
              </p:cNvPr>
              <p:cNvSpPr txBox="1"/>
              <p:nvPr/>
            </p:nvSpPr>
            <p:spPr>
              <a:xfrm>
                <a:off x="6293677" y="1674243"/>
                <a:ext cx="2722558" cy="184665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3800" b="1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sz="3800" b="1" dirty="0">
                    <a:solidFill>
                      <a:schemeClr val="bg1"/>
                    </a:solidFill>
                  </a:rPr>
                  <a:t>Predictive model</a:t>
                </a:r>
              </a:p>
            </p:txBody>
          </p:sp>
        </p:grpSp>
        <p:pic>
          <p:nvPicPr>
            <p:cNvPr id="51" name="Picture 10" descr="icône d'apprentissage automatique. intelligence artificielle, modèle de logo  de machine intelligente. illustration vectorielle. 13899429 Art vectoriel  chez Vecteezy">
              <a:extLst>
                <a:ext uri="{FF2B5EF4-FFF2-40B4-BE49-F238E27FC236}">
                  <a16:creationId xmlns:a16="http://schemas.microsoft.com/office/drawing/2014/main" id="{2D4E2D81-85D8-D286-8C6D-A85CB5D11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518" y="4516780"/>
              <a:ext cx="1424760" cy="1424760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C0ACCF-6351-2E3B-E861-E2C22D0E571B}"/>
              </a:ext>
            </a:extLst>
          </p:cNvPr>
          <p:cNvGrpSpPr/>
          <p:nvPr/>
        </p:nvGrpSpPr>
        <p:grpSpPr>
          <a:xfrm>
            <a:off x="26792" y="-46519"/>
            <a:ext cx="3394140" cy="6904519"/>
            <a:chOff x="3030747" y="-20292"/>
            <a:chExt cx="3394140" cy="6904519"/>
          </a:xfrm>
          <a:solidFill>
            <a:srgbClr val="FF9928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C6D04CB-AF59-C194-7485-2808D7A37747}"/>
                </a:ext>
              </a:extLst>
            </p:cNvPr>
            <p:cNvGrpSpPr/>
            <p:nvPr/>
          </p:nvGrpSpPr>
          <p:grpSpPr>
            <a:xfrm>
              <a:off x="3033551" y="-20292"/>
              <a:ext cx="3391336" cy="6904519"/>
              <a:chOff x="3033551" y="-20292"/>
              <a:chExt cx="3391336" cy="6904519"/>
            </a:xfrm>
            <a:grp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7A753C0-35FC-C608-6683-BF5044AF12F5}"/>
                  </a:ext>
                </a:extLst>
              </p:cNvPr>
              <p:cNvGrpSpPr/>
              <p:nvPr/>
            </p:nvGrpSpPr>
            <p:grpSpPr>
              <a:xfrm>
                <a:off x="3033551" y="26227"/>
                <a:ext cx="3391336" cy="6858000"/>
                <a:chOff x="3033551" y="26227"/>
                <a:chExt cx="3391336" cy="6858000"/>
              </a:xfrm>
              <a:grpFill/>
            </p:grpSpPr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55807F9D-F29E-263A-E698-C6E677F830B7}"/>
                    </a:ext>
                  </a:extLst>
                </p:cNvPr>
                <p:cNvSpPr/>
                <p:nvPr/>
              </p:nvSpPr>
              <p:spPr>
                <a:xfrm rot="5400000">
                  <a:off x="5949714" y="926621"/>
                  <a:ext cx="595222" cy="355124"/>
                </a:xfrm>
                <a:prstGeom prst="triangle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E4F74CD-0698-68D7-31CF-960585FB9017}"/>
                    </a:ext>
                  </a:extLst>
                </p:cNvPr>
                <p:cNvSpPr/>
                <p:nvPr/>
              </p:nvSpPr>
              <p:spPr>
                <a:xfrm>
                  <a:off x="3033551" y="26227"/>
                  <a:ext cx="3053751" cy="68580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250A8D-DF08-6389-5451-E219F9B4398A}"/>
                  </a:ext>
                </a:extLst>
              </p:cNvPr>
              <p:cNvSpPr txBox="1"/>
              <p:nvPr/>
            </p:nvSpPr>
            <p:spPr>
              <a:xfrm>
                <a:off x="3202803" y="-20292"/>
                <a:ext cx="2807208" cy="156966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6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2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860F15-C67E-134D-CF55-B313F71CADAD}"/>
                </a:ext>
              </a:extLst>
            </p:cNvPr>
            <p:cNvSpPr txBox="1"/>
            <p:nvPr/>
          </p:nvSpPr>
          <p:spPr>
            <a:xfrm>
              <a:off x="3030747" y="1674243"/>
              <a:ext cx="3039016" cy="1846659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endParaRPr lang="fr-FR" sz="3800" b="1" dirty="0">
                <a:solidFill>
                  <a:schemeClr val="bg1"/>
                </a:solidFill>
              </a:endParaRPr>
            </a:p>
            <a:p>
              <a:r>
                <a:rPr lang="fr-FR" sz="3800" b="1" dirty="0" err="1">
                  <a:solidFill>
                    <a:schemeClr val="bg1"/>
                  </a:solidFill>
                </a:rPr>
                <a:t>Exploratory</a:t>
              </a:r>
              <a:r>
                <a:rPr lang="fr-FR" sz="3800" b="1" dirty="0">
                  <a:solidFill>
                    <a:schemeClr val="bg1"/>
                  </a:solidFill>
                </a:rPr>
                <a:t> </a:t>
              </a:r>
              <a:r>
                <a:rPr lang="fr-FR" sz="3800" b="1" dirty="0" err="1">
                  <a:solidFill>
                    <a:schemeClr val="bg1"/>
                  </a:solidFill>
                </a:rPr>
                <a:t>Analysis</a:t>
              </a:r>
              <a:endParaRPr lang="en-GB" sz="3800" b="1" dirty="0">
                <a:solidFill>
                  <a:schemeClr val="bg1"/>
                </a:solidFill>
              </a:endParaRPr>
            </a:p>
          </p:txBody>
        </p:sp>
        <p:pic>
          <p:nvPicPr>
            <p:cNvPr id="2054" name="Picture 6" descr="bar graph icon logo vector illustration. Statistics symbol template for  graphic and web design collection 9317066 Vector Art at Vecteezy">
              <a:extLst>
                <a:ext uri="{FF2B5EF4-FFF2-40B4-BE49-F238E27FC236}">
                  <a16:creationId xmlns:a16="http://schemas.microsoft.com/office/drawing/2014/main" id="{8DC198DC-A245-0EF6-8DD7-E79D927874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1" t="9449" r="11281" b="11170"/>
            <a:stretch/>
          </p:blipFill>
          <p:spPr bwMode="auto">
            <a:xfrm>
              <a:off x="3998539" y="4529895"/>
              <a:ext cx="1390097" cy="1424760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</p:grpSp>
      <p:sp>
        <p:nvSpPr>
          <p:cNvPr id="12" name="Rectangle 1">
            <a:extLst>
              <a:ext uri="{FF2B5EF4-FFF2-40B4-BE49-F238E27FC236}">
                <a16:creationId xmlns:a16="http://schemas.microsoft.com/office/drawing/2014/main" id="{CB56D5BC-C9B8-FD95-7F6A-3FB921C9FF8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42523" y="725943"/>
            <a:ext cx="833714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/>
              <a:t>Analysis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Conducted a comprehensive exploration and visualization of the dataset.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Examined key charts to assess data distribution and trends.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Evaluated the sample's representativeness in relation to the overall population..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Performed between various features and operating system IOS to identify significant relationships. </a:t>
            </a:r>
          </a:p>
          <a:p>
            <a:pPr indent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indent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indent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  <a:p>
            <a:pPr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/>
              <a:t>Questions for correlation analysis </a:t>
            </a:r>
            <a:r>
              <a:rPr lang="en-US" altLang="en-US" b="1" dirty="0"/>
              <a:t>: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What are the strongest correlations in this dataset?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Is there a significant correlation between Operating system and user behavior class ?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Do data usage and screen-on time correlate strongly, and if so, what does this indicate about usage habits? </a:t>
            </a:r>
          </a:p>
          <a:p>
            <a:pPr indent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EF137C-CB67-7689-5654-4662E8FAC4D5}"/>
              </a:ext>
            </a:extLst>
          </p:cNvPr>
          <p:cNvGrpSpPr/>
          <p:nvPr/>
        </p:nvGrpSpPr>
        <p:grpSpPr>
          <a:xfrm>
            <a:off x="3858298" y="293284"/>
            <a:ext cx="8134854" cy="5943631"/>
            <a:chOff x="2052073" y="261495"/>
            <a:chExt cx="9170826" cy="633501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2544596-19A5-C608-7B8C-EE0E13A42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2073" y="261495"/>
              <a:ext cx="8087853" cy="633500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D2E4A3-3812-1096-62E2-9F8058B35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36897" y="263973"/>
              <a:ext cx="1086002" cy="6332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62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89CAD-D4ED-0C27-4852-567DA94C6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DACF61-B502-A1F7-AB96-36C0A60735CD}"/>
              </a:ext>
            </a:extLst>
          </p:cNvPr>
          <p:cNvSpPr/>
          <p:nvPr/>
        </p:nvSpPr>
        <p:spPr>
          <a:xfrm>
            <a:off x="20128" y="-15160"/>
            <a:ext cx="12207100" cy="6849262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72931A-6FEF-3C18-2D6C-C2BC03F28067}"/>
              </a:ext>
            </a:extLst>
          </p:cNvPr>
          <p:cNvGrpSpPr/>
          <p:nvPr/>
        </p:nvGrpSpPr>
        <p:grpSpPr>
          <a:xfrm>
            <a:off x="165670" y="54818"/>
            <a:ext cx="3478158" cy="6858000"/>
            <a:chOff x="3441153" y="0"/>
            <a:chExt cx="3478158" cy="6858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FC9BD56-57C5-E349-3C06-698DD9D77CB5}"/>
                </a:ext>
              </a:extLst>
            </p:cNvPr>
            <p:cNvGrpSpPr/>
            <p:nvPr/>
          </p:nvGrpSpPr>
          <p:grpSpPr>
            <a:xfrm>
              <a:off x="3441153" y="0"/>
              <a:ext cx="3114555" cy="6858000"/>
              <a:chOff x="9086488" y="39169"/>
              <a:chExt cx="3114555" cy="6858000"/>
            </a:xfrm>
            <a:solidFill>
              <a:srgbClr val="FF9964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C7C749F-A508-B17A-EF58-45322EC02D55}"/>
                  </a:ext>
                </a:extLst>
              </p:cNvPr>
              <p:cNvSpPr/>
              <p:nvPr/>
            </p:nvSpPr>
            <p:spPr>
              <a:xfrm>
                <a:off x="9147292" y="39169"/>
                <a:ext cx="3053751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2E7B32-A210-F97F-553A-004465588ABE}"/>
                  </a:ext>
                </a:extLst>
              </p:cNvPr>
              <p:cNvSpPr txBox="1"/>
              <p:nvPr/>
            </p:nvSpPr>
            <p:spPr>
              <a:xfrm>
                <a:off x="9086488" y="39169"/>
                <a:ext cx="3024994" cy="190821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0" b="1" dirty="0">
                    <a:solidFill>
                      <a:schemeClr val="bg1"/>
                    </a:solidFill>
                  </a:rPr>
                  <a:t>4</a:t>
                </a:r>
              </a:p>
              <a:p>
                <a:pPr algn="ctr"/>
                <a:endParaRPr lang="en-GB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6C4A1D-894B-68EF-0BC5-4AD39A43278E}"/>
                  </a:ext>
                </a:extLst>
              </p:cNvPr>
              <p:cNvSpPr txBox="1"/>
              <p:nvPr/>
            </p:nvSpPr>
            <p:spPr>
              <a:xfrm>
                <a:off x="9118126" y="1741477"/>
                <a:ext cx="3079090" cy="181588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endParaRPr lang="fr-FR" sz="3800" b="1" dirty="0">
                  <a:solidFill>
                    <a:schemeClr val="bg1"/>
                  </a:solidFill>
                </a:endParaRPr>
              </a:p>
              <a:p>
                <a:r>
                  <a:rPr lang="fr-FR" sz="3700" b="1" dirty="0">
                    <a:solidFill>
                      <a:schemeClr val="bg1"/>
                    </a:solidFill>
                  </a:rPr>
                  <a:t>Data </a:t>
                </a:r>
                <a:r>
                  <a:rPr lang="fr-FR" sz="3700" b="1" dirty="0" err="1">
                    <a:solidFill>
                      <a:schemeClr val="bg1"/>
                    </a:solidFill>
                  </a:rPr>
                  <a:t>Visualisatio</a:t>
                </a:r>
                <a:endParaRPr lang="en-GB" sz="37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062" name="Picture 14" descr="Data Visualization Icon Illustration par aimagenarium · Creative Fabrica">
                <a:extLst>
                  <a:ext uri="{FF2B5EF4-FFF2-40B4-BE49-F238E27FC236}">
                    <a16:creationId xmlns:a16="http://schemas.microsoft.com/office/drawing/2014/main" id="{DD7552C2-133F-D8C6-5FAB-C7C23A6D0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04" t="14779" r="27657" b="19226"/>
              <a:stretch/>
            </p:blipFill>
            <p:spPr bwMode="auto">
              <a:xfrm>
                <a:off x="9881773" y="4533811"/>
                <a:ext cx="1606145" cy="145586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</p:pic>
        </p:grp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B623538-F449-F213-D168-3C1018DE61D3}"/>
                </a:ext>
              </a:extLst>
            </p:cNvPr>
            <p:cNvSpPr/>
            <p:nvPr/>
          </p:nvSpPr>
          <p:spPr>
            <a:xfrm rot="5400000">
              <a:off x="6444138" y="926621"/>
              <a:ext cx="595222" cy="355124"/>
            </a:xfrm>
            <a:prstGeom prst="triangle">
              <a:avLst/>
            </a:prstGeom>
            <a:solidFill>
              <a:srgbClr val="FF996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CFA37D-64FE-04D1-300B-0B2F804AFF6A}"/>
              </a:ext>
            </a:extLst>
          </p:cNvPr>
          <p:cNvGrpSpPr/>
          <p:nvPr/>
        </p:nvGrpSpPr>
        <p:grpSpPr>
          <a:xfrm>
            <a:off x="20128" y="0"/>
            <a:ext cx="3423620" cy="6936716"/>
            <a:chOff x="6055897" y="-104944"/>
            <a:chExt cx="3423620" cy="6936716"/>
          </a:xfrm>
          <a:solidFill>
            <a:srgbClr val="FF995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964A391-8C12-723B-FFB3-4E3BE470066A}"/>
                </a:ext>
              </a:extLst>
            </p:cNvPr>
            <p:cNvGrpSpPr/>
            <p:nvPr/>
          </p:nvGrpSpPr>
          <p:grpSpPr>
            <a:xfrm>
              <a:off x="6055897" y="-104944"/>
              <a:ext cx="3423620" cy="6936716"/>
              <a:chOff x="6064519" y="-91830"/>
              <a:chExt cx="3423620" cy="6936716"/>
            </a:xfrm>
            <a:grpFill/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10984E6-C142-2967-A764-40E10FEA6A9A}"/>
                  </a:ext>
                </a:extLst>
              </p:cNvPr>
              <p:cNvGrpSpPr/>
              <p:nvPr/>
            </p:nvGrpSpPr>
            <p:grpSpPr>
              <a:xfrm>
                <a:off x="6064519" y="-91830"/>
                <a:ext cx="3423620" cy="6936716"/>
                <a:chOff x="6064365" y="-91830"/>
                <a:chExt cx="3423620" cy="6936716"/>
              </a:xfrm>
              <a:grpFill/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1724E87-7948-EA52-7442-ED1326071685}"/>
                    </a:ext>
                  </a:extLst>
                </p:cNvPr>
                <p:cNvGrpSpPr/>
                <p:nvPr/>
              </p:nvGrpSpPr>
              <p:grpSpPr>
                <a:xfrm>
                  <a:off x="6087933" y="-13114"/>
                  <a:ext cx="3400052" cy="6858000"/>
                  <a:chOff x="6087569" y="-13114"/>
                  <a:chExt cx="3400052" cy="6858000"/>
                </a:xfrm>
                <a:grpFill/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659CD809-9FC5-28CD-EFA4-83524482BDA1}"/>
                      </a:ext>
                    </a:extLst>
                  </p:cNvPr>
                  <p:cNvSpPr/>
                  <p:nvPr/>
                </p:nvSpPr>
                <p:spPr>
                  <a:xfrm>
                    <a:off x="6087569" y="-13114"/>
                    <a:ext cx="3053751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0" name="Isosceles Triangle 49">
                    <a:extLst>
                      <a:ext uri="{FF2B5EF4-FFF2-40B4-BE49-F238E27FC236}">
                        <a16:creationId xmlns:a16="http://schemas.microsoft.com/office/drawing/2014/main" id="{F176E513-6123-06B3-20FE-20F1735C09E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012448" y="926621"/>
                    <a:ext cx="595222" cy="3551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F9A16A6-6831-C724-F1F2-D4E508894656}"/>
                    </a:ext>
                  </a:extLst>
                </p:cNvPr>
                <p:cNvSpPr txBox="1"/>
                <p:nvPr/>
              </p:nvSpPr>
              <p:spPr>
                <a:xfrm>
                  <a:off x="6064365" y="-91830"/>
                  <a:ext cx="3024994" cy="156966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600" b="1" dirty="0">
                      <a:solidFill>
                        <a:schemeClr val="bg1"/>
                      </a:solidFill>
                      <a:latin typeface="Montserrat" panose="00000500000000000000" pitchFamily="2" charset="0"/>
                    </a:rPr>
                    <a:t>3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6BB7451-D7AF-4956-2EB4-07449EC8DCBB}"/>
                  </a:ext>
                </a:extLst>
              </p:cNvPr>
              <p:cNvSpPr txBox="1"/>
              <p:nvPr/>
            </p:nvSpPr>
            <p:spPr>
              <a:xfrm>
                <a:off x="6293677" y="1674243"/>
                <a:ext cx="2722558" cy="184665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3800" b="1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sz="3800" b="1" dirty="0">
                    <a:solidFill>
                      <a:schemeClr val="bg1"/>
                    </a:solidFill>
                  </a:rPr>
                  <a:t>Predictive model</a:t>
                </a:r>
              </a:p>
            </p:txBody>
          </p:sp>
        </p:grpSp>
        <p:pic>
          <p:nvPicPr>
            <p:cNvPr id="51" name="Picture 10" descr="icône d'apprentissage automatique. intelligence artificielle, modèle de logo  de machine intelligente. illustration vectorielle. 13899429 Art vectoriel  chez Vecteezy">
              <a:extLst>
                <a:ext uri="{FF2B5EF4-FFF2-40B4-BE49-F238E27FC236}">
                  <a16:creationId xmlns:a16="http://schemas.microsoft.com/office/drawing/2014/main" id="{AA6FCE7E-53DE-58C0-52A9-904A9DEA89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518" y="4516780"/>
              <a:ext cx="1424760" cy="1424760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B33239B-45DA-B14F-A031-6A6A03D6B35A}"/>
              </a:ext>
            </a:extLst>
          </p:cNvPr>
          <p:cNvSpPr/>
          <p:nvPr/>
        </p:nvSpPr>
        <p:spPr>
          <a:xfrm>
            <a:off x="3706325" y="0"/>
            <a:ext cx="8335184" cy="68580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u="sng" dirty="0">
                <a:solidFill>
                  <a:schemeClr val="tx1"/>
                </a:solidFill>
              </a:rPr>
              <a:t>Clean data for model: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Removed unnecessary columns such as </a:t>
            </a:r>
            <a:r>
              <a:rPr lang="en-GB" i="1" dirty="0">
                <a:solidFill>
                  <a:schemeClr val="tx1"/>
                </a:solidFill>
              </a:rPr>
              <a:t>User ID </a:t>
            </a:r>
            <a:r>
              <a:rPr lang="en-GB" dirty="0">
                <a:solidFill>
                  <a:schemeClr val="tx1"/>
                </a:solidFill>
              </a:rPr>
              <a:t>that is unique and </a:t>
            </a:r>
            <a:r>
              <a:rPr lang="en-GB" i="1" dirty="0">
                <a:solidFill>
                  <a:schemeClr val="tx1"/>
                </a:solidFill>
              </a:rPr>
              <a:t>Device Model </a:t>
            </a:r>
            <a:r>
              <a:rPr lang="en-GB" i="1" dirty="0" err="1">
                <a:solidFill>
                  <a:schemeClr val="tx1"/>
                </a:solidFill>
              </a:rPr>
              <a:t>Iphone</a:t>
            </a:r>
            <a:r>
              <a:rPr lang="en-GB" dirty="0">
                <a:solidFill>
                  <a:schemeClr val="tx1"/>
                </a:solidFill>
              </a:rPr>
              <a:t> 12 since it is 100% correlated to the Operating system.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b="1" u="sng" dirty="0">
                <a:solidFill>
                  <a:schemeClr val="tx1"/>
                </a:solidFill>
              </a:rPr>
              <a:t>Tested models: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This is a </a:t>
            </a:r>
            <a:r>
              <a:rPr lang="en-GB" i="1" dirty="0">
                <a:solidFill>
                  <a:schemeClr val="tx1"/>
                </a:solidFill>
              </a:rPr>
              <a:t>classification model</a:t>
            </a:r>
            <a:r>
              <a:rPr lang="en-GB" dirty="0">
                <a:solidFill>
                  <a:schemeClr val="tx1"/>
                </a:solidFill>
              </a:rPr>
              <a:t>: since the results are only between IOS and Android. Therefore , we employed multiple corresponding </a:t>
            </a:r>
            <a:r>
              <a:rPr lang="en-GB" dirty="0" err="1">
                <a:solidFill>
                  <a:schemeClr val="tx1"/>
                </a:solidFill>
              </a:rPr>
              <a:t>modeling</a:t>
            </a:r>
            <a:r>
              <a:rPr lang="en-GB" dirty="0">
                <a:solidFill>
                  <a:schemeClr val="tx1"/>
                </a:solidFill>
              </a:rPr>
              <a:t> techniques, including Logistic Regression and Random Forest Classifier.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To enhance prediction accuracy, the SMOTE method was applied to balance the dataset, addressing the significant imbalance with approximately 75% of entries representing Android phones.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Concluded that the best model is </a:t>
            </a:r>
            <a:r>
              <a:rPr lang="en-GB" b="1" dirty="0">
                <a:solidFill>
                  <a:schemeClr val="tx1"/>
                </a:solidFill>
              </a:rPr>
              <a:t>Logistic Regression </a:t>
            </a:r>
            <a:r>
              <a:rPr lang="en-GB" dirty="0">
                <a:solidFill>
                  <a:schemeClr val="tx1"/>
                </a:solidFill>
              </a:rPr>
              <a:t>with an accuracy of </a:t>
            </a:r>
            <a:r>
              <a:rPr lang="en-GB" b="1" dirty="0">
                <a:solidFill>
                  <a:schemeClr val="tx1"/>
                </a:solidFill>
              </a:rPr>
              <a:t>81%</a:t>
            </a:r>
            <a:r>
              <a:rPr lang="en-GB" dirty="0">
                <a:solidFill>
                  <a:schemeClr val="tx1"/>
                </a:solidFill>
              </a:rPr>
              <a:t> and a better precision score.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466A2-4A37-FD54-5837-43A595B80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208" y="2700553"/>
            <a:ext cx="2526400" cy="9653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990D91-8F55-76F5-BDA9-F05154B4D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242" y="4617536"/>
            <a:ext cx="2180512" cy="8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6503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14206</TotalTime>
  <Words>547</Words>
  <Application>Microsoft Office PowerPoint</Application>
  <PresentationFormat>Widescreen</PresentationFormat>
  <Paragraphs>128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ADLaM Display</vt:lpstr>
      <vt:lpstr>Amasis MT Pro Black</vt:lpstr>
      <vt:lpstr>Aptos</vt:lpstr>
      <vt:lpstr>Arial</vt:lpstr>
      <vt:lpstr>Avenir Next LT Pro</vt:lpstr>
      <vt:lpstr>Avenir Next LT Pro Light</vt:lpstr>
      <vt:lpstr>Brush Script MT</vt:lpstr>
      <vt:lpstr>Congenial Black</vt:lpstr>
      <vt:lpstr>Montserrat</vt:lpstr>
      <vt:lpstr>Wingdings</vt:lpstr>
      <vt:lpstr>VeniceBeachVTI</vt:lpstr>
      <vt:lpstr>PowerPoint Presentation</vt:lpstr>
      <vt:lpstr>Project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Kaohsiung D</dc:creator>
  <cp:lastModifiedBy>Kaohsiung D</cp:lastModifiedBy>
  <cp:revision>7</cp:revision>
  <dcterms:created xsi:type="dcterms:W3CDTF">2024-11-02T11:15:58Z</dcterms:created>
  <dcterms:modified xsi:type="dcterms:W3CDTF">2024-11-15T23:46:05Z</dcterms:modified>
</cp:coreProperties>
</file>