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40B6-7C9B-43D6-8EE0-7B91D8E16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23727-E5D3-4F40-825A-378B89EDF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CFAAE-47E0-4A31-AF96-496D968A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80A-02CE-4D92-8702-6DEB59D1BFE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98659-4161-4E42-AF95-4A02A8B3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3380C-EE81-4538-8AD8-8EE40C2B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D2FA-DC97-44F7-8A24-A79999BC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2511D-D218-4586-89F6-5E3974452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66D47-0329-443D-9046-472F5376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80A-02CE-4D92-8702-6DEB59D1BFE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323C0-E48C-4BDC-8178-BF071E3A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1193D-FA4E-4FD7-B8BD-F4390595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1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A1B43C-2206-45CD-91DD-AFCC1D879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961FF-28F8-4BFD-8345-A964C935C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ACD99-A483-4427-8E91-55231CA8D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80A-02CE-4D92-8702-6DEB59D1BFE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8CC03-7C80-4DDF-ADF8-4C456E2F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EC067-D0BD-4173-A0EE-7B66EF9E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8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0995D-AA67-478E-A8B4-D2369E1E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2B0B-0094-4E5C-973F-63E741F48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3CE95-F460-4E70-AA2D-09E24B693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80A-02CE-4D92-8702-6DEB59D1BFE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1DA68-DAB2-4A51-9949-CE13DA06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C39D0-C1CD-4DD0-8E72-F39DB0B6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8B78-84E4-4B8D-8872-1961345C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8E867-B3AC-4641-9400-8F5BED048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ABAAD-1EDD-4C8A-B420-6C2C08E1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80A-02CE-4D92-8702-6DEB59D1BFE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D1BD6-334A-44C7-A67B-CB5D4D46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371E7-F3E7-47E6-AA12-0A93EC35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7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9D6C-A7CE-49B1-9843-CAD93509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B2B7-BCB6-4265-9244-A3978104D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F87F7-D676-472F-B34B-03012E050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CAEB5-F0EF-4D45-9D05-D87763B8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80A-02CE-4D92-8702-6DEB59D1BFE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5E8C5-604C-4903-B34C-004D6D61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D8132-FAE9-4345-82D8-ACD0546F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6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DB006-1986-4871-B7B6-90AFCDB9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353E8-4564-4BFE-8DFA-8C0813427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A4684-F3BF-4DD1-BF54-95423E436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C01A8-4B4C-46A0-A4F0-C9CE14F7C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3CE639-9DEB-432D-B45E-8FF1813F4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8AE308-BBF5-449C-B906-0DCEF740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80A-02CE-4D92-8702-6DEB59D1BFE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6EF341-7F7F-454A-979B-CA367965D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B78606-3394-439E-B752-5760F59E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6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2E6F-1136-4257-B927-39068508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98607-7AF8-4F6A-9D46-BAF0685A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80A-02CE-4D92-8702-6DEB59D1BFE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52C99-6770-4684-9372-E7AC80E2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25DA6-133C-4AB8-9E49-103BF055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7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2A42-0434-4673-848A-8B16B5D6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80A-02CE-4D92-8702-6DEB59D1BFE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9DA49-6717-4EF5-8CEF-E2107D27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B64C5-3539-4D4B-8BD0-E7B7AC8A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2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F055-759F-492F-B784-7BF61047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5254E-6C35-4868-B7EB-C0A2A6727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B02E7-CFE4-4C7D-94EE-83131A0E4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EC972-9C4E-4E58-B854-4FF74C13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80A-02CE-4D92-8702-6DEB59D1BFE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745EC-EC69-46A9-B58D-9A8BD385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C26D4-8295-49B8-A8F5-DA5FD162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84465-3192-4BCF-9372-E54D3C38C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D630EA-E276-4988-876E-77208D366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0FB89-F3D1-4052-A98A-E2C72AF20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6A1CB-435C-4901-8D3E-F77770AB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80A-02CE-4D92-8702-6DEB59D1BFE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BBEFB-B181-4C8D-AEAE-F53FB09F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95181-CAFC-4715-9018-FB20C2BF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5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E7DF38-8565-4573-B6AB-5CFEA3C09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50980-16B0-4784-88E8-81EA6039E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549DC-CAB0-4E10-94DB-F75D0B1A6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B080A-02CE-4D92-8702-6DEB59D1BFE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F116E-94B7-424F-BC9E-7A54E1363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50FC-8F80-4691-8258-F29C44896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8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0F82-237D-445F-BA6B-31B8D13B12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102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AD604-38A6-412C-B4A0-0C2A38F0B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/>
              <a:t>Iwelumo Kaobimdi SST</a:t>
            </a:r>
          </a:p>
        </p:txBody>
      </p:sp>
    </p:spTree>
    <p:extLst>
      <p:ext uri="{BB962C8B-B14F-4D97-AF65-F5344CB8AC3E}">
        <p14:creationId xmlns:p14="http://schemas.microsoft.com/office/powerpoint/2010/main" val="428653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F30C-6F32-4083-B893-6336E96D7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1650"/>
          </a:xfrm>
        </p:spPr>
        <p:txBody>
          <a:bodyPr>
            <a:noAutofit/>
          </a:bodyPr>
          <a:lstStyle/>
          <a:p>
            <a:r>
              <a:rPr lang="en-US" sz="3200" dirty="0"/>
              <a:t>Pseudocode for exercise 4(LCM)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1731C-DDB3-4691-99F4-64AEEE0D5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6776"/>
            <a:ext cx="10515600" cy="531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2800" dirty="0"/>
              <a:t>Start</a:t>
            </a:r>
          </a:p>
          <a:p>
            <a:pPr marL="0" indent="0">
              <a:buNone/>
            </a:pPr>
            <a:r>
              <a:rPr lang="en-GB" altLang="en-US" sz="2800" dirty="0"/>
              <a:t>Input V1 , V2</a:t>
            </a:r>
          </a:p>
          <a:p>
            <a:pPr marL="0" indent="0">
              <a:buNone/>
            </a:pPr>
            <a:r>
              <a:rPr lang="en-GB" altLang="en-US" sz="2800" dirty="0"/>
              <a:t>If V1 &gt; V2 , LCM = V2</a:t>
            </a:r>
          </a:p>
          <a:p>
            <a:pPr marL="0" indent="0">
              <a:buNone/>
            </a:pPr>
            <a:r>
              <a:rPr lang="en-GB" altLang="en-US" sz="2800" dirty="0"/>
              <a:t>If V2 &gt; V1 , LCM = V1</a:t>
            </a:r>
          </a:p>
          <a:p>
            <a:pPr marL="0" indent="0">
              <a:buNone/>
            </a:pPr>
            <a:r>
              <a:rPr lang="en-GB" altLang="en-US" sz="2800" dirty="0"/>
              <a:t>If LCM % V1 == 0 &amp;&amp; LCM %V2 == 0</a:t>
            </a:r>
          </a:p>
          <a:p>
            <a:pPr marL="0" indent="0">
              <a:buNone/>
            </a:pPr>
            <a:r>
              <a:rPr lang="en-GB" altLang="en-US" sz="2800" dirty="0"/>
              <a:t>Print ‘Lcm of V1 and V2 is ’, LCM. </a:t>
            </a:r>
          </a:p>
          <a:p>
            <a:pPr marL="0" indent="0">
              <a:buNone/>
            </a:pPr>
            <a:r>
              <a:rPr lang="en-GB" altLang="en-US" sz="2800" dirty="0"/>
              <a:t>Else </a:t>
            </a:r>
          </a:p>
          <a:p>
            <a:pPr marL="0" indent="0">
              <a:buNone/>
            </a:pPr>
            <a:r>
              <a:rPr lang="en-GB" altLang="en-US" dirty="0"/>
              <a:t>P</a:t>
            </a:r>
            <a:r>
              <a:rPr lang="en-GB" altLang="en-US" sz="2800" dirty="0"/>
              <a:t>rint (‘LCM = 1’)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2836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355B-1D31-4379-9A13-38983D72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28624"/>
          </a:xfrm>
        </p:spPr>
        <p:txBody>
          <a:bodyPr>
            <a:normAutofit/>
          </a:bodyPr>
          <a:lstStyle/>
          <a:p>
            <a:r>
              <a:rPr lang="en-US" sz="2000" dirty="0"/>
              <a:t>Algorithm for exercise 4(LCM)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52C5-78F5-4B0B-AA4E-910C161FB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625"/>
            <a:ext cx="10515600" cy="64293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A98D8859-F700-4B9E-82D4-58E313249757}"/>
              </a:ext>
            </a:extLst>
          </p:cNvPr>
          <p:cNvSpPr/>
          <p:nvPr/>
        </p:nvSpPr>
        <p:spPr>
          <a:xfrm>
            <a:off x="4314825" y="542925"/>
            <a:ext cx="1543050" cy="4286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D6874D85-87D8-4CB7-A4DD-B22A319756BC}"/>
              </a:ext>
            </a:extLst>
          </p:cNvPr>
          <p:cNvSpPr/>
          <p:nvPr/>
        </p:nvSpPr>
        <p:spPr>
          <a:xfrm>
            <a:off x="4102423" y="6356747"/>
            <a:ext cx="1543050" cy="4286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E24AEF4F-D51B-4AA4-88EB-DF8BDB133B7B}"/>
              </a:ext>
            </a:extLst>
          </p:cNvPr>
          <p:cNvSpPr/>
          <p:nvPr/>
        </p:nvSpPr>
        <p:spPr>
          <a:xfrm>
            <a:off x="3952874" y="1312070"/>
            <a:ext cx="1914525" cy="6286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F13CC637-6D0C-4E25-BBF1-105B2888A87E}"/>
              </a:ext>
            </a:extLst>
          </p:cNvPr>
          <p:cNvSpPr/>
          <p:nvPr/>
        </p:nvSpPr>
        <p:spPr>
          <a:xfrm>
            <a:off x="8024807" y="6216249"/>
            <a:ext cx="1914525" cy="6286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5DCB884A-690E-4C36-AA3E-F4F044554B31}"/>
              </a:ext>
            </a:extLst>
          </p:cNvPr>
          <p:cNvSpPr/>
          <p:nvPr/>
        </p:nvSpPr>
        <p:spPr>
          <a:xfrm>
            <a:off x="3924306" y="5057760"/>
            <a:ext cx="1914525" cy="6286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1ECB6288-647A-4ABE-820D-5DD4F2659AB9}"/>
              </a:ext>
            </a:extLst>
          </p:cNvPr>
          <p:cNvSpPr/>
          <p:nvPr/>
        </p:nvSpPr>
        <p:spPr>
          <a:xfrm>
            <a:off x="8024806" y="3726656"/>
            <a:ext cx="1914525" cy="6286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8CB51783-42CE-4636-86B9-B69F6B48BF96}"/>
              </a:ext>
            </a:extLst>
          </p:cNvPr>
          <p:cNvSpPr/>
          <p:nvPr/>
        </p:nvSpPr>
        <p:spPr>
          <a:xfrm>
            <a:off x="8024808" y="2309817"/>
            <a:ext cx="1914525" cy="6286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A2116B4F-776A-4897-9B99-6604EF5DD392}"/>
              </a:ext>
            </a:extLst>
          </p:cNvPr>
          <p:cNvSpPr/>
          <p:nvPr/>
        </p:nvSpPr>
        <p:spPr>
          <a:xfrm>
            <a:off x="4038606" y="2224088"/>
            <a:ext cx="1800225" cy="8286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8C9811EE-E76D-46C8-A701-258CFDF8BD10}"/>
              </a:ext>
            </a:extLst>
          </p:cNvPr>
          <p:cNvSpPr/>
          <p:nvPr/>
        </p:nvSpPr>
        <p:spPr>
          <a:xfrm>
            <a:off x="4005259" y="3652833"/>
            <a:ext cx="1800225" cy="8286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6AA5DAD5-DA82-4BCC-BBBD-449E9A68CB8D}"/>
              </a:ext>
            </a:extLst>
          </p:cNvPr>
          <p:cNvSpPr/>
          <p:nvPr/>
        </p:nvSpPr>
        <p:spPr>
          <a:xfrm>
            <a:off x="8087678" y="4824416"/>
            <a:ext cx="1800225" cy="8286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C4DE35-15D6-434E-9CFA-8B3AE402AD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086350" y="971549"/>
            <a:ext cx="15239" cy="34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75416A-D73F-4D8D-B66D-73C6ADDA0CC5}"/>
              </a:ext>
            </a:extLst>
          </p:cNvPr>
          <p:cNvCxnSpPr>
            <a:stCxn id="6" idx="4"/>
            <a:endCxn id="11" idx="0"/>
          </p:cNvCxnSpPr>
          <p:nvPr/>
        </p:nvCxnSpPr>
        <p:spPr>
          <a:xfrm>
            <a:off x="4910137" y="1940720"/>
            <a:ext cx="28582" cy="28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3B523A-E257-4D9D-A1E1-EC841A2608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4905372" y="3052763"/>
            <a:ext cx="33347" cy="60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769177-C166-4896-9145-344AF8977D1F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flipH="1">
            <a:off x="4881569" y="4481508"/>
            <a:ext cx="23803" cy="576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24C32C-9C41-412F-8DF1-68F4F8939FE6}"/>
              </a:ext>
            </a:extLst>
          </p:cNvPr>
          <p:cNvCxnSpPr>
            <a:stCxn id="8" idx="4"/>
            <a:endCxn id="5" idx="0"/>
          </p:cNvCxnSpPr>
          <p:nvPr/>
        </p:nvCxnSpPr>
        <p:spPr>
          <a:xfrm flipH="1">
            <a:off x="4873948" y="5686410"/>
            <a:ext cx="7621" cy="67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E62599-2311-4EAA-9A32-E0BD9101C905}"/>
              </a:ext>
            </a:extLst>
          </p:cNvPr>
          <p:cNvCxnSpPr>
            <a:stCxn id="11" idx="3"/>
            <a:endCxn id="10" idx="2"/>
          </p:cNvCxnSpPr>
          <p:nvPr/>
        </p:nvCxnSpPr>
        <p:spPr>
          <a:xfrm flipV="1">
            <a:off x="5838831" y="2624142"/>
            <a:ext cx="2377430" cy="14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0F8364-F9CE-4BEE-B47A-A5AAB37990A1}"/>
              </a:ext>
            </a:extLst>
          </p:cNvPr>
          <p:cNvCxnSpPr>
            <a:stCxn id="12" idx="3"/>
            <a:endCxn id="9" idx="2"/>
          </p:cNvCxnSpPr>
          <p:nvPr/>
        </p:nvCxnSpPr>
        <p:spPr>
          <a:xfrm flipV="1">
            <a:off x="5805484" y="4040981"/>
            <a:ext cx="2410775" cy="26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3394E93-B86E-4A06-95AC-C56FB438FC75}"/>
              </a:ext>
            </a:extLst>
          </p:cNvPr>
          <p:cNvCxnSpPr>
            <a:stCxn id="13" idx="1"/>
            <a:endCxn id="8" idx="5"/>
          </p:cNvCxnSpPr>
          <p:nvPr/>
        </p:nvCxnSpPr>
        <p:spPr>
          <a:xfrm flipH="1">
            <a:off x="5647379" y="5238754"/>
            <a:ext cx="2440299" cy="13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89329B1-6B51-469D-822B-A5BF7840BE97}"/>
              </a:ext>
            </a:extLst>
          </p:cNvPr>
          <p:cNvCxnSpPr>
            <a:stCxn id="7" idx="2"/>
            <a:endCxn id="5" idx="3"/>
          </p:cNvCxnSpPr>
          <p:nvPr/>
        </p:nvCxnSpPr>
        <p:spPr>
          <a:xfrm flipH="1">
            <a:off x="5645473" y="6530574"/>
            <a:ext cx="2570787" cy="4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14728F-2EAF-46E3-8615-C911F015A4FD}"/>
              </a:ext>
            </a:extLst>
          </p:cNvPr>
          <p:cNvCxnSpPr>
            <a:cxnSpLocks/>
            <a:stCxn id="13" idx="2"/>
            <a:endCxn id="7" idx="1"/>
          </p:cNvCxnSpPr>
          <p:nvPr/>
        </p:nvCxnSpPr>
        <p:spPr>
          <a:xfrm flipH="1">
            <a:off x="8982070" y="5653091"/>
            <a:ext cx="5721" cy="56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E012231-B655-4D5C-9BC1-0B8726CB77B9}"/>
              </a:ext>
            </a:extLst>
          </p:cNvPr>
          <p:cNvCxnSpPr>
            <a:cxnSpLocks/>
            <a:stCxn id="10" idx="5"/>
            <a:endCxn id="13" idx="3"/>
          </p:cNvCxnSpPr>
          <p:nvPr/>
        </p:nvCxnSpPr>
        <p:spPr>
          <a:xfrm>
            <a:off x="9747881" y="2624142"/>
            <a:ext cx="140022" cy="2614612"/>
          </a:xfrm>
          <a:prstGeom prst="bentConnector3">
            <a:avLst>
              <a:gd name="adj1" fmla="val 299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C38FAE2-0F1D-436A-9E75-5775E7DC4F82}"/>
              </a:ext>
            </a:extLst>
          </p:cNvPr>
          <p:cNvSpPr txBox="1"/>
          <p:nvPr/>
        </p:nvSpPr>
        <p:spPr>
          <a:xfrm>
            <a:off x="4484380" y="542925"/>
            <a:ext cx="132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8FFC524-8E92-443A-8B40-1F84924C2956}"/>
              </a:ext>
            </a:extLst>
          </p:cNvPr>
          <p:cNvSpPr txBox="1"/>
          <p:nvPr/>
        </p:nvSpPr>
        <p:spPr>
          <a:xfrm>
            <a:off x="4314825" y="6429375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59" name="Text Box 27">
            <a:extLst>
              <a:ext uri="{FF2B5EF4-FFF2-40B4-BE49-F238E27FC236}">
                <a16:creationId xmlns:a16="http://schemas.microsoft.com/office/drawing/2014/main" id="{D14C9148-6225-402F-86D2-2E720FC6530B}"/>
              </a:ext>
            </a:extLst>
          </p:cNvPr>
          <p:cNvSpPr txBox="1"/>
          <p:nvPr/>
        </p:nvSpPr>
        <p:spPr>
          <a:xfrm>
            <a:off x="4357693" y="1327705"/>
            <a:ext cx="2112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1600" dirty="0"/>
              <a:t>Input v1 , v2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5F97D1-803A-4330-849C-898ABBFDD8D8}"/>
              </a:ext>
            </a:extLst>
          </p:cNvPr>
          <p:cNvSpPr txBox="1"/>
          <p:nvPr/>
        </p:nvSpPr>
        <p:spPr>
          <a:xfrm>
            <a:off x="4357693" y="2457450"/>
            <a:ext cx="1081082" cy="382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v1 &gt; v2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260012B-A544-4033-9A70-702DA0C4440C}"/>
              </a:ext>
            </a:extLst>
          </p:cNvPr>
          <p:cNvSpPr txBox="1"/>
          <p:nvPr/>
        </p:nvSpPr>
        <p:spPr>
          <a:xfrm>
            <a:off x="4306263" y="3936201"/>
            <a:ext cx="113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v2 &gt; v1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B949F6A-E3D3-4B74-98A7-73D3C5950205}"/>
              </a:ext>
            </a:extLst>
          </p:cNvPr>
          <p:cNvSpPr txBox="1"/>
          <p:nvPr/>
        </p:nvSpPr>
        <p:spPr>
          <a:xfrm>
            <a:off x="4357693" y="5143500"/>
            <a:ext cx="108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‘LCM = 1’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8A5FB1-4777-46C7-A281-4AB6116101AC}"/>
              </a:ext>
            </a:extLst>
          </p:cNvPr>
          <p:cNvSpPr txBox="1"/>
          <p:nvPr/>
        </p:nvSpPr>
        <p:spPr>
          <a:xfrm>
            <a:off x="8524875" y="2309817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LCM = v2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C4AC9EF-0726-4F72-821E-8BE0E82703CE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>
            <a:off x="8982069" y="4355306"/>
            <a:ext cx="5722" cy="46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65AAA51-00D4-4AF1-887A-32F6A132FD43}"/>
              </a:ext>
            </a:extLst>
          </p:cNvPr>
          <p:cNvSpPr txBox="1"/>
          <p:nvPr/>
        </p:nvSpPr>
        <p:spPr>
          <a:xfrm>
            <a:off x="8439150" y="3767142"/>
            <a:ext cx="107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LCM = v1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861023B-CBD1-4014-B7AD-AE13C4056639}"/>
              </a:ext>
            </a:extLst>
          </p:cNvPr>
          <p:cNvSpPr txBox="1"/>
          <p:nvPr/>
        </p:nvSpPr>
        <p:spPr>
          <a:xfrm>
            <a:off x="8334375" y="4824416"/>
            <a:ext cx="1599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800" dirty="0"/>
              <a:t>If LCM % V1 == 0 &amp;&amp; LCM %V2 == 0</a:t>
            </a:r>
          </a:p>
          <a:p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0A2935E-0282-4587-B4C0-96B0165EA01C}"/>
              </a:ext>
            </a:extLst>
          </p:cNvPr>
          <p:cNvSpPr txBox="1"/>
          <p:nvPr/>
        </p:nvSpPr>
        <p:spPr>
          <a:xfrm>
            <a:off x="8024806" y="6284119"/>
            <a:ext cx="178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‘LCM of v2 and v1 is’, LCM </a:t>
            </a:r>
          </a:p>
        </p:txBody>
      </p:sp>
    </p:spTree>
    <p:extLst>
      <p:ext uri="{BB962C8B-B14F-4D97-AF65-F5344CB8AC3E}">
        <p14:creationId xmlns:p14="http://schemas.microsoft.com/office/powerpoint/2010/main" val="405742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8BA7-29EC-4CB1-8140-C9C292E8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exercise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C9E5D-B107-452E-863E-C4726F7A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dirty="0"/>
              <a:t>Start</a:t>
            </a:r>
          </a:p>
          <a:p>
            <a:pPr marL="0" indent="0">
              <a:buNone/>
            </a:pPr>
            <a:r>
              <a:rPr lang="en-GB" altLang="en-US" dirty="0"/>
              <a:t>Input n</a:t>
            </a:r>
          </a:p>
          <a:p>
            <a:pPr marL="0" indent="0">
              <a:buNone/>
            </a:pPr>
            <a:r>
              <a:rPr lang="en-GB" altLang="en-US" dirty="0"/>
              <a:t>Compute y = list(range(1,(n+1)))</a:t>
            </a:r>
          </a:p>
          <a:p>
            <a:pPr marL="0" indent="0">
              <a:buNone/>
            </a:pPr>
            <a:r>
              <a:rPr lang="en-GB" altLang="en-US" dirty="0"/>
              <a:t>compute Factorial = 1</a:t>
            </a:r>
          </a:p>
          <a:p>
            <a:pPr marL="0" indent="0">
              <a:buNone/>
            </a:pPr>
            <a:r>
              <a:rPr lang="en-GB" altLang="en-US" dirty="0"/>
              <a:t>Compute for </a:t>
            </a:r>
            <a:r>
              <a:rPr lang="en-GB" altLang="en-US" dirty="0" err="1"/>
              <a:t>i</a:t>
            </a:r>
            <a:r>
              <a:rPr lang="en-GB" altLang="en-US" dirty="0"/>
              <a:t> in y:</a:t>
            </a:r>
          </a:p>
          <a:p>
            <a:pPr marL="0" indent="0">
              <a:buNone/>
            </a:pPr>
            <a:r>
              <a:rPr lang="en-GB" altLang="en-US" dirty="0"/>
              <a:t>Compute Factorial *= </a:t>
            </a:r>
            <a:r>
              <a:rPr lang="en-GB" altLang="en-US" dirty="0" err="1"/>
              <a:t>i</a:t>
            </a:r>
            <a:endParaRPr lang="en-GB" altLang="en-US" dirty="0"/>
          </a:p>
          <a:p>
            <a:pPr marL="0" indent="0">
              <a:buNone/>
            </a:pPr>
            <a:r>
              <a:rPr lang="en-GB" altLang="en-US" dirty="0"/>
              <a:t>Print(Factorial)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39949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6073-529C-4FFD-812E-D625754FB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125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for exercise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3C2C-6C16-4BC3-9517-235C1B21C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7250"/>
            <a:ext cx="10515600" cy="58578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2B4769E8-5E03-4440-A73F-317C76ECAD3D}"/>
              </a:ext>
            </a:extLst>
          </p:cNvPr>
          <p:cNvSpPr/>
          <p:nvPr/>
        </p:nvSpPr>
        <p:spPr>
          <a:xfrm>
            <a:off x="5591173" y="968375"/>
            <a:ext cx="1228725" cy="39052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84F7459F-8A99-4557-A87A-1FF4F11E0555}"/>
              </a:ext>
            </a:extLst>
          </p:cNvPr>
          <p:cNvSpPr/>
          <p:nvPr/>
        </p:nvSpPr>
        <p:spPr>
          <a:xfrm>
            <a:off x="5048250" y="6234113"/>
            <a:ext cx="1228725" cy="39052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4F7F5D6F-E2BC-430E-A937-B2B4F86C4FE5}"/>
              </a:ext>
            </a:extLst>
          </p:cNvPr>
          <p:cNvSpPr/>
          <p:nvPr/>
        </p:nvSpPr>
        <p:spPr>
          <a:xfrm>
            <a:off x="5229224" y="1710928"/>
            <a:ext cx="1952625" cy="7048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4EFB6ACD-57BB-4691-A4E9-2EFF29A95635}"/>
              </a:ext>
            </a:extLst>
          </p:cNvPr>
          <p:cNvSpPr/>
          <p:nvPr/>
        </p:nvSpPr>
        <p:spPr>
          <a:xfrm>
            <a:off x="4486274" y="3019246"/>
            <a:ext cx="2995612" cy="7048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43D88747-AE55-497E-8C74-1231FFB5BD20}"/>
              </a:ext>
            </a:extLst>
          </p:cNvPr>
          <p:cNvSpPr/>
          <p:nvPr/>
        </p:nvSpPr>
        <p:spPr>
          <a:xfrm>
            <a:off x="4867273" y="5334001"/>
            <a:ext cx="1952625" cy="7048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4CB6F632-3B9B-45F4-9844-3E7C17005A1E}"/>
              </a:ext>
            </a:extLst>
          </p:cNvPr>
          <p:cNvSpPr/>
          <p:nvPr/>
        </p:nvSpPr>
        <p:spPr>
          <a:xfrm>
            <a:off x="4824412" y="4067175"/>
            <a:ext cx="1952625" cy="10429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B2DF6D-08AD-4A17-BC36-D236BDE2896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6205536" y="1358900"/>
            <a:ext cx="1" cy="3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90818F-F349-46FB-9E84-8C4F7FB2B92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H="1">
            <a:off x="5984080" y="2415778"/>
            <a:ext cx="26194" cy="60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A0F42E-9278-4219-96E8-A2C1C29E352A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5684519" y="3724096"/>
            <a:ext cx="116206" cy="34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34F2E8-1DFC-420A-95FF-0D2140FE1DFB}"/>
              </a:ext>
            </a:extLst>
          </p:cNvPr>
          <p:cNvCxnSpPr>
            <a:stCxn id="9" idx="2"/>
            <a:endCxn id="8" idx="1"/>
          </p:cNvCxnSpPr>
          <p:nvPr/>
        </p:nvCxnSpPr>
        <p:spPr>
          <a:xfrm>
            <a:off x="5800725" y="5110163"/>
            <a:ext cx="42861" cy="22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9C8FE5-1E30-4A7D-8D93-FA66064E546B}"/>
              </a:ext>
            </a:extLst>
          </p:cNvPr>
          <p:cNvCxnSpPr>
            <a:stCxn id="8" idx="3"/>
            <a:endCxn id="5" idx="0"/>
          </p:cNvCxnSpPr>
          <p:nvPr/>
        </p:nvCxnSpPr>
        <p:spPr>
          <a:xfrm>
            <a:off x="5648323" y="6038851"/>
            <a:ext cx="14290" cy="19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B4E478B-0716-4740-AF0F-567A14D3B9D8}"/>
              </a:ext>
            </a:extLst>
          </p:cNvPr>
          <p:cNvSpPr txBox="1"/>
          <p:nvPr/>
        </p:nvSpPr>
        <p:spPr>
          <a:xfrm>
            <a:off x="5800724" y="968375"/>
            <a:ext cx="8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AB1E1F-0639-4577-B50D-1A45EBF41F19}"/>
              </a:ext>
            </a:extLst>
          </p:cNvPr>
          <p:cNvSpPr txBox="1"/>
          <p:nvPr/>
        </p:nvSpPr>
        <p:spPr>
          <a:xfrm>
            <a:off x="5657851" y="1732121"/>
            <a:ext cx="116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46C1CF-846C-46DE-A478-12DDDFD7DD8E}"/>
              </a:ext>
            </a:extLst>
          </p:cNvPr>
          <p:cNvSpPr txBox="1"/>
          <p:nvPr/>
        </p:nvSpPr>
        <p:spPr>
          <a:xfrm>
            <a:off x="4867273" y="3071160"/>
            <a:ext cx="235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dirty="0"/>
              <a:t>y = list(range(1,(n+1)))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0352EF-6272-419F-BFC6-93D092B55778}"/>
              </a:ext>
            </a:extLst>
          </p:cNvPr>
          <p:cNvSpPr txBox="1"/>
          <p:nvPr/>
        </p:nvSpPr>
        <p:spPr>
          <a:xfrm>
            <a:off x="4867273" y="4067175"/>
            <a:ext cx="1909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altLang="en-US" dirty="0"/>
              <a:t> for </a:t>
            </a:r>
            <a:r>
              <a:rPr lang="en-GB" altLang="en-US" dirty="0" err="1"/>
              <a:t>i</a:t>
            </a:r>
            <a:r>
              <a:rPr lang="en-GB" altLang="en-US" dirty="0"/>
              <a:t> in y:</a:t>
            </a:r>
          </a:p>
          <a:p>
            <a:pPr marL="0" indent="0">
              <a:buNone/>
            </a:pPr>
            <a:r>
              <a:rPr lang="en-GB" altLang="en-US" dirty="0"/>
              <a:t> Factorial *= </a:t>
            </a:r>
            <a:r>
              <a:rPr lang="en-GB" altLang="en-US" dirty="0" err="1"/>
              <a:t>i</a:t>
            </a:r>
            <a:endParaRPr lang="en-GB" altLang="en-US" dirty="0"/>
          </a:p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B74333-21EE-46A0-A8CE-1339A3E6A9CC}"/>
              </a:ext>
            </a:extLst>
          </p:cNvPr>
          <p:cNvSpPr txBox="1"/>
          <p:nvPr/>
        </p:nvSpPr>
        <p:spPr>
          <a:xfrm>
            <a:off x="5229224" y="5453242"/>
            <a:ext cx="128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‘Factorial’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624B92-7207-44CD-81C8-6D7A4E8C5212}"/>
              </a:ext>
            </a:extLst>
          </p:cNvPr>
          <p:cNvSpPr txBox="1"/>
          <p:nvPr/>
        </p:nvSpPr>
        <p:spPr>
          <a:xfrm>
            <a:off x="5229224" y="6234113"/>
            <a:ext cx="97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1021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EB93-5B1F-499E-A19F-6BACDD1A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exercise 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42A9-836E-46D5-B976-D3422BEA7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Start.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Input a, b, c.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Compute d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= sqrt (b × b – 4 × a × c).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Compute x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1 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= (-b + d) / (2 × a).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Compute x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2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= (-b - d) / (2 × a).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Print x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1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, x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2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Stop.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7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44E8-42E7-4FC9-811E-BE15A8A0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826"/>
            <a:ext cx="10515600" cy="557212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for 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1DEF6-52AF-4BD8-BE58-8335A351D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8AFAA42B-BE10-49A3-9B2B-F6C57A07B225}"/>
              </a:ext>
            </a:extLst>
          </p:cNvPr>
          <p:cNvSpPr/>
          <p:nvPr/>
        </p:nvSpPr>
        <p:spPr>
          <a:xfrm>
            <a:off x="5095875" y="616745"/>
            <a:ext cx="1419225" cy="4953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B8B3311A-E266-404B-9CF9-D4F07CF0052B}"/>
              </a:ext>
            </a:extLst>
          </p:cNvPr>
          <p:cNvSpPr/>
          <p:nvPr/>
        </p:nvSpPr>
        <p:spPr>
          <a:xfrm>
            <a:off x="5095875" y="5681663"/>
            <a:ext cx="1419225" cy="4953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2B0393DF-690C-4E4D-9894-92CDD42E4FEA}"/>
              </a:ext>
            </a:extLst>
          </p:cNvPr>
          <p:cNvSpPr/>
          <p:nvPr/>
        </p:nvSpPr>
        <p:spPr>
          <a:xfrm>
            <a:off x="3781426" y="1339455"/>
            <a:ext cx="3771900" cy="41433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F6C92218-CA81-4963-BEF2-6ADE174BD411}"/>
              </a:ext>
            </a:extLst>
          </p:cNvPr>
          <p:cNvSpPr/>
          <p:nvPr/>
        </p:nvSpPr>
        <p:spPr>
          <a:xfrm>
            <a:off x="3781426" y="4931570"/>
            <a:ext cx="3771900" cy="41433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BFE4DBE-EC4F-40AF-847D-3461E1072174}"/>
              </a:ext>
            </a:extLst>
          </p:cNvPr>
          <p:cNvSpPr/>
          <p:nvPr/>
        </p:nvSpPr>
        <p:spPr>
          <a:xfrm>
            <a:off x="3895726" y="2140744"/>
            <a:ext cx="3514724" cy="4619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BFF9C74F-0203-4CA8-96CE-39D65D25465F}"/>
              </a:ext>
            </a:extLst>
          </p:cNvPr>
          <p:cNvSpPr/>
          <p:nvPr/>
        </p:nvSpPr>
        <p:spPr>
          <a:xfrm>
            <a:off x="4791075" y="3125987"/>
            <a:ext cx="2171700" cy="5345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84FC5F18-6E99-40CF-951B-9E35E0EAA3F8}"/>
              </a:ext>
            </a:extLst>
          </p:cNvPr>
          <p:cNvSpPr/>
          <p:nvPr/>
        </p:nvSpPr>
        <p:spPr>
          <a:xfrm>
            <a:off x="4791075" y="4114803"/>
            <a:ext cx="2171700" cy="4571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B63898-BCCA-4405-8A2F-8BE9055BE063}"/>
              </a:ext>
            </a:extLst>
          </p:cNvPr>
          <p:cNvSpPr txBox="1"/>
          <p:nvPr/>
        </p:nvSpPr>
        <p:spPr>
          <a:xfrm>
            <a:off x="5276850" y="653654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C4814-2F35-411B-BB73-E0EE6B66D3EA}"/>
              </a:ext>
            </a:extLst>
          </p:cNvPr>
          <p:cNvSpPr txBox="1"/>
          <p:nvPr/>
        </p:nvSpPr>
        <p:spPr>
          <a:xfrm>
            <a:off x="4710112" y="13875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a , b and 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00FDB0-5432-4C0C-9397-B0DC560C7D5A}"/>
              </a:ext>
            </a:extLst>
          </p:cNvPr>
          <p:cNvSpPr txBox="1"/>
          <p:nvPr/>
        </p:nvSpPr>
        <p:spPr>
          <a:xfrm>
            <a:off x="4343399" y="2311121"/>
            <a:ext cx="290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d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= sqrt (b × b – 4 × a × c).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535AA2-EC96-436B-AB15-94CF9F2D5660}"/>
              </a:ext>
            </a:extLst>
          </p:cNvPr>
          <p:cNvSpPr txBox="1"/>
          <p:nvPr/>
        </p:nvSpPr>
        <p:spPr>
          <a:xfrm>
            <a:off x="4791075" y="3171823"/>
            <a:ext cx="261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x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1 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= (-b + d) / (2 × a)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B54C13-EC49-4851-A57F-A64A44CD89EC}"/>
              </a:ext>
            </a:extLst>
          </p:cNvPr>
          <p:cNvSpPr txBox="1"/>
          <p:nvPr/>
        </p:nvSpPr>
        <p:spPr>
          <a:xfrm>
            <a:off x="4867275" y="4114803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x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2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= (-b - d) / (2 × a)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77BBF3-D6E3-4693-8BC8-C193247BD522}"/>
              </a:ext>
            </a:extLst>
          </p:cNvPr>
          <p:cNvSpPr txBox="1"/>
          <p:nvPr/>
        </p:nvSpPr>
        <p:spPr>
          <a:xfrm>
            <a:off x="5095875" y="4931570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Print x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1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, x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2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3360EA-1C35-4938-A965-978CE998DEAC}"/>
              </a:ext>
            </a:extLst>
          </p:cNvPr>
          <p:cNvSpPr txBox="1"/>
          <p:nvPr/>
        </p:nvSpPr>
        <p:spPr>
          <a:xfrm>
            <a:off x="5276850" y="5810250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F35232-E262-471C-B673-418BFAC4B930}"/>
              </a:ext>
            </a:extLst>
          </p:cNvPr>
          <p:cNvCxnSpPr/>
          <p:nvPr/>
        </p:nvCxnSpPr>
        <p:spPr>
          <a:xfrm flipH="1" flipV="1">
            <a:off x="5534025" y="979887"/>
            <a:ext cx="66675" cy="13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F21702-70EA-4138-B3DD-9B47A170E320}"/>
              </a:ext>
            </a:extLst>
          </p:cNvPr>
          <p:cNvCxnSpPr>
            <a:stCxn id="4" idx="2"/>
            <a:endCxn id="12" idx="0"/>
          </p:cNvCxnSpPr>
          <p:nvPr/>
        </p:nvCxnSpPr>
        <p:spPr>
          <a:xfrm flipH="1">
            <a:off x="5795962" y="1112045"/>
            <a:ext cx="9526" cy="27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1FA73-B6D2-4354-8552-ED5FE4C424A8}"/>
              </a:ext>
            </a:extLst>
          </p:cNvPr>
          <p:cNvCxnSpPr>
            <a:endCxn id="8" idx="0"/>
          </p:cNvCxnSpPr>
          <p:nvPr/>
        </p:nvCxnSpPr>
        <p:spPr>
          <a:xfrm flipH="1">
            <a:off x="5653088" y="1753792"/>
            <a:ext cx="14288" cy="38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BA25D4-836E-4960-92FB-A99715961CB4}"/>
              </a:ext>
            </a:extLst>
          </p:cNvPr>
          <p:cNvCxnSpPr/>
          <p:nvPr/>
        </p:nvCxnSpPr>
        <p:spPr>
          <a:xfrm>
            <a:off x="5534025" y="2602706"/>
            <a:ext cx="0" cy="56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B5E33E-39BE-43DE-AE8D-0500A5E59BEC}"/>
              </a:ext>
            </a:extLst>
          </p:cNvPr>
          <p:cNvCxnSpPr/>
          <p:nvPr/>
        </p:nvCxnSpPr>
        <p:spPr>
          <a:xfrm>
            <a:off x="5534025" y="3660574"/>
            <a:ext cx="0" cy="45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596237-DB31-4D57-B136-DAB8E76CF13D}"/>
              </a:ext>
            </a:extLst>
          </p:cNvPr>
          <p:cNvCxnSpPr/>
          <p:nvPr/>
        </p:nvCxnSpPr>
        <p:spPr>
          <a:xfrm>
            <a:off x="5438775" y="4572002"/>
            <a:ext cx="0" cy="35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0AC0E7-E3DB-4D5D-9CBB-EFAFA5DEF14D}"/>
              </a:ext>
            </a:extLst>
          </p:cNvPr>
          <p:cNvCxnSpPr/>
          <p:nvPr/>
        </p:nvCxnSpPr>
        <p:spPr>
          <a:xfrm>
            <a:off x="5534025" y="5345907"/>
            <a:ext cx="0" cy="33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62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8F8EF-9AEA-434D-BB01-45AE05C24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00050"/>
          </a:xfrm>
        </p:spPr>
        <p:txBody>
          <a:bodyPr>
            <a:normAutofit fontScale="90000"/>
          </a:bodyPr>
          <a:lstStyle/>
          <a:p>
            <a:r>
              <a:rPr lang="en-US" dirty="0"/>
              <a:t>Pseudocode for 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40694-30E9-4BF8-9A31-CAC902D31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050"/>
            <a:ext cx="10515600" cy="63817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Start</a:t>
            </a:r>
          </a:p>
          <a:p>
            <a:pPr marL="0" indent="0">
              <a:buNone/>
            </a:pPr>
            <a:r>
              <a:rPr lang="en-US" sz="2400" dirty="0"/>
              <a:t>Input a , b, c , d</a:t>
            </a:r>
          </a:p>
          <a:p>
            <a:pPr marL="0" indent="0">
              <a:buNone/>
            </a:pPr>
            <a:r>
              <a:rPr lang="en-US" sz="2400" dirty="0"/>
              <a:t>Compute a</a:t>
            </a:r>
            <a:r>
              <a:rPr lang="en-US" sz="2400" baseline="-25000" dirty="0"/>
              <a:t>1</a:t>
            </a:r>
            <a:r>
              <a:rPr lang="en-US" sz="2400" dirty="0"/>
              <a:t> = b/a</a:t>
            </a:r>
          </a:p>
          <a:p>
            <a:pPr marL="0" indent="0">
              <a:buNone/>
            </a:pPr>
            <a:r>
              <a:rPr lang="en-US" sz="2400" dirty="0"/>
              <a:t>Compute a</a:t>
            </a:r>
            <a:r>
              <a:rPr lang="en-US" sz="2400" baseline="-25000" dirty="0"/>
              <a:t>2</a:t>
            </a:r>
            <a:r>
              <a:rPr lang="en-US" sz="2400" dirty="0"/>
              <a:t> = c/a</a:t>
            </a:r>
          </a:p>
          <a:p>
            <a:pPr marL="0" indent="0">
              <a:buNone/>
            </a:pPr>
            <a:r>
              <a:rPr lang="en-US" sz="2400" dirty="0"/>
              <a:t>Compute a</a:t>
            </a:r>
            <a:r>
              <a:rPr lang="en-US" sz="2400" baseline="-25000" dirty="0"/>
              <a:t>3 </a:t>
            </a:r>
            <a:r>
              <a:rPr lang="en-US" sz="2400" dirty="0"/>
              <a:t>= d/a</a:t>
            </a:r>
          </a:p>
          <a:p>
            <a:pPr marL="0" indent="0">
              <a:buNone/>
            </a:pPr>
            <a:r>
              <a:rPr lang="en-US" sz="2400" dirty="0"/>
              <a:t>Compute Q = ((3*a</a:t>
            </a:r>
            <a:r>
              <a:rPr lang="en-US" sz="2400" baseline="-25000" dirty="0"/>
              <a:t>2</a:t>
            </a:r>
            <a:r>
              <a:rPr lang="en-US" sz="2400" dirty="0"/>
              <a:t>)-(a</a:t>
            </a:r>
            <a:r>
              <a:rPr lang="en-US" sz="2400" baseline="-25000" dirty="0"/>
              <a:t>1</a:t>
            </a:r>
            <a:r>
              <a:rPr lang="en-US" sz="2400" dirty="0"/>
              <a:t>^2))/9</a:t>
            </a:r>
          </a:p>
          <a:p>
            <a:pPr marL="0" indent="0">
              <a:buNone/>
            </a:pPr>
            <a:r>
              <a:rPr lang="en-US" sz="2400" dirty="0"/>
              <a:t>Compute R = ((9*a</a:t>
            </a:r>
            <a:r>
              <a:rPr lang="en-US" sz="2400" baseline="-25000" dirty="0"/>
              <a:t>1</a:t>
            </a:r>
            <a:r>
              <a:rPr lang="en-US" sz="2400" dirty="0"/>
              <a:t>*a</a:t>
            </a:r>
            <a:r>
              <a:rPr lang="en-US" sz="2400" baseline="-25000" dirty="0"/>
              <a:t>2</a:t>
            </a:r>
            <a:r>
              <a:rPr lang="en-US" sz="2400" dirty="0"/>
              <a:t>)-(27*a</a:t>
            </a:r>
            <a:r>
              <a:rPr lang="en-US" sz="2400" baseline="-25000" dirty="0"/>
              <a:t>3</a:t>
            </a:r>
            <a:r>
              <a:rPr lang="en-US" sz="2400" dirty="0"/>
              <a:t>)-(2*a</a:t>
            </a:r>
            <a:r>
              <a:rPr lang="en-US" sz="2400" baseline="-25000" dirty="0"/>
              <a:t>1</a:t>
            </a:r>
            <a:r>
              <a:rPr lang="en-US" sz="2400" baseline="30000" dirty="0"/>
              <a:t>3</a:t>
            </a:r>
            <a:r>
              <a:rPr lang="en-US" sz="2400" dirty="0"/>
              <a:t>))/54</a:t>
            </a:r>
          </a:p>
          <a:p>
            <a:pPr marL="0" indent="0">
              <a:buNone/>
            </a:pPr>
            <a:r>
              <a:rPr lang="en-US" sz="2400" dirty="0"/>
              <a:t>Compute S = </a:t>
            </a:r>
            <a:r>
              <a:rPr lang="en-US" sz="2400" dirty="0" err="1"/>
              <a:t>cbrt</a:t>
            </a:r>
            <a:r>
              <a:rPr lang="en-US" sz="2400" dirty="0"/>
              <a:t>(R + (sqrt(Q</a:t>
            </a:r>
            <a:r>
              <a:rPr lang="en-US" sz="2400" baseline="30000" dirty="0"/>
              <a:t>3</a:t>
            </a:r>
            <a:r>
              <a:rPr lang="en-US" sz="2400" dirty="0"/>
              <a:t> + R</a:t>
            </a:r>
            <a:r>
              <a:rPr lang="en-US" sz="2400" baseline="30000" dirty="0"/>
              <a:t>2</a:t>
            </a:r>
            <a:r>
              <a:rPr lang="en-US" sz="2400" dirty="0"/>
              <a:t>)))</a:t>
            </a:r>
          </a:p>
          <a:p>
            <a:pPr marL="0" indent="0">
              <a:buNone/>
            </a:pPr>
            <a:r>
              <a:rPr lang="en-US" sz="2400" dirty="0"/>
              <a:t>Compute T = </a:t>
            </a:r>
            <a:r>
              <a:rPr lang="en-US" sz="2400" dirty="0" err="1"/>
              <a:t>cbrt</a:t>
            </a:r>
            <a:r>
              <a:rPr lang="en-US" sz="2400" dirty="0"/>
              <a:t>(R - (sqrt(Q</a:t>
            </a:r>
            <a:r>
              <a:rPr lang="en-US" sz="2400" baseline="30000" dirty="0"/>
              <a:t>3</a:t>
            </a:r>
            <a:r>
              <a:rPr lang="en-US" sz="2400" dirty="0"/>
              <a:t> + R</a:t>
            </a:r>
            <a:r>
              <a:rPr lang="en-US" sz="2400" baseline="30000" dirty="0"/>
              <a:t>2</a:t>
            </a:r>
            <a:r>
              <a:rPr lang="en-US" sz="2400" dirty="0"/>
              <a:t>)))</a:t>
            </a:r>
          </a:p>
          <a:p>
            <a:pPr marL="0" indent="0">
              <a:buNone/>
            </a:pPr>
            <a:r>
              <a:rPr lang="en-US" sz="2400" dirty="0"/>
              <a:t>Compute x</a:t>
            </a:r>
            <a:r>
              <a:rPr lang="en-US" sz="2400" baseline="-25000" dirty="0"/>
              <a:t>1</a:t>
            </a:r>
            <a:r>
              <a:rPr lang="en-US" sz="2400" dirty="0"/>
              <a:t> = S + T – (a</a:t>
            </a:r>
            <a:r>
              <a:rPr lang="en-US" sz="2400" baseline="-25000" dirty="0"/>
              <a:t>1</a:t>
            </a:r>
            <a:r>
              <a:rPr lang="en-US" sz="2400" dirty="0"/>
              <a:t>/3)</a:t>
            </a:r>
          </a:p>
          <a:p>
            <a:pPr marL="0" indent="0">
              <a:buNone/>
            </a:pPr>
            <a:r>
              <a:rPr lang="en-US" sz="2400" dirty="0"/>
              <a:t>Compute x</a:t>
            </a:r>
            <a:r>
              <a:rPr lang="en-US" sz="2400" baseline="-25000" dirty="0"/>
              <a:t>2</a:t>
            </a:r>
            <a:r>
              <a:rPr lang="en-US" sz="2400" dirty="0"/>
              <a:t> = ((S + T)/2) - (a</a:t>
            </a:r>
            <a:r>
              <a:rPr lang="en-US" sz="2400" baseline="-25000" dirty="0"/>
              <a:t>1</a:t>
            </a:r>
            <a:r>
              <a:rPr lang="en-US" sz="2400" dirty="0"/>
              <a:t>/3) +( </a:t>
            </a:r>
            <a:r>
              <a:rPr lang="en-US" sz="2400" dirty="0" err="1"/>
              <a:t>i</a:t>
            </a:r>
            <a:r>
              <a:rPr lang="en-US" sz="2400" dirty="0"/>
              <a:t>*sqrt(3)*(S – T))/2</a:t>
            </a:r>
          </a:p>
          <a:p>
            <a:pPr marL="0" indent="0">
              <a:buNone/>
            </a:pPr>
            <a:r>
              <a:rPr lang="en-US" sz="2400" dirty="0"/>
              <a:t>Compute x</a:t>
            </a:r>
            <a:r>
              <a:rPr lang="en-US" sz="2400" baseline="-25000" dirty="0"/>
              <a:t>3</a:t>
            </a:r>
            <a:r>
              <a:rPr lang="en-US" sz="2400" dirty="0"/>
              <a:t> = ((S + T)/2) - (a</a:t>
            </a:r>
            <a:r>
              <a:rPr lang="en-US" sz="2400" baseline="-25000" dirty="0"/>
              <a:t>1</a:t>
            </a:r>
            <a:r>
              <a:rPr lang="en-US" sz="2400" dirty="0"/>
              <a:t>/3) - ( </a:t>
            </a:r>
            <a:r>
              <a:rPr lang="en-US" sz="2400" dirty="0" err="1"/>
              <a:t>i</a:t>
            </a:r>
            <a:r>
              <a:rPr lang="en-US" sz="2400" dirty="0"/>
              <a:t>*sqrt(3)*(S – T))/2</a:t>
            </a:r>
          </a:p>
          <a:p>
            <a:pPr marL="0" indent="0">
              <a:buNone/>
            </a:pPr>
            <a:r>
              <a:rPr lang="en-US" sz="2400" dirty="0"/>
              <a:t>Print x</a:t>
            </a:r>
            <a:r>
              <a:rPr lang="en-US" sz="2400" baseline="-25000" dirty="0"/>
              <a:t>1</a:t>
            </a:r>
            <a:r>
              <a:rPr lang="en-US" sz="2400" dirty="0"/>
              <a:t> , x</a:t>
            </a:r>
            <a:r>
              <a:rPr lang="en-US" sz="2400" baseline="-25000" dirty="0"/>
              <a:t>2</a:t>
            </a:r>
            <a:r>
              <a:rPr lang="en-US" sz="2400" dirty="0"/>
              <a:t> , x</a:t>
            </a:r>
            <a:r>
              <a:rPr lang="en-US" sz="2400" baseline="-25000" dirty="0"/>
              <a:t>3</a:t>
            </a:r>
          </a:p>
          <a:p>
            <a:pPr marL="0" indent="0">
              <a:buNone/>
            </a:pPr>
            <a:r>
              <a:rPr lang="en-US" sz="2400" dirty="0"/>
              <a:t>Stop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6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75BD-21AB-4630-B810-AB6A03D2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200024"/>
          </a:xfrm>
        </p:spPr>
        <p:txBody>
          <a:bodyPr>
            <a:noAutofit/>
          </a:bodyPr>
          <a:lstStyle/>
          <a:p>
            <a:r>
              <a:rPr lang="en-US" sz="2000" b="1" dirty="0"/>
              <a:t>Algorithm for 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9C743-D71F-42E7-B188-212B3FF3D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324"/>
            <a:ext cx="10515600" cy="6638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D0285365-37D9-4A3D-90BF-D185B314AF29}"/>
              </a:ext>
            </a:extLst>
          </p:cNvPr>
          <p:cNvSpPr/>
          <p:nvPr/>
        </p:nvSpPr>
        <p:spPr>
          <a:xfrm>
            <a:off x="5353050" y="485775"/>
            <a:ext cx="1209675" cy="40005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33D26994-1BCB-4B39-8ECC-D494CC861828}"/>
              </a:ext>
            </a:extLst>
          </p:cNvPr>
          <p:cNvSpPr/>
          <p:nvPr/>
        </p:nvSpPr>
        <p:spPr>
          <a:xfrm>
            <a:off x="5491162" y="6343649"/>
            <a:ext cx="1209675" cy="40005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EAB62C7E-6ABB-4B83-B3D7-74B6895FC59B}"/>
              </a:ext>
            </a:extLst>
          </p:cNvPr>
          <p:cNvSpPr/>
          <p:nvPr/>
        </p:nvSpPr>
        <p:spPr>
          <a:xfrm>
            <a:off x="4986337" y="1000125"/>
            <a:ext cx="2471738" cy="4953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17BAB6D4-348F-4AFD-B50F-B71B2F23000C}"/>
              </a:ext>
            </a:extLst>
          </p:cNvPr>
          <p:cNvSpPr/>
          <p:nvPr/>
        </p:nvSpPr>
        <p:spPr>
          <a:xfrm>
            <a:off x="4714874" y="5630355"/>
            <a:ext cx="2952751" cy="48397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49451668-8156-4E00-8E09-FCFB1BB03C5E}"/>
              </a:ext>
            </a:extLst>
          </p:cNvPr>
          <p:cNvSpPr/>
          <p:nvPr/>
        </p:nvSpPr>
        <p:spPr>
          <a:xfrm>
            <a:off x="4610101" y="1728787"/>
            <a:ext cx="2971799" cy="4953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B0C0B995-8281-4296-99BC-E01564D4C3FF}"/>
              </a:ext>
            </a:extLst>
          </p:cNvPr>
          <p:cNvSpPr/>
          <p:nvPr/>
        </p:nvSpPr>
        <p:spPr>
          <a:xfrm>
            <a:off x="4400549" y="2407533"/>
            <a:ext cx="3724276" cy="7751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591FA5E-0501-415F-9676-2BD926E3B52B}"/>
              </a:ext>
            </a:extLst>
          </p:cNvPr>
          <p:cNvSpPr/>
          <p:nvPr/>
        </p:nvSpPr>
        <p:spPr>
          <a:xfrm>
            <a:off x="4483888" y="3408854"/>
            <a:ext cx="3286126" cy="8314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EC6906-39FC-411D-8F9C-DC402BFEA830}"/>
              </a:ext>
            </a:extLst>
          </p:cNvPr>
          <p:cNvSpPr txBox="1"/>
          <p:nvPr/>
        </p:nvSpPr>
        <p:spPr>
          <a:xfrm>
            <a:off x="5610225" y="476398"/>
            <a:ext cx="90011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92DF26-7426-4ADA-B02C-8C634C575375}"/>
              </a:ext>
            </a:extLst>
          </p:cNvPr>
          <p:cNvSpPr txBox="1"/>
          <p:nvPr/>
        </p:nvSpPr>
        <p:spPr>
          <a:xfrm>
            <a:off x="5610225" y="6400799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23E67-5BB7-40A3-844E-9970ECEAE53F}"/>
              </a:ext>
            </a:extLst>
          </p:cNvPr>
          <p:cNvSpPr txBox="1"/>
          <p:nvPr/>
        </p:nvSpPr>
        <p:spPr>
          <a:xfrm>
            <a:off x="5353049" y="1133475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Input a , b, c , d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A56EBF-D098-44B6-A555-4B72922260E5}"/>
              </a:ext>
            </a:extLst>
          </p:cNvPr>
          <p:cNvSpPr txBox="1"/>
          <p:nvPr/>
        </p:nvSpPr>
        <p:spPr>
          <a:xfrm>
            <a:off x="4610102" y="1728788"/>
            <a:ext cx="2971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</a:t>
            </a:r>
            <a:r>
              <a:rPr lang="en-US" sz="1800" baseline="-25000" dirty="0"/>
              <a:t>1</a:t>
            </a:r>
            <a:r>
              <a:rPr lang="en-US" sz="1800" dirty="0"/>
              <a:t> = b/a , a</a:t>
            </a:r>
            <a:r>
              <a:rPr lang="en-US" sz="1800" baseline="-25000" dirty="0"/>
              <a:t>2</a:t>
            </a:r>
            <a:r>
              <a:rPr lang="en-US" sz="1800" dirty="0"/>
              <a:t> = c/a , a</a:t>
            </a:r>
            <a:r>
              <a:rPr lang="en-US" sz="1800" baseline="-25000" dirty="0"/>
              <a:t>3 </a:t>
            </a:r>
            <a:r>
              <a:rPr lang="en-US" sz="1800" dirty="0"/>
              <a:t>= d/a</a:t>
            </a:r>
          </a:p>
          <a:p>
            <a:r>
              <a:rPr lang="en-US" sz="1800" dirty="0"/>
              <a:t> 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6F9F8C-159B-4993-B832-0B815C9FDE80}"/>
              </a:ext>
            </a:extLst>
          </p:cNvPr>
          <p:cNvSpPr txBox="1"/>
          <p:nvPr/>
        </p:nvSpPr>
        <p:spPr>
          <a:xfrm>
            <a:off x="4714874" y="2432269"/>
            <a:ext cx="3562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Q = ((3*a</a:t>
            </a:r>
            <a:r>
              <a:rPr lang="en-US" sz="1800" baseline="-25000" dirty="0"/>
              <a:t>2</a:t>
            </a:r>
            <a:r>
              <a:rPr lang="en-US" sz="1800" dirty="0"/>
              <a:t>)-(a</a:t>
            </a:r>
            <a:r>
              <a:rPr lang="en-US" sz="1800" baseline="-25000" dirty="0"/>
              <a:t>1</a:t>
            </a:r>
            <a:r>
              <a:rPr lang="en-US" sz="1800" dirty="0"/>
              <a:t>^2))/9</a:t>
            </a:r>
          </a:p>
          <a:p>
            <a:r>
              <a:rPr lang="en-US" sz="1800" dirty="0"/>
              <a:t>R = ((9*a</a:t>
            </a:r>
            <a:r>
              <a:rPr lang="en-US" sz="1800" baseline="-25000" dirty="0"/>
              <a:t>1</a:t>
            </a:r>
            <a:r>
              <a:rPr lang="en-US" sz="1800" dirty="0"/>
              <a:t>*a</a:t>
            </a:r>
            <a:r>
              <a:rPr lang="en-US" sz="1800" baseline="-25000" dirty="0"/>
              <a:t>2</a:t>
            </a:r>
            <a:r>
              <a:rPr lang="en-US" sz="1800" dirty="0"/>
              <a:t>)-(27*a</a:t>
            </a:r>
            <a:r>
              <a:rPr lang="en-US" sz="1800" baseline="-25000" dirty="0"/>
              <a:t>3</a:t>
            </a:r>
            <a:r>
              <a:rPr lang="en-US" sz="1800" dirty="0"/>
              <a:t>)-(2*a</a:t>
            </a:r>
            <a:r>
              <a:rPr lang="en-US" sz="1800" baseline="-25000" dirty="0"/>
              <a:t>1</a:t>
            </a:r>
            <a:r>
              <a:rPr lang="en-US" sz="1800" baseline="30000" dirty="0"/>
              <a:t>3</a:t>
            </a:r>
            <a:r>
              <a:rPr lang="en-US" sz="1800" dirty="0"/>
              <a:t>))/54</a:t>
            </a:r>
            <a:endParaRPr lang="en-US" dirty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D859C04D-FAB5-4190-8F22-2E96F63A1840}"/>
              </a:ext>
            </a:extLst>
          </p:cNvPr>
          <p:cNvSpPr/>
          <p:nvPr/>
        </p:nvSpPr>
        <p:spPr>
          <a:xfrm>
            <a:off x="3988593" y="4452030"/>
            <a:ext cx="4143375" cy="9392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2AFBFA-AFB8-44EF-BF8B-5597A3069EBB}"/>
              </a:ext>
            </a:extLst>
          </p:cNvPr>
          <p:cNvSpPr txBox="1"/>
          <p:nvPr/>
        </p:nvSpPr>
        <p:spPr>
          <a:xfrm>
            <a:off x="4838699" y="3468777"/>
            <a:ext cx="3448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 = </a:t>
            </a:r>
            <a:r>
              <a:rPr lang="en-US" sz="1800" dirty="0" err="1"/>
              <a:t>cbrt</a:t>
            </a:r>
            <a:r>
              <a:rPr lang="en-US" sz="1800" dirty="0"/>
              <a:t>(R + (sqrt(Q</a:t>
            </a:r>
            <a:r>
              <a:rPr lang="en-US" sz="1800" baseline="30000" dirty="0"/>
              <a:t>3</a:t>
            </a:r>
            <a:r>
              <a:rPr lang="en-US" sz="1800" dirty="0"/>
              <a:t> + R</a:t>
            </a:r>
            <a:r>
              <a:rPr lang="en-US" sz="1800" baseline="30000" dirty="0"/>
              <a:t>2</a:t>
            </a:r>
            <a:r>
              <a:rPr lang="en-US" sz="1800" dirty="0"/>
              <a:t>)))</a:t>
            </a:r>
          </a:p>
          <a:p>
            <a:r>
              <a:rPr lang="en-US" sz="1800" dirty="0"/>
              <a:t>T = </a:t>
            </a:r>
            <a:r>
              <a:rPr lang="en-US" sz="1800" dirty="0" err="1"/>
              <a:t>cbrt</a:t>
            </a:r>
            <a:r>
              <a:rPr lang="en-US" sz="1800" dirty="0"/>
              <a:t>(R - (sqrt(Q</a:t>
            </a:r>
            <a:r>
              <a:rPr lang="en-US" sz="1800" baseline="30000" dirty="0"/>
              <a:t>3</a:t>
            </a:r>
            <a:r>
              <a:rPr lang="en-US" sz="1800" dirty="0"/>
              <a:t> + R</a:t>
            </a:r>
            <a:r>
              <a:rPr lang="en-US" sz="1800" baseline="30000" dirty="0"/>
              <a:t>2</a:t>
            </a:r>
            <a:r>
              <a:rPr lang="en-US" sz="1800" dirty="0"/>
              <a:t>)))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865333-322B-46CD-85FB-94F919F48218}"/>
              </a:ext>
            </a:extLst>
          </p:cNvPr>
          <p:cNvSpPr txBox="1"/>
          <p:nvPr/>
        </p:nvSpPr>
        <p:spPr>
          <a:xfrm>
            <a:off x="3962400" y="4449257"/>
            <a:ext cx="4314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x</a:t>
            </a:r>
            <a:r>
              <a:rPr lang="en-US" sz="1800" baseline="-25000" dirty="0"/>
              <a:t>1</a:t>
            </a:r>
            <a:r>
              <a:rPr lang="en-US" sz="1800" dirty="0"/>
              <a:t> = S + T – (a</a:t>
            </a:r>
            <a:r>
              <a:rPr lang="en-US" sz="1800" baseline="-25000" dirty="0"/>
              <a:t>1</a:t>
            </a:r>
            <a:r>
              <a:rPr lang="en-US" sz="1800" dirty="0"/>
              <a:t>/3)</a:t>
            </a:r>
          </a:p>
          <a:p>
            <a:r>
              <a:rPr lang="en-US" sz="1800" dirty="0"/>
              <a:t>x</a:t>
            </a:r>
            <a:r>
              <a:rPr lang="en-US" sz="1800" baseline="-25000" dirty="0"/>
              <a:t>2</a:t>
            </a:r>
            <a:r>
              <a:rPr lang="en-US" sz="1800" dirty="0"/>
              <a:t> = ((S + T)/2) - (a</a:t>
            </a:r>
            <a:r>
              <a:rPr lang="en-US" sz="1800" baseline="-25000" dirty="0"/>
              <a:t>1</a:t>
            </a:r>
            <a:r>
              <a:rPr lang="en-US" sz="1800" dirty="0"/>
              <a:t>/3) +( </a:t>
            </a:r>
            <a:r>
              <a:rPr lang="en-US" sz="1800" dirty="0" err="1"/>
              <a:t>i</a:t>
            </a:r>
            <a:r>
              <a:rPr lang="en-US" sz="1800" dirty="0"/>
              <a:t>*sqrt(3)*(S – T))/2</a:t>
            </a:r>
          </a:p>
          <a:p>
            <a:r>
              <a:rPr lang="en-US" sz="1800" dirty="0"/>
              <a:t>x</a:t>
            </a:r>
            <a:r>
              <a:rPr lang="en-US" sz="1800" baseline="-25000" dirty="0"/>
              <a:t>3</a:t>
            </a:r>
            <a:r>
              <a:rPr lang="en-US" sz="1800" dirty="0"/>
              <a:t> = ((S + T)/2) - (a</a:t>
            </a:r>
            <a:r>
              <a:rPr lang="en-US" sz="1800" baseline="-25000" dirty="0"/>
              <a:t>1</a:t>
            </a:r>
            <a:r>
              <a:rPr lang="en-US" sz="1800" dirty="0"/>
              <a:t>/3) - ( </a:t>
            </a:r>
            <a:r>
              <a:rPr lang="en-US" sz="1800" dirty="0" err="1"/>
              <a:t>i</a:t>
            </a:r>
            <a:r>
              <a:rPr lang="en-US" sz="1800" dirty="0"/>
              <a:t>*sqrt(3)*(S – T))/2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A71EE9-454C-44DF-8FAD-441D8680E139}"/>
              </a:ext>
            </a:extLst>
          </p:cNvPr>
          <p:cNvSpPr txBox="1"/>
          <p:nvPr/>
        </p:nvSpPr>
        <p:spPr>
          <a:xfrm>
            <a:off x="5610224" y="5630357"/>
            <a:ext cx="1714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Print x</a:t>
            </a:r>
            <a:r>
              <a:rPr lang="en-US" sz="1800" baseline="-25000" dirty="0"/>
              <a:t>1</a:t>
            </a:r>
            <a:r>
              <a:rPr lang="en-US" sz="1800" dirty="0"/>
              <a:t> , x</a:t>
            </a:r>
            <a:r>
              <a:rPr lang="en-US" sz="1800" baseline="-25000" dirty="0"/>
              <a:t>2</a:t>
            </a:r>
            <a:r>
              <a:rPr lang="en-US" sz="1800" dirty="0"/>
              <a:t> , x</a:t>
            </a:r>
            <a:r>
              <a:rPr lang="en-US" sz="1800" baseline="-25000" dirty="0"/>
              <a:t>3</a:t>
            </a:r>
          </a:p>
          <a:p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32C397-A1D6-45EB-BA27-1957FA2D7601}"/>
              </a:ext>
            </a:extLst>
          </p:cNvPr>
          <p:cNvCxnSpPr/>
          <p:nvPr/>
        </p:nvCxnSpPr>
        <p:spPr>
          <a:xfrm>
            <a:off x="5781675" y="885825"/>
            <a:ext cx="0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F49F65-20A0-4E92-86C9-063CA5BC16DD}"/>
              </a:ext>
            </a:extLst>
          </p:cNvPr>
          <p:cNvCxnSpPr/>
          <p:nvPr/>
        </p:nvCxnSpPr>
        <p:spPr>
          <a:xfrm>
            <a:off x="5781675" y="1495425"/>
            <a:ext cx="0" cy="23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4E9B74-48FE-4B6D-8DD3-35E13782954C}"/>
              </a:ext>
            </a:extLst>
          </p:cNvPr>
          <p:cNvCxnSpPr/>
          <p:nvPr/>
        </p:nvCxnSpPr>
        <p:spPr>
          <a:xfrm>
            <a:off x="5610224" y="2224087"/>
            <a:ext cx="0" cy="20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77824-1D5C-4E6D-8555-464866A5BD96}"/>
              </a:ext>
            </a:extLst>
          </p:cNvPr>
          <p:cNvCxnSpPr/>
          <p:nvPr/>
        </p:nvCxnSpPr>
        <p:spPr>
          <a:xfrm>
            <a:off x="6096000" y="3182719"/>
            <a:ext cx="0" cy="246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0C3C91-B3A6-40F7-922B-0CCBB3C14EF1}"/>
              </a:ext>
            </a:extLst>
          </p:cNvPr>
          <p:cNvCxnSpPr/>
          <p:nvPr/>
        </p:nvCxnSpPr>
        <p:spPr>
          <a:xfrm>
            <a:off x="5895975" y="4240315"/>
            <a:ext cx="0" cy="20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619752-3B7C-4AC0-9A63-B032C3863615}"/>
              </a:ext>
            </a:extLst>
          </p:cNvPr>
          <p:cNvCxnSpPr/>
          <p:nvPr/>
        </p:nvCxnSpPr>
        <p:spPr>
          <a:xfrm>
            <a:off x="5915025" y="5391284"/>
            <a:ext cx="0" cy="239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B6332B6-9E84-443F-A974-3034470F3694}"/>
              </a:ext>
            </a:extLst>
          </p:cNvPr>
          <p:cNvCxnSpPr/>
          <p:nvPr/>
        </p:nvCxnSpPr>
        <p:spPr>
          <a:xfrm>
            <a:off x="5962650" y="6114334"/>
            <a:ext cx="0" cy="22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70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8BDA-7792-4CC8-9AD9-5C666ECF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D25D4-829B-4EF8-B6DC-AF0DB087A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 fontAlgn="base">
              <a:buNone/>
            </a:pPr>
            <a:r>
              <a:rPr lang="en-US" dirty="0">
                <a:solidFill>
                  <a:srgbClr val="000000"/>
                </a:solidFill>
                <a:latin typeface="inherit"/>
              </a:rPr>
              <a:t>START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INPUT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num1 , num2 , num3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IF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num1 &gt;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num2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AND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num1 &gt; num3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  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THEN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OUTPUT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num1 + “Is the greatest”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ELSE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IF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num2 &gt;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num3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THEN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OUTPUT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num2 + “Is the greatest”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ELSE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OUTPUT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num3 + “Is the greatest”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ENDIF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END 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5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7E23-776D-4BE3-A79A-392BF6486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6"/>
            <a:ext cx="10515600" cy="400050"/>
          </a:xfrm>
        </p:spPr>
        <p:txBody>
          <a:bodyPr>
            <a:noAutofit/>
          </a:bodyPr>
          <a:lstStyle/>
          <a:p>
            <a:r>
              <a:rPr lang="en-US" sz="2400" dirty="0"/>
              <a:t>Algorithm for 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2F15D-6922-4E2E-9C72-36F71B25E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776"/>
            <a:ext cx="10515600" cy="628649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6F4F3443-AB16-4823-8AD9-38A65C29A088}"/>
              </a:ext>
            </a:extLst>
          </p:cNvPr>
          <p:cNvSpPr/>
          <p:nvPr/>
        </p:nvSpPr>
        <p:spPr>
          <a:xfrm>
            <a:off x="2330008" y="466787"/>
            <a:ext cx="1314450" cy="40005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B63FCF60-E65E-42A2-8078-3A39F8A70AEE}"/>
              </a:ext>
            </a:extLst>
          </p:cNvPr>
          <p:cNvSpPr/>
          <p:nvPr/>
        </p:nvSpPr>
        <p:spPr>
          <a:xfrm>
            <a:off x="7081835" y="6187558"/>
            <a:ext cx="1314450" cy="40005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135BE930-AD68-4283-B566-0E005E9F18ED}"/>
              </a:ext>
            </a:extLst>
          </p:cNvPr>
          <p:cNvSpPr/>
          <p:nvPr/>
        </p:nvSpPr>
        <p:spPr>
          <a:xfrm>
            <a:off x="6642067" y="3794974"/>
            <a:ext cx="2371712" cy="92638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9235E929-07C1-40F8-93B9-2C2FEC2BB06D}"/>
              </a:ext>
            </a:extLst>
          </p:cNvPr>
          <p:cNvSpPr/>
          <p:nvPr/>
        </p:nvSpPr>
        <p:spPr>
          <a:xfrm>
            <a:off x="7030872" y="1977032"/>
            <a:ext cx="1952599" cy="125194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CC1B20EC-B6B1-49AB-80D5-92C4C38E2F95}"/>
              </a:ext>
            </a:extLst>
          </p:cNvPr>
          <p:cNvSpPr/>
          <p:nvPr/>
        </p:nvSpPr>
        <p:spPr>
          <a:xfrm>
            <a:off x="7058008" y="592227"/>
            <a:ext cx="2200274" cy="92968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03A95B37-C616-4132-94EF-0A831327EC36}"/>
              </a:ext>
            </a:extLst>
          </p:cNvPr>
          <p:cNvSpPr/>
          <p:nvPr/>
        </p:nvSpPr>
        <p:spPr>
          <a:xfrm>
            <a:off x="628651" y="1231109"/>
            <a:ext cx="3930970" cy="52053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8D8A49DE-D116-466F-A158-30410F6689D7}"/>
              </a:ext>
            </a:extLst>
          </p:cNvPr>
          <p:cNvSpPr/>
          <p:nvPr/>
        </p:nvSpPr>
        <p:spPr>
          <a:xfrm>
            <a:off x="1343025" y="1971329"/>
            <a:ext cx="2200275" cy="11457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2469BBF6-E2A6-4A6D-BBE9-9BC48C59E703}"/>
              </a:ext>
            </a:extLst>
          </p:cNvPr>
          <p:cNvSpPr/>
          <p:nvPr/>
        </p:nvSpPr>
        <p:spPr>
          <a:xfrm>
            <a:off x="1462100" y="3503774"/>
            <a:ext cx="1952599" cy="10329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0DE3F8-AFDB-4EA4-B08B-37EFF3A8E588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2987233" y="866837"/>
            <a:ext cx="0" cy="36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17F947-FAF3-402A-BC88-D369020A172E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2514602" y="1751646"/>
            <a:ext cx="79534" cy="32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59EFDE-15BB-4089-85D2-C6A573E80C1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2438400" y="3117113"/>
            <a:ext cx="4763" cy="386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D00F0C-6026-4F78-8434-6F650AE98948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3543300" y="1057068"/>
            <a:ext cx="3514708" cy="148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CA0843-D6B4-41FB-89F3-E9176DE7A0BD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3414699" y="2603004"/>
            <a:ext cx="3616173" cy="1417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F586667-D02B-4DE2-A30F-550121D77CE6}"/>
              </a:ext>
            </a:extLst>
          </p:cNvPr>
          <p:cNvCxnSpPr>
            <a:cxnSpLocks/>
            <a:stCxn id="8" idx="3"/>
            <a:endCxn id="5" idx="3"/>
          </p:cNvCxnSpPr>
          <p:nvPr/>
        </p:nvCxnSpPr>
        <p:spPr>
          <a:xfrm flipH="1">
            <a:off x="8396285" y="1057068"/>
            <a:ext cx="861997" cy="5330515"/>
          </a:xfrm>
          <a:prstGeom prst="bentConnector3">
            <a:avLst>
              <a:gd name="adj1" fmla="val -26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594F127-121F-4771-9078-187CAC74DB37}"/>
              </a:ext>
            </a:extLst>
          </p:cNvPr>
          <p:cNvSpPr txBox="1"/>
          <p:nvPr/>
        </p:nvSpPr>
        <p:spPr>
          <a:xfrm>
            <a:off x="2609850" y="468349"/>
            <a:ext cx="106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AB42CE-4E98-43EC-87B2-CC425D7E23E4}"/>
              </a:ext>
            </a:extLst>
          </p:cNvPr>
          <p:cNvSpPr txBox="1"/>
          <p:nvPr/>
        </p:nvSpPr>
        <p:spPr>
          <a:xfrm>
            <a:off x="7481886" y="618755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65367A-4940-42F9-9E03-CD038121EED0}"/>
              </a:ext>
            </a:extLst>
          </p:cNvPr>
          <p:cNvSpPr txBox="1"/>
          <p:nvPr/>
        </p:nvSpPr>
        <p:spPr>
          <a:xfrm>
            <a:off x="1079178" y="1343263"/>
            <a:ext cx="372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INPUT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num1 , num2 , num3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AA1831-C005-495F-8557-89D00A844C1D}"/>
              </a:ext>
            </a:extLst>
          </p:cNvPr>
          <p:cNvSpPr txBox="1"/>
          <p:nvPr/>
        </p:nvSpPr>
        <p:spPr>
          <a:xfrm>
            <a:off x="1647825" y="2212599"/>
            <a:ext cx="158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num1 &gt; num2</a:t>
            </a:r>
          </a:p>
          <a:p>
            <a:r>
              <a:rPr lang="en-US" dirty="0"/>
              <a:t>Num1 &gt; num3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7659D2-3981-46CC-94B2-82BF45423D74}"/>
              </a:ext>
            </a:extLst>
          </p:cNvPr>
          <p:cNvSpPr txBox="1"/>
          <p:nvPr/>
        </p:nvSpPr>
        <p:spPr>
          <a:xfrm>
            <a:off x="1548969" y="3750631"/>
            <a:ext cx="1727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num2 &gt; num3</a:t>
            </a:r>
          </a:p>
          <a:p>
            <a:r>
              <a:rPr lang="en-US" dirty="0"/>
              <a:t>Num 2 &gt; num1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26682E5-74E6-4313-92D8-573B4C1BAE3B}"/>
              </a:ext>
            </a:extLst>
          </p:cNvPr>
          <p:cNvSpPr txBox="1"/>
          <p:nvPr/>
        </p:nvSpPr>
        <p:spPr>
          <a:xfrm>
            <a:off x="2590790" y="3114895"/>
            <a:ext cx="4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B71FC3E-B669-4CD6-BB3E-4CC8C6C60F7F}"/>
              </a:ext>
            </a:extLst>
          </p:cNvPr>
          <p:cNvSpPr txBox="1"/>
          <p:nvPr/>
        </p:nvSpPr>
        <p:spPr>
          <a:xfrm>
            <a:off x="2605632" y="4490140"/>
            <a:ext cx="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25BBAB7-A2F8-4F0A-A044-73381B355CA2}"/>
              </a:ext>
            </a:extLst>
          </p:cNvPr>
          <p:cNvSpPr txBox="1"/>
          <p:nvPr/>
        </p:nvSpPr>
        <p:spPr>
          <a:xfrm>
            <a:off x="5042341" y="1431312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2F6FAD4-5D02-44CB-A1A3-909CEE586833}"/>
              </a:ext>
            </a:extLst>
          </p:cNvPr>
          <p:cNvSpPr txBox="1"/>
          <p:nvPr/>
        </p:nvSpPr>
        <p:spPr>
          <a:xfrm>
            <a:off x="4832516" y="2991997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EA38A47-427E-4DD4-9067-CA89F4B7D342}"/>
              </a:ext>
            </a:extLst>
          </p:cNvPr>
          <p:cNvSpPr txBox="1"/>
          <p:nvPr/>
        </p:nvSpPr>
        <p:spPr>
          <a:xfrm>
            <a:off x="7281366" y="741585"/>
            <a:ext cx="1732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greatest number is num1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1E55EEE-7746-4E4D-9ACA-B36031031E09}"/>
              </a:ext>
            </a:extLst>
          </p:cNvPr>
          <p:cNvSpPr txBox="1"/>
          <p:nvPr/>
        </p:nvSpPr>
        <p:spPr>
          <a:xfrm>
            <a:off x="6650806" y="3935297"/>
            <a:ext cx="2152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greatest number is num3 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171DE34-7826-4B0A-8475-266CDCE87060}"/>
              </a:ext>
            </a:extLst>
          </p:cNvPr>
          <p:cNvSpPr txBox="1"/>
          <p:nvPr/>
        </p:nvSpPr>
        <p:spPr>
          <a:xfrm>
            <a:off x="7323486" y="2082556"/>
            <a:ext cx="1566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greatest number is num2</a:t>
            </a:r>
          </a:p>
        </p:txBody>
      </p:sp>
      <p:sp>
        <p:nvSpPr>
          <p:cNvPr id="142" name="Flowchart: Decision 141">
            <a:extLst>
              <a:ext uri="{FF2B5EF4-FFF2-40B4-BE49-F238E27FC236}">
                <a16:creationId xmlns:a16="http://schemas.microsoft.com/office/drawing/2014/main" id="{9C353265-9931-4329-AC55-7DD48725F911}"/>
              </a:ext>
            </a:extLst>
          </p:cNvPr>
          <p:cNvSpPr/>
          <p:nvPr/>
        </p:nvSpPr>
        <p:spPr>
          <a:xfrm>
            <a:off x="1330439" y="4783554"/>
            <a:ext cx="2200275" cy="7824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43E85AB-533F-480D-ACE5-BD82011F71AF}"/>
              </a:ext>
            </a:extLst>
          </p:cNvPr>
          <p:cNvCxnSpPr>
            <a:cxnSpLocks/>
            <a:stCxn id="11" idx="2"/>
            <a:endCxn id="142" idx="0"/>
          </p:cNvCxnSpPr>
          <p:nvPr/>
        </p:nvCxnSpPr>
        <p:spPr>
          <a:xfrm flipH="1">
            <a:off x="2430577" y="4536697"/>
            <a:ext cx="7823" cy="24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8D8278F-11C5-4C5B-A03E-18D1A5514229}"/>
              </a:ext>
            </a:extLst>
          </p:cNvPr>
          <p:cNvCxnSpPr>
            <a:cxnSpLocks/>
            <a:stCxn id="142" idx="3"/>
            <a:endCxn id="122" idx="1"/>
          </p:cNvCxnSpPr>
          <p:nvPr/>
        </p:nvCxnSpPr>
        <p:spPr>
          <a:xfrm flipV="1">
            <a:off x="3530714" y="4258463"/>
            <a:ext cx="3120092" cy="91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DFE4BD65-6B3A-4434-A5F0-5AD5E4460967}"/>
              </a:ext>
            </a:extLst>
          </p:cNvPr>
          <p:cNvSpPr txBox="1"/>
          <p:nvPr/>
        </p:nvSpPr>
        <p:spPr>
          <a:xfrm>
            <a:off x="4916436" y="4381495"/>
            <a:ext cx="560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  <a:p>
            <a:endParaRPr lang="en-US" dirty="0"/>
          </a:p>
        </p:txBody>
      </p:sp>
      <p:sp>
        <p:nvSpPr>
          <p:cNvPr id="156" name="Flowchart: Document 155">
            <a:extLst>
              <a:ext uri="{FF2B5EF4-FFF2-40B4-BE49-F238E27FC236}">
                <a16:creationId xmlns:a16="http://schemas.microsoft.com/office/drawing/2014/main" id="{49FDEE0C-9135-463B-AF1B-917A81FDE6C1}"/>
              </a:ext>
            </a:extLst>
          </p:cNvPr>
          <p:cNvSpPr/>
          <p:nvPr/>
        </p:nvSpPr>
        <p:spPr>
          <a:xfrm>
            <a:off x="1300175" y="5977987"/>
            <a:ext cx="2371712" cy="70558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6C1393D6-D9E4-4EAE-B9A1-184EB77FB5FB}"/>
              </a:ext>
            </a:extLst>
          </p:cNvPr>
          <p:cNvCxnSpPr>
            <a:stCxn id="142" idx="2"/>
          </p:cNvCxnSpPr>
          <p:nvPr/>
        </p:nvCxnSpPr>
        <p:spPr>
          <a:xfrm>
            <a:off x="2430577" y="5566019"/>
            <a:ext cx="84025" cy="52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9BCB4BC-2355-430A-AB47-7BC187460930}"/>
              </a:ext>
            </a:extLst>
          </p:cNvPr>
          <p:cNvCxnSpPr>
            <a:cxnSpLocks/>
            <a:stCxn id="156" idx="3"/>
            <a:endCxn id="5" idx="1"/>
          </p:cNvCxnSpPr>
          <p:nvPr/>
        </p:nvCxnSpPr>
        <p:spPr>
          <a:xfrm>
            <a:off x="3671887" y="6330782"/>
            <a:ext cx="3409948" cy="5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DEB1A0CF-191E-47CC-967A-DB9E25C05631}"/>
              </a:ext>
            </a:extLst>
          </p:cNvPr>
          <p:cNvSpPr txBox="1"/>
          <p:nvPr/>
        </p:nvSpPr>
        <p:spPr>
          <a:xfrm>
            <a:off x="2693206" y="5652890"/>
            <a:ext cx="48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B818812-A13D-4638-ACF1-735FC2B1CC1C}"/>
              </a:ext>
            </a:extLst>
          </p:cNvPr>
          <p:cNvSpPr txBox="1"/>
          <p:nvPr/>
        </p:nvSpPr>
        <p:spPr>
          <a:xfrm>
            <a:off x="1667709" y="4823436"/>
            <a:ext cx="1804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num3 &gt; num1</a:t>
            </a:r>
          </a:p>
          <a:p>
            <a:r>
              <a:rPr lang="en-US" dirty="0"/>
              <a:t>num3 &gt; num2</a:t>
            </a:r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42D35535-01A2-4A46-BB02-722593BCA342}"/>
              </a:ext>
            </a:extLst>
          </p:cNvPr>
          <p:cNvCxnSpPr>
            <a:stCxn id="7" idx="3"/>
            <a:endCxn id="42" idx="0"/>
          </p:cNvCxnSpPr>
          <p:nvPr/>
        </p:nvCxnSpPr>
        <p:spPr>
          <a:xfrm flipH="1">
            <a:off x="7977186" y="2603004"/>
            <a:ext cx="1006285" cy="3584554"/>
          </a:xfrm>
          <a:prstGeom prst="bentConnector4">
            <a:avLst>
              <a:gd name="adj1" fmla="val -22717"/>
              <a:gd name="adj2" fmla="val 587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E13DA949-1D05-4E1F-A078-A52B75A5FFEB}"/>
              </a:ext>
            </a:extLst>
          </p:cNvPr>
          <p:cNvSpPr txBox="1"/>
          <p:nvPr/>
        </p:nvSpPr>
        <p:spPr>
          <a:xfrm>
            <a:off x="1392898" y="5977987"/>
            <a:ext cx="220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numbers are equal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7D354B7-C28A-4129-ACED-297D6E1E1036}"/>
              </a:ext>
            </a:extLst>
          </p:cNvPr>
          <p:cNvCxnSpPr>
            <a:stCxn id="6" idx="2"/>
          </p:cNvCxnSpPr>
          <p:nvPr/>
        </p:nvCxnSpPr>
        <p:spPr>
          <a:xfrm>
            <a:off x="7827923" y="4660118"/>
            <a:ext cx="1627" cy="1594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09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6026A-BA80-4101-A989-F66F616E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685925"/>
          </a:xfrm>
        </p:spPr>
        <p:txBody>
          <a:bodyPr>
            <a:normAutofit/>
          </a:bodyPr>
          <a:lstStyle/>
          <a:p>
            <a:r>
              <a:rPr lang="en-US" sz="4000" dirty="0"/>
              <a:t>Pseudocode for exercise 4 (GDE)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A4CC7-CB75-4349-A492-3F9BD739C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925"/>
            <a:ext cx="10515600" cy="4491038"/>
          </a:xfrm>
        </p:spPr>
        <p:txBody>
          <a:bodyPr/>
          <a:lstStyle/>
          <a:p>
            <a:pPr marL="0" indent="0">
              <a:buNone/>
            </a:pPr>
            <a:r>
              <a:rPr lang="en-GB" altLang="en-US" dirty="0"/>
              <a:t>Input N1 , N2</a:t>
            </a:r>
          </a:p>
          <a:p>
            <a:pPr marL="0" indent="0">
              <a:buNone/>
            </a:pPr>
            <a:r>
              <a:rPr lang="en-GB" altLang="en-US" dirty="0"/>
              <a:t>Compute For </a:t>
            </a:r>
            <a:r>
              <a:rPr lang="en-GB" altLang="en-US" dirty="0" err="1"/>
              <a:t>i</a:t>
            </a:r>
            <a:r>
              <a:rPr lang="en-GB" altLang="en-US" dirty="0"/>
              <a:t> = 1, give a list of factors for N1 to N2 </a:t>
            </a:r>
          </a:p>
          <a:p>
            <a:pPr marL="0" indent="0">
              <a:buNone/>
            </a:pPr>
            <a:r>
              <a:rPr lang="en-GB" altLang="en-US" dirty="0"/>
              <a:t>If N2 % </a:t>
            </a:r>
            <a:r>
              <a:rPr lang="en-GB" altLang="en-US" dirty="0" err="1"/>
              <a:t>i</a:t>
            </a:r>
            <a:r>
              <a:rPr lang="en-GB" altLang="en-US" dirty="0"/>
              <a:t> ==0 AND N1 % </a:t>
            </a:r>
            <a:r>
              <a:rPr lang="en-GB" altLang="en-US" dirty="0" err="1"/>
              <a:t>i</a:t>
            </a:r>
            <a:r>
              <a:rPr lang="en-GB" altLang="en-US" dirty="0"/>
              <a:t> == 0</a:t>
            </a:r>
          </a:p>
          <a:p>
            <a:pPr marL="0" indent="0">
              <a:buNone/>
            </a:pPr>
            <a:r>
              <a:rPr lang="en-GB" altLang="en-US" dirty="0"/>
              <a:t>Print (‘HCF is = ’, </a:t>
            </a:r>
            <a:r>
              <a:rPr lang="en-GB" altLang="en-US" dirty="0" err="1"/>
              <a:t>i</a:t>
            </a:r>
            <a:r>
              <a:rPr lang="en-GB" altLang="en-US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0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A9A1-5BEB-474C-91EA-0E0F3D67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-63499"/>
            <a:ext cx="10515600" cy="520700"/>
          </a:xfrm>
        </p:spPr>
        <p:txBody>
          <a:bodyPr>
            <a:normAutofit/>
          </a:bodyPr>
          <a:lstStyle/>
          <a:p>
            <a:r>
              <a:rPr lang="en-US" sz="2000" dirty="0"/>
              <a:t>Algorithm for exercise 4(GDE)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409DE-743C-44C6-8609-1E18B475C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425"/>
            <a:ext cx="10515600" cy="64198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1DB07789-D901-4208-8523-AEB9D087C615}"/>
              </a:ext>
            </a:extLst>
          </p:cNvPr>
          <p:cNvSpPr/>
          <p:nvPr/>
        </p:nvSpPr>
        <p:spPr>
          <a:xfrm>
            <a:off x="5150643" y="447678"/>
            <a:ext cx="1381125" cy="34289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CBF95CA9-AA5D-45DF-AC2D-751727A6604F}"/>
              </a:ext>
            </a:extLst>
          </p:cNvPr>
          <p:cNvSpPr/>
          <p:nvPr/>
        </p:nvSpPr>
        <p:spPr>
          <a:xfrm>
            <a:off x="5150641" y="6400799"/>
            <a:ext cx="1381125" cy="34289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45D8979C-3914-460B-A9C7-90433253F6E8}"/>
              </a:ext>
            </a:extLst>
          </p:cNvPr>
          <p:cNvSpPr/>
          <p:nvPr/>
        </p:nvSpPr>
        <p:spPr>
          <a:xfrm>
            <a:off x="4672012" y="1114424"/>
            <a:ext cx="2338388" cy="90487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D8EEFDFC-4D56-4FD8-803E-3BC6F790034A}"/>
              </a:ext>
            </a:extLst>
          </p:cNvPr>
          <p:cNvSpPr/>
          <p:nvPr/>
        </p:nvSpPr>
        <p:spPr>
          <a:xfrm>
            <a:off x="4672012" y="5157789"/>
            <a:ext cx="2338388" cy="90487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31688D82-9C38-4FCF-8E26-B7D0BAB47384}"/>
              </a:ext>
            </a:extLst>
          </p:cNvPr>
          <p:cNvSpPr/>
          <p:nvPr/>
        </p:nvSpPr>
        <p:spPr>
          <a:xfrm>
            <a:off x="4839889" y="2333623"/>
            <a:ext cx="2002631" cy="1143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9C5AB262-F46D-4851-8266-F93E2DA4E317}"/>
              </a:ext>
            </a:extLst>
          </p:cNvPr>
          <p:cNvSpPr/>
          <p:nvPr/>
        </p:nvSpPr>
        <p:spPr>
          <a:xfrm>
            <a:off x="4672013" y="3743326"/>
            <a:ext cx="2338387" cy="107632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99ADBC-F130-4C55-8ECD-815E4AA28828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5841206" y="790577"/>
            <a:ext cx="0" cy="32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EAD57F-5EA8-4904-92E5-B0BFEC3C90FD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5841205" y="2019299"/>
            <a:ext cx="1" cy="31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CF63A1-9D4D-4F73-B6DF-CD20029EA53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841205" y="3476623"/>
            <a:ext cx="2" cy="266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1C4770-9B58-42FA-9AA4-8B5EC6B563FC}"/>
              </a:ext>
            </a:extLst>
          </p:cNvPr>
          <p:cNvCxnSpPr>
            <a:stCxn id="9" idx="2"/>
            <a:endCxn id="7" idx="1"/>
          </p:cNvCxnSpPr>
          <p:nvPr/>
        </p:nvCxnSpPr>
        <p:spPr>
          <a:xfrm flipH="1">
            <a:off x="5841206" y="4819655"/>
            <a:ext cx="1" cy="338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D24B5A-1277-4A80-8498-C8DF2DEFFB48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flipH="1">
            <a:off x="5841204" y="6062664"/>
            <a:ext cx="2" cy="33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E80DD1F-2648-4AB1-B82A-ECE0218CC80A}"/>
              </a:ext>
            </a:extLst>
          </p:cNvPr>
          <p:cNvSpPr txBox="1"/>
          <p:nvPr/>
        </p:nvSpPr>
        <p:spPr>
          <a:xfrm>
            <a:off x="5314950" y="45720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639C5E-1E24-46FA-A41F-1338D4B0CA1B}"/>
              </a:ext>
            </a:extLst>
          </p:cNvPr>
          <p:cNvSpPr txBox="1"/>
          <p:nvPr/>
        </p:nvSpPr>
        <p:spPr>
          <a:xfrm>
            <a:off x="5314950" y="6410322"/>
            <a:ext cx="106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32" name="Text Box 15">
            <a:extLst>
              <a:ext uri="{FF2B5EF4-FFF2-40B4-BE49-F238E27FC236}">
                <a16:creationId xmlns:a16="http://schemas.microsoft.com/office/drawing/2014/main" id="{5BF1DC57-0C8B-4778-9935-34AAFF31A370}"/>
              </a:ext>
            </a:extLst>
          </p:cNvPr>
          <p:cNvSpPr txBox="1"/>
          <p:nvPr/>
        </p:nvSpPr>
        <p:spPr>
          <a:xfrm>
            <a:off x="5150641" y="1249043"/>
            <a:ext cx="1698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/>
              <a:t>Input N1</a:t>
            </a:r>
          </a:p>
          <a:p>
            <a:r>
              <a:rPr lang="en-GB" altLang="en-US"/>
              <a:t>Input N2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0D55E6-DD98-45D2-B475-45EB4D12335C}"/>
              </a:ext>
            </a:extLst>
          </p:cNvPr>
          <p:cNvSpPr txBox="1"/>
          <p:nvPr/>
        </p:nvSpPr>
        <p:spPr>
          <a:xfrm>
            <a:off x="4953000" y="2400294"/>
            <a:ext cx="1781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dirty="0"/>
              <a:t>For </a:t>
            </a:r>
            <a:r>
              <a:rPr lang="en-GB" altLang="en-US" dirty="0" err="1"/>
              <a:t>i</a:t>
            </a:r>
            <a:r>
              <a:rPr lang="en-GB" altLang="en-US" dirty="0"/>
              <a:t> = 1 , give  a list of factors for N1 and N2</a:t>
            </a: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0B2AED-3FED-4552-BEB1-84DDB42D745A}"/>
              </a:ext>
            </a:extLst>
          </p:cNvPr>
          <p:cNvSpPr txBox="1"/>
          <p:nvPr/>
        </p:nvSpPr>
        <p:spPr>
          <a:xfrm>
            <a:off x="5076829" y="4026497"/>
            <a:ext cx="1809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800" dirty="0"/>
              <a:t>If N2% </a:t>
            </a:r>
            <a:r>
              <a:rPr lang="en-GB" altLang="en-US" sz="1800" dirty="0" err="1"/>
              <a:t>i</a:t>
            </a:r>
            <a:r>
              <a:rPr lang="en-GB" altLang="en-US" sz="1800" dirty="0"/>
              <a:t> == 0 and N1 % </a:t>
            </a:r>
            <a:r>
              <a:rPr lang="en-GB" altLang="en-US" sz="1800" dirty="0" err="1"/>
              <a:t>i</a:t>
            </a:r>
            <a:r>
              <a:rPr lang="en-GB" altLang="en-US" sz="1800" dirty="0"/>
              <a:t> == 0 </a:t>
            </a:r>
          </a:p>
          <a:p>
            <a:endParaRPr lang="en-US" dirty="0"/>
          </a:p>
        </p:txBody>
      </p:sp>
      <p:sp>
        <p:nvSpPr>
          <p:cNvPr id="36" name="Text Box 18">
            <a:extLst>
              <a:ext uri="{FF2B5EF4-FFF2-40B4-BE49-F238E27FC236}">
                <a16:creationId xmlns:a16="http://schemas.microsoft.com/office/drawing/2014/main" id="{307AFF03-C12D-4CE9-8523-A7A850EC0DE3}"/>
              </a:ext>
            </a:extLst>
          </p:cNvPr>
          <p:cNvSpPr txBox="1"/>
          <p:nvPr/>
        </p:nvSpPr>
        <p:spPr>
          <a:xfrm>
            <a:off x="4908947" y="5485370"/>
            <a:ext cx="193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Print (‘HCF is = ’ ,</a:t>
            </a:r>
            <a:r>
              <a:rPr lang="en-GB" altLang="en-US" dirty="0" err="1"/>
              <a:t>i</a:t>
            </a:r>
            <a:r>
              <a:rPr lang="en-GB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918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828</Words>
  <Application>Microsoft Office PowerPoint</Application>
  <PresentationFormat>Widescreen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inherit</vt:lpstr>
      <vt:lpstr>Monaco</vt:lpstr>
      <vt:lpstr>Source Sans Pro</vt:lpstr>
      <vt:lpstr>Office Theme</vt:lpstr>
      <vt:lpstr>CSC 102 ASSIGNMENT</vt:lpstr>
      <vt:lpstr>Pseudocode for exercise 1.</vt:lpstr>
      <vt:lpstr>Algorithm for exercise 1</vt:lpstr>
      <vt:lpstr>Pseudocode for exercise 2</vt:lpstr>
      <vt:lpstr>Algorithm for exercise 2</vt:lpstr>
      <vt:lpstr>Pseudocode for exercise 3</vt:lpstr>
      <vt:lpstr>Algorithm for exercise 3</vt:lpstr>
      <vt:lpstr>Pseudocode for exercise 4 (GDE)</vt:lpstr>
      <vt:lpstr>Algorithm for exercise 4(GDE)</vt:lpstr>
      <vt:lpstr>Pseudocode for exercise 4(LCM)</vt:lpstr>
      <vt:lpstr>Algorithm for exercise 4(LCM)</vt:lpstr>
      <vt:lpstr>Pseudocode for exercise 5</vt:lpstr>
      <vt:lpstr>Algorithm for exercise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kaobimdi iwelumo</dc:creator>
  <cp:lastModifiedBy>kaobimdi iwelumo</cp:lastModifiedBy>
  <cp:revision>33</cp:revision>
  <dcterms:created xsi:type="dcterms:W3CDTF">2021-04-26T13:40:56Z</dcterms:created>
  <dcterms:modified xsi:type="dcterms:W3CDTF">2021-04-26T23:54:30Z</dcterms:modified>
</cp:coreProperties>
</file>