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6" r:id="rId9"/>
    <p:sldId id="261" r:id="rId10"/>
    <p:sldId id="265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02A"/>
    <a:srgbClr val="252D40"/>
    <a:srgbClr val="632B46"/>
    <a:srgbClr val="F7F7F7"/>
    <a:srgbClr val="0D090A"/>
    <a:srgbClr val="FC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E1D3E-107C-44CE-A1D0-4B2D4701F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1932B3-80AF-48B4-BA17-2D69F5FD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88E36-A11B-48A4-8121-F26C3410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E74-DD2D-41BE-818A-1544A8E860DB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4CD1B-B271-4536-9E97-30AE0CE4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CB24F8-C850-40E4-BC37-C30CB7FC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DDB3-51D8-4C4C-98DF-1A2A6C05D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98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C7A0F-BE49-484D-A0A9-6CA5AABE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E04D61-E4EC-43AE-88D1-CBC4E952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6C81E-A3EB-4F64-AD8B-E106714B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E74-DD2D-41BE-818A-1544A8E860DB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689776-622D-47C5-9E07-C26652E3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B56DE-256B-4228-A194-B8E1A282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DDB3-51D8-4C4C-98DF-1A2A6C05D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5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913703-4AA4-4005-8D53-AC1A6EFE6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942793-18C2-4EFC-9906-F3596CCD2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C4C44-BBDB-488C-8068-9AD58B9F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E74-DD2D-41BE-818A-1544A8E860DB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C1DEE2-CEBE-4584-8F88-D6106B93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75CCF9-589B-4E5A-BC66-59696D6C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DDB3-51D8-4C4C-98DF-1A2A6C05D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86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ED01A-C419-4FCC-B933-EA8336F5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3C0282-E6EC-481F-9647-08DC5A49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475D56-25B3-4638-9078-9532F265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E74-DD2D-41BE-818A-1544A8E860DB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66226-D092-4C2B-8376-5ABB962F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8F898-BDB5-4CFB-AF0B-A966EDAD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DDB3-51D8-4C4C-98DF-1A2A6C05D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8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1FBFA-2774-4D90-9CE8-6F19E440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C70FE6-7EFF-4A61-A5FE-9CEC0CE0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547D33-6D4C-4922-B38A-5F1A33DF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E74-DD2D-41BE-818A-1544A8E860DB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515652-1632-4535-A2B9-16EE0D2A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4DC29C-9BFC-4453-A18B-407FBDE4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DDB3-51D8-4C4C-98DF-1A2A6C05D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95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24485-F987-4EA4-980B-A1AC6B4D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A19B2-CB06-4C30-870E-F9C53E80F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0B3B8-A59B-43A0-A783-8DFE79E03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26743F-11C3-4863-B4FF-0D752DD7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E74-DD2D-41BE-818A-1544A8E860DB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4CA153-37EF-4C3D-9F5A-E40FB776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F63012-4521-4D0B-9674-DF1C9717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DDB3-51D8-4C4C-98DF-1A2A6C05D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42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44098-9F7F-4A4B-A257-893BDB94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E32204-04B5-4DC7-A48B-DE3CFF18B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5DD0DE-13BA-4648-8AF2-FC31D26B9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615248-CF92-4501-8742-A81A2FA1E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F77FE4-E05C-4A00-BD70-4C7C6F30B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E7D396-74DF-4A40-98DF-38C48E1C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E74-DD2D-41BE-818A-1544A8E860DB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1B9FF7-CB6C-4098-89E2-C6A142DB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5C9C0B-8621-476D-AD7E-6DAEC5AC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DDB3-51D8-4C4C-98DF-1A2A6C05D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63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3EEFC-350B-4643-965A-6701B4FA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087FAB-033F-42F3-A0D6-82B79EBF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E74-DD2D-41BE-818A-1544A8E860DB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E98554-2539-47BE-A677-FE851DAD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828B0D-623B-45B7-B2D0-B30F86A7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DDB3-51D8-4C4C-98DF-1A2A6C05D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26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6674CD-8AAF-435B-8975-ADC73CAC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E74-DD2D-41BE-818A-1544A8E860DB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7994F5-FDD8-46ED-A5B1-17C146A5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DAF8FF-90E0-451D-A318-5D3DB295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DDB3-51D8-4C4C-98DF-1A2A6C05D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46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C8B99-4692-48E6-88E0-5A1F41E6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F77EE-1C08-4684-B228-4DB10F8A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F8F0F2-4190-490B-A76F-7A82863D8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94D1C3-C402-4852-B8ED-469E4A14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E74-DD2D-41BE-818A-1544A8E860DB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A8E6F-C711-486B-B4C1-BC195EB9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1F92-4CC4-44FC-931F-128DBBC5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DDB3-51D8-4C4C-98DF-1A2A6C05D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88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34A82-DB07-418A-B054-05D3202A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3CE4A9-C8F0-4F35-9E2B-CA04003F7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BF4797-6185-4B87-9D3D-49BDBB2C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61CE57-FCF5-4A73-ACB4-9B615B55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9E74-DD2D-41BE-818A-1544A8E860DB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B527CF-E1E0-4812-8549-9882E610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A95563-4634-49AB-B9CB-BB6BF06C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DDB3-51D8-4C4C-98DF-1A2A6C05D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9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EBD6E6-59F3-4E31-BB13-1B632711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092FD4-2AE3-407D-8A1F-544F0B2E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382A2D-5B7D-447B-B77D-3CAF4BE1C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9E74-DD2D-41BE-818A-1544A8E860DB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BDC051-9C4F-4138-9EAA-3748E8A8A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0567E2-1F86-416A-A195-43410B5C7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DDB3-51D8-4C4C-98DF-1A2A6C05D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8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0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stituição infantil, violência contra crianças | Foto Premium">
            <a:extLst>
              <a:ext uri="{FF2B5EF4-FFF2-40B4-BE49-F238E27FC236}">
                <a16:creationId xmlns:a16="http://schemas.microsoft.com/office/drawing/2014/main" id="{C35C7E2F-E77C-4495-BE0C-2015958F0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9"/>
          <a:stretch/>
        </p:blipFill>
        <p:spPr bwMode="auto">
          <a:xfrm>
            <a:off x="-1504" y="0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5C07C81C-3D21-436F-8BF9-5180986C9950}"/>
              </a:ext>
            </a:extLst>
          </p:cNvPr>
          <p:cNvSpPr/>
          <p:nvPr/>
        </p:nvSpPr>
        <p:spPr>
          <a:xfrm>
            <a:off x="0" y="1"/>
            <a:ext cx="5979886" cy="6857999"/>
          </a:xfrm>
          <a:custGeom>
            <a:avLst/>
            <a:gdLst>
              <a:gd name="connsiteX0" fmla="*/ 0 w 5979886"/>
              <a:gd name="connsiteY0" fmla="*/ 0 h 6857999"/>
              <a:gd name="connsiteX1" fmla="*/ 5979886 w 5979886"/>
              <a:gd name="connsiteY1" fmla="*/ 0 h 6857999"/>
              <a:gd name="connsiteX2" fmla="*/ 5979886 w 5979886"/>
              <a:gd name="connsiteY2" fmla="*/ 6857999 h 6857999"/>
              <a:gd name="connsiteX3" fmla="*/ 0 w 597988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9886" h="6857999">
                <a:moveTo>
                  <a:pt x="0" y="0"/>
                </a:moveTo>
                <a:lnTo>
                  <a:pt x="5979886" y="0"/>
                </a:lnTo>
                <a:lnTo>
                  <a:pt x="597988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solidFill>
              <a:schemeClr val="bg1"/>
            </a:solidFill>
          </a:ln>
          <a:effectLst>
            <a:glow>
              <a:srgbClr val="FCF5E9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347145A-D7FB-46BF-962B-C297668D23B1}"/>
              </a:ext>
            </a:extLst>
          </p:cNvPr>
          <p:cNvSpPr txBox="1"/>
          <p:nvPr/>
        </p:nvSpPr>
        <p:spPr>
          <a:xfrm>
            <a:off x="2082800" y="543047"/>
            <a:ext cx="181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spc="300" dirty="0">
                <a:solidFill>
                  <a:srgbClr val="85002A"/>
                </a:solidFill>
                <a:latin typeface="Montserrat ExtraLight" panose="00000300000000000000" pitchFamily="50" charset="0"/>
                <a:ea typeface="Adobe Gothic Std B" panose="020B0800000000000000" pitchFamily="34" charset="-128"/>
              </a:rPr>
              <a:t>TCM</a:t>
            </a:r>
            <a:endParaRPr lang="pt-BR" sz="4400" spc="300" dirty="0">
              <a:solidFill>
                <a:srgbClr val="85002A"/>
              </a:solidFill>
              <a:latin typeface="Montserrat ExtraLight" panose="00000300000000000000" pitchFamily="50" charset="0"/>
              <a:ea typeface="Adobe Gothic Std B" panose="020B0800000000000000" pitchFamily="34" charset="-128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103CFB-6ABC-400F-87DC-749F154B5A4F}"/>
              </a:ext>
            </a:extLst>
          </p:cNvPr>
          <p:cNvSpPr txBox="1"/>
          <p:nvPr/>
        </p:nvSpPr>
        <p:spPr>
          <a:xfrm>
            <a:off x="834571" y="1758425"/>
            <a:ext cx="4310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spc="600" dirty="0">
                <a:solidFill>
                  <a:srgbClr val="85002A"/>
                </a:solidFill>
                <a:latin typeface="Montserrat ExtraLight" panose="00000300000000000000" pitchFamily="50" charset="0"/>
              </a:rPr>
              <a:t>APRESENTA</a:t>
            </a:r>
            <a:endParaRPr lang="pt-BR" sz="2800" spc="600" dirty="0">
              <a:solidFill>
                <a:srgbClr val="85002A"/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11B8770-5ACC-4030-B271-61A48241BFF6}"/>
              </a:ext>
            </a:extLst>
          </p:cNvPr>
          <p:cNvSpPr txBox="1"/>
          <p:nvPr/>
        </p:nvSpPr>
        <p:spPr>
          <a:xfrm>
            <a:off x="97971" y="2960566"/>
            <a:ext cx="5881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rgbClr val="85002A"/>
                </a:solidFill>
                <a:latin typeface="Montserrat ExtraLight" panose="00000300000000000000" pitchFamily="50" charset="0"/>
              </a:rPr>
              <a:t>VIOLÊNCIA CONTRA CRIANÇAS E  		     ADOLESCENTES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6161B81-C222-4415-B84C-94FB0246AE92}"/>
              </a:ext>
            </a:extLst>
          </p:cNvPr>
          <p:cNvSpPr txBox="1"/>
          <p:nvPr/>
        </p:nvSpPr>
        <p:spPr>
          <a:xfrm>
            <a:off x="4575629" y="6333498"/>
            <a:ext cx="113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85002A"/>
                </a:solidFill>
                <a:latin typeface="Montserrat ExtraLight" panose="00000300000000000000" pitchFamily="50" charset="0"/>
              </a:rPr>
              <a:t>2020</a:t>
            </a:r>
            <a:endParaRPr lang="pt-BR" dirty="0">
              <a:solidFill>
                <a:srgbClr val="85002A"/>
              </a:solidFill>
              <a:latin typeface="Montserrat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2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7560BF1-98F6-4AF5-BD1D-732D99F120CF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49000">
                <a:schemeClr val="bg2"/>
              </a:gs>
              <a:gs pos="85000">
                <a:schemeClr val="bg1"/>
              </a:gs>
              <a:gs pos="3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0043DB-3E38-4BDD-AD96-0F94CDC037E3}"/>
              </a:ext>
            </a:extLst>
          </p:cNvPr>
          <p:cNvSpPr txBox="1"/>
          <p:nvPr/>
        </p:nvSpPr>
        <p:spPr>
          <a:xfrm>
            <a:off x="4294944" y="109199"/>
            <a:ext cx="3602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85002A"/>
                </a:solidFill>
                <a:latin typeface="Montserrat ExtraLight" panose="00000300000000000000" pitchFamily="50" charset="0"/>
              </a:rPr>
              <a:t>Referencias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5B0141-A4CB-4EC7-95A9-4F32ECD8EFD1}"/>
              </a:ext>
            </a:extLst>
          </p:cNvPr>
          <p:cNvSpPr txBox="1"/>
          <p:nvPr/>
        </p:nvSpPr>
        <p:spPr>
          <a:xfrm>
            <a:off x="135835" y="1475043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https://www.abrasco.org.br/site/noticias/posicionamentos-oficiais-abrasco/sobre-a-violencia-contra-criancas-adolescentes-e-jovens-brasileiros/40061/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B5486B-57C0-4EAF-B131-7DFA7FB57630}"/>
              </a:ext>
            </a:extLst>
          </p:cNvPr>
          <p:cNvSpPr txBox="1"/>
          <p:nvPr/>
        </p:nvSpPr>
        <p:spPr>
          <a:xfrm>
            <a:off x="135835" y="2526639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http://www.cremeb.org.br/wp-content/uploads/2016/12/03-Violencia-contra-menor-Dra-Sabine-Kateb.pdf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1E0118-6008-4E7A-A063-326278297DA2}"/>
              </a:ext>
            </a:extLst>
          </p:cNvPr>
          <p:cNvSpPr txBox="1"/>
          <p:nvPr/>
        </p:nvSpPr>
        <p:spPr>
          <a:xfrm>
            <a:off x="135835" y="3575932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https://drauziovarella.uol.com.br/reportagens/como-reconhecer-e-agir-ao-suspeitar-de-violencia-contra-criancas/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1E2071-E08F-445A-A497-E2CE4AC6D126}"/>
              </a:ext>
            </a:extLst>
          </p:cNvPr>
          <p:cNvSpPr txBox="1"/>
          <p:nvPr/>
        </p:nvSpPr>
        <p:spPr>
          <a:xfrm>
            <a:off x="135835" y="4348226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http://tabnet.datasus.gov.br/cgi/deftohtm.exe?sim/cnv/obt10uf.def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C4630A-8A0F-40FB-B015-53D24D5B8834}"/>
              </a:ext>
            </a:extLst>
          </p:cNvPr>
          <p:cNvSpPr txBox="1"/>
          <p:nvPr/>
        </p:nvSpPr>
        <p:spPr>
          <a:xfrm>
            <a:off x="135835" y="5141448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https://veja.abril.com.br/brasil/brasil-registra-diariamente-233-agressoes-a-criancas-e-adolescentes/</a:t>
            </a:r>
          </a:p>
        </p:txBody>
      </p:sp>
    </p:spTree>
    <p:extLst>
      <p:ext uri="{BB962C8B-B14F-4D97-AF65-F5344CB8AC3E}">
        <p14:creationId xmlns:p14="http://schemas.microsoft.com/office/powerpoint/2010/main" val="14629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7560BF1-98F6-4AF5-BD1D-732D99F120CF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49000">
                <a:schemeClr val="bg2"/>
              </a:gs>
              <a:gs pos="85000">
                <a:schemeClr val="bg1"/>
              </a:gs>
              <a:gs pos="3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0043DB-3E38-4BDD-AD96-0F94CDC037E3}"/>
              </a:ext>
            </a:extLst>
          </p:cNvPr>
          <p:cNvSpPr txBox="1"/>
          <p:nvPr/>
        </p:nvSpPr>
        <p:spPr>
          <a:xfrm>
            <a:off x="4367211" y="109199"/>
            <a:ext cx="3457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85002A"/>
                </a:solidFill>
                <a:latin typeface="Montserrat ExtraLight" panose="00000300000000000000" pitchFamily="50" charset="0"/>
              </a:rPr>
              <a:t>Finalização</a:t>
            </a:r>
          </a:p>
        </p:txBody>
      </p:sp>
    </p:spTree>
    <p:extLst>
      <p:ext uri="{BB962C8B-B14F-4D97-AF65-F5344CB8AC3E}">
        <p14:creationId xmlns:p14="http://schemas.microsoft.com/office/powerpoint/2010/main" val="9452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7560BF1-98F6-4AF5-BD1D-732D99F120CF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50000">
                <a:schemeClr val="bg2"/>
              </a:gs>
              <a:gs pos="96000">
                <a:schemeClr val="bg1"/>
              </a:gs>
              <a:gs pos="25000">
                <a:schemeClr val="bg1"/>
              </a:gs>
            </a:gsLst>
            <a:lin ang="27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12" name="Imagem 11" descr="Uma imagem contendo pessoa, mulher, foto, sorrindo&#10;&#10;Descrição gerada automaticamente">
            <a:extLst>
              <a:ext uri="{FF2B5EF4-FFF2-40B4-BE49-F238E27FC236}">
                <a16:creationId xmlns:a16="http://schemas.microsoft.com/office/drawing/2014/main" id="{485B3FCB-2149-4D54-9816-268048C4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81" y="1422403"/>
            <a:ext cx="1845734" cy="2209799"/>
          </a:xfrm>
          <a:prstGeom prst="rect">
            <a:avLst/>
          </a:prstGeom>
        </p:spPr>
      </p:pic>
      <p:pic>
        <p:nvPicPr>
          <p:cNvPr id="14" name="Imagem 13" descr="Pessoa sentada na areia da praia&#10;&#10;Descrição gerada automaticamente">
            <a:extLst>
              <a:ext uri="{FF2B5EF4-FFF2-40B4-BE49-F238E27FC236}">
                <a16:creationId xmlns:a16="http://schemas.microsoft.com/office/drawing/2014/main" id="{C6BA05A7-BDBA-41DB-AA0D-F6C615DAD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05" y="1413934"/>
            <a:ext cx="2025228" cy="2209799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43985548-279C-46DA-B1DE-BB9E9CB237E5}"/>
              </a:ext>
            </a:extLst>
          </p:cNvPr>
          <p:cNvSpPr txBox="1"/>
          <p:nvPr/>
        </p:nvSpPr>
        <p:spPr>
          <a:xfrm>
            <a:off x="3940568" y="124312"/>
            <a:ext cx="3649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85002A"/>
                </a:solidFill>
                <a:latin typeface="Montserrat ExtraLight" panose="00000300000000000000" pitchFamily="50" charset="0"/>
              </a:rPr>
              <a:t>Integrantes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342A58A-5782-4B72-BA93-A63D74EA5B71}"/>
              </a:ext>
            </a:extLst>
          </p:cNvPr>
          <p:cNvCxnSpPr>
            <a:cxnSpLocks/>
          </p:cNvCxnSpPr>
          <p:nvPr/>
        </p:nvCxnSpPr>
        <p:spPr>
          <a:xfrm>
            <a:off x="994281" y="3707606"/>
            <a:ext cx="18457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FD2C81C-E483-483A-A216-197F7F4107C3}"/>
              </a:ext>
            </a:extLst>
          </p:cNvPr>
          <p:cNvCxnSpPr>
            <a:cxnSpLocks/>
          </p:cNvCxnSpPr>
          <p:nvPr/>
        </p:nvCxnSpPr>
        <p:spPr>
          <a:xfrm>
            <a:off x="4752705" y="3709987"/>
            <a:ext cx="2025228" cy="8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EFB67CB-84AF-4AE4-8498-97C4EBE432BF}"/>
              </a:ext>
            </a:extLst>
          </p:cNvPr>
          <p:cNvCxnSpPr>
            <a:cxnSpLocks/>
          </p:cNvCxnSpPr>
          <p:nvPr/>
        </p:nvCxnSpPr>
        <p:spPr>
          <a:xfrm flipV="1">
            <a:off x="8597900" y="3707607"/>
            <a:ext cx="1828800" cy="66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FB766D9-7EBB-47FC-98F8-7699350FFC8E}"/>
              </a:ext>
            </a:extLst>
          </p:cNvPr>
          <p:cNvSpPr txBox="1"/>
          <p:nvPr/>
        </p:nvSpPr>
        <p:spPr>
          <a:xfrm>
            <a:off x="994281" y="3967089"/>
            <a:ext cx="184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Bruno Guilherme;</a:t>
            </a:r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16 Anos</a:t>
            </a:r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Apresentador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4AF2A06-C082-428E-A70A-3C93B3151076}"/>
              </a:ext>
            </a:extLst>
          </p:cNvPr>
          <p:cNvSpPr txBox="1"/>
          <p:nvPr/>
        </p:nvSpPr>
        <p:spPr>
          <a:xfrm>
            <a:off x="4842452" y="3966738"/>
            <a:ext cx="184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André Mendes;</a:t>
            </a:r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17 Anos;</a:t>
            </a:r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Programador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991640-C846-4894-B735-67A88D8ECE94}"/>
              </a:ext>
            </a:extLst>
          </p:cNvPr>
          <p:cNvSpPr txBox="1"/>
          <p:nvPr/>
        </p:nvSpPr>
        <p:spPr>
          <a:xfrm>
            <a:off x="8726218" y="3966737"/>
            <a:ext cx="184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Leandro  </a:t>
            </a:r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Reis;</a:t>
            </a:r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16 Anos;</a:t>
            </a:r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Multimídia</a:t>
            </a:r>
          </a:p>
        </p:txBody>
      </p:sp>
      <p:pic>
        <p:nvPicPr>
          <p:cNvPr id="15" name="Imagem 14" descr="Pessoa posando para foto em frente a espelho com celular na mão&#10;&#10;Descrição gerada automaticamente">
            <a:extLst>
              <a:ext uri="{FF2B5EF4-FFF2-40B4-BE49-F238E27FC236}">
                <a16:creationId xmlns:a16="http://schemas.microsoft.com/office/drawing/2014/main" id="{A180B789-4CA8-46DA-9A44-61F042606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00" y="1413934"/>
            <a:ext cx="1828800" cy="22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7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7560BF1-98F6-4AF5-BD1D-732D99F120CF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49000">
                <a:schemeClr val="bg2"/>
              </a:gs>
              <a:gs pos="85000">
                <a:schemeClr val="bg1"/>
              </a:gs>
              <a:gs pos="3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3985548-279C-46DA-B1DE-BB9E9CB237E5}"/>
              </a:ext>
            </a:extLst>
          </p:cNvPr>
          <p:cNvSpPr txBox="1"/>
          <p:nvPr/>
        </p:nvSpPr>
        <p:spPr>
          <a:xfrm>
            <a:off x="4311005" y="45229"/>
            <a:ext cx="356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85002A"/>
                </a:solidFill>
                <a:latin typeface="Montserrat ExtraLight" panose="00000300000000000000" pitchFamily="50" charset="0"/>
              </a:rPr>
              <a:t>Integrantes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342A58A-5782-4B72-BA93-A63D74EA5B71}"/>
              </a:ext>
            </a:extLst>
          </p:cNvPr>
          <p:cNvCxnSpPr>
            <a:cxnSpLocks/>
          </p:cNvCxnSpPr>
          <p:nvPr/>
        </p:nvCxnSpPr>
        <p:spPr>
          <a:xfrm>
            <a:off x="851869" y="3702843"/>
            <a:ext cx="221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FD2C81C-E483-483A-A216-197F7F4107C3}"/>
              </a:ext>
            </a:extLst>
          </p:cNvPr>
          <p:cNvCxnSpPr>
            <a:cxnSpLocks/>
          </p:cNvCxnSpPr>
          <p:nvPr/>
        </p:nvCxnSpPr>
        <p:spPr>
          <a:xfrm>
            <a:off x="4741330" y="3714221"/>
            <a:ext cx="22140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EFB67CB-84AF-4AE4-8498-97C4EBE432BF}"/>
              </a:ext>
            </a:extLst>
          </p:cNvPr>
          <p:cNvCxnSpPr>
            <a:cxnSpLocks/>
          </p:cNvCxnSpPr>
          <p:nvPr/>
        </p:nvCxnSpPr>
        <p:spPr>
          <a:xfrm>
            <a:off x="8464548" y="3714221"/>
            <a:ext cx="22182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FB766D9-7EBB-47FC-98F8-7699350FFC8E}"/>
              </a:ext>
            </a:extLst>
          </p:cNvPr>
          <p:cNvSpPr txBox="1"/>
          <p:nvPr/>
        </p:nvSpPr>
        <p:spPr>
          <a:xfrm>
            <a:off x="994281" y="3967089"/>
            <a:ext cx="184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Kaio </a:t>
            </a:r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Pereira;</a:t>
            </a:r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16 Anos</a:t>
            </a:r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Designer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4AF2A06-C082-428E-A70A-3C93B3151076}"/>
              </a:ext>
            </a:extLst>
          </p:cNvPr>
          <p:cNvSpPr txBox="1"/>
          <p:nvPr/>
        </p:nvSpPr>
        <p:spPr>
          <a:xfrm>
            <a:off x="4842452" y="3966738"/>
            <a:ext cx="184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Jonas</a:t>
            </a:r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Viana;</a:t>
            </a:r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16 anos;</a:t>
            </a:r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Programador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991640-C846-4894-B735-67A88D8ECE94}"/>
              </a:ext>
            </a:extLst>
          </p:cNvPr>
          <p:cNvSpPr txBox="1"/>
          <p:nvPr/>
        </p:nvSpPr>
        <p:spPr>
          <a:xfrm>
            <a:off x="8726218" y="3966737"/>
            <a:ext cx="184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Marco</a:t>
            </a:r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Antonio;</a:t>
            </a:r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16 Anos;</a:t>
            </a:r>
          </a:p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Conteúdo</a:t>
            </a:r>
          </a:p>
        </p:txBody>
      </p:sp>
      <p:pic>
        <p:nvPicPr>
          <p:cNvPr id="3" name="Imagem 2" descr="Homem de óculos e camisa branca&#10;&#10;Descrição gerada automaticamente">
            <a:extLst>
              <a:ext uri="{FF2B5EF4-FFF2-40B4-BE49-F238E27FC236}">
                <a16:creationId xmlns:a16="http://schemas.microsoft.com/office/drawing/2014/main" id="{59646053-3649-4056-B71C-5409D9941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9" y="1417982"/>
            <a:ext cx="2214220" cy="2214220"/>
          </a:xfrm>
          <a:prstGeom prst="rect">
            <a:avLst/>
          </a:prstGeom>
        </p:spPr>
      </p:pic>
      <p:pic>
        <p:nvPicPr>
          <p:cNvPr id="20" name="Imagem 19" descr="Uma imagem contendo pessoa, no interior, vestuário, homem&#10;&#10;Descrição gerada automaticamente">
            <a:extLst>
              <a:ext uri="{FF2B5EF4-FFF2-40B4-BE49-F238E27FC236}">
                <a16:creationId xmlns:a16="http://schemas.microsoft.com/office/drawing/2014/main" id="{E12E3607-134B-48F5-AECF-884AC830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548" y="1410168"/>
            <a:ext cx="2222501" cy="2222501"/>
          </a:xfrm>
          <a:prstGeom prst="rect">
            <a:avLst/>
          </a:prstGeom>
        </p:spPr>
      </p:pic>
      <p:pic>
        <p:nvPicPr>
          <p:cNvPr id="22" name="Imagem 21" descr="Mão segurando celular com a foto de uma pessoa olhando para a câmera&#10;&#10;Descrição gerada automaticamente">
            <a:extLst>
              <a:ext uri="{FF2B5EF4-FFF2-40B4-BE49-F238E27FC236}">
                <a16:creationId xmlns:a16="http://schemas.microsoft.com/office/drawing/2014/main" id="{F83120A0-B668-4EEF-B373-61F487DCF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096" y="1417982"/>
            <a:ext cx="2218267" cy="221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0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7560BF1-98F6-4AF5-BD1D-732D99F120CF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49000">
                <a:schemeClr val="bg2"/>
              </a:gs>
              <a:gs pos="85000">
                <a:schemeClr val="bg1"/>
              </a:gs>
              <a:gs pos="3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CEC8C5-E266-4D9D-82A0-AE6CAD7550E2}"/>
              </a:ext>
            </a:extLst>
          </p:cNvPr>
          <p:cNvSpPr txBox="1"/>
          <p:nvPr/>
        </p:nvSpPr>
        <p:spPr>
          <a:xfrm>
            <a:off x="3673337" y="41132"/>
            <a:ext cx="4845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85002A"/>
                </a:solidFill>
                <a:latin typeface="Montserrat ExtraLight" panose="00000300000000000000" pitchFamily="50" charset="0"/>
              </a:rPr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576AAA3-B5DB-47E1-8B4E-AD3DF5DCE50E}"/>
              </a:ext>
            </a:extLst>
          </p:cNvPr>
          <p:cNvSpPr/>
          <p:nvPr/>
        </p:nvSpPr>
        <p:spPr>
          <a:xfrm>
            <a:off x="163365" y="2616432"/>
            <a:ext cx="2032000" cy="1596570"/>
          </a:xfrm>
          <a:prstGeom prst="rect">
            <a:avLst/>
          </a:prstGeom>
          <a:solidFill>
            <a:srgbClr val="632B46"/>
          </a:solidFill>
          <a:ln>
            <a:solidFill>
              <a:srgbClr val="632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0141509-ADA4-4BD7-A64D-214EFFD5607A}"/>
              </a:ext>
            </a:extLst>
          </p:cNvPr>
          <p:cNvSpPr/>
          <p:nvPr/>
        </p:nvSpPr>
        <p:spPr>
          <a:xfrm>
            <a:off x="2581522" y="2575256"/>
            <a:ext cx="2013358" cy="1610604"/>
          </a:xfrm>
          <a:prstGeom prst="rect">
            <a:avLst/>
          </a:prstGeom>
          <a:solidFill>
            <a:srgbClr val="0D09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274265B-33B5-49C9-96FE-F093C559AC1B}"/>
              </a:ext>
            </a:extLst>
          </p:cNvPr>
          <p:cNvSpPr/>
          <p:nvPr/>
        </p:nvSpPr>
        <p:spPr>
          <a:xfrm>
            <a:off x="5089321" y="2575255"/>
            <a:ext cx="2013358" cy="1610604"/>
          </a:xfrm>
          <a:prstGeom prst="rect">
            <a:avLst/>
          </a:prstGeom>
          <a:solidFill>
            <a:srgbClr val="252D40"/>
          </a:solidFill>
          <a:ln>
            <a:solidFill>
              <a:srgbClr val="252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DF25B2D-5A69-4F59-983E-A85313D5C855}"/>
              </a:ext>
            </a:extLst>
          </p:cNvPr>
          <p:cNvSpPr/>
          <p:nvPr/>
        </p:nvSpPr>
        <p:spPr>
          <a:xfrm>
            <a:off x="7488836" y="2575255"/>
            <a:ext cx="2013358" cy="1610605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DA8A210-210B-4FA6-9F32-A118695E9F7A}"/>
              </a:ext>
            </a:extLst>
          </p:cNvPr>
          <p:cNvSpPr/>
          <p:nvPr/>
        </p:nvSpPr>
        <p:spPr>
          <a:xfrm>
            <a:off x="9996635" y="2575256"/>
            <a:ext cx="2032000" cy="1610605"/>
          </a:xfrm>
          <a:prstGeom prst="rect">
            <a:avLst/>
          </a:prstGeom>
          <a:solidFill>
            <a:srgbClr val="85002A"/>
          </a:solidFill>
          <a:ln>
            <a:solidFill>
              <a:srgbClr val="85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865EAF-B050-4689-B6A7-E848292EF457}"/>
              </a:ext>
            </a:extLst>
          </p:cNvPr>
          <p:cNvSpPr txBox="1"/>
          <p:nvPr/>
        </p:nvSpPr>
        <p:spPr>
          <a:xfrm>
            <a:off x="576115" y="4237778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85002A"/>
                </a:solidFill>
              </a:rPr>
              <a:t>#632B46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3BFA3B2-B302-42E7-ACDD-A2C4F0C365C8}"/>
              </a:ext>
            </a:extLst>
          </p:cNvPr>
          <p:cNvSpPr txBox="1"/>
          <p:nvPr/>
        </p:nvSpPr>
        <p:spPr>
          <a:xfrm>
            <a:off x="2984951" y="4237778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85002A"/>
                </a:solidFill>
              </a:rPr>
              <a:t>#0D090A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C654CE5-B892-4126-96A4-E18C32BF6485}"/>
              </a:ext>
            </a:extLst>
          </p:cNvPr>
          <p:cNvSpPr txBox="1"/>
          <p:nvPr/>
        </p:nvSpPr>
        <p:spPr>
          <a:xfrm>
            <a:off x="5492750" y="4237778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85002A"/>
                </a:solidFill>
              </a:rPr>
              <a:t>#252D40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2118B4D-9774-4399-A2F4-28A4FAC49186}"/>
              </a:ext>
            </a:extLst>
          </p:cNvPr>
          <p:cNvSpPr txBox="1"/>
          <p:nvPr/>
        </p:nvSpPr>
        <p:spPr>
          <a:xfrm>
            <a:off x="7892265" y="4237778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85002A"/>
                </a:solidFill>
              </a:rPr>
              <a:t>#F7F7F7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FCC2CF4-925F-4B31-8C4A-0E300305E5E9}"/>
              </a:ext>
            </a:extLst>
          </p:cNvPr>
          <p:cNvSpPr txBox="1"/>
          <p:nvPr/>
        </p:nvSpPr>
        <p:spPr>
          <a:xfrm>
            <a:off x="10409385" y="4237778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85002A"/>
                </a:solidFill>
              </a:rPr>
              <a:t>#85002A</a:t>
            </a:r>
          </a:p>
        </p:txBody>
      </p:sp>
    </p:spTree>
    <p:extLst>
      <p:ext uri="{BB962C8B-B14F-4D97-AF65-F5344CB8AC3E}">
        <p14:creationId xmlns:p14="http://schemas.microsoft.com/office/powerpoint/2010/main" val="183831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7560BF1-98F6-4AF5-BD1D-732D99F120CF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49000">
                <a:schemeClr val="bg2"/>
              </a:gs>
              <a:gs pos="85000">
                <a:schemeClr val="bg1"/>
              </a:gs>
              <a:gs pos="3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CEC8C5-E266-4D9D-82A0-AE6CAD7550E2}"/>
              </a:ext>
            </a:extLst>
          </p:cNvPr>
          <p:cNvSpPr txBox="1"/>
          <p:nvPr/>
        </p:nvSpPr>
        <p:spPr>
          <a:xfrm>
            <a:off x="4521476" y="244337"/>
            <a:ext cx="3149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85002A"/>
                </a:solidFill>
                <a:latin typeface="Montserrat ExtraLight" panose="00000300000000000000" pitchFamily="50" charset="0"/>
              </a:rPr>
              <a:t>Tipografia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C1EA250-972E-4159-844F-96349C317B73}"/>
              </a:ext>
            </a:extLst>
          </p:cNvPr>
          <p:cNvSpPr txBox="1"/>
          <p:nvPr/>
        </p:nvSpPr>
        <p:spPr>
          <a:xfrm>
            <a:off x="2036692" y="1423768"/>
            <a:ext cx="1298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85002A"/>
                </a:solidFill>
                <a:latin typeface="Nexa Light" panose="02000000000000000000" pitchFamily="50" charset="0"/>
              </a:rPr>
              <a:t>NEXA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41CDF2-4BB1-41A4-83D7-998E2ECEFCDF}"/>
              </a:ext>
            </a:extLst>
          </p:cNvPr>
          <p:cNvSpPr txBox="1"/>
          <p:nvPr/>
        </p:nvSpPr>
        <p:spPr>
          <a:xfrm>
            <a:off x="850623" y="2151726"/>
            <a:ext cx="36708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exa Light" panose="02000000000000000000" pitchFamily="50" charset="0"/>
              </a:rPr>
              <a:t>A, B, C, D, E, F, G, H, I, J, K, L, M, N, O, P, Q, R, S, T, U, V, W, X, Y, Z</a:t>
            </a:r>
          </a:p>
          <a:p>
            <a:endParaRPr lang="pt-BR" sz="2000" dirty="0">
              <a:latin typeface="Nexa Light" panose="02000000000000000000" pitchFamily="50" charset="0"/>
            </a:endParaRPr>
          </a:p>
          <a:p>
            <a:r>
              <a:rPr lang="pt-BR" sz="2000" dirty="0">
                <a:latin typeface="Nexa Light" panose="02000000000000000000" pitchFamily="50" charset="0"/>
              </a:rPr>
              <a:t>a, b, c, d, e, f, g, h, i, j, k, l, m, n, o, p, q, r, s, t, u, v, w, x, y, z</a:t>
            </a:r>
          </a:p>
          <a:p>
            <a:endParaRPr lang="pt-BR" sz="2000" dirty="0">
              <a:latin typeface="Nexa Light" panose="02000000000000000000" pitchFamily="50" charset="0"/>
            </a:endParaRPr>
          </a:p>
          <a:p>
            <a:r>
              <a:rPr lang="pt-BR" sz="2000" dirty="0">
                <a:latin typeface="Nexa Light" panose="02000000000000000000" pitchFamily="50" charset="0"/>
              </a:rPr>
              <a:t>0, 1,2,3,4,5,6,7,8,9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B763FC-BC89-4CFF-81C8-59E66FC9156A}"/>
              </a:ext>
            </a:extLst>
          </p:cNvPr>
          <p:cNvSpPr txBox="1"/>
          <p:nvPr/>
        </p:nvSpPr>
        <p:spPr>
          <a:xfrm>
            <a:off x="7670524" y="2151727"/>
            <a:ext cx="36708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Montserrat ExtraLight" panose="00000300000000000000" pitchFamily="50" charset="0"/>
              </a:rPr>
              <a:t>A, B, C, D, E, F, G, H, I, J, K, L, M, N, O, P, Q, R, S, T, U, V, W, X, Y, Z</a:t>
            </a:r>
          </a:p>
          <a:p>
            <a:endParaRPr lang="pt-BR" sz="2000" dirty="0">
              <a:latin typeface="Montserrat ExtraLight" panose="00000300000000000000" pitchFamily="50" charset="0"/>
            </a:endParaRPr>
          </a:p>
          <a:p>
            <a:r>
              <a:rPr lang="pt-BR" sz="2000" dirty="0">
                <a:latin typeface="Montserrat ExtraLight" panose="00000300000000000000" pitchFamily="50" charset="0"/>
              </a:rPr>
              <a:t>a, b, c, d, e, f, g, h, i, j, k, l, m, n, o, p, q, r, s, t, u, v, w, x, y, z</a:t>
            </a:r>
          </a:p>
          <a:p>
            <a:endParaRPr lang="pt-BR" sz="2000" dirty="0">
              <a:latin typeface="Montserrat ExtraLight" panose="00000300000000000000" pitchFamily="50" charset="0"/>
            </a:endParaRPr>
          </a:p>
          <a:p>
            <a:r>
              <a:rPr lang="pt-BR" sz="2000" dirty="0">
                <a:latin typeface="Montserrat ExtraLight" panose="00000300000000000000" pitchFamily="50" charset="0"/>
              </a:rPr>
              <a:t>0,1,2,3,4,5,6,7,8,9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7778CA-169F-412D-8AE3-A69782CDF94C}"/>
              </a:ext>
            </a:extLst>
          </p:cNvPr>
          <p:cNvSpPr txBox="1"/>
          <p:nvPr/>
        </p:nvSpPr>
        <p:spPr>
          <a:xfrm>
            <a:off x="8263558" y="1423767"/>
            <a:ext cx="2484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85002A"/>
                </a:solidFill>
                <a:latin typeface="Nexa Light" panose="02000000000000000000" pitchFamily="50" charset="0"/>
              </a:rPr>
              <a:t>Montserrat</a:t>
            </a:r>
          </a:p>
        </p:txBody>
      </p:sp>
    </p:spTree>
    <p:extLst>
      <p:ext uri="{BB962C8B-B14F-4D97-AF65-F5344CB8AC3E}">
        <p14:creationId xmlns:p14="http://schemas.microsoft.com/office/powerpoint/2010/main" val="322101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7560BF1-98F6-4AF5-BD1D-732D99F120CF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49000">
                <a:schemeClr val="bg2"/>
              </a:gs>
              <a:gs pos="85000">
                <a:schemeClr val="bg1"/>
              </a:gs>
              <a:gs pos="3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0043DB-3E38-4BDD-AD96-0F94CDC037E3}"/>
              </a:ext>
            </a:extLst>
          </p:cNvPr>
          <p:cNvSpPr txBox="1"/>
          <p:nvPr/>
        </p:nvSpPr>
        <p:spPr>
          <a:xfrm>
            <a:off x="4917796" y="95947"/>
            <a:ext cx="3113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85002A"/>
                </a:solidFill>
                <a:latin typeface="Montserrat ExtraLight" panose="00000300000000000000" pitchFamily="50" charset="0"/>
              </a:rPr>
              <a:t>Logotipo</a:t>
            </a:r>
          </a:p>
        </p:txBody>
      </p:sp>
    </p:spTree>
    <p:extLst>
      <p:ext uri="{BB962C8B-B14F-4D97-AF65-F5344CB8AC3E}">
        <p14:creationId xmlns:p14="http://schemas.microsoft.com/office/powerpoint/2010/main" val="144860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7560BF1-98F6-4AF5-BD1D-732D99F120CF}"/>
              </a:ext>
            </a:extLst>
          </p:cNvPr>
          <p:cNvSpPr/>
          <p:nvPr/>
        </p:nvSpPr>
        <p:spPr>
          <a:xfrm>
            <a:off x="0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49000">
                <a:schemeClr val="bg2"/>
              </a:gs>
              <a:gs pos="85000">
                <a:schemeClr val="bg1"/>
              </a:gs>
              <a:gs pos="3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0043DB-3E38-4BDD-AD96-0F94CDC037E3}"/>
              </a:ext>
            </a:extLst>
          </p:cNvPr>
          <p:cNvSpPr txBox="1"/>
          <p:nvPr/>
        </p:nvSpPr>
        <p:spPr>
          <a:xfrm>
            <a:off x="3122143" y="0"/>
            <a:ext cx="5947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85002A"/>
                </a:solidFill>
                <a:latin typeface="Montserrat ExtraLight" panose="00000300000000000000" pitchFamily="50" charset="0"/>
              </a:rPr>
              <a:t>Linguagens Usadas</a:t>
            </a:r>
          </a:p>
        </p:txBody>
      </p:sp>
      <p:pic>
        <p:nvPicPr>
          <p:cNvPr id="2" name="Picture 10" descr="CSS3 Logo - PNG e Vetor - Download de Logo">
            <a:extLst>
              <a:ext uri="{FF2B5EF4-FFF2-40B4-BE49-F238E27FC236}">
                <a16:creationId xmlns:a16="http://schemas.microsoft.com/office/drawing/2014/main" id="{ABBD0ED4-3D05-4B3F-A7FD-6C2668392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316" y="3240862"/>
            <a:ext cx="637750" cy="90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HTML5 – Wikipédia, a enciclopédia livre">
            <a:extLst>
              <a:ext uri="{FF2B5EF4-FFF2-40B4-BE49-F238E27FC236}">
                <a16:creationId xmlns:a16="http://schemas.microsoft.com/office/drawing/2014/main" id="{84F16492-B879-4A33-AB6B-45DF32CC4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7" y="3241429"/>
            <a:ext cx="899491" cy="89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4C851C14-C258-467E-ACC5-CF63C964A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08" y="3185271"/>
            <a:ext cx="977053" cy="977053"/>
          </a:xfrm>
          <a:prstGeom prst="rect">
            <a:avLst/>
          </a:prstGeom>
        </p:spPr>
      </p:pic>
      <p:pic>
        <p:nvPicPr>
          <p:cNvPr id="20" name="Imagem 19" descr="Logotipo&#10;&#10;Descrição gerada automaticamente">
            <a:extLst>
              <a:ext uri="{FF2B5EF4-FFF2-40B4-BE49-F238E27FC236}">
                <a16:creationId xmlns:a16="http://schemas.microsoft.com/office/drawing/2014/main" id="{E18A0F2D-F961-4743-9204-088F11699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72" y="3414448"/>
            <a:ext cx="1166770" cy="630056"/>
          </a:xfrm>
          <a:prstGeom prst="rect">
            <a:avLst/>
          </a:prstGeom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8B548512-29B1-4835-8184-8FEBAB4C1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851" y="3026937"/>
            <a:ext cx="1767276" cy="1171933"/>
          </a:xfrm>
          <a:prstGeom prst="rect">
            <a:avLst/>
          </a:prstGeom>
        </p:spPr>
      </p:pic>
      <p:pic>
        <p:nvPicPr>
          <p:cNvPr id="6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909352B0-897B-4BEF-BB27-FDF933B755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81" y="976576"/>
            <a:ext cx="781551" cy="781551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3F4AFC3F-9BC4-4350-B13F-A687E6C74A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715" y="976576"/>
            <a:ext cx="781551" cy="7815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533BE9F-4CA8-4155-B7D2-ABB766A16CC2}"/>
              </a:ext>
            </a:extLst>
          </p:cNvPr>
          <p:cNvSpPr txBox="1"/>
          <p:nvPr/>
        </p:nvSpPr>
        <p:spPr>
          <a:xfrm>
            <a:off x="133115" y="506599"/>
            <a:ext cx="169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FRONT-END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CB0C60C-661A-4281-8C1A-1B5F26959043}"/>
              </a:ext>
            </a:extLst>
          </p:cNvPr>
          <p:cNvSpPr txBox="1"/>
          <p:nvPr/>
        </p:nvSpPr>
        <p:spPr>
          <a:xfrm>
            <a:off x="10108647" y="506599"/>
            <a:ext cx="169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85002A"/>
                </a:solidFill>
                <a:latin typeface="Montserrat ExtraLight" panose="00000300000000000000" pitchFamily="50" charset="0"/>
              </a:rPr>
              <a:t>BACK-END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82F2A903-EA7E-48C8-84CA-5305DB71C795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1372925" y="1366160"/>
            <a:ext cx="1817919" cy="1820303"/>
          </a:xfrm>
          <a:prstGeom prst="bentConnector2">
            <a:avLst/>
          </a:prstGeom>
          <a:ln>
            <a:solidFill>
              <a:srgbClr val="252D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B6E6320D-C21E-4D96-A1A4-46FA0F416D7A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>
            <a:off x="590181" y="1382529"/>
            <a:ext cx="94286" cy="2308646"/>
          </a:xfrm>
          <a:prstGeom prst="bentConnector2">
            <a:avLst/>
          </a:prstGeom>
          <a:ln>
            <a:solidFill>
              <a:srgbClr val="252D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300C91CA-54C7-48BE-8542-B4E9DFEDC03A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rot="16200000" flipV="1">
            <a:off x="847207" y="1891878"/>
            <a:ext cx="1482735" cy="1215234"/>
          </a:xfrm>
          <a:prstGeom prst="bentConnector3">
            <a:avLst>
              <a:gd name="adj1" fmla="val 50000"/>
            </a:avLst>
          </a:prstGeom>
          <a:ln>
            <a:solidFill>
              <a:srgbClr val="252D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10F3FE4C-0D7D-4076-A814-BADFFBB85054}"/>
              </a:ext>
            </a:extLst>
          </p:cNvPr>
          <p:cNvCxnSpPr>
            <a:stCxn id="20" idx="0"/>
            <a:endCxn id="13" idx="1"/>
          </p:cNvCxnSpPr>
          <p:nvPr/>
        </p:nvCxnSpPr>
        <p:spPr>
          <a:xfrm rot="5400000" flipH="1" flipV="1">
            <a:off x="8715738" y="1564471"/>
            <a:ext cx="2047096" cy="1652858"/>
          </a:xfrm>
          <a:prstGeom prst="bentConnector2">
            <a:avLst/>
          </a:prstGeom>
          <a:ln>
            <a:solidFill>
              <a:srgbClr val="252D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D949BE3F-B125-4990-B716-CF42FC104175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10322085" y="2392531"/>
            <a:ext cx="1268810" cy="2"/>
          </a:xfrm>
          <a:prstGeom prst="bentConnector3">
            <a:avLst/>
          </a:prstGeom>
          <a:ln>
            <a:solidFill>
              <a:srgbClr val="252D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23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7560BF1-98F6-4AF5-BD1D-732D99F120CF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49000">
                <a:schemeClr val="bg2"/>
              </a:gs>
              <a:gs pos="85000">
                <a:schemeClr val="bg1"/>
              </a:gs>
              <a:gs pos="3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0043DB-3E38-4BDD-AD96-0F94CDC037E3}"/>
              </a:ext>
            </a:extLst>
          </p:cNvPr>
          <p:cNvSpPr txBox="1"/>
          <p:nvPr/>
        </p:nvSpPr>
        <p:spPr>
          <a:xfrm>
            <a:off x="2631176" y="135703"/>
            <a:ext cx="6929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85002A"/>
                </a:solidFill>
                <a:latin typeface="Montserrat ExtraLight" panose="00000300000000000000" pitchFamily="50" charset="0"/>
              </a:rPr>
              <a:t>Modelagem de Dados</a:t>
            </a:r>
          </a:p>
        </p:txBody>
      </p:sp>
    </p:spTree>
    <p:extLst>
      <p:ext uri="{BB962C8B-B14F-4D97-AF65-F5344CB8AC3E}">
        <p14:creationId xmlns:p14="http://schemas.microsoft.com/office/powerpoint/2010/main" val="41433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7560BF1-98F6-4AF5-BD1D-732D99F120CF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 flip="none" rotWithShape="1">
            <a:gsLst>
              <a:gs pos="49000">
                <a:schemeClr val="bg2"/>
              </a:gs>
              <a:gs pos="85000">
                <a:schemeClr val="bg1"/>
              </a:gs>
              <a:gs pos="3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A91B16FB-B7AA-45B1-AF44-BB197C043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347"/>
          <a:stretch>
            <a:fillRect/>
          </a:stretch>
        </p:blipFill>
        <p:spPr>
          <a:xfrm>
            <a:off x="6599580" y="162208"/>
            <a:ext cx="5592419" cy="6695792"/>
          </a:xfrm>
          <a:custGeom>
            <a:avLst/>
            <a:gdLst>
              <a:gd name="connsiteX0" fmla="*/ 0 w 5579165"/>
              <a:gd name="connsiteY0" fmla="*/ 0 h 6679923"/>
              <a:gd name="connsiteX1" fmla="*/ 5579165 w 5579165"/>
              <a:gd name="connsiteY1" fmla="*/ 0 h 6679923"/>
              <a:gd name="connsiteX2" fmla="*/ 5579165 w 5579165"/>
              <a:gd name="connsiteY2" fmla="*/ 6679923 h 6679923"/>
              <a:gd name="connsiteX3" fmla="*/ 0 w 5579165"/>
              <a:gd name="connsiteY3" fmla="*/ 6679923 h 667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9165" h="6679923">
                <a:moveTo>
                  <a:pt x="0" y="0"/>
                </a:moveTo>
                <a:lnTo>
                  <a:pt x="5579165" y="0"/>
                </a:lnTo>
                <a:lnTo>
                  <a:pt x="5579165" y="6679923"/>
                </a:lnTo>
                <a:lnTo>
                  <a:pt x="0" y="6679923"/>
                </a:lnTo>
                <a:close/>
              </a:path>
            </a:pathLst>
          </a:cu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0043DB-3E38-4BDD-AD96-0F94CDC037E3}"/>
              </a:ext>
            </a:extLst>
          </p:cNvPr>
          <p:cNvSpPr txBox="1"/>
          <p:nvPr/>
        </p:nvSpPr>
        <p:spPr>
          <a:xfrm>
            <a:off x="121750" y="162208"/>
            <a:ext cx="647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85002A"/>
                </a:solidFill>
                <a:latin typeface="Montserrat ExtraLight" panose="00000300000000000000" pitchFamily="50" charset="0"/>
              </a:rPr>
              <a:t>Topologia de Redes</a:t>
            </a:r>
          </a:p>
        </p:txBody>
      </p:sp>
    </p:spTree>
    <p:extLst>
      <p:ext uri="{BB962C8B-B14F-4D97-AF65-F5344CB8AC3E}">
        <p14:creationId xmlns:p14="http://schemas.microsoft.com/office/powerpoint/2010/main" val="778756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425</TotalTime>
  <Words>378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 ExtraLight</vt:lpstr>
      <vt:lpstr>Nexa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GUILHERME QUEIROZ DA SILVA</dc:creator>
  <cp:lastModifiedBy>BRUNO GUILHERME QUEIROZ DA SILVA</cp:lastModifiedBy>
  <cp:revision>60</cp:revision>
  <dcterms:created xsi:type="dcterms:W3CDTF">2020-11-11T14:56:57Z</dcterms:created>
  <dcterms:modified xsi:type="dcterms:W3CDTF">2020-11-20T14:44:56Z</dcterms:modified>
</cp:coreProperties>
</file>