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4" r:id="rId6"/>
    <p:sldId id="265" r:id="rId7"/>
    <p:sldId id="260" r:id="rId8"/>
    <p:sldId id="261" r:id="rId9"/>
    <p:sldId id="262" r:id="rId10"/>
    <p:sldId id="263"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45" autoAdjust="0"/>
    <p:restoredTop sz="94660"/>
  </p:normalViewPr>
  <p:slideViewPr>
    <p:cSldViewPr snapToGrid="0">
      <p:cViewPr>
        <p:scale>
          <a:sx n="50" d="100"/>
          <a:sy n="50" d="100"/>
        </p:scale>
        <p:origin x="186"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1/19/2024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32622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1/19/2024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571712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1/19/2024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4606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1/19/2024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80840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1/19/2024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43255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1/19/2024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61151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1/19/2024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9863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1/19/2024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43946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1/19/2024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214694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1/19/2024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17819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1/19/2024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64249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1/19/2024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5047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spc="60">
                <a:solidFill>
                  <a:schemeClr val="tx1">
                    <a:tint val="75000"/>
                  </a:schemeClr>
                </a:solidFill>
              </a:defRPr>
            </a:lvl1pPr>
          </a:lstStyle>
          <a:p>
            <a:fld id="{3C04E684-10F4-4CC3-A0B9-F03AA7BE37CF}" type="datetimeFigureOut">
              <a:rPr lang="en-US" smtClean="0"/>
              <a:t>1/19/2024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spc="6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spc="6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71713483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2" r:id="rId6"/>
    <p:sldLayoutId id="2147483707" r:id="rId7"/>
    <p:sldLayoutId id="2147483708" r:id="rId8"/>
    <p:sldLayoutId id="2147483709" r:id="rId9"/>
    <p:sldLayoutId id="2147483710" r:id="rId10"/>
    <p:sldLayoutId id="2147483711" r:id="rId11"/>
    <p:sldLayoutId id="2147483713" r:id="rId12"/>
  </p:sldLayoutIdLst>
  <p:txStyles>
    <p:titleStyle>
      <a:lvl1pPr algn="l" defTabSz="914400" rtl="0" eaLnBrk="1" latinLnBrk="0" hangingPunct="1">
        <a:lnSpc>
          <a:spcPct val="110000"/>
        </a:lnSpc>
        <a:spcBef>
          <a:spcPct val="0"/>
        </a:spcBef>
        <a:buNone/>
        <a:defRPr sz="4400" b="1" i="0" kern="1200" spc="13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spc="13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spc="13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13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13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13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1C9F5-D34E-93BB-CC0B-B3E9071EB7C3}"/>
              </a:ext>
            </a:extLst>
          </p:cNvPr>
          <p:cNvSpPr>
            <a:spLocks noGrp="1"/>
          </p:cNvSpPr>
          <p:nvPr>
            <p:ph type="ctrTitle"/>
          </p:nvPr>
        </p:nvSpPr>
        <p:spPr>
          <a:xfrm>
            <a:off x="643468" y="420625"/>
            <a:ext cx="4620583" cy="1444752"/>
          </a:xfrm>
        </p:spPr>
        <p:txBody>
          <a:bodyPr>
            <a:normAutofit fontScale="90000"/>
          </a:bodyPr>
          <a:lstStyle/>
          <a:p>
            <a:r>
              <a:rPr kumimoji="1" lang="ja-JP" altLang="en-US" dirty="0"/>
              <a:t>感情を含む用語演算変換クイズ</a:t>
            </a:r>
          </a:p>
        </p:txBody>
      </p:sp>
      <p:sp>
        <p:nvSpPr>
          <p:cNvPr id="3" name="字幕 2">
            <a:extLst>
              <a:ext uri="{FF2B5EF4-FFF2-40B4-BE49-F238E27FC236}">
                <a16:creationId xmlns:a16="http://schemas.microsoft.com/office/drawing/2014/main" id="{439C52F2-CCF9-5AC1-1501-E2E322206B78}"/>
              </a:ext>
            </a:extLst>
          </p:cNvPr>
          <p:cNvSpPr>
            <a:spLocks noGrp="1"/>
          </p:cNvSpPr>
          <p:nvPr>
            <p:ph type="subTitle" idx="1"/>
          </p:nvPr>
        </p:nvSpPr>
        <p:spPr>
          <a:xfrm>
            <a:off x="643467" y="2011679"/>
            <a:ext cx="4620584" cy="4425695"/>
          </a:xfrm>
        </p:spPr>
        <p:txBody>
          <a:bodyPr>
            <a:normAutofit fontScale="92500" lnSpcReduction="20000"/>
          </a:bodyPr>
          <a:lstStyle/>
          <a:p>
            <a:r>
              <a:rPr kumimoji="1" lang="ja-JP" altLang="en-US" dirty="0"/>
              <a:t>概要：感情を含む用語</a:t>
            </a:r>
            <a:r>
              <a:rPr kumimoji="1" lang="en-US" altLang="ja-JP" dirty="0"/>
              <a:t>100</a:t>
            </a:r>
            <a:r>
              <a:rPr kumimoji="1" lang="ja-JP" altLang="en-US" dirty="0"/>
              <a:t>個の中からクイズの答えとなる用語を選んで入力して頂きます。</a:t>
            </a:r>
            <a:endParaRPr kumimoji="1" lang="en-US" altLang="ja-JP" dirty="0"/>
          </a:p>
          <a:p>
            <a:r>
              <a:rPr kumimoji="1" lang="ja-JP" altLang="en-US" dirty="0"/>
              <a:t>クイズ一つにつき、</a:t>
            </a:r>
            <a:r>
              <a:rPr kumimoji="1" lang="en-US" altLang="ja-JP" dirty="0"/>
              <a:t>7</a:t>
            </a:r>
            <a:r>
              <a:rPr kumimoji="1" lang="ja-JP" altLang="en-US" dirty="0"/>
              <a:t>回までチャンスがあります。全部で６つのエリアがあり、一つのエリアにつき</a:t>
            </a:r>
            <a:r>
              <a:rPr kumimoji="1" lang="en-US" altLang="ja-JP" dirty="0"/>
              <a:t>2</a:t>
            </a:r>
            <a:r>
              <a:rPr kumimoji="1" lang="ja-JP" altLang="en-US" dirty="0"/>
              <a:t>問出題されます。</a:t>
            </a:r>
            <a:endParaRPr kumimoji="1" lang="en-US" altLang="ja-JP" dirty="0"/>
          </a:p>
          <a:p>
            <a:r>
              <a:rPr kumimoji="1" lang="ja-JP" altLang="en-US" dirty="0"/>
              <a:t>エリアは加算、減算、乗算、乗算除算、演算、変換に分かれていますが、エリアごとの総問題数は変化しています</a:t>
            </a:r>
            <a:endParaRPr kumimoji="1" lang="en-US" altLang="ja-JP" dirty="0"/>
          </a:p>
        </p:txBody>
      </p:sp>
      <p:pic>
        <p:nvPicPr>
          <p:cNvPr id="4" name="Picture 3" descr="紙で作った花">
            <a:extLst>
              <a:ext uri="{FF2B5EF4-FFF2-40B4-BE49-F238E27FC236}">
                <a16:creationId xmlns:a16="http://schemas.microsoft.com/office/drawing/2014/main" id="{224654F0-6997-37D6-8CF2-D8622A928F67}"/>
              </a:ext>
            </a:extLst>
          </p:cNvPr>
          <p:cNvPicPr>
            <a:picLocks noChangeAspect="1"/>
          </p:cNvPicPr>
          <p:nvPr/>
        </p:nvPicPr>
        <p:blipFill rotWithShape="1">
          <a:blip r:embed="rId2"/>
          <a:srcRect l="10227" r="282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66605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1C9F5-D34E-93BB-CC0B-B3E9071EB7C3}"/>
              </a:ext>
            </a:extLst>
          </p:cNvPr>
          <p:cNvSpPr>
            <a:spLocks noGrp="1"/>
          </p:cNvSpPr>
          <p:nvPr>
            <p:ph type="ctrTitle"/>
          </p:nvPr>
        </p:nvSpPr>
        <p:spPr>
          <a:xfrm>
            <a:off x="643468" y="420625"/>
            <a:ext cx="4620583" cy="1444752"/>
          </a:xfrm>
        </p:spPr>
        <p:txBody>
          <a:bodyPr>
            <a:normAutofit fontScale="90000"/>
          </a:bodyPr>
          <a:lstStyle/>
          <a:p>
            <a:r>
              <a:rPr kumimoji="1" lang="ja-JP" altLang="en-US" dirty="0"/>
              <a:t>感情を含む用語演算変換クイズ</a:t>
            </a:r>
          </a:p>
        </p:txBody>
      </p:sp>
      <p:sp>
        <p:nvSpPr>
          <p:cNvPr id="3" name="字幕 2">
            <a:extLst>
              <a:ext uri="{FF2B5EF4-FFF2-40B4-BE49-F238E27FC236}">
                <a16:creationId xmlns:a16="http://schemas.microsoft.com/office/drawing/2014/main" id="{439C52F2-CCF9-5AC1-1501-E2E322206B78}"/>
              </a:ext>
            </a:extLst>
          </p:cNvPr>
          <p:cNvSpPr>
            <a:spLocks noGrp="1"/>
          </p:cNvSpPr>
          <p:nvPr>
            <p:ph type="subTitle" idx="1"/>
          </p:nvPr>
        </p:nvSpPr>
        <p:spPr>
          <a:xfrm>
            <a:off x="51257" y="2011680"/>
            <a:ext cx="6177958" cy="4681728"/>
          </a:xfrm>
        </p:spPr>
        <p:txBody>
          <a:bodyPr>
            <a:normAutofit fontScale="92500" lnSpcReduction="10000"/>
          </a:bodyPr>
          <a:lstStyle/>
          <a:p>
            <a:r>
              <a:rPr kumimoji="1" lang="ja-JP" altLang="en-US" dirty="0"/>
              <a:t>プログラムの機能や特徴、工夫した点：</a:t>
            </a:r>
            <a:endParaRPr kumimoji="1" lang="en-US" altLang="ja-JP" dirty="0"/>
          </a:p>
          <a:p>
            <a:r>
              <a:rPr kumimoji="1" lang="ja-JP" altLang="en-US" dirty="0"/>
              <a:t>プログラムの機能的にはメソッド、ランダム命令文、標準入力命令文、配列、繰り返し文、分岐を使用しています。</a:t>
            </a:r>
            <a:endParaRPr kumimoji="1" lang="en-US" altLang="ja-JP" dirty="0"/>
          </a:p>
          <a:p>
            <a:r>
              <a:rPr kumimoji="1" lang="ja-JP" altLang="en-US" dirty="0"/>
              <a:t>工夫した点は似たようなメソッドを複数用意することでミスに気づきやすくしています。エリア分けすることでより計算しやすくしています。</a:t>
            </a:r>
            <a:endParaRPr kumimoji="1" lang="en-US" altLang="ja-JP" dirty="0"/>
          </a:p>
          <a:p>
            <a:r>
              <a:rPr kumimoji="1" lang="ja-JP" altLang="en-US" dirty="0"/>
              <a:t>特徴はランダム命令文を導入したことで答える問題数を抑え、回答者の負担を抑えています。用語の一覧が表示されます。</a:t>
            </a:r>
            <a:endParaRPr kumimoji="1" lang="en-US" altLang="ja-JP" dirty="0"/>
          </a:p>
        </p:txBody>
      </p:sp>
      <p:pic>
        <p:nvPicPr>
          <p:cNvPr id="4" name="Picture 3" descr="紙で作った花">
            <a:extLst>
              <a:ext uri="{FF2B5EF4-FFF2-40B4-BE49-F238E27FC236}">
                <a16:creationId xmlns:a16="http://schemas.microsoft.com/office/drawing/2014/main" id="{224654F0-6997-37D6-8CF2-D8622A928F67}"/>
              </a:ext>
            </a:extLst>
          </p:cNvPr>
          <p:cNvPicPr>
            <a:picLocks noChangeAspect="1"/>
          </p:cNvPicPr>
          <p:nvPr/>
        </p:nvPicPr>
        <p:blipFill rotWithShape="1">
          <a:blip r:embed="rId2"/>
          <a:srcRect l="10227" r="282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33414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1C9F5-D34E-93BB-CC0B-B3E9071EB7C3}"/>
              </a:ext>
            </a:extLst>
          </p:cNvPr>
          <p:cNvSpPr>
            <a:spLocks noGrp="1"/>
          </p:cNvSpPr>
          <p:nvPr>
            <p:ph type="ctrTitle"/>
          </p:nvPr>
        </p:nvSpPr>
        <p:spPr>
          <a:xfrm>
            <a:off x="643468" y="420625"/>
            <a:ext cx="4620583" cy="1444752"/>
          </a:xfrm>
        </p:spPr>
        <p:txBody>
          <a:bodyPr>
            <a:normAutofit fontScale="90000"/>
          </a:bodyPr>
          <a:lstStyle/>
          <a:p>
            <a:r>
              <a:rPr kumimoji="1" lang="ja-JP" altLang="en-US" dirty="0"/>
              <a:t>感情を含む用語演算変換クイズ</a:t>
            </a:r>
          </a:p>
        </p:txBody>
      </p:sp>
      <p:sp>
        <p:nvSpPr>
          <p:cNvPr id="3" name="字幕 2">
            <a:extLst>
              <a:ext uri="{FF2B5EF4-FFF2-40B4-BE49-F238E27FC236}">
                <a16:creationId xmlns:a16="http://schemas.microsoft.com/office/drawing/2014/main" id="{439C52F2-CCF9-5AC1-1501-E2E322206B78}"/>
              </a:ext>
            </a:extLst>
          </p:cNvPr>
          <p:cNvSpPr>
            <a:spLocks noGrp="1"/>
          </p:cNvSpPr>
          <p:nvPr>
            <p:ph type="subTitle" idx="1"/>
          </p:nvPr>
        </p:nvSpPr>
        <p:spPr>
          <a:xfrm>
            <a:off x="643467" y="2011680"/>
            <a:ext cx="4620584" cy="3968496"/>
          </a:xfrm>
        </p:spPr>
        <p:txBody>
          <a:bodyPr>
            <a:normAutofit fontScale="85000" lnSpcReduction="20000"/>
          </a:bodyPr>
          <a:lstStyle/>
          <a:p>
            <a:r>
              <a:rPr kumimoji="1" lang="ja-JP" altLang="en-US" dirty="0"/>
              <a:t>遊び方：プログラムをダウンロードしたらヴィジュアルスタジオコードで開きます。</a:t>
            </a:r>
            <a:endParaRPr kumimoji="1" lang="en-US" altLang="ja-JP" dirty="0"/>
          </a:p>
          <a:p>
            <a:r>
              <a:rPr kumimoji="1" lang="ja-JP" altLang="en-US" dirty="0"/>
              <a:t>ターミナルを表示してターミナルを全開にします。</a:t>
            </a:r>
            <a:endParaRPr kumimoji="1" lang="en-US" altLang="ja-JP" dirty="0"/>
          </a:p>
          <a:p>
            <a:r>
              <a:rPr kumimoji="1" lang="ja-JP" altLang="en-US" dirty="0"/>
              <a:t>サイドバーの実行＆デバッグを実行しますと始まります。</a:t>
            </a:r>
            <a:endParaRPr kumimoji="1" lang="en-US" altLang="ja-JP" dirty="0"/>
          </a:p>
          <a:p>
            <a:r>
              <a:rPr kumimoji="1" lang="ja-JP" altLang="en-US" dirty="0"/>
              <a:t>正解すると英語へと変換されたものが表示され、不正解するとヒントが出現します。</a:t>
            </a:r>
            <a:r>
              <a:rPr kumimoji="1" lang="en-US" altLang="ja-JP" dirty="0"/>
              <a:t>100</a:t>
            </a:r>
            <a:r>
              <a:rPr kumimoji="1" lang="ja-JP" altLang="en-US" dirty="0"/>
              <a:t>問全て正解するには最低</a:t>
            </a:r>
            <a:r>
              <a:rPr kumimoji="1" lang="en-US" altLang="ja-JP" dirty="0"/>
              <a:t>15</a:t>
            </a:r>
            <a:r>
              <a:rPr kumimoji="1" lang="ja-JP" altLang="en-US" dirty="0"/>
              <a:t>周は必要になります。</a:t>
            </a:r>
            <a:endParaRPr kumimoji="1" lang="en-US" altLang="ja-JP" dirty="0"/>
          </a:p>
        </p:txBody>
      </p:sp>
      <p:pic>
        <p:nvPicPr>
          <p:cNvPr id="4" name="Picture 3" descr="紙で作った花">
            <a:extLst>
              <a:ext uri="{FF2B5EF4-FFF2-40B4-BE49-F238E27FC236}">
                <a16:creationId xmlns:a16="http://schemas.microsoft.com/office/drawing/2014/main" id="{224654F0-6997-37D6-8CF2-D8622A928F67}"/>
              </a:ext>
            </a:extLst>
          </p:cNvPr>
          <p:cNvPicPr>
            <a:picLocks noChangeAspect="1"/>
          </p:cNvPicPr>
          <p:nvPr/>
        </p:nvPicPr>
        <p:blipFill rotWithShape="1">
          <a:blip r:embed="rId2"/>
          <a:srcRect l="10227" r="282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512042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紙で作った花">
            <a:extLst>
              <a:ext uri="{FF2B5EF4-FFF2-40B4-BE49-F238E27FC236}">
                <a16:creationId xmlns:a16="http://schemas.microsoft.com/office/drawing/2014/main" id="{224654F0-6997-37D6-8CF2-D8622A928F67}"/>
              </a:ext>
            </a:extLst>
          </p:cNvPr>
          <p:cNvPicPr>
            <a:picLocks noChangeAspect="1"/>
          </p:cNvPicPr>
          <p:nvPr/>
        </p:nvPicPr>
        <p:blipFill rotWithShape="1">
          <a:blip r:embed="rId2"/>
          <a:srcRect l="10227" r="282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タイトル 1">
            <a:extLst>
              <a:ext uri="{FF2B5EF4-FFF2-40B4-BE49-F238E27FC236}">
                <a16:creationId xmlns:a16="http://schemas.microsoft.com/office/drawing/2014/main" id="{DCC1C9F5-D34E-93BB-CC0B-B3E9071EB7C3}"/>
              </a:ext>
            </a:extLst>
          </p:cNvPr>
          <p:cNvSpPr>
            <a:spLocks noGrp="1"/>
          </p:cNvSpPr>
          <p:nvPr>
            <p:ph type="ctrTitle"/>
          </p:nvPr>
        </p:nvSpPr>
        <p:spPr>
          <a:xfrm>
            <a:off x="643468" y="420625"/>
            <a:ext cx="4620583" cy="1444752"/>
          </a:xfrm>
        </p:spPr>
        <p:txBody>
          <a:bodyPr>
            <a:normAutofit fontScale="90000"/>
          </a:bodyPr>
          <a:lstStyle/>
          <a:p>
            <a:r>
              <a:rPr kumimoji="1" lang="ja-JP" altLang="en-US" dirty="0"/>
              <a:t>感情を含む用語演算変換クイズ</a:t>
            </a:r>
          </a:p>
        </p:txBody>
      </p:sp>
      <p:sp>
        <p:nvSpPr>
          <p:cNvPr id="3" name="字幕 2">
            <a:extLst>
              <a:ext uri="{FF2B5EF4-FFF2-40B4-BE49-F238E27FC236}">
                <a16:creationId xmlns:a16="http://schemas.microsoft.com/office/drawing/2014/main" id="{439C52F2-CCF9-5AC1-1501-E2E322206B78}"/>
              </a:ext>
            </a:extLst>
          </p:cNvPr>
          <p:cNvSpPr>
            <a:spLocks noGrp="1"/>
          </p:cNvSpPr>
          <p:nvPr>
            <p:ph type="subTitle" idx="1"/>
          </p:nvPr>
        </p:nvSpPr>
        <p:spPr>
          <a:xfrm>
            <a:off x="643468" y="1682496"/>
            <a:ext cx="11371749" cy="4992613"/>
          </a:xfrm>
        </p:spPr>
        <p:txBody>
          <a:bodyPr>
            <a:noAutofit/>
          </a:bodyPr>
          <a:lstStyle/>
          <a:p>
            <a:r>
              <a:rPr kumimoji="1" lang="ja-JP" altLang="en-US" sz="1600" dirty="0"/>
              <a:t>感情を含む用語一覧：喜び（よろこび）、期待（期待）、怒り（いかり）、嫌悪（嫌悪）、悲しみ（かなしみ）、驚き（おどろき）、恐れ（おそれ）、信頼（しんらい）、恍惚（こうこつ）、警戒（けいかい）、激怒（げきど）、憎悪（憎悪）、悲痛（ひつう）、驚嘆（きょうたん）、恐怖（きょうふ）、感嘆（かんたん）、平穏（へいおん）、興味（きょうみ）、煩さ（うるささ）、退屈（たいくつ）、憂い（うれい）、動揺（どうよう）、心配（しんぱい）、容認（ようにん）、楽観（らっかん）、誇り（ほこり）、病的状態（びょうてきじょうたい）、積極性（せっきょくせい）、冷笑（れいしょう）、悲観（ひかん）、軽蔑（けいべつ）、嫉妬（しっと）、憤慨（ふんがい）、自責（じせき）、不信（ふしん）、恥（はじ）、失望（しつぼう）、絶望（ぜつぼう）、感傷（かんしょう）、畏敬（いけい）、好奇心（こうきしん）、歓喜（かんき）、服従（ふくじゅう）、罪悪感（ざいあくかん）、不安（ふあん）、愛（あい）、希望（きぼう）、優位（ゆうい）、愛憎（あいぞう）、楽しい（たのしい）、傲慢（ごうまん）、憤怒（ふんぬ）、怠惰（たいだ）、強欲（ごうよく）、暴食（ぼうしょく）、色欲（しきよく）、慈悲（じひ）、忍耐（にんたい）、勤勉（きんべん）、救恤（きゅうじゅつ）、節制（せっせい）、謙譲（けんじょう）、純潔（じゅんけつ）、叡智（えいち）、ラブ＆ピース、ツグってる、ガッチャ！、ブレイブ、イマジネーション、キラメンタル、ノアってる、魔法（まほう）、モカってる、尊い（とうとい）、正義（せいぎ）、絶対悪（ぜったいあく）、記憶（きおく）、バンド、</a:t>
            </a:r>
            <a:r>
              <a:rPr kumimoji="1" lang="en-US" altLang="ja-JP" sz="1600" dirty="0"/>
              <a:t>DJ</a:t>
            </a:r>
            <a:r>
              <a:rPr kumimoji="1" lang="ja-JP" altLang="en-US" sz="1600" dirty="0"/>
              <a:t>（ディージェー）、忍タリティ（にんたりてぃ）、技能（ぎのう）、技術（ぎじゅつ）、神聖術（しんせいじゅつ）、歌唱（かしょう）、科学（かがく）、宇宙（うちゅう）、音楽（おんがく）、神代（しんだい）、システム、可愛い（かわいい）、ルミナってる、むにってる</a:t>
            </a:r>
            <a:endParaRPr kumimoji="1" lang="en-US" altLang="ja-JP" sz="1600" dirty="0"/>
          </a:p>
        </p:txBody>
      </p:sp>
    </p:spTree>
    <p:extLst>
      <p:ext uri="{BB962C8B-B14F-4D97-AF65-F5344CB8AC3E}">
        <p14:creationId xmlns:p14="http://schemas.microsoft.com/office/powerpoint/2010/main" val="1036554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紙で作った花">
            <a:extLst>
              <a:ext uri="{FF2B5EF4-FFF2-40B4-BE49-F238E27FC236}">
                <a16:creationId xmlns:a16="http://schemas.microsoft.com/office/drawing/2014/main" id="{224654F0-6997-37D6-8CF2-D8622A928F67}"/>
              </a:ext>
            </a:extLst>
          </p:cNvPr>
          <p:cNvPicPr>
            <a:picLocks noChangeAspect="1"/>
          </p:cNvPicPr>
          <p:nvPr/>
        </p:nvPicPr>
        <p:blipFill rotWithShape="1">
          <a:blip r:embed="rId2"/>
          <a:srcRect l="10227" r="282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タイトル 1">
            <a:extLst>
              <a:ext uri="{FF2B5EF4-FFF2-40B4-BE49-F238E27FC236}">
                <a16:creationId xmlns:a16="http://schemas.microsoft.com/office/drawing/2014/main" id="{DCC1C9F5-D34E-93BB-CC0B-B3E9071EB7C3}"/>
              </a:ext>
            </a:extLst>
          </p:cNvPr>
          <p:cNvSpPr>
            <a:spLocks noGrp="1"/>
          </p:cNvSpPr>
          <p:nvPr>
            <p:ph type="ctrTitle"/>
          </p:nvPr>
        </p:nvSpPr>
        <p:spPr>
          <a:xfrm>
            <a:off x="643468" y="420625"/>
            <a:ext cx="9744116" cy="1444752"/>
          </a:xfrm>
        </p:spPr>
        <p:txBody>
          <a:bodyPr>
            <a:normAutofit/>
          </a:bodyPr>
          <a:lstStyle/>
          <a:p>
            <a:r>
              <a:rPr kumimoji="1" lang="ja-JP" altLang="en-US" dirty="0"/>
              <a:t>感情を含む用語演算変換クイズ</a:t>
            </a:r>
          </a:p>
        </p:txBody>
      </p:sp>
      <p:sp>
        <p:nvSpPr>
          <p:cNvPr id="3" name="字幕 2">
            <a:extLst>
              <a:ext uri="{FF2B5EF4-FFF2-40B4-BE49-F238E27FC236}">
                <a16:creationId xmlns:a16="http://schemas.microsoft.com/office/drawing/2014/main" id="{439C52F2-CCF9-5AC1-1501-E2E322206B78}"/>
              </a:ext>
            </a:extLst>
          </p:cNvPr>
          <p:cNvSpPr>
            <a:spLocks noGrp="1"/>
          </p:cNvSpPr>
          <p:nvPr>
            <p:ph type="subTitle" idx="1"/>
          </p:nvPr>
        </p:nvSpPr>
        <p:spPr>
          <a:xfrm>
            <a:off x="643468" y="1755650"/>
            <a:ext cx="9524662" cy="4846310"/>
          </a:xfrm>
        </p:spPr>
        <p:txBody>
          <a:bodyPr>
            <a:normAutofit fontScale="92500"/>
          </a:bodyPr>
          <a:lstStyle/>
          <a:p>
            <a:r>
              <a:rPr kumimoji="1" lang="ja-JP" altLang="en-US" dirty="0"/>
              <a:t>内容：</a:t>
            </a:r>
            <a:endParaRPr kumimoji="1" lang="en-US" altLang="ja-JP" dirty="0"/>
          </a:p>
          <a:p>
            <a:r>
              <a:rPr kumimoji="1" lang="ja-JP" altLang="en-US" dirty="0"/>
              <a:t>感情を含む用語一覧は感情、基本感情、弱い感情、強い感情、応用感情、七大罪、七美徳、知識、負の感情、力、行動、精神力、集団、虚構の存在、職業、方法、学問、概念に識別されます。このクイズで楽しく感情を含む用語を覚えていきましょう！</a:t>
            </a:r>
            <a:endParaRPr kumimoji="1" lang="en-US" altLang="ja-JP" dirty="0"/>
          </a:p>
          <a:p>
            <a:r>
              <a:rPr kumimoji="1" lang="ja-JP" altLang="en-US" dirty="0"/>
              <a:t>クイズの問題に使用されている語句：</a:t>
            </a:r>
            <a:endParaRPr kumimoji="1" lang="en-US" altLang="ja-JP" dirty="0"/>
          </a:p>
          <a:p>
            <a:r>
              <a:rPr kumimoji="1" lang="ja-JP" altLang="en-US" dirty="0"/>
              <a:t>加算では合わせる、減算では外す、乗算では生み出す、乗算除算では生み出し省く、演算では至る、変換では変換するが使用されており、記号では＋、ー、＊、</a:t>
            </a:r>
            <a:r>
              <a:rPr kumimoji="1" lang="en-US" altLang="ja-JP" dirty="0"/>
              <a:t>/,%</a:t>
            </a:r>
            <a:r>
              <a:rPr kumimoji="1" lang="ja-JP" altLang="en-US" dirty="0"/>
              <a:t>、→、＝が使われています。</a:t>
            </a:r>
            <a:endParaRPr kumimoji="1"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2309480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紙で作った花">
            <a:extLst>
              <a:ext uri="{FF2B5EF4-FFF2-40B4-BE49-F238E27FC236}">
                <a16:creationId xmlns:a16="http://schemas.microsoft.com/office/drawing/2014/main" id="{224654F0-6997-37D6-8CF2-D8622A928F67}"/>
              </a:ext>
            </a:extLst>
          </p:cNvPr>
          <p:cNvPicPr>
            <a:picLocks noChangeAspect="1"/>
          </p:cNvPicPr>
          <p:nvPr/>
        </p:nvPicPr>
        <p:blipFill rotWithShape="1">
          <a:blip r:embed="rId2"/>
          <a:srcRect l="10227" r="282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タイトル 1">
            <a:extLst>
              <a:ext uri="{FF2B5EF4-FFF2-40B4-BE49-F238E27FC236}">
                <a16:creationId xmlns:a16="http://schemas.microsoft.com/office/drawing/2014/main" id="{DCC1C9F5-D34E-93BB-CC0B-B3E9071EB7C3}"/>
              </a:ext>
            </a:extLst>
          </p:cNvPr>
          <p:cNvSpPr>
            <a:spLocks noGrp="1"/>
          </p:cNvSpPr>
          <p:nvPr>
            <p:ph type="ctrTitle"/>
          </p:nvPr>
        </p:nvSpPr>
        <p:spPr>
          <a:xfrm>
            <a:off x="643468" y="256040"/>
            <a:ext cx="9744116" cy="779525"/>
          </a:xfrm>
        </p:spPr>
        <p:txBody>
          <a:bodyPr>
            <a:normAutofit fontScale="90000"/>
          </a:bodyPr>
          <a:lstStyle/>
          <a:p>
            <a:r>
              <a:rPr kumimoji="1" lang="ja-JP" altLang="en-US" dirty="0"/>
              <a:t>感情を含む用語演算変換クイズ</a:t>
            </a:r>
          </a:p>
        </p:txBody>
      </p:sp>
      <p:sp>
        <p:nvSpPr>
          <p:cNvPr id="3" name="字幕 2">
            <a:extLst>
              <a:ext uri="{FF2B5EF4-FFF2-40B4-BE49-F238E27FC236}">
                <a16:creationId xmlns:a16="http://schemas.microsoft.com/office/drawing/2014/main" id="{439C52F2-CCF9-5AC1-1501-E2E322206B78}"/>
              </a:ext>
            </a:extLst>
          </p:cNvPr>
          <p:cNvSpPr>
            <a:spLocks noGrp="1"/>
          </p:cNvSpPr>
          <p:nvPr>
            <p:ph type="subTitle" idx="1"/>
          </p:nvPr>
        </p:nvSpPr>
        <p:spPr>
          <a:xfrm>
            <a:off x="643468" y="1035565"/>
            <a:ext cx="11415182" cy="5566395"/>
          </a:xfrm>
        </p:spPr>
        <p:txBody>
          <a:bodyPr>
            <a:normAutofit fontScale="92500" lnSpcReduction="10000"/>
          </a:bodyPr>
          <a:lstStyle/>
          <a:p>
            <a:r>
              <a:rPr kumimoji="1" lang="ja-JP" altLang="en-US" dirty="0"/>
              <a:t>感情：愛憎、楽しい、エモい、可愛い、尊い</a:t>
            </a:r>
            <a:endParaRPr kumimoji="1" lang="en-US" altLang="ja-JP" dirty="0"/>
          </a:p>
          <a:p>
            <a:r>
              <a:rPr kumimoji="1" lang="ja-JP" altLang="en-US" dirty="0"/>
              <a:t>基本感情：怒り、悲しみ、喜び、恐れ、驚き、嫌悪、期待、信頼</a:t>
            </a:r>
            <a:endParaRPr kumimoji="1" lang="en-US" altLang="ja-JP" dirty="0"/>
          </a:p>
          <a:p>
            <a:r>
              <a:rPr kumimoji="1" lang="ja-JP" altLang="en-US" dirty="0"/>
              <a:t>弱い感情：平穏、興味、煩さ、憂い、退屈、動揺、心配、容認</a:t>
            </a:r>
            <a:endParaRPr kumimoji="1" lang="en-US" altLang="ja-JP" dirty="0"/>
          </a:p>
          <a:p>
            <a:r>
              <a:rPr kumimoji="1" lang="ja-JP" altLang="en-US" dirty="0"/>
              <a:t>強い感情：悲痛、恍惚、警戒、激怒、憎悪、驚嘆、恐怖、感嘆</a:t>
            </a:r>
            <a:endParaRPr kumimoji="1" lang="en-US" altLang="ja-JP" dirty="0"/>
          </a:p>
          <a:p>
            <a:r>
              <a:rPr kumimoji="1" lang="ja-JP" altLang="en-US" dirty="0"/>
              <a:t>応用感情：楽観、病的状態、積極性、誇り、冷笑、悲観、軽蔑、嫉妬、憤慨、自責、不信、恥、失望、絶望、感傷、畏敬、好奇心、歓喜、服従、罪悪感、不安、愛、希望、優位</a:t>
            </a:r>
            <a:endParaRPr kumimoji="1" lang="en-US" altLang="ja-JP" dirty="0"/>
          </a:p>
          <a:p>
            <a:r>
              <a:rPr kumimoji="1" lang="ja-JP" altLang="en-US" dirty="0"/>
              <a:t>七大罪：嫉妬、傲慢、憤怒、怠惰、強欲、暴食、色欲</a:t>
            </a:r>
            <a:endParaRPr kumimoji="1" lang="en-US" altLang="ja-JP" dirty="0"/>
          </a:p>
          <a:p>
            <a:r>
              <a:rPr kumimoji="1" lang="ja-JP" altLang="en-US" dirty="0"/>
              <a:t>七美徳：慈悲、忍耐、勤勉、救恤、節制、謙譲、純潔</a:t>
            </a:r>
            <a:endParaRPr kumimoji="1" lang="en-US" altLang="ja-JP" dirty="0"/>
          </a:p>
          <a:p>
            <a:r>
              <a:rPr kumimoji="1" lang="ja-JP" altLang="en-US" dirty="0"/>
              <a:t>知識：叡智</a:t>
            </a:r>
            <a:endParaRPr kumimoji="1" lang="en-US" altLang="ja-JP" dirty="0"/>
          </a:p>
          <a:p>
            <a:r>
              <a:rPr kumimoji="1" lang="ja-JP" altLang="en-US" dirty="0"/>
              <a:t>負の感情：悪意、恐怖、憤怒、憎悪、絶望、闘争、殺意、破滅、絶滅、滅亡</a:t>
            </a:r>
            <a:endParaRPr kumimoji="1" lang="en-US" altLang="ja-JP" dirty="0"/>
          </a:p>
          <a:p>
            <a:endParaRPr kumimoji="1"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2288416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紙で作った花">
            <a:extLst>
              <a:ext uri="{FF2B5EF4-FFF2-40B4-BE49-F238E27FC236}">
                <a16:creationId xmlns:a16="http://schemas.microsoft.com/office/drawing/2014/main" id="{224654F0-6997-37D6-8CF2-D8622A928F67}"/>
              </a:ext>
            </a:extLst>
          </p:cNvPr>
          <p:cNvPicPr>
            <a:picLocks noChangeAspect="1"/>
          </p:cNvPicPr>
          <p:nvPr/>
        </p:nvPicPr>
        <p:blipFill rotWithShape="1">
          <a:blip r:embed="rId2"/>
          <a:srcRect l="10227" r="282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タイトル 1">
            <a:extLst>
              <a:ext uri="{FF2B5EF4-FFF2-40B4-BE49-F238E27FC236}">
                <a16:creationId xmlns:a16="http://schemas.microsoft.com/office/drawing/2014/main" id="{DCC1C9F5-D34E-93BB-CC0B-B3E9071EB7C3}"/>
              </a:ext>
            </a:extLst>
          </p:cNvPr>
          <p:cNvSpPr>
            <a:spLocks noGrp="1"/>
          </p:cNvSpPr>
          <p:nvPr>
            <p:ph type="ctrTitle"/>
          </p:nvPr>
        </p:nvSpPr>
        <p:spPr>
          <a:xfrm>
            <a:off x="643468" y="420625"/>
            <a:ext cx="9744116" cy="1444752"/>
          </a:xfrm>
        </p:spPr>
        <p:txBody>
          <a:bodyPr>
            <a:normAutofit/>
          </a:bodyPr>
          <a:lstStyle/>
          <a:p>
            <a:r>
              <a:rPr kumimoji="1" lang="ja-JP" altLang="en-US" dirty="0"/>
              <a:t>感情を含む用語演算変換クイズ</a:t>
            </a:r>
          </a:p>
        </p:txBody>
      </p:sp>
      <p:sp>
        <p:nvSpPr>
          <p:cNvPr id="3" name="字幕 2">
            <a:extLst>
              <a:ext uri="{FF2B5EF4-FFF2-40B4-BE49-F238E27FC236}">
                <a16:creationId xmlns:a16="http://schemas.microsoft.com/office/drawing/2014/main" id="{439C52F2-CCF9-5AC1-1501-E2E322206B78}"/>
              </a:ext>
            </a:extLst>
          </p:cNvPr>
          <p:cNvSpPr>
            <a:spLocks noGrp="1"/>
          </p:cNvSpPr>
          <p:nvPr>
            <p:ph type="subTitle" idx="1"/>
          </p:nvPr>
        </p:nvSpPr>
        <p:spPr>
          <a:xfrm>
            <a:off x="643468" y="1755650"/>
            <a:ext cx="9524662" cy="4846310"/>
          </a:xfrm>
        </p:spPr>
        <p:txBody>
          <a:bodyPr>
            <a:normAutofit fontScale="92500" lnSpcReduction="20000"/>
          </a:bodyPr>
          <a:lstStyle/>
          <a:p>
            <a:r>
              <a:rPr kumimoji="1" lang="ja-JP" altLang="en-US" dirty="0"/>
              <a:t>力：魔法、イマジネーション、技能、神聖術</a:t>
            </a:r>
            <a:endParaRPr kumimoji="1" lang="en-US" altLang="ja-JP" dirty="0"/>
          </a:p>
          <a:p>
            <a:r>
              <a:rPr kumimoji="1" lang="ja-JP" altLang="en-US" dirty="0"/>
              <a:t>行動：ガッチャ！、モカってる、ツグってる、ノアってる、むにってる、ルミナってる、正義、絶対悪、歌唱</a:t>
            </a:r>
            <a:endParaRPr kumimoji="1" lang="en-US" altLang="ja-JP" dirty="0"/>
          </a:p>
          <a:p>
            <a:r>
              <a:rPr kumimoji="1" lang="ja-JP" altLang="en-US" dirty="0"/>
              <a:t>精神力：キラメンタル、忍タリティ、ブレイブ</a:t>
            </a:r>
            <a:endParaRPr kumimoji="1" lang="en-US" altLang="ja-JP" dirty="0"/>
          </a:p>
          <a:p>
            <a:r>
              <a:rPr kumimoji="1" lang="ja-JP" altLang="en-US" dirty="0"/>
              <a:t>虚構の存在：ビルド</a:t>
            </a:r>
            <a:endParaRPr kumimoji="1" lang="en-US" altLang="ja-JP" dirty="0"/>
          </a:p>
          <a:p>
            <a:r>
              <a:rPr kumimoji="1" lang="ja-JP" altLang="en-US" dirty="0"/>
              <a:t>集団：バンド</a:t>
            </a:r>
            <a:endParaRPr kumimoji="1" lang="en-US" altLang="ja-JP" dirty="0"/>
          </a:p>
          <a:p>
            <a:r>
              <a:rPr kumimoji="1" lang="ja-JP" altLang="en-US" dirty="0"/>
              <a:t>職業：</a:t>
            </a:r>
            <a:r>
              <a:rPr kumimoji="1" lang="en-US" altLang="ja-JP" dirty="0"/>
              <a:t>DJ</a:t>
            </a:r>
          </a:p>
          <a:p>
            <a:r>
              <a:rPr kumimoji="1" lang="ja-JP" altLang="en-US" dirty="0"/>
              <a:t>方法：技術</a:t>
            </a:r>
            <a:endParaRPr kumimoji="1" lang="en-US" altLang="ja-JP" dirty="0"/>
          </a:p>
          <a:p>
            <a:r>
              <a:rPr kumimoji="1" lang="ja-JP" altLang="en-US" dirty="0"/>
              <a:t>学問：科学、音楽</a:t>
            </a:r>
            <a:endParaRPr kumimoji="1" lang="en-US" altLang="ja-JP" dirty="0"/>
          </a:p>
          <a:p>
            <a:r>
              <a:rPr kumimoji="1" lang="ja-JP" altLang="en-US" dirty="0"/>
              <a:t>概念：ラブ＆ピース、記憶、システム、宇宙、神代</a:t>
            </a:r>
            <a:endParaRPr kumimoji="1" lang="en-US" altLang="ja-JP" dirty="0"/>
          </a:p>
          <a:p>
            <a:endParaRPr kumimoji="1" lang="en-US" altLang="ja-JP" dirty="0"/>
          </a:p>
          <a:p>
            <a:endParaRPr kumimoji="1" lang="en-US" altLang="ja-JP" dirty="0"/>
          </a:p>
        </p:txBody>
      </p:sp>
    </p:spTree>
    <p:extLst>
      <p:ext uri="{BB962C8B-B14F-4D97-AF65-F5344CB8AC3E}">
        <p14:creationId xmlns:p14="http://schemas.microsoft.com/office/powerpoint/2010/main" val="2046061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C1C9F5-D34E-93BB-CC0B-B3E9071EB7C3}"/>
              </a:ext>
            </a:extLst>
          </p:cNvPr>
          <p:cNvSpPr>
            <a:spLocks noGrp="1"/>
          </p:cNvSpPr>
          <p:nvPr>
            <p:ph type="ctrTitle"/>
          </p:nvPr>
        </p:nvSpPr>
        <p:spPr>
          <a:xfrm>
            <a:off x="643468" y="420625"/>
            <a:ext cx="4620583" cy="1444752"/>
          </a:xfrm>
        </p:spPr>
        <p:txBody>
          <a:bodyPr>
            <a:normAutofit fontScale="90000"/>
          </a:bodyPr>
          <a:lstStyle/>
          <a:p>
            <a:r>
              <a:rPr kumimoji="1" lang="ja-JP" altLang="en-US" dirty="0"/>
              <a:t>感情を含む用語演算変換クイズ</a:t>
            </a:r>
          </a:p>
        </p:txBody>
      </p:sp>
      <p:sp>
        <p:nvSpPr>
          <p:cNvPr id="3" name="字幕 2">
            <a:extLst>
              <a:ext uri="{FF2B5EF4-FFF2-40B4-BE49-F238E27FC236}">
                <a16:creationId xmlns:a16="http://schemas.microsoft.com/office/drawing/2014/main" id="{439C52F2-CCF9-5AC1-1501-E2E322206B78}"/>
              </a:ext>
            </a:extLst>
          </p:cNvPr>
          <p:cNvSpPr>
            <a:spLocks noGrp="1"/>
          </p:cNvSpPr>
          <p:nvPr>
            <p:ph type="subTitle" idx="1"/>
          </p:nvPr>
        </p:nvSpPr>
        <p:spPr>
          <a:xfrm>
            <a:off x="51257" y="2011680"/>
            <a:ext cx="6177958" cy="4681728"/>
          </a:xfrm>
        </p:spPr>
        <p:txBody>
          <a:bodyPr>
            <a:normAutofit fontScale="85000" lnSpcReduction="20000"/>
          </a:bodyPr>
          <a:lstStyle/>
          <a:p>
            <a:r>
              <a:rPr kumimoji="1" lang="ja-JP" altLang="en-US" dirty="0"/>
              <a:t>拡張遊び：タイムアタック、ランキングが可能です。</a:t>
            </a:r>
            <a:endParaRPr kumimoji="1" lang="en-US" altLang="ja-JP" dirty="0"/>
          </a:p>
          <a:p>
            <a:r>
              <a:rPr kumimoji="1" lang="ja-JP" altLang="en-US" dirty="0"/>
              <a:t>タイムアタックをするにはストップウォッチ等の時間を測る事の出来るものをご用意ください。</a:t>
            </a:r>
            <a:endParaRPr kumimoji="1" lang="en-US" altLang="ja-JP" dirty="0"/>
          </a:p>
          <a:p>
            <a:r>
              <a:rPr kumimoji="1" lang="ja-JP" altLang="en-US" dirty="0"/>
              <a:t>ランキングを行う場合は上位</a:t>
            </a:r>
            <a:r>
              <a:rPr kumimoji="1" lang="en-US" altLang="ja-JP" dirty="0"/>
              <a:t>30</a:t>
            </a:r>
            <a:r>
              <a:rPr kumimoji="1" lang="ja-JP" altLang="en-US" dirty="0"/>
              <a:t>人のみをランキングに載せてください。回答を入力した回数、クリアタイム、正解数を記録して下さい。</a:t>
            </a:r>
            <a:endParaRPr kumimoji="1" lang="en-US" altLang="ja-JP" dirty="0"/>
          </a:p>
          <a:p>
            <a:r>
              <a:rPr kumimoji="1" lang="ja-JP" altLang="en-US" dirty="0"/>
              <a:t>クリアタイム及びタイムアタックをする場合は実行＆デバッグを押してからゲームを終了しますが表示されるまでの時間を測ってください。</a:t>
            </a:r>
            <a:endParaRPr kumimoji="1" lang="en-US" altLang="ja-JP" dirty="0"/>
          </a:p>
          <a:p>
            <a:r>
              <a:rPr kumimoji="1" lang="ja-JP" altLang="en-US" dirty="0"/>
              <a:t>ランキング表を用意できない場合は以下の表をご使用ください。</a:t>
            </a:r>
            <a:endParaRPr kumimoji="1" lang="en-US" altLang="ja-JP" dirty="0"/>
          </a:p>
        </p:txBody>
      </p:sp>
      <p:pic>
        <p:nvPicPr>
          <p:cNvPr id="4" name="Picture 3" descr="紙で作った花">
            <a:extLst>
              <a:ext uri="{FF2B5EF4-FFF2-40B4-BE49-F238E27FC236}">
                <a16:creationId xmlns:a16="http://schemas.microsoft.com/office/drawing/2014/main" id="{224654F0-6997-37D6-8CF2-D8622A928F67}"/>
              </a:ext>
            </a:extLst>
          </p:cNvPr>
          <p:cNvPicPr>
            <a:picLocks noChangeAspect="1"/>
          </p:cNvPicPr>
          <p:nvPr/>
        </p:nvPicPr>
        <p:blipFill rotWithShape="1">
          <a:blip r:embed="rId2"/>
          <a:srcRect l="10227" r="282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794210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紙で作った花">
            <a:extLst>
              <a:ext uri="{FF2B5EF4-FFF2-40B4-BE49-F238E27FC236}">
                <a16:creationId xmlns:a16="http://schemas.microsoft.com/office/drawing/2014/main" id="{224654F0-6997-37D6-8CF2-D8622A928F67}"/>
              </a:ext>
            </a:extLst>
          </p:cNvPr>
          <p:cNvPicPr>
            <a:picLocks noChangeAspect="1"/>
          </p:cNvPicPr>
          <p:nvPr/>
        </p:nvPicPr>
        <p:blipFill rotWithShape="1">
          <a:blip r:embed="rId2"/>
          <a:srcRect l="10227" r="282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タイトル 1">
            <a:extLst>
              <a:ext uri="{FF2B5EF4-FFF2-40B4-BE49-F238E27FC236}">
                <a16:creationId xmlns:a16="http://schemas.microsoft.com/office/drawing/2014/main" id="{DCC1C9F5-D34E-93BB-CC0B-B3E9071EB7C3}"/>
              </a:ext>
            </a:extLst>
          </p:cNvPr>
          <p:cNvSpPr>
            <a:spLocks noGrp="1"/>
          </p:cNvSpPr>
          <p:nvPr>
            <p:ph type="title"/>
          </p:nvPr>
        </p:nvSpPr>
        <p:spPr>
          <a:xfrm>
            <a:off x="704986" y="42844"/>
            <a:ext cx="10515600" cy="644888"/>
          </a:xfrm>
        </p:spPr>
        <p:txBody>
          <a:bodyPr>
            <a:normAutofit fontScale="90000"/>
          </a:bodyPr>
          <a:lstStyle/>
          <a:p>
            <a:r>
              <a:rPr kumimoji="1" lang="ja-JP" altLang="en-US" dirty="0"/>
              <a:t>クイズランキング</a:t>
            </a:r>
            <a:r>
              <a:rPr kumimoji="1" lang="en-US" altLang="ja-JP" dirty="0"/>
              <a:t>TOP30(part1)</a:t>
            </a:r>
            <a:endParaRPr kumimoji="1" lang="ja-JP" altLang="en-US" dirty="0"/>
          </a:p>
        </p:txBody>
      </p:sp>
      <p:graphicFrame>
        <p:nvGraphicFramePr>
          <p:cNvPr id="9" name="コンテンツ プレースホルダー 8">
            <a:extLst>
              <a:ext uri="{FF2B5EF4-FFF2-40B4-BE49-F238E27FC236}">
                <a16:creationId xmlns:a16="http://schemas.microsoft.com/office/drawing/2014/main" id="{58990E8B-9A00-CDF8-A3CC-4D9D39ABED88}"/>
              </a:ext>
            </a:extLst>
          </p:cNvPr>
          <p:cNvGraphicFramePr>
            <a:graphicFrameLocks noGrp="1"/>
          </p:cNvGraphicFramePr>
          <p:nvPr>
            <p:ph idx="1"/>
            <p:extLst>
              <p:ext uri="{D42A27DB-BD31-4B8C-83A1-F6EECF244321}">
                <p14:modId xmlns:p14="http://schemas.microsoft.com/office/powerpoint/2010/main" val="4063027897"/>
              </p:ext>
            </p:extLst>
          </p:nvPr>
        </p:nvGraphicFramePr>
        <p:xfrm>
          <a:off x="704986" y="687732"/>
          <a:ext cx="11182215" cy="4079240"/>
        </p:xfrm>
        <a:graphic>
          <a:graphicData uri="http://schemas.openxmlformats.org/drawingml/2006/table">
            <a:tbl>
              <a:tblPr firstRow="1" bandRow="1">
                <a:tableStyleId>{5C22544A-7EE6-4342-B048-85BDC9FD1C3A}</a:tableStyleId>
              </a:tblPr>
              <a:tblGrid>
                <a:gridCol w="2236443">
                  <a:extLst>
                    <a:ext uri="{9D8B030D-6E8A-4147-A177-3AD203B41FA5}">
                      <a16:colId xmlns:a16="http://schemas.microsoft.com/office/drawing/2014/main" val="866344363"/>
                    </a:ext>
                  </a:extLst>
                </a:gridCol>
                <a:gridCol w="2236443">
                  <a:extLst>
                    <a:ext uri="{9D8B030D-6E8A-4147-A177-3AD203B41FA5}">
                      <a16:colId xmlns:a16="http://schemas.microsoft.com/office/drawing/2014/main" val="2842124629"/>
                    </a:ext>
                  </a:extLst>
                </a:gridCol>
                <a:gridCol w="2236443">
                  <a:extLst>
                    <a:ext uri="{9D8B030D-6E8A-4147-A177-3AD203B41FA5}">
                      <a16:colId xmlns:a16="http://schemas.microsoft.com/office/drawing/2014/main" val="1021520043"/>
                    </a:ext>
                  </a:extLst>
                </a:gridCol>
                <a:gridCol w="2236443">
                  <a:extLst>
                    <a:ext uri="{9D8B030D-6E8A-4147-A177-3AD203B41FA5}">
                      <a16:colId xmlns:a16="http://schemas.microsoft.com/office/drawing/2014/main" val="4283526194"/>
                    </a:ext>
                  </a:extLst>
                </a:gridCol>
                <a:gridCol w="2236443">
                  <a:extLst>
                    <a:ext uri="{9D8B030D-6E8A-4147-A177-3AD203B41FA5}">
                      <a16:colId xmlns:a16="http://schemas.microsoft.com/office/drawing/2014/main" val="2194053182"/>
                    </a:ext>
                  </a:extLst>
                </a:gridCol>
              </a:tblGrid>
              <a:tr h="370840">
                <a:tc>
                  <a:txBody>
                    <a:bodyPr/>
                    <a:lstStyle/>
                    <a:p>
                      <a:r>
                        <a:rPr kumimoji="1" lang="ja-JP" altLang="en-US" dirty="0"/>
                        <a:t>順位</a:t>
                      </a:r>
                    </a:p>
                  </a:txBody>
                  <a:tcPr/>
                </a:tc>
                <a:tc>
                  <a:txBody>
                    <a:bodyPr/>
                    <a:lstStyle/>
                    <a:p>
                      <a:r>
                        <a:rPr kumimoji="1" lang="ja-JP" altLang="en-US" dirty="0"/>
                        <a:t>名前</a:t>
                      </a:r>
                    </a:p>
                  </a:txBody>
                  <a:tcPr/>
                </a:tc>
                <a:tc>
                  <a:txBody>
                    <a:bodyPr/>
                    <a:lstStyle/>
                    <a:p>
                      <a:r>
                        <a:rPr kumimoji="1" lang="ja-JP" altLang="en-US" dirty="0"/>
                        <a:t>クリアタイム</a:t>
                      </a:r>
                    </a:p>
                  </a:txBody>
                  <a:tcPr/>
                </a:tc>
                <a:tc>
                  <a:txBody>
                    <a:bodyPr/>
                    <a:lstStyle/>
                    <a:p>
                      <a:r>
                        <a:rPr kumimoji="1" lang="ja-JP" altLang="en-US" dirty="0"/>
                        <a:t>回答を入力した回数</a:t>
                      </a:r>
                    </a:p>
                  </a:txBody>
                  <a:tcPr/>
                </a:tc>
                <a:tc>
                  <a:txBody>
                    <a:bodyPr/>
                    <a:lstStyle/>
                    <a:p>
                      <a:r>
                        <a:rPr kumimoji="1" lang="ja-JP" altLang="en-US" dirty="0"/>
                        <a:t>正解数</a:t>
                      </a:r>
                    </a:p>
                  </a:txBody>
                  <a:tcPr/>
                </a:tc>
                <a:extLst>
                  <a:ext uri="{0D108BD9-81ED-4DB2-BD59-A6C34878D82A}">
                    <a16:rowId xmlns:a16="http://schemas.microsoft.com/office/drawing/2014/main" val="2199632417"/>
                  </a:ext>
                </a:extLst>
              </a:tr>
              <a:tr h="370840">
                <a:tc>
                  <a:txBody>
                    <a:bodyPr/>
                    <a:lstStyle/>
                    <a:p>
                      <a:r>
                        <a:rPr kumimoji="1" lang="en-US" altLang="ja-JP" dirty="0"/>
                        <a:t>1</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151485443"/>
                  </a:ext>
                </a:extLst>
              </a:tr>
              <a:tr h="370840">
                <a:tc>
                  <a:txBody>
                    <a:bodyPr/>
                    <a:lstStyle/>
                    <a:p>
                      <a:r>
                        <a:rPr kumimoji="1" lang="en-US" altLang="ja-JP" dirty="0"/>
                        <a:t>2</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763279811"/>
                  </a:ext>
                </a:extLst>
              </a:tr>
              <a:tr h="370840">
                <a:tc>
                  <a:txBody>
                    <a:bodyPr/>
                    <a:lstStyle/>
                    <a:p>
                      <a:r>
                        <a:rPr kumimoji="1" lang="en-US" altLang="ja-JP" dirty="0"/>
                        <a:t>3</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375974788"/>
                  </a:ext>
                </a:extLst>
              </a:tr>
              <a:tr h="370840">
                <a:tc>
                  <a:txBody>
                    <a:bodyPr/>
                    <a:lstStyle/>
                    <a:p>
                      <a:r>
                        <a:rPr kumimoji="1" lang="en-US" altLang="ja-JP" dirty="0"/>
                        <a:t>4</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725004536"/>
                  </a:ext>
                </a:extLst>
              </a:tr>
              <a:tr h="370840">
                <a:tc>
                  <a:txBody>
                    <a:bodyPr/>
                    <a:lstStyle/>
                    <a:p>
                      <a:r>
                        <a:rPr kumimoji="1" lang="en-US" altLang="ja-JP" dirty="0"/>
                        <a:t>5</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8278303"/>
                  </a:ext>
                </a:extLst>
              </a:tr>
              <a:tr h="370840">
                <a:tc>
                  <a:txBody>
                    <a:bodyPr/>
                    <a:lstStyle/>
                    <a:p>
                      <a:r>
                        <a:rPr kumimoji="1" lang="en-US" altLang="ja-JP" dirty="0"/>
                        <a:t>6</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783269287"/>
                  </a:ext>
                </a:extLst>
              </a:tr>
              <a:tr h="370840">
                <a:tc>
                  <a:txBody>
                    <a:bodyPr/>
                    <a:lstStyle/>
                    <a:p>
                      <a:r>
                        <a:rPr kumimoji="1" lang="en-US" altLang="ja-JP" dirty="0"/>
                        <a:t>7</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043645174"/>
                  </a:ext>
                </a:extLst>
              </a:tr>
              <a:tr h="370840">
                <a:tc>
                  <a:txBody>
                    <a:bodyPr/>
                    <a:lstStyle/>
                    <a:p>
                      <a:r>
                        <a:rPr kumimoji="1" lang="en-US" altLang="ja-JP" dirty="0"/>
                        <a:t>8</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098774184"/>
                  </a:ext>
                </a:extLst>
              </a:tr>
              <a:tr h="370840">
                <a:tc>
                  <a:txBody>
                    <a:bodyPr/>
                    <a:lstStyle/>
                    <a:p>
                      <a:r>
                        <a:rPr kumimoji="1" lang="en-US" altLang="ja-JP" dirty="0"/>
                        <a:t>9</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20739217"/>
                  </a:ext>
                </a:extLst>
              </a:tr>
              <a:tr h="370840">
                <a:tc>
                  <a:txBody>
                    <a:bodyPr/>
                    <a:lstStyle/>
                    <a:p>
                      <a:r>
                        <a:rPr kumimoji="1" lang="en-US" altLang="ja-JP" dirty="0"/>
                        <a:t>10</a:t>
                      </a:r>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373322615"/>
                  </a:ext>
                </a:extLst>
              </a:tr>
            </a:tbl>
          </a:graphicData>
        </a:graphic>
      </p:graphicFrame>
      <p:graphicFrame>
        <p:nvGraphicFramePr>
          <p:cNvPr id="10" name="表 9">
            <a:extLst>
              <a:ext uri="{FF2B5EF4-FFF2-40B4-BE49-F238E27FC236}">
                <a16:creationId xmlns:a16="http://schemas.microsoft.com/office/drawing/2014/main" id="{DA3F09C0-7148-DD37-4D45-961098BDCA00}"/>
              </a:ext>
            </a:extLst>
          </p:cNvPr>
          <p:cNvGraphicFramePr>
            <a:graphicFrameLocks noGrp="1"/>
          </p:cNvGraphicFramePr>
          <p:nvPr>
            <p:extLst>
              <p:ext uri="{D42A27DB-BD31-4B8C-83A1-F6EECF244321}">
                <p14:modId xmlns:p14="http://schemas.microsoft.com/office/powerpoint/2010/main" val="1724269298"/>
              </p:ext>
            </p:extLst>
          </p:nvPr>
        </p:nvGraphicFramePr>
        <p:xfrm>
          <a:off x="704986" y="4766972"/>
          <a:ext cx="11182215" cy="1854200"/>
        </p:xfrm>
        <a:graphic>
          <a:graphicData uri="http://schemas.openxmlformats.org/drawingml/2006/table">
            <a:tbl>
              <a:tblPr firstRow="1" bandRow="1">
                <a:tableStyleId>{5C22544A-7EE6-4342-B048-85BDC9FD1C3A}</a:tableStyleId>
              </a:tblPr>
              <a:tblGrid>
                <a:gridCol w="2236443">
                  <a:extLst>
                    <a:ext uri="{9D8B030D-6E8A-4147-A177-3AD203B41FA5}">
                      <a16:colId xmlns:a16="http://schemas.microsoft.com/office/drawing/2014/main" val="813678847"/>
                    </a:ext>
                  </a:extLst>
                </a:gridCol>
                <a:gridCol w="2236443">
                  <a:extLst>
                    <a:ext uri="{9D8B030D-6E8A-4147-A177-3AD203B41FA5}">
                      <a16:colId xmlns:a16="http://schemas.microsoft.com/office/drawing/2014/main" val="3199909664"/>
                    </a:ext>
                  </a:extLst>
                </a:gridCol>
                <a:gridCol w="2236443">
                  <a:extLst>
                    <a:ext uri="{9D8B030D-6E8A-4147-A177-3AD203B41FA5}">
                      <a16:colId xmlns:a16="http://schemas.microsoft.com/office/drawing/2014/main" val="867313836"/>
                    </a:ext>
                  </a:extLst>
                </a:gridCol>
                <a:gridCol w="2236443">
                  <a:extLst>
                    <a:ext uri="{9D8B030D-6E8A-4147-A177-3AD203B41FA5}">
                      <a16:colId xmlns:a16="http://schemas.microsoft.com/office/drawing/2014/main" val="3350407290"/>
                    </a:ext>
                  </a:extLst>
                </a:gridCol>
                <a:gridCol w="2236443">
                  <a:extLst>
                    <a:ext uri="{9D8B030D-6E8A-4147-A177-3AD203B41FA5}">
                      <a16:colId xmlns:a16="http://schemas.microsoft.com/office/drawing/2014/main" val="48146696"/>
                    </a:ext>
                  </a:extLst>
                </a:gridCol>
              </a:tblGrid>
              <a:tr h="370840">
                <a:tc>
                  <a:txBody>
                    <a:bodyPr/>
                    <a:lstStyle/>
                    <a:p>
                      <a:r>
                        <a:rPr kumimoji="1" lang="en-US" altLang="ja-JP" dirty="0"/>
                        <a:t>11</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975941459"/>
                  </a:ext>
                </a:extLst>
              </a:tr>
              <a:tr h="370840">
                <a:tc>
                  <a:txBody>
                    <a:bodyPr/>
                    <a:lstStyle/>
                    <a:p>
                      <a:r>
                        <a:rPr kumimoji="1" lang="en-US" altLang="ja-JP" dirty="0"/>
                        <a:t>12</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719244427"/>
                  </a:ext>
                </a:extLst>
              </a:tr>
              <a:tr h="370840">
                <a:tc>
                  <a:txBody>
                    <a:bodyPr/>
                    <a:lstStyle/>
                    <a:p>
                      <a:r>
                        <a:rPr kumimoji="1" lang="en-US" altLang="ja-JP" dirty="0"/>
                        <a:t>13</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073135256"/>
                  </a:ext>
                </a:extLst>
              </a:tr>
              <a:tr h="370840">
                <a:tc>
                  <a:txBody>
                    <a:bodyPr/>
                    <a:lstStyle/>
                    <a:p>
                      <a:r>
                        <a:rPr kumimoji="1" lang="en-US" altLang="ja-JP" dirty="0"/>
                        <a:t>14</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454740952"/>
                  </a:ext>
                </a:extLst>
              </a:tr>
              <a:tr h="370840">
                <a:tc>
                  <a:txBody>
                    <a:bodyPr/>
                    <a:lstStyle/>
                    <a:p>
                      <a:r>
                        <a:rPr kumimoji="1" lang="en-US" altLang="ja-JP" dirty="0"/>
                        <a:t>15</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559223008"/>
                  </a:ext>
                </a:extLst>
              </a:tr>
            </a:tbl>
          </a:graphicData>
        </a:graphic>
      </p:graphicFrame>
    </p:spTree>
    <p:extLst>
      <p:ext uri="{BB962C8B-B14F-4D97-AF65-F5344CB8AC3E}">
        <p14:creationId xmlns:p14="http://schemas.microsoft.com/office/powerpoint/2010/main" val="693503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紙で作った花">
            <a:extLst>
              <a:ext uri="{FF2B5EF4-FFF2-40B4-BE49-F238E27FC236}">
                <a16:creationId xmlns:a16="http://schemas.microsoft.com/office/drawing/2014/main" id="{224654F0-6997-37D6-8CF2-D8622A928F67}"/>
              </a:ext>
            </a:extLst>
          </p:cNvPr>
          <p:cNvPicPr>
            <a:picLocks noChangeAspect="1"/>
          </p:cNvPicPr>
          <p:nvPr/>
        </p:nvPicPr>
        <p:blipFill rotWithShape="1">
          <a:blip r:embed="rId2"/>
          <a:srcRect l="10227" r="2826"/>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タイトル 1">
            <a:extLst>
              <a:ext uri="{FF2B5EF4-FFF2-40B4-BE49-F238E27FC236}">
                <a16:creationId xmlns:a16="http://schemas.microsoft.com/office/drawing/2014/main" id="{DCC1C9F5-D34E-93BB-CC0B-B3E9071EB7C3}"/>
              </a:ext>
            </a:extLst>
          </p:cNvPr>
          <p:cNvSpPr>
            <a:spLocks noGrp="1"/>
          </p:cNvSpPr>
          <p:nvPr>
            <p:ph type="title"/>
          </p:nvPr>
        </p:nvSpPr>
        <p:spPr>
          <a:xfrm>
            <a:off x="704986" y="42843"/>
            <a:ext cx="10515600" cy="798405"/>
          </a:xfrm>
        </p:spPr>
        <p:txBody>
          <a:bodyPr>
            <a:normAutofit fontScale="90000"/>
          </a:bodyPr>
          <a:lstStyle/>
          <a:p>
            <a:r>
              <a:rPr kumimoji="1" lang="ja-JP" altLang="en-US" dirty="0"/>
              <a:t>クイズランキング</a:t>
            </a:r>
            <a:r>
              <a:rPr kumimoji="1" lang="en-US" altLang="ja-JP" dirty="0"/>
              <a:t>TOP30(part2)</a:t>
            </a:r>
            <a:endParaRPr kumimoji="1" lang="ja-JP" altLang="en-US" dirty="0"/>
          </a:p>
        </p:txBody>
      </p:sp>
      <p:graphicFrame>
        <p:nvGraphicFramePr>
          <p:cNvPr id="9" name="コンテンツ プレースホルダー 8">
            <a:extLst>
              <a:ext uri="{FF2B5EF4-FFF2-40B4-BE49-F238E27FC236}">
                <a16:creationId xmlns:a16="http://schemas.microsoft.com/office/drawing/2014/main" id="{58990E8B-9A00-CDF8-A3CC-4D9D39ABED88}"/>
              </a:ext>
            </a:extLst>
          </p:cNvPr>
          <p:cNvGraphicFramePr>
            <a:graphicFrameLocks noGrp="1"/>
          </p:cNvGraphicFramePr>
          <p:nvPr>
            <p:ph idx="1"/>
            <p:extLst>
              <p:ext uri="{D42A27DB-BD31-4B8C-83A1-F6EECF244321}">
                <p14:modId xmlns:p14="http://schemas.microsoft.com/office/powerpoint/2010/main" val="700669966"/>
              </p:ext>
            </p:extLst>
          </p:nvPr>
        </p:nvGraphicFramePr>
        <p:xfrm>
          <a:off x="704986" y="691750"/>
          <a:ext cx="10515600" cy="4008263"/>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866344363"/>
                    </a:ext>
                  </a:extLst>
                </a:gridCol>
                <a:gridCol w="2103120">
                  <a:extLst>
                    <a:ext uri="{9D8B030D-6E8A-4147-A177-3AD203B41FA5}">
                      <a16:colId xmlns:a16="http://schemas.microsoft.com/office/drawing/2014/main" val="2842124629"/>
                    </a:ext>
                  </a:extLst>
                </a:gridCol>
                <a:gridCol w="2103120">
                  <a:extLst>
                    <a:ext uri="{9D8B030D-6E8A-4147-A177-3AD203B41FA5}">
                      <a16:colId xmlns:a16="http://schemas.microsoft.com/office/drawing/2014/main" val="1021520043"/>
                    </a:ext>
                  </a:extLst>
                </a:gridCol>
                <a:gridCol w="2103120">
                  <a:extLst>
                    <a:ext uri="{9D8B030D-6E8A-4147-A177-3AD203B41FA5}">
                      <a16:colId xmlns:a16="http://schemas.microsoft.com/office/drawing/2014/main" val="4283526194"/>
                    </a:ext>
                  </a:extLst>
                </a:gridCol>
                <a:gridCol w="2103120">
                  <a:extLst>
                    <a:ext uri="{9D8B030D-6E8A-4147-A177-3AD203B41FA5}">
                      <a16:colId xmlns:a16="http://schemas.microsoft.com/office/drawing/2014/main" val="2194053182"/>
                    </a:ext>
                  </a:extLst>
                </a:gridCol>
              </a:tblGrid>
              <a:tr h="373695">
                <a:tc>
                  <a:txBody>
                    <a:bodyPr/>
                    <a:lstStyle/>
                    <a:p>
                      <a:r>
                        <a:rPr kumimoji="1" lang="ja-JP" altLang="en-US" dirty="0"/>
                        <a:t>順位</a:t>
                      </a:r>
                    </a:p>
                  </a:txBody>
                  <a:tcPr/>
                </a:tc>
                <a:tc>
                  <a:txBody>
                    <a:bodyPr/>
                    <a:lstStyle/>
                    <a:p>
                      <a:r>
                        <a:rPr kumimoji="1" lang="ja-JP" altLang="en-US" dirty="0"/>
                        <a:t>名前</a:t>
                      </a:r>
                    </a:p>
                  </a:txBody>
                  <a:tcPr/>
                </a:tc>
                <a:tc>
                  <a:txBody>
                    <a:bodyPr/>
                    <a:lstStyle/>
                    <a:p>
                      <a:r>
                        <a:rPr kumimoji="1" lang="ja-JP" altLang="en-US" dirty="0"/>
                        <a:t>クリアタイム</a:t>
                      </a:r>
                    </a:p>
                  </a:txBody>
                  <a:tcPr/>
                </a:tc>
                <a:tc>
                  <a:txBody>
                    <a:bodyPr/>
                    <a:lstStyle/>
                    <a:p>
                      <a:r>
                        <a:rPr kumimoji="1" lang="ja-JP" altLang="en-US" dirty="0"/>
                        <a:t>回答の入力回数</a:t>
                      </a:r>
                    </a:p>
                  </a:txBody>
                  <a:tcPr/>
                </a:tc>
                <a:tc>
                  <a:txBody>
                    <a:bodyPr/>
                    <a:lstStyle/>
                    <a:p>
                      <a:r>
                        <a:rPr kumimoji="1" lang="ja-JP" altLang="en-US" dirty="0"/>
                        <a:t>正解数</a:t>
                      </a:r>
                    </a:p>
                  </a:txBody>
                  <a:tcPr/>
                </a:tc>
                <a:extLst>
                  <a:ext uri="{0D108BD9-81ED-4DB2-BD59-A6C34878D82A}">
                    <a16:rowId xmlns:a16="http://schemas.microsoft.com/office/drawing/2014/main" val="2199632417"/>
                  </a:ext>
                </a:extLst>
              </a:tr>
              <a:tr h="373695">
                <a:tc>
                  <a:txBody>
                    <a:bodyPr/>
                    <a:lstStyle/>
                    <a:p>
                      <a:r>
                        <a:rPr kumimoji="1" lang="en-US" altLang="ja-JP" dirty="0"/>
                        <a:t>16</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151485443"/>
                  </a:ext>
                </a:extLst>
              </a:tr>
              <a:tr h="373695">
                <a:tc>
                  <a:txBody>
                    <a:bodyPr/>
                    <a:lstStyle/>
                    <a:p>
                      <a:r>
                        <a:rPr kumimoji="1" lang="en-US" altLang="ja-JP" dirty="0"/>
                        <a:t>17</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763279811"/>
                  </a:ext>
                </a:extLst>
              </a:tr>
              <a:tr h="373695">
                <a:tc>
                  <a:txBody>
                    <a:bodyPr/>
                    <a:lstStyle/>
                    <a:p>
                      <a:r>
                        <a:rPr kumimoji="1" lang="en-US" altLang="ja-JP" dirty="0"/>
                        <a:t>18</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1375974788"/>
                  </a:ext>
                </a:extLst>
              </a:tr>
              <a:tr h="373695">
                <a:tc>
                  <a:txBody>
                    <a:bodyPr/>
                    <a:lstStyle/>
                    <a:p>
                      <a:r>
                        <a:rPr kumimoji="1" lang="en-US" altLang="ja-JP" dirty="0"/>
                        <a:t>19</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725004536"/>
                  </a:ext>
                </a:extLst>
              </a:tr>
              <a:tr h="645008">
                <a:tc>
                  <a:txBody>
                    <a:bodyPr/>
                    <a:lstStyle/>
                    <a:p>
                      <a:r>
                        <a:rPr kumimoji="1" lang="en-US" altLang="ja-JP" dirty="0"/>
                        <a:t>20</a:t>
                      </a:r>
                    </a:p>
                    <a:p>
                      <a:r>
                        <a:rPr kumimoji="1" lang="en-US" altLang="ja-JP" dirty="0"/>
                        <a:t>21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8278303"/>
                  </a:ext>
                </a:extLst>
              </a:tr>
              <a:tr h="373695">
                <a:tc>
                  <a:txBody>
                    <a:bodyPr/>
                    <a:lstStyle/>
                    <a:p>
                      <a:r>
                        <a:rPr kumimoji="1" lang="en-US" altLang="ja-JP" dirty="0"/>
                        <a:t>22</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783269287"/>
                  </a:ext>
                </a:extLst>
              </a:tr>
              <a:tr h="373695">
                <a:tc>
                  <a:txBody>
                    <a:bodyPr/>
                    <a:lstStyle/>
                    <a:p>
                      <a:r>
                        <a:rPr kumimoji="1" lang="en-US" altLang="ja-JP" dirty="0"/>
                        <a:t>23</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043645174"/>
                  </a:ext>
                </a:extLst>
              </a:tr>
              <a:tr h="373695">
                <a:tc>
                  <a:txBody>
                    <a:bodyPr/>
                    <a:lstStyle/>
                    <a:p>
                      <a:r>
                        <a:rPr kumimoji="1" lang="en-US" altLang="ja-JP" dirty="0"/>
                        <a:t>24</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098774184"/>
                  </a:ext>
                </a:extLst>
              </a:tr>
              <a:tr h="373695">
                <a:tc>
                  <a:txBody>
                    <a:bodyPr/>
                    <a:lstStyle/>
                    <a:p>
                      <a:r>
                        <a:rPr kumimoji="1" lang="en-US" altLang="ja-JP" dirty="0"/>
                        <a:t>25</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720739217"/>
                  </a:ext>
                </a:extLst>
              </a:tr>
            </a:tbl>
          </a:graphicData>
        </a:graphic>
      </p:graphicFrame>
      <p:graphicFrame>
        <p:nvGraphicFramePr>
          <p:cNvPr id="10" name="表 9">
            <a:extLst>
              <a:ext uri="{FF2B5EF4-FFF2-40B4-BE49-F238E27FC236}">
                <a16:creationId xmlns:a16="http://schemas.microsoft.com/office/drawing/2014/main" id="{DA3F09C0-7148-DD37-4D45-961098BDCA00}"/>
              </a:ext>
            </a:extLst>
          </p:cNvPr>
          <p:cNvGraphicFramePr>
            <a:graphicFrameLocks noGrp="1"/>
          </p:cNvGraphicFramePr>
          <p:nvPr>
            <p:extLst>
              <p:ext uri="{D42A27DB-BD31-4B8C-83A1-F6EECF244321}">
                <p14:modId xmlns:p14="http://schemas.microsoft.com/office/powerpoint/2010/main" val="3631478068"/>
              </p:ext>
            </p:extLst>
          </p:nvPr>
        </p:nvGraphicFramePr>
        <p:xfrm>
          <a:off x="704986" y="4706273"/>
          <a:ext cx="10515600" cy="1828800"/>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813678847"/>
                    </a:ext>
                  </a:extLst>
                </a:gridCol>
                <a:gridCol w="2103120">
                  <a:extLst>
                    <a:ext uri="{9D8B030D-6E8A-4147-A177-3AD203B41FA5}">
                      <a16:colId xmlns:a16="http://schemas.microsoft.com/office/drawing/2014/main" val="3199909664"/>
                    </a:ext>
                  </a:extLst>
                </a:gridCol>
                <a:gridCol w="2103120">
                  <a:extLst>
                    <a:ext uri="{9D8B030D-6E8A-4147-A177-3AD203B41FA5}">
                      <a16:colId xmlns:a16="http://schemas.microsoft.com/office/drawing/2014/main" val="867313836"/>
                    </a:ext>
                  </a:extLst>
                </a:gridCol>
                <a:gridCol w="2103120">
                  <a:extLst>
                    <a:ext uri="{9D8B030D-6E8A-4147-A177-3AD203B41FA5}">
                      <a16:colId xmlns:a16="http://schemas.microsoft.com/office/drawing/2014/main" val="3350407290"/>
                    </a:ext>
                  </a:extLst>
                </a:gridCol>
                <a:gridCol w="2103120">
                  <a:extLst>
                    <a:ext uri="{9D8B030D-6E8A-4147-A177-3AD203B41FA5}">
                      <a16:colId xmlns:a16="http://schemas.microsoft.com/office/drawing/2014/main" val="48146696"/>
                    </a:ext>
                  </a:extLst>
                </a:gridCol>
              </a:tblGrid>
              <a:tr h="306805">
                <a:tc>
                  <a:txBody>
                    <a:bodyPr/>
                    <a:lstStyle/>
                    <a:p>
                      <a:r>
                        <a:rPr kumimoji="1" lang="en-US" altLang="ja-JP" dirty="0"/>
                        <a:t>26</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975941459"/>
                  </a:ext>
                </a:extLst>
              </a:tr>
              <a:tr h="306805">
                <a:tc>
                  <a:txBody>
                    <a:bodyPr/>
                    <a:lstStyle/>
                    <a:p>
                      <a:r>
                        <a:rPr kumimoji="1" lang="en-US" altLang="ja-JP" dirty="0"/>
                        <a:t>27</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719244427"/>
                  </a:ext>
                </a:extLst>
              </a:tr>
              <a:tr h="306805">
                <a:tc>
                  <a:txBody>
                    <a:bodyPr/>
                    <a:lstStyle/>
                    <a:p>
                      <a:r>
                        <a:rPr kumimoji="1" lang="en-US" altLang="ja-JP" dirty="0"/>
                        <a:t>28</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2326673292"/>
                  </a:ext>
                </a:extLst>
              </a:tr>
              <a:tr h="306805">
                <a:tc>
                  <a:txBody>
                    <a:bodyPr/>
                    <a:lstStyle/>
                    <a:p>
                      <a:r>
                        <a:rPr kumimoji="1" lang="en-US" altLang="ja-JP" dirty="0"/>
                        <a:t>29</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4073135256"/>
                  </a:ext>
                </a:extLst>
              </a:tr>
              <a:tr h="306805">
                <a:tc>
                  <a:txBody>
                    <a:bodyPr/>
                    <a:lstStyle/>
                    <a:p>
                      <a:r>
                        <a:rPr kumimoji="1" lang="en-US" altLang="ja-JP" dirty="0"/>
                        <a:t>30</a:t>
                      </a:r>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3454740952"/>
                  </a:ext>
                </a:extLst>
              </a:tr>
            </a:tbl>
          </a:graphicData>
        </a:graphic>
      </p:graphicFrame>
    </p:spTree>
    <p:extLst>
      <p:ext uri="{BB962C8B-B14F-4D97-AF65-F5344CB8AC3E}">
        <p14:creationId xmlns:p14="http://schemas.microsoft.com/office/powerpoint/2010/main" val="106406329"/>
      </p:ext>
    </p:extLst>
  </p:cSld>
  <p:clrMapOvr>
    <a:masterClrMapping/>
  </p:clrMapOvr>
</p:sld>
</file>

<file path=ppt/theme/theme1.xml><?xml version="1.0" encoding="utf-8"?>
<a:theme xmlns:a="http://schemas.openxmlformats.org/drawingml/2006/main" name="BrushVTI">
  <a:themeElements>
    <a:clrScheme name="AnalogousFromLightSeedRightStep">
      <a:dk1>
        <a:srgbClr val="000000"/>
      </a:dk1>
      <a:lt1>
        <a:srgbClr val="FFFFFF"/>
      </a:lt1>
      <a:dk2>
        <a:srgbClr val="36371F"/>
      </a:dk2>
      <a:lt2>
        <a:srgbClr val="E2E8E4"/>
      </a:lt2>
      <a:accent1>
        <a:srgbClr val="C593B3"/>
      </a:accent1>
      <a:accent2>
        <a:srgbClr val="BA7F8C"/>
      </a:accent2>
      <a:accent3>
        <a:srgbClr val="C49B91"/>
      </a:accent3>
      <a:accent4>
        <a:srgbClr val="B7A07D"/>
      </a:accent4>
      <a:accent5>
        <a:srgbClr val="A5A67D"/>
      </a:accent5>
      <a:accent6>
        <a:srgbClr val="94AC75"/>
      </a:accent6>
      <a:hlink>
        <a:srgbClr val="568D6A"/>
      </a:hlink>
      <a:folHlink>
        <a:srgbClr val="7F7F7F"/>
      </a:folHlink>
    </a:clrScheme>
    <a:fontScheme name="Custom 3">
      <a:majorFont>
        <a:latin typeface="Yu Gothic"/>
        <a:ea typeface=""/>
        <a:cs typeface=""/>
      </a:majorFont>
      <a:minorFont>
        <a:latin typeface="Yu Minch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
  <TotalTime>167</TotalTime>
  <Words>1301</Words>
  <Application>Microsoft Office PowerPoint</Application>
  <PresentationFormat>ワイド画面</PresentationFormat>
  <Paragraphs>90</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Yu Gothic</vt:lpstr>
      <vt:lpstr>Yu Mincho</vt:lpstr>
      <vt:lpstr>Arial</vt:lpstr>
      <vt:lpstr>BrushVTI</vt:lpstr>
      <vt:lpstr>感情を含む用語演算変換クイズ</vt:lpstr>
      <vt:lpstr>感情を含む用語演算変換クイズ</vt:lpstr>
      <vt:lpstr>感情を含む用語演算変換クイズ</vt:lpstr>
      <vt:lpstr>感情を含む用語演算変換クイズ</vt:lpstr>
      <vt:lpstr>感情を含む用語演算変換クイズ</vt:lpstr>
      <vt:lpstr>感情を含む用語演算変換クイズ</vt:lpstr>
      <vt:lpstr>感情を含む用語演算変換クイズ</vt:lpstr>
      <vt:lpstr>クイズランキングTOP30(part1)</vt:lpstr>
      <vt:lpstr>クイズランキングTOP30(part2)</vt:lpstr>
      <vt:lpstr>感情を含む用語演算変換クイズ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感情を含む用語演算変換クイズ</dc:title>
  <dc:creator>1CEI1217</dc:creator>
  <cp:lastModifiedBy>1CEI1217</cp:lastModifiedBy>
  <cp:revision>4</cp:revision>
  <dcterms:created xsi:type="dcterms:W3CDTF">2024-01-02T01:42:11Z</dcterms:created>
  <dcterms:modified xsi:type="dcterms:W3CDTF">2024-01-19T05:25:38Z</dcterms:modified>
</cp:coreProperties>
</file>