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91" r:id="rId1"/>
  </p:sldMasterIdLst>
  <p:notesMasterIdLst>
    <p:notesMasterId r:id="rId17"/>
  </p:notesMasterIdLst>
  <p:handoutMasterIdLst>
    <p:handoutMasterId r:id="rId18"/>
  </p:handoutMasterIdLst>
  <p:sldIdLst>
    <p:sldId id="416" r:id="rId2"/>
    <p:sldId id="534" r:id="rId3"/>
    <p:sldId id="543" r:id="rId4"/>
    <p:sldId id="545" r:id="rId5"/>
    <p:sldId id="544" r:id="rId6"/>
    <p:sldId id="535" r:id="rId7"/>
    <p:sldId id="536" r:id="rId8"/>
    <p:sldId id="537" r:id="rId9"/>
    <p:sldId id="539" r:id="rId10"/>
    <p:sldId id="540" r:id="rId11"/>
    <p:sldId id="541" r:id="rId12"/>
    <p:sldId id="542" r:id="rId13"/>
    <p:sldId id="538" r:id="rId14"/>
    <p:sldId id="548" r:id="rId15"/>
    <p:sldId id="546" r:id="rId16"/>
  </p:sldIdLst>
  <p:sldSz cx="9144000" cy="5143500" type="screen16x9"/>
  <p:notesSz cx="6858000" cy="9144000"/>
  <p:defaultText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589FF"/>
    <a:srgbClr val="E0E0E0"/>
    <a:srgbClr val="323232"/>
    <a:srgbClr val="A6C8FF"/>
    <a:srgbClr val="F2F4F8"/>
    <a:srgbClr val="001D6C"/>
    <a:srgbClr val="262626"/>
    <a:srgbClr val="1616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69"/>
    <p:restoredTop sz="75000" autoAdjust="0"/>
  </p:normalViewPr>
  <p:slideViewPr>
    <p:cSldViewPr snapToGrid="0" snapToObjects="1">
      <p:cViewPr>
        <p:scale>
          <a:sx n="75" d="100"/>
          <a:sy n="75" d="100"/>
        </p:scale>
        <p:origin x="1084" y="196"/>
      </p:cViewPr>
      <p:guideLst>
        <p:guide orient="horz" pos="1620"/>
        <p:guide pos="2880"/>
      </p:guideLst>
    </p:cSldViewPr>
  </p:slideViewPr>
  <p:outlineViewPr>
    <p:cViewPr>
      <p:scale>
        <a:sx n="33" d="100"/>
        <a:sy n="33" d="100"/>
      </p:scale>
      <p:origin x="0" y="-86200"/>
    </p:cViewPr>
  </p:outlineViewPr>
  <p:notesTextViewPr>
    <p:cViewPr>
      <p:scale>
        <a:sx n="1" d="1"/>
        <a:sy n="1" d="1"/>
      </p:scale>
      <p:origin x="0" y="0"/>
    </p:cViewPr>
  </p:notesTextViewPr>
  <p:sorterViewPr>
    <p:cViewPr>
      <p:scale>
        <a:sx n="1" d="1"/>
        <a:sy n="1" d="1"/>
      </p:scale>
      <p:origin x="0" y="0"/>
    </p:cViewPr>
  </p:sorterViewPr>
  <p:notesViewPr>
    <p:cSldViewPr snapToGrid="0" snapToObjects="1">
      <p:cViewPr varScale="1">
        <p:scale>
          <a:sx n="85" d="100"/>
          <a:sy n="85" d="100"/>
        </p:scale>
        <p:origin x="2496"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19456" y="8705088"/>
            <a:ext cx="338328" cy="228600"/>
          </a:xfrm>
          <a:prstGeom prst="rect">
            <a:avLst/>
          </a:prstGeom>
        </p:spPr>
        <p:txBody>
          <a:bodyPr vert="horz" lIns="0" tIns="0" rIns="0" bIns="0" rtlCol="0" anchor="b"/>
          <a:lstStyle>
            <a:lvl1pPr algn="r">
              <a:defRPr sz="1200"/>
            </a:lvl1pPr>
          </a:lstStyle>
          <a:p>
            <a:pPr algn="l"/>
            <a:fld id="{614B4878-71CB-8F40-B9DD-F26F1F6CA014}" type="slidenum">
              <a:rPr lang="en-US" sz="600" smtClean="0">
                <a:solidFill>
                  <a:schemeClr val="bg1"/>
                </a:solidFill>
                <a:latin typeface="IBM Plex Sans" panose="020B0503050203000203" pitchFamily="34" charset="0"/>
                <a:ea typeface="IBM Plex Sans" charset="0"/>
                <a:cs typeface="IBM Plex Sans" charset="0"/>
              </a:rPr>
              <a:pPr algn="l"/>
              <a:t>‹#›</a:t>
            </a:fld>
            <a:endParaRPr lang="en-US" sz="600" dirty="0">
              <a:solidFill>
                <a:schemeClr val="bg1"/>
              </a:solidFill>
              <a:latin typeface="IBM Plex Sans" panose="020B0503050203000203" pitchFamily="34" charset="0"/>
              <a:ea typeface="IBM Plex Sans" charset="0"/>
              <a:cs typeface="IBM Plex Sans" charset="0"/>
            </a:endParaRPr>
          </a:p>
        </p:txBody>
      </p:sp>
      <p:sp>
        <p:nvSpPr>
          <p:cNvPr id="4" name="Footer Placeholder 3"/>
          <p:cNvSpPr>
            <a:spLocks noGrp="1"/>
          </p:cNvSpPr>
          <p:nvPr>
            <p:ph type="ftr" sz="quarter" idx="2"/>
          </p:nvPr>
        </p:nvSpPr>
        <p:spPr>
          <a:xfrm>
            <a:off x="630936" y="8705088"/>
            <a:ext cx="3657600" cy="228600"/>
          </a:xfrm>
          <a:prstGeom prst="rect">
            <a:avLst/>
          </a:prstGeom>
        </p:spPr>
        <p:txBody>
          <a:bodyPr vert="horz" lIns="0" tIns="0" rIns="0" bIns="0" rtlCol="0" anchor="b"/>
          <a:lstStyle>
            <a:lvl1pPr algn="l">
              <a:defRPr sz="1200"/>
            </a:lvl1pPr>
          </a:lstStyle>
          <a:p>
            <a:r>
              <a:rPr lang="en-US" sz="600" dirty="0">
                <a:solidFill>
                  <a:schemeClr val="bg1"/>
                </a:solidFill>
                <a:latin typeface="IBM Plex Sans" panose="020B0503050203000203" pitchFamily="34" charset="0"/>
                <a:ea typeface="IBM Plex Sans" charset="0"/>
                <a:cs typeface="IBM Plex Sans" charset="0"/>
              </a:rPr>
              <a:t>Group Name / DOC ID / Month XX, 2019 / © 2019 IBM Corporation</a:t>
            </a:r>
          </a:p>
        </p:txBody>
      </p:sp>
    </p:spTree>
    <p:extLst>
      <p:ext uri="{BB962C8B-B14F-4D97-AF65-F5344CB8AC3E}">
        <p14:creationId xmlns:p14="http://schemas.microsoft.com/office/powerpoint/2010/main" val="44802781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22450" y="228600"/>
            <a:ext cx="3213100" cy="1807369"/>
          </a:xfrm>
          <a:prstGeom prst="rect">
            <a:avLst/>
          </a:prstGeom>
          <a:noFill/>
          <a:ln w="12700">
            <a:solidFill>
              <a:prstClr val="black"/>
            </a:solidFill>
          </a:ln>
        </p:spPr>
        <p:txBody>
          <a:bodyPr vert="horz" lIns="91440" tIns="45720" rIns="91440" bIns="45720" rtlCol="0" anchor="ctr"/>
          <a:lstStyle/>
          <a:p>
            <a:endParaRPr lang="en-US" dirty="0"/>
          </a:p>
        </p:txBody>
      </p:sp>
      <p:sp>
        <p:nvSpPr>
          <p:cNvPr id="8" name="Notes Placeholder 7">
            <a:extLst>
              <a:ext uri="{FF2B5EF4-FFF2-40B4-BE49-F238E27FC236}">
                <a16:creationId xmlns:a16="http://schemas.microsoft.com/office/drawing/2014/main" id="{6ABF5568-9620-E34F-9423-054ABD0598F2}"/>
              </a:ext>
            </a:extLst>
          </p:cNvPr>
          <p:cNvSpPr>
            <a:spLocks noGrp="1"/>
          </p:cNvSpPr>
          <p:nvPr>
            <p:ph type="body" sz="quarter" idx="3"/>
          </p:nvPr>
        </p:nvSpPr>
        <p:spPr>
          <a:xfrm>
            <a:off x="219456" y="2247900"/>
            <a:ext cx="6419088" cy="61595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marL="803275" marR="0" lvl="4" indent="-171450" algn="l" defTabSz="914400" rtl="0" eaLnBrk="1" fontAlgn="base" latinLnBrk="0" hangingPunct="1">
              <a:lnSpc>
                <a:spcPct val="100000"/>
              </a:lnSpc>
              <a:spcBef>
                <a:spcPts val="600"/>
              </a:spcBef>
              <a:spcAft>
                <a:spcPct val="0"/>
              </a:spcAft>
              <a:buClr>
                <a:srgbClr val="000000"/>
              </a:buClr>
              <a:buSzTx/>
              <a:buFont typeface=".AppleSystemUIFont" charset="-120"/>
              <a:buChar char="»"/>
              <a:tabLst/>
              <a:defRPr/>
            </a:pPr>
            <a:r>
              <a:rPr kumimoji="0" lang="en-US" sz="10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Fifth level</a:t>
            </a:r>
          </a:p>
        </p:txBody>
      </p:sp>
      <p:sp>
        <p:nvSpPr>
          <p:cNvPr id="7" name="Slide Number Placeholder 6"/>
          <p:cNvSpPr>
            <a:spLocks noGrp="1"/>
          </p:cNvSpPr>
          <p:nvPr>
            <p:ph type="sldNum" sz="quarter" idx="5"/>
          </p:nvPr>
        </p:nvSpPr>
        <p:spPr>
          <a:xfrm>
            <a:off x="219456" y="8705088"/>
            <a:ext cx="338328" cy="228600"/>
          </a:xfrm>
          <a:prstGeom prst="rect">
            <a:avLst/>
          </a:prstGeom>
        </p:spPr>
        <p:txBody>
          <a:bodyPr vert="horz" lIns="0" tIns="0" rIns="0" bIns="0" rtlCol="0" anchor="b"/>
          <a:lstStyle>
            <a:lvl1pPr algn="l">
              <a:defRPr sz="600" b="0"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stStyle>
          <a:p>
            <a:fld id="{6E2E38B8-B0B4-AD41-AC6E-B781F46A9FD3}" type="slidenum">
              <a:rPr lang="en-US" smtClean="0"/>
              <a:pPr/>
              <a:t>‹#›</a:t>
            </a:fld>
            <a:endParaRPr lang="en-US" dirty="0"/>
          </a:p>
        </p:txBody>
      </p:sp>
      <p:sp>
        <p:nvSpPr>
          <p:cNvPr id="6" name="Footer Placeholder 5"/>
          <p:cNvSpPr>
            <a:spLocks noGrp="1"/>
          </p:cNvSpPr>
          <p:nvPr>
            <p:ph type="ftr" sz="quarter" idx="4"/>
          </p:nvPr>
        </p:nvSpPr>
        <p:spPr>
          <a:xfrm>
            <a:off x="630936" y="8705088"/>
            <a:ext cx="3657600" cy="228600"/>
          </a:xfrm>
          <a:prstGeom prst="rect">
            <a:avLst/>
          </a:prstGeom>
        </p:spPr>
        <p:txBody>
          <a:bodyPr vert="horz" lIns="0" tIns="0" rIns="0" bIns="0" rtlCol="0" anchor="b"/>
          <a:lstStyle>
            <a:lvl1pPr algn="l">
              <a:defRPr sz="600" b="0"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stStyle>
          <a:p>
            <a:r>
              <a:rPr lang="en-US" dirty="0"/>
              <a:t>Group Name / DOC ID / Month XX, 2019 / © 2019 IBM Corporation</a:t>
            </a:r>
          </a:p>
        </p:txBody>
      </p:sp>
    </p:spTree>
    <p:extLst>
      <p:ext uri="{BB962C8B-B14F-4D97-AF65-F5344CB8AC3E}">
        <p14:creationId xmlns:p14="http://schemas.microsoft.com/office/powerpoint/2010/main" val="791598581"/>
      </p:ext>
    </p:extLst>
  </p:cSld>
  <p:clrMap bg1="lt1" tx1="dk1" bg2="lt2" tx2="dk2" accent1="accent1" accent2="accent2" accent3="accent3" accent4="accent4" accent5="accent5" accent6="accent6" hlink="hlink" folHlink="folHlink"/>
  <p:hf hdr="0" dt="0"/>
  <p:notesStyle>
    <a:lvl1pPr marL="0" algn="l" defTabSz="914400" rtl="0" eaLnBrk="1" latinLnBrk="0" hangingPunct="1">
      <a:spcBef>
        <a:spcPts val="600"/>
      </a:spcBef>
      <a:defRPr sz="1000" b="0" i="0" kern="1200">
        <a:solidFill>
          <a:schemeClr val="bg1"/>
        </a:solidFill>
        <a:latin typeface="IBM Plex Sans" panose="020B0503050203000203" pitchFamily="34" charset="0"/>
        <a:ea typeface="+mn-ea"/>
        <a:cs typeface="+mn-cs"/>
      </a:defRPr>
    </a:lvl1pPr>
    <a:lvl2pPr marL="174625" indent="-169863" algn="l" defTabSz="914400" rtl="0" eaLnBrk="1" latinLnBrk="0" hangingPunct="1">
      <a:spcBef>
        <a:spcPts val="600"/>
      </a:spcBef>
      <a:buFont typeface="System Font Regular"/>
      <a:buChar char="–"/>
      <a:tabLst/>
      <a:defRPr sz="1000" b="0" i="0" kern="1200">
        <a:solidFill>
          <a:schemeClr val="bg1"/>
        </a:solidFill>
        <a:latin typeface="IBM Plex Sans" panose="020B0503050203000203" pitchFamily="34" charset="0"/>
        <a:ea typeface="+mn-ea"/>
        <a:cs typeface="+mn-cs"/>
      </a:defRPr>
    </a:lvl2pPr>
    <a:lvl3pPr marL="347472" indent="-173736" algn="l" defTabSz="914400" rtl="0" eaLnBrk="1" latinLnBrk="0" hangingPunct="1">
      <a:spcBef>
        <a:spcPts val="600"/>
      </a:spcBef>
      <a:buFont typeface="Arial" panose="020B0604020202020204" pitchFamily="34" charset="0"/>
      <a:buChar char="•"/>
      <a:tabLst/>
      <a:defRPr sz="1000" b="0" i="0" kern="1200">
        <a:solidFill>
          <a:schemeClr val="bg1"/>
        </a:solidFill>
        <a:latin typeface="IBM Plex Sans" panose="020B0503050203000203" pitchFamily="34" charset="0"/>
        <a:ea typeface="+mn-ea"/>
        <a:cs typeface="+mn-cs"/>
      </a:defRPr>
    </a:lvl3pPr>
    <a:lvl4pPr marL="630936" indent="-173736" algn="l" defTabSz="914400" rtl="0" eaLnBrk="1" latinLnBrk="0" hangingPunct="1">
      <a:spcBef>
        <a:spcPts val="600"/>
      </a:spcBef>
      <a:buFont typeface="System Font Regular"/>
      <a:buChar char="–"/>
      <a:tabLst/>
      <a:defRPr sz="1000" b="0" i="0" kern="1200">
        <a:solidFill>
          <a:schemeClr val="bg1"/>
        </a:solidFill>
        <a:latin typeface="IBM Plex Sans" panose="020B0503050203000203" pitchFamily="34" charset="0"/>
        <a:ea typeface="+mn-ea"/>
        <a:cs typeface="+mn-cs"/>
      </a:defRPr>
    </a:lvl4pPr>
    <a:lvl5pPr marL="174625" marR="0" indent="-169863" algn="l" defTabSz="914400" rtl="0" eaLnBrk="1" fontAlgn="base" latinLnBrk="0" hangingPunct="1">
      <a:lnSpc>
        <a:spcPct val="100000"/>
      </a:lnSpc>
      <a:spcBef>
        <a:spcPts val="600"/>
      </a:spcBef>
      <a:spcAft>
        <a:spcPct val="0"/>
      </a:spcAft>
      <a:buClr>
        <a:srgbClr val="000000"/>
      </a:buClr>
      <a:buSzTx/>
      <a:buFont typeface=".AppleSystemUIFont" charset="-120"/>
      <a:buChar char="»"/>
      <a:tabLst/>
      <a:defRPr sz="1000" b="0" i="0" kern="1200">
        <a:solidFill>
          <a:schemeClr val="bg1"/>
        </a:solidFill>
        <a:latin typeface="IBM Plex Sans" panose="020B05030502030002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822450" y="228600"/>
            <a:ext cx="3213100" cy="180816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6E2E38B8-B0B4-AD41-AC6E-B781F46A9FD3}" type="slidenum">
              <a:rPr lang="en-US" smtClean="0"/>
              <a:pPr/>
              <a:t>15</a:t>
            </a:fld>
            <a:endParaRPr lang="en-US" dirty="0"/>
          </a:p>
        </p:txBody>
      </p:sp>
      <p:sp>
        <p:nvSpPr>
          <p:cNvPr id="5" name="フッター プレースホルダー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2041221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www.ibm.com/legal/copytrade"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3 line)">
    <p:bg>
      <p:bgPr>
        <a:solidFill>
          <a:schemeClr val="tx2"/>
        </a:solidFill>
        <a:effectLst/>
      </p:bgPr>
    </p:bg>
    <p:spTree>
      <p:nvGrpSpPr>
        <p:cNvPr id="1" name=""/>
        <p:cNvGrpSpPr/>
        <p:nvPr/>
      </p:nvGrpSpPr>
      <p:grpSpPr>
        <a:xfrm>
          <a:off x="0" y="0"/>
          <a:ext cx="0" cy="0"/>
          <a:chOff x="0" y="0"/>
          <a:chExt cx="0" cy="0"/>
        </a:xfrm>
      </p:grpSpPr>
      <p:sp>
        <p:nvSpPr>
          <p:cNvPr id="27" name="Title 6">
            <a:extLst>
              <a:ext uri="{FF2B5EF4-FFF2-40B4-BE49-F238E27FC236}">
                <a16:creationId xmlns:a16="http://schemas.microsoft.com/office/drawing/2014/main" id="{927B3839-2228-7B4F-B451-E1AD3FD51C20}"/>
              </a:ext>
            </a:extLst>
          </p:cNvPr>
          <p:cNvSpPr>
            <a:spLocks noGrp="1"/>
          </p:cNvSpPr>
          <p:nvPr>
            <p:ph type="title" hasCustomPrompt="1"/>
          </p:nvPr>
        </p:nvSpPr>
        <p:spPr>
          <a:xfrm>
            <a:off x="210312" y="201168"/>
            <a:ext cx="4686808" cy="1454631"/>
          </a:xfrm>
        </p:spPr>
        <p:txBody>
          <a:bodyPr/>
          <a:lstStyle>
            <a:lvl1pPr>
              <a:defRPr/>
            </a:lvl1pPr>
          </a:lstStyle>
          <a:p>
            <a:r>
              <a:rPr lang="en-US" dirty="0"/>
              <a:t>IBM Quantum template – </a:t>
            </a:r>
            <a:br>
              <a:rPr lang="en-US" dirty="0"/>
            </a:br>
            <a:r>
              <a:rPr lang="en-US" dirty="0"/>
              <a:t>3 line title (do not exceed  3) White background option</a:t>
            </a:r>
          </a:p>
        </p:txBody>
      </p:sp>
      <p:sp>
        <p:nvSpPr>
          <p:cNvPr id="28" name="Text Placeholder 7">
            <a:extLst>
              <a:ext uri="{FF2B5EF4-FFF2-40B4-BE49-F238E27FC236}">
                <a16:creationId xmlns:a16="http://schemas.microsoft.com/office/drawing/2014/main" id="{965B97F5-70AC-A045-BD36-8C0A8703C6A0}"/>
              </a:ext>
            </a:extLst>
          </p:cNvPr>
          <p:cNvSpPr>
            <a:spLocks noGrp="1"/>
          </p:cNvSpPr>
          <p:nvPr>
            <p:ph type="body" sz="quarter" idx="13" hasCustomPrompt="1"/>
          </p:nvPr>
        </p:nvSpPr>
        <p:spPr>
          <a:xfrm>
            <a:off x="210312" y="1970791"/>
            <a:ext cx="1820863" cy="296700"/>
          </a:xfrm>
        </p:spPr>
        <p:txBody>
          <a:bodyPr/>
          <a:lstStyle/>
          <a:p>
            <a:r>
              <a:rPr lang="en-US" dirty="0" err="1"/>
              <a:t>Firstname</a:t>
            </a:r>
            <a:r>
              <a:rPr lang="en-US" dirty="0"/>
              <a:t> </a:t>
            </a:r>
            <a:r>
              <a:rPr lang="en-US" dirty="0" err="1"/>
              <a:t>Lastname</a:t>
            </a:r>
            <a:r>
              <a:rPr lang="en-US" dirty="0"/>
              <a:t> </a:t>
            </a:r>
          </a:p>
        </p:txBody>
      </p:sp>
      <p:sp>
        <p:nvSpPr>
          <p:cNvPr id="29" name="Text Placeholder 8">
            <a:extLst>
              <a:ext uri="{FF2B5EF4-FFF2-40B4-BE49-F238E27FC236}">
                <a16:creationId xmlns:a16="http://schemas.microsoft.com/office/drawing/2014/main" id="{5A69EFA9-C7F8-724C-A6B9-A7765EAAF1CE}"/>
              </a:ext>
            </a:extLst>
          </p:cNvPr>
          <p:cNvSpPr>
            <a:spLocks noGrp="1"/>
          </p:cNvSpPr>
          <p:nvPr>
            <p:ph type="body" sz="quarter" idx="14" hasCustomPrompt="1"/>
          </p:nvPr>
        </p:nvSpPr>
        <p:spPr>
          <a:xfrm>
            <a:off x="210312" y="2275051"/>
            <a:ext cx="2848574" cy="296699"/>
          </a:xfrm>
        </p:spPr>
        <p:txBody>
          <a:bodyPr/>
          <a:lstStyle/>
          <a:p>
            <a:r>
              <a:rPr lang="en-US" dirty="0"/>
              <a:t>Job Title</a:t>
            </a:r>
          </a:p>
        </p:txBody>
      </p:sp>
      <p:cxnSp>
        <p:nvCxnSpPr>
          <p:cNvPr id="30" name="Straight Connector 29">
            <a:extLst>
              <a:ext uri="{FF2B5EF4-FFF2-40B4-BE49-F238E27FC236}">
                <a16:creationId xmlns:a16="http://schemas.microsoft.com/office/drawing/2014/main" id="{4B6B3688-93EC-8746-8C4C-EB11C8963E92}"/>
              </a:ext>
            </a:extLst>
          </p:cNvPr>
          <p:cNvCxnSpPr>
            <a:cxnSpLocks/>
          </p:cNvCxnSpPr>
          <p:nvPr userDrawn="1"/>
        </p:nvCxnSpPr>
        <p:spPr bwMode="auto">
          <a:xfrm>
            <a:off x="210312" y="1764262"/>
            <a:ext cx="548574" cy="0"/>
          </a:xfrm>
          <a:prstGeom prst="line">
            <a:avLst/>
          </a:prstGeom>
          <a:ln w="25400" cap="rnd">
            <a:solidFill>
              <a:schemeClr val="accent2"/>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0" name="Footer Placeholder 16">
            <a:extLst>
              <a:ext uri="{FF2B5EF4-FFF2-40B4-BE49-F238E27FC236}">
                <a16:creationId xmlns:a16="http://schemas.microsoft.com/office/drawing/2014/main" id="{812892E1-24E2-6446-88F9-812CD5AFD037}"/>
              </a:ext>
            </a:extLst>
          </p:cNvPr>
          <p:cNvSpPr txBox="1">
            <a:spLocks/>
          </p:cNvSpPr>
          <p:nvPr userDrawn="1"/>
        </p:nvSpPr>
        <p:spPr>
          <a:xfrm>
            <a:off x="-335347" y="4582891"/>
            <a:ext cx="1639891" cy="612648"/>
          </a:xfrm>
          <a:prstGeom prst="rect">
            <a:avLst/>
          </a:prstGeom>
        </p:spPr>
        <p:txBody>
          <a:bodyPr vert="horz" lIns="0" tIns="0" rIns="0" bIns="0" rtlCol="0" anchor="ctr"/>
          <a:lstStyle>
            <a:defPPr>
              <a:defRPr lang="en-US"/>
            </a:defPPr>
            <a:lvl1pPr marL="0" marR="0" indent="0" algn="r" defTabSz="685992" rtl="0" eaLnBrk="1" fontAlgn="auto" latinLnBrk="0" hangingPunct="1">
              <a:lnSpc>
                <a:spcPct val="100000"/>
              </a:lnSpc>
              <a:spcBef>
                <a:spcPts val="0"/>
              </a:spcBef>
              <a:spcAft>
                <a:spcPts val="0"/>
              </a:spcAft>
              <a:buClrTx/>
              <a:buSzTx/>
              <a:buFontTx/>
              <a:buNone/>
              <a:tabLst/>
              <a:defRPr sz="1400" kern="1200">
                <a:solidFill>
                  <a:schemeClr val="accent6"/>
                </a:solidFill>
                <a:latin typeface="IBM Plex Sans" panose="020B0503050203000203"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r>
              <a:rPr lang="en-US" sz="1200" dirty="0"/>
              <a:t>Quantum Tokyo  </a:t>
            </a:r>
          </a:p>
        </p:txBody>
      </p:sp>
      <p:sp>
        <p:nvSpPr>
          <p:cNvPr id="7" name="円/楕円 6">
            <a:extLst>
              <a:ext uri="{FF2B5EF4-FFF2-40B4-BE49-F238E27FC236}">
                <a16:creationId xmlns:a16="http://schemas.microsoft.com/office/drawing/2014/main" id="{ECB8EC35-F834-234B-9E11-9DA2C48E8A75}"/>
              </a:ext>
            </a:extLst>
          </p:cNvPr>
          <p:cNvSpPr/>
          <p:nvPr userDrawn="1"/>
        </p:nvSpPr>
        <p:spPr bwMode="auto">
          <a:xfrm>
            <a:off x="8467590" y="4478813"/>
            <a:ext cx="516835" cy="510931"/>
          </a:xfrm>
          <a:prstGeom prst="ellipse">
            <a:avLst/>
          </a:prstGeom>
          <a:solidFill>
            <a:schemeClr val="accent2"/>
          </a:solidFill>
          <a:ln w="19050">
            <a:solidFill>
              <a:srgbClr val="4589FF"/>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altLang="ja-JP" sz="2000" b="1" i="0" u="none" strike="noStrike" cap="none" normalizeH="0" baseline="0" dirty="0">
                <a:ln>
                  <a:noFill/>
                </a:ln>
                <a:solidFill>
                  <a:srgbClr val="F2F4F8"/>
                </a:solidFill>
                <a:effectLst/>
                <a:latin typeface="IBM Plex Sans" panose="020B0503050203000203" pitchFamily="34" charset="0"/>
              </a:rPr>
              <a:t>Qt</a:t>
            </a:r>
            <a:endParaRPr kumimoji="0" lang="ja-JP" altLang="en-US" sz="2000" b="1" i="0" u="none" strike="noStrike" cap="none" normalizeH="0" baseline="0" dirty="0">
              <a:ln>
                <a:noFill/>
              </a:ln>
              <a:solidFill>
                <a:srgbClr val="F2F4F8"/>
              </a:solidFill>
              <a:effectLst/>
              <a:latin typeface="IBM Plex Sans" panose="020B0503050203000203" pitchFamily="34" charset="0"/>
            </a:endParaRPr>
          </a:p>
        </p:txBody>
      </p:sp>
    </p:spTree>
    <p:extLst>
      <p:ext uri="{BB962C8B-B14F-4D97-AF65-F5344CB8AC3E}">
        <p14:creationId xmlns:p14="http://schemas.microsoft.com/office/powerpoint/2010/main" val="3368710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4 columns (1/4)">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19088" cy="804672"/>
          </a:xfrm>
        </p:spPr>
        <p:txBody>
          <a:bodyPr/>
          <a:lstStyle/>
          <a:p>
            <a:r>
              <a:rPr lang="en-US" dirty="0"/>
              <a:t>Title + 4 columns (¼)</a:t>
            </a:r>
          </a:p>
        </p:txBody>
      </p:sp>
      <p:sp>
        <p:nvSpPr>
          <p:cNvPr id="6" name="Text Placeholder 1"/>
          <p:cNvSpPr>
            <a:spLocks noGrp="1"/>
          </p:cNvSpPr>
          <p:nvPr>
            <p:ph type="body" sz="quarter" idx="12"/>
          </p:nvPr>
        </p:nvSpPr>
        <p:spPr>
          <a:xfrm>
            <a:off x="219456" y="1243584"/>
            <a:ext cx="1837944" cy="325221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Text Placeholder 2"/>
          <p:cNvSpPr>
            <a:spLocks noGrp="1"/>
          </p:cNvSpPr>
          <p:nvPr>
            <p:ph type="body" sz="quarter" idx="13" hasCustomPrompt="1"/>
          </p:nvPr>
        </p:nvSpPr>
        <p:spPr>
          <a:xfrm>
            <a:off x="2505456" y="1243584"/>
            <a:ext cx="1837944" cy="3252216"/>
          </a:xfrm>
        </p:spPr>
        <p:txBody>
          <a:bodyPr/>
          <a:lstStyle/>
          <a:p>
            <a:pPr lvl="0"/>
            <a:r>
              <a:rPr lang="en-US" dirty="0"/>
              <a:t>Optional 2nd </a:t>
            </a:r>
          </a:p>
        </p:txBody>
      </p:sp>
      <p:sp>
        <p:nvSpPr>
          <p:cNvPr id="10" name="Text Placeholder 3"/>
          <p:cNvSpPr>
            <a:spLocks noGrp="1"/>
          </p:cNvSpPr>
          <p:nvPr>
            <p:ph type="body" sz="quarter" idx="14" hasCustomPrompt="1"/>
          </p:nvPr>
        </p:nvSpPr>
        <p:spPr>
          <a:xfrm>
            <a:off x="4791456" y="1243584"/>
            <a:ext cx="1837944" cy="3252216"/>
          </a:xfrm>
        </p:spPr>
        <p:txBody>
          <a:bodyPr/>
          <a:lstStyle/>
          <a:p>
            <a:pPr lvl="0"/>
            <a:r>
              <a:rPr lang="en-US" dirty="0"/>
              <a:t>Optional 3rd</a:t>
            </a:r>
          </a:p>
        </p:txBody>
      </p:sp>
      <p:sp>
        <p:nvSpPr>
          <p:cNvPr id="12" name="Text Placeholder 4"/>
          <p:cNvSpPr>
            <a:spLocks noGrp="1"/>
          </p:cNvSpPr>
          <p:nvPr>
            <p:ph type="body" sz="quarter" idx="15" hasCustomPrompt="1"/>
          </p:nvPr>
        </p:nvSpPr>
        <p:spPr>
          <a:xfrm>
            <a:off x="7077456" y="1243584"/>
            <a:ext cx="1837944" cy="3252216"/>
          </a:xfrm>
        </p:spPr>
        <p:txBody>
          <a:bodyPr/>
          <a:lstStyle/>
          <a:p>
            <a:pPr lvl="0"/>
            <a:r>
              <a:rPr lang="en-US" dirty="0"/>
              <a:t>Optional 4th</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Footer Placeholder 16">
            <a:extLst>
              <a:ext uri="{FF2B5EF4-FFF2-40B4-BE49-F238E27FC236}">
                <a16:creationId xmlns:a16="http://schemas.microsoft.com/office/drawing/2014/main" id="{7181447D-CD8C-914F-A44B-798B88A5327B}"/>
              </a:ext>
            </a:extLst>
          </p:cNvPr>
          <p:cNvSpPr txBox="1">
            <a:spLocks/>
          </p:cNvSpPr>
          <p:nvPr userDrawn="1"/>
        </p:nvSpPr>
        <p:spPr>
          <a:xfrm>
            <a:off x="-335347" y="4582891"/>
            <a:ext cx="1639891" cy="612648"/>
          </a:xfrm>
          <a:prstGeom prst="rect">
            <a:avLst/>
          </a:prstGeom>
        </p:spPr>
        <p:txBody>
          <a:bodyPr vert="horz" lIns="0" tIns="0" rIns="0" bIns="0" rtlCol="0" anchor="ctr"/>
          <a:lstStyle>
            <a:defPPr>
              <a:defRPr lang="en-US"/>
            </a:defPPr>
            <a:lvl1pPr marL="0" marR="0" indent="0" algn="r" defTabSz="685992" rtl="0" eaLnBrk="1" fontAlgn="auto" latinLnBrk="0" hangingPunct="1">
              <a:lnSpc>
                <a:spcPct val="100000"/>
              </a:lnSpc>
              <a:spcBef>
                <a:spcPts val="0"/>
              </a:spcBef>
              <a:spcAft>
                <a:spcPts val="0"/>
              </a:spcAft>
              <a:buClrTx/>
              <a:buSzTx/>
              <a:buFontTx/>
              <a:buNone/>
              <a:tabLst/>
              <a:defRPr sz="1400" kern="1200">
                <a:solidFill>
                  <a:schemeClr val="accent6"/>
                </a:solidFill>
                <a:latin typeface="IBM Plex Sans" panose="020B0503050203000203"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r>
              <a:rPr lang="en-US" sz="1200" dirty="0"/>
              <a:t>Quantum Tokyo  </a:t>
            </a:r>
          </a:p>
        </p:txBody>
      </p:sp>
    </p:spTree>
    <p:extLst>
      <p:ext uri="{BB962C8B-B14F-4D97-AF65-F5344CB8AC3E}">
        <p14:creationId xmlns:p14="http://schemas.microsoft.com/office/powerpoint/2010/main" val="4056034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33088" cy="804672"/>
          </a:xfrm>
        </p:spPr>
        <p:txBody>
          <a:bodyPr/>
          <a:lstStyle/>
          <a:p>
            <a:r>
              <a:rPr lang="en-US" dirty="0"/>
              <a:t>Thank you</a:t>
            </a:r>
          </a:p>
        </p:txBody>
      </p:sp>
      <p:sp>
        <p:nvSpPr>
          <p:cNvPr id="8" name="Text Placeholder 1"/>
          <p:cNvSpPr>
            <a:spLocks noGrp="1"/>
          </p:cNvSpPr>
          <p:nvPr>
            <p:ph type="body" sz="quarter" idx="13" hasCustomPrompt="1"/>
          </p:nvPr>
        </p:nvSpPr>
        <p:spPr>
          <a:xfrm>
            <a:off x="219456" y="1261873"/>
            <a:ext cx="4123944" cy="1309877"/>
          </a:xfrm>
        </p:spPr>
        <p:txBody>
          <a:bodyPr/>
          <a:lstStyle>
            <a:lvl1pPr>
              <a:spcBef>
                <a:spcPts val="0"/>
              </a:spcBef>
              <a:defRPr sz="1000"/>
            </a:lvl1pPr>
            <a:lvl2pPr marL="0" indent="0">
              <a:spcBef>
                <a:spcPts val="0"/>
              </a:spcBef>
              <a:buNone/>
              <a:defRPr/>
            </a:lvl2pPr>
            <a:lvl3pPr marL="201615" indent="0">
              <a:buNone/>
              <a:defRPr/>
            </a:lvl3pPr>
            <a:lvl4pPr marL="434981" indent="0">
              <a:buNone/>
              <a:defRPr/>
            </a:lvl4pPr>
            <a:lvl5pPr marL="631833" indent="0">
              <a:buNone/>
              <a:defRPr/>
            </a:lvl5pPr>
          </a:lstStyle>
          <a:p>
            <a:r>
              <a:rPr lang="en-US" dirty="0"/>
              <a:t>First </a:t>
            </a:r>
            <a:r>
              <a:rPr lang="en-US" dirty="0" err="1"/>
              <a:t>Lastname</a:t>
            </a:r>
            <a:endParaRPr lang="en-US" dirty="0"/>
          </a:p>
          <a:p>
            <a:r>
              <a:rPr lang="en-US" dirty="0"/>
              <a:t>Job Title</a:t>
            </a:r>
          </a:p>
          <a:p>
            <a:r>
              <a:rPr lang="en-US" dirty="0"/>
              <a:t>—</a:t>
            </a:r>
          </a:p>
          <a:p>
            <a:r>
              <a:rPr lang="en-US" dirty="0" err="1"/>
              <a:t>firstlastname@us.ibm.com</a:t>
            </a:r>
            <a:endParaRPr lang="en-US" dirty="0"/>
          </a:p>
          <a:p>
            <a:r>
              <a:rPr lang="en-US" dirty="0"/>
              <a:t>+1-555-555-5555</a:t>
            </a:r>
          </a:p>
          <a:p>
            <a:r>
              <a:rPr lang="en-US" dirty="0" err="1"/>
              <a:t>ibm.com</a:t>
            </a:r>
            <a:endParaRPr lang="en-US" dirty="0"/>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hasCustomPrompt="1"/>
          </p:nvPr>
        </p:nvSpPr>
        <p:spPr>
          <a:xfrm>
            <a:off x="223658" y="3205697"/>
            <a:ext cx="6405743" cy="1309876"/>
          </a:xfrm>
        </p:spPr>
        <p:txBody>
          <a:bodyPr anchor="b"/>
          <a:lstStyle>
            <a:lvl1pPr>
              <a:spcBef>
                <a:spcPts val="300"/>
              </a:spcBef>
              <a:defRPr sz="600"/>
            </a:lvl1pPr>
            <a:lvl2pPr>
              <a:defRPr sz="600"/>
            </a:lvl2pPr>
            <a:lvl3pPr>
              <a:defRPr sz="600"/>
            </a:lvl3pPr>
            <a:lvl4pPr>
              <a:defRPr sz="600"/>
            </a:lvl4pPr>
            <a:lvl5pPr>
              <a:defRPr sz="600"/>
            </a:lvl5pPr>
          </a:lstStyle>
          <a:p>
            <a:r>
              <a:rPr lang="en-US" dirty="0"/>
              <a:t>© Copyright IBM Corporation 2019.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 only goals and objectives. IBM, the IBM logo, and </a:t>
            </a:r>
            <a:r>
              <a:rPr lang="en-US" dirty="0" err="1"/>
              <a:t>ibm.com</a:t>
            </a:r>
            <a:r>
              <a:rPr lang="en-US" dirty="0"/>
              <a:t> are trademarks of IBM Corp., registered in many jurisdictions worldwide. Other product and service names might be trademarks of IBM or other companies. A current list of IBM trademarks is available at </a:t>
            </a:r>
            <a:r>
              <a:rPr lang="en-US" dirty="0">
                <a:hlinkClick r:id="rId2"/>
              </a:rPr>
              <a:t>Copyright and trademark information</a:t>
            </a:r>
            <a:r>
              <a:rPr lang="en-US" dirty="0"/>
              <a:t>.</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008696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ver (3 line)">
    <p:bg>
      <p:bgPr>
        <a:solidFill>
          <a:schemeClr val="accent1"/>
        </a:solidFill>
        <a:effectLst/>
      </p:bgPr>
    </p:bg>
    <p:spTree>
      <p:nvGrpSpPr>
        <p:cNvPr id="1" name=""/>
        <p:cNvGrpSpPr/>
        <p:nvPr/>
      </p:nvGrpSpPr>
      <p:grpSpPr>
        <a:xfrm>
          <a:off x="0" y="0"/>
          <a:ext cx="0" cy="0"/>
          <a:chOff x="0" y="0"/>
          <a:chExt cx="0" cy="0"/>
        </a:xfrm>
      </p:grpSpPr>
      <p:sp>
        <p:nvSpPr>
          <p:cNvPr id="27" name="Title 6">
            <a:extLst>
              <a:ext uri="{FF2B5EF4-FFF2-40B4-BE49-F238E27FC236}">
                <a16:creationId xmlns:a16="http://schemas.microsoft.com/office/drawing/2014/main" id="{927B3839-2228-7B4F-B451-E1AD3FD51C20}"/>
              </a:ext>
            </a:extLst>
          </p:cNvPr>
          <p:cNvSpPr>
            <a:spLocks noGrp="1"/>
          </p:cNvSpPr>
          <p:nvPr>
            <p:ph type="title" hasCustomPrompt="1"/>
          </p:nvPr>
        </p:nvSpPr>
        <p:spPr>
          <a:xfrm>
            <a:off x="210312" y="201168"/>
            <a:ext cx="4636008" cy="1454631"/>
          </a:xfrm>
        </p:spPr>
        <p:txBody>
          <a:bodyPr/>
          <a:lstStyle>
            <a:lvl1pPr>
              <a:defRPr>
                <a:solidFill>
                  <a:schemeClr val="tx1"/>
                </a:solidFill>
              </a:defRPr>
            </a:lvl1pPr>
          </a:lstStyle>
          <a:p>
            <a:r>
              <a:rPr lang="en-US" dirty="0"/>
              <a:t>IBM Quantum template – </a:t>
            </a:r>
            <a:br>
              <a:rPr lang="en-US" dirty="0"/>
            </a:br>
            <a:r>
              <a:rPr lang="en-US" dirty="0"/>
              <a:t>3 line title (do not exceed 3) Blue background option</a:t>
            </a:r>
          </a:p>
        </p:txBody>
      </p:sp>
      <p:sp>
        <p:nvSpPr>
          <p:cNvPr id="28" name="Text Placeholder 7">
            <a:extLst>
              <a:ext uri="{FF2B5EF4-FFF2-40B4-BE49-F238E27FC236}">
                <a16:creationId xmlns:a16="http://schemas.microsoft.com/office/drawing/2014/main" id="{965B97F5-70AC-A045-BD36-8C0A8703C6A0}"/>
              </a:ext>
            </a:extLst>
          </p:cNvPr>
          <p:cNvSpPr>
            <a:spLocks noGrp="1"/>
          </p:cNvSpPr>
          <p:nvPr>
            <p:ph type="body" sz="quarter" idx="13" hasCustomPrompt="1"/>
          </p:nvPr>
        </p:nvSpPr>
        <p:spPr>
          <a:xfrm>
            <a:off x="210312" y="1970791"/>
            <a:ext cx="1820863" cy="296700"/>
          </a:xfrm>
        </p:spPr>
        <p:txBody>
          <a:bodyPr/>
          <a:lstStyle>
            <a:lvl1pPr>
              <a:defRPr>
                <a:solidFill>
                  <a:schemeClr val="tx2"/>
                </a:solidFill>
              </a:defRPr>
            </a:lvl1pPr>
          </a:lstStyle>
          <a:p>
            <a:r>
              <a:rPr lang="en-US" dirty="0" err="1"/>
              <a:t>Firstname</a:t>
            </a:r>
            <a:r>
              <a:rPr lang="en-US" dirty="0"/>
              <a:t> </a:t>
            </a:r>
            <a:r>
              <a:rPr lang="en-US" dirty="0" err="1"/>
              <a:t>Lastname</a:t>
            </a:r>
            <a:r>
              <a:rPr lang="en-US" dirty="0"/>
              <a:t> </a:t>
            </a:r>
          </a:p>
        </p:txBody>
      </p:sp>
      <p:sp>
        <p:nvSpPr>
          <p:cNvPr id="29" name="Text Placeholder 8">
            <a:extLst>
              <a:ext uri="{FF2B5EF4-FFF2-40B4-BE49-F238E27FC236}">
                <a16:creationId xmlns:a16="http://schemas.microsoft.com/office/drawing/2014/main" id="{5A69EFA9-C7F8-724C-A6B9-A7765EAAF1CE}"/>
              </a:ext>
            </a:extLst>
          </p:cNvPr>
          <p:cNvSpPr>
            <a:spLocks noGrp="1"/>
          </p:cNvSpPr>
          <p:nvPr>
            <p:ph type="body" sz="quarter" idx="14" hasCustomPrompt="1"/>
          </p:nvPr>
        </p:nvSpPr>
        <p:spPr>
          <a:xfrm>
            <a:off x="210312" y="2275051"/>
            <a:ext cx="2848574" cy="296699"/>
          </a:xfrm>
        </p:spPr>
        <p:txBody>
          <a:bodyPr/>
          <a:lstStyle>
            <a:lvl1pPr>
              <a:defRPr>
                <a:solidFill>
                  <a:schemeClr val="tx2"/>
                </a:solidFill>
              </a:defRPr>
            </a:lvl1pPr>
          </a:lstStyle>
          <a:p>
            <a:r>
              <a:rPr lang="en-US" dirty="0"/>
              <a:t>Job Title</a:t>
            </a:r>
          </a:p>
        </p:txBody>
      </p:sp>
      <p:cxnSp>
        <p:nvCxnSpPr>
          <p:cNvPr id="30" name="Straight Connector 29">
            <a:extLst>
              <a:ext uri="{FF2B5EF4-FFF2-40B4-BE49-F238E27FC236}">
                <a16:creationId xmlns:a16="http://schemas.microsoft.com/office/drawing/2014/main" id="{4B6B3688-93EC-8746-8C4C-EB11C8963E92}"/>
              </a:ext>
            </a:extLst>
          </p:cNvPr>
          <p:cNvCxnSpPr>
            <a:cxnSpLocks/>
          </p:cNvCxnSpPr>
          <p:nvPr userDrawn="1"/>
        </p:nvCxnSpPr>
        <p:spPr bwMode="auto">
          <a:xfrm>
            <a:off x="210312" y="1764262"/>
            <a:ext cx="548574" cy="0"/>
          </a:xfrm>
          <a:prstGeom prst="line">
            <a:avLst/>
          </a:prstGeom>
          <a:ln w="25400" cap="rnd">
            <a:solidFill>
              <a:schemeClr val="accent2"/>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3" name="Footer Placeholder 16">
            <a:extLst>
              <a:ext uri="{FF2B5EF4-FFF2-40B4-BE49-F238E27FC236}">
                <a16:creationId xmlns:a16="http://schemas.microsoft.com/office/drawing/2014/main" id="{B05A6501-D707-2D4D-9950-095E62A6F4AC}"/>
              </a:ext>
            </a:extLst>
          </p:cNvPr>
          <p:cNvSpPr txBox="1">
            <a:spLocks/>
          </p:cNvSpPr>
          <p:nvPr userDrawn="1"/>
        </p:nvSpPr>
        <p:spPr>
          <a:xfrm>
            <a:off x="7275442" y="4530852"/>
            <a:ext cx="1639891" cy="612648"/>
          </a:xfrm>
          <a:prstGeom prst="rect">
            <a:avLst/>
          </a:prstGeom>
        </p:spPr>
        <p:txBody>
          <a:bodyPr vert="horz" lIns="0" tIns="0" rIns="0" bIns="0" rtlCol="0" anchor="ctr"/>
          <a:lstStyle>
            <a:defPPr>
              <a:defRPr lang="en-US"/>
            </a:defPPr>
            <a:lvl1pPr marL="0" marR="0" indent="0" algn="r" defTabSz="685992" rtl="0" eaLnBrk="1" fontAlgn="auto" latinLnBrk="0" hangingPunct="1">
              <a:lnSpc>
                <a:spcPct val="100000"/>
              </a:lnSpc>
              <a:spcBef>
                <a:spcPts val="0"/>
              </a:spcBef>
              <a:spcAft>
                <a:spcPts val="0"/>
              </a:spcAft>
              <a:buClrTx/>
              <a:buSzTx/>
              <a:buFontTx/>
              <a:buNone/>
              <a:tabLst/>
              <a:defRPr sz="1400" kern="1200">
                <a:solidFill>
                  <a:schemeClr val="accent6"/>
                </a:solidFill>
                <a:latin typeface="IBM Plex Sans" panose="020B0503050203000203"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r>
              <a:rPr lang="en-US" sz="1200" dirty="0">
                <a:solidFill>
                  <a:schemeClr val="tx1"/>
                </a:solidFill>
              </a:rPr>
              <a:t>Quantum Tokyo  </a:t>
            </a:r>
          </a:p>
        </p:txBody>
      </p:sp>
    </p:spTree>
    <p:extLst>
      <p:ext uri="{BB962C8B-B14F-4D97-AF65-F5344CB8AC3E}">
        <p14:creationId xmlns:p14="http://schemas.microsoft.com/office/powerpoint/2010/main" val="1028862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footer)">
    <p:bg>
      <p:bgPr>
        <a:solidFill>
          <a:schemeClr val="tx1"/>
        </a:solidFill>
        <a:effectLst/>
      </p:bgPr>
    </p:bg>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Footer Placeholder 16">
            <a:extLst>
              <a:ext uri="{FF2B5EF4-FFF2-40B4-BE49-F238E27FC236}">
                <a16:creationId xmlns:a16="http://schemas.microsoft.com/office/drawing/2014/main" id="{CB0EBE1B-B60B-E449-8850-795ED46DF6E6}"/>
              </a:ext>
            </a:extLst>
          </p:cNvPr>
          <p:cNvSpPr txBox="1">
            <a:spLocks/>
          </p:cNvSpPr>
          <p:nvPr userDrawn="1"/>
        </p:nvSpPr>
        <p:spPr>
          <a:xfrm>
            <a:off x="-335347" y="4582891"/>
            <a:ext cx="1639891" cy="612648"/>
          </a:xfrm>
          <a:prstGeom prst="rect">
            <a:avLst/>
          </a:prstGeom>
        </p:spPr>
        <p:txBody>
          <a:bodyPr vert="horz" lIns="0" tIns="0" rIns="0" bIns="0" rtlCol="0" anchor="ctr"/>
          <a:lstStyle>
            <a:defPPr>
              <a:defRPr lang="en-US"/>
            </a:defPPr>
            <a:lvl1pPr marL="0" marR="0" indent="0" algn="r" defTabSz="685992" rtl="0" eaLnBrk="1" fontAlgn="auto" latinLnBrk="0" hangingPunct="1">
              <a:lnSpc>
                <a:spcPct val="100000"/>
              </a:lnSpc>
              <a:spcBef>
                <a:spcPts val="0"/>
              </a:spcBef>
              <a:spcAft>
                <a:spcPts val="0"/>
              </a:spcAft>
              <a:buClrTx/>
              <a:buSzTx/>
              <a:buFontTx/>
              <a:buNone/>
              <a:tabLst/>
              <a:defRPr sz="1400" kern="1200">
                <a:solidFill>
                  <a:schemeClr val="accent6"/>
                </a:solidFill>
                <a:latin typeface="IBM Plex Sans" panose="020B0503050203000203"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r>
              <a:rPr lang="en-US" sz="1200" dirty="0"/>
              <a:t>Quantum Tokyo  </a:t>
            </a:r>
          </a:p>
        </p:txBody>
      </p:sp>
    </p:spTree>
    <p:extLst>
      <p:ext uri="{BB962C8B-B14F-4D97-AF65-F5344CB8AC3E}">
        <p14:creationId xmlns:p14="http://schemas.microsoft.com/office/powerpoint/2010/main" val="1841412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no footer)">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6467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divider (no footer)">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7"/>
            <a:ext cx="4142232" cy="1454637"/>
          </a:xfrm>
        </p:spPr>
        <p:txBody>
          <a:bodyPr/>
          <a:lstStyle>
            <a:lvl1pPr>
              <a:lnSpc>
                <a:spcPct val="110000"/>
              </a:lnSpc>
              <a:defRPr/>
            </a:lvl1pPr>
          </a:lstStyle>
          <a:p>
            <a:r>
              <a:rPr lang="en-US" dirty="0"/>
              <a:t>Click to edit Master title style (3 sizes for title text available) - no footer</a:t>
            </a:r>
          </a:p>
        </p:txBody>
      </p:sp>
      <p:sp>
        <p:nvSpPr>
          <p:cNvPr id="4" name="円/楕円 3">
            <a:extLst>
              <a:ext uri="{FF2B5EF4-FFF2-40B4-BE49-F238E27FC236}">
                <a16:creationId xmlns:a16="http://schemas.microsoft.com/office/drawing/2014/main" id="{790B0AB2-948E-9749-8AD0-5A0A914C8472}"/>
              </a:ext>
            </a:extLst>
          </p:cNvPr>
          <p:cNvSpPr/>
          <p:nvPr userDrawn="1"/>
        </p:nvSpPr>
        <p:spPr bwMode="auto">
          <a:xfrm>
            <a:off x="8398498" y="4468606"/>
            <a:ext cx="516835" cy="510931"/>
          </a:xfrm>
          <a:prstGeom prst="ellipse">
            <a:avLst/>
          </a:prstGeom>
          <a:solidFill>
            <a:schemeClr val="accent2"/>
          </a:solidFill>
          <a:ln w="19050">
            <a:solidFill>
              <a:srgbClr val="4589FF"/>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altLang="ja-JP" sz="2000" b="1" i="0" u="none" strike="noStrike" cap="none" normalizeH="0" baseline="0" dirty="0">
                <a:ln>
                  <a:noFill/>
                </a:ln>
                <a:solidFill>
                  <a:srgbClr val="F2F4F8"/>
                </a:solidFill>
                <a:effectLst/>
                <a:latin typeface="IBM Plex Sans" panose="020B0503050203000203" pitchFamily="34" charset="0"/>
              </a:rPr>
              <a:t>Qt</a:t>
            </a:r>
            <a:endParaRPr kumimoji="0" lang="ja-JP" altLang="en-US" sz="2000" b="1" i="0" u="none" strike="noStrike" cap="none" normalizeH="0" baseline="0" dirty="0">
              <a:ln>
                <a:noFill/>
              </a:ln>
              <a:solidFill>
                <a:srgbClr val="F2F4F8"/>
              </a:solidFill>
              <a:effectLst/>
              <a:latin typeface="IBM Plex Sans" panose="020B0503050203000203" pitchFamily="34" charset="0"/>
            </a:endParaRPr>
          </a:p>
        </p:txBody>
      </p:sp>
      <p:sp>
        <p:nvSpPr>
          <p:cNvPr id="5" name="Footer Placeholder 16">
            <a:extLst>
              <a:ext uri="{FF2B5EF4-FFF2-40B4-BE49-F238E27FC236}">
                <a16:creationId xmlns:a16="http://schemas.microsoft.com/office/drawing/2014/main" id="{13E46B2E-7A78-334A-8AE1-F0447DA6687B}"/>
              </a:ext>
            </a:extLst>
          </p:cNvPr>
          <p:cNvSpPr txBox="1">
            <a:spLocks/>
          </p:cNvSpPr>
          <p:nvPr userDrawn="1"/>
        </p:nvSpPr>
        <p:spPr>
          <a:xfrm>
            <a:off x="-335347" y="4582891"/>
            <a:ext cx="1639891" cy="612648"/>
          </a:xfrm>
          <a:prstGeom prst="rect">
            <a:avLst/>
          </a:prstGeom>
        </p:spPr>
        <p:txBody>
          <a:bodyPr vert="horz" lIns="0" tIns="0" rIns="0" bIns="0" rtlCol="0" anchor="ctr"/>
          <a:lstStyle>
            <a:defPPr>
              <a:defRPr lang="en-US"/>
            </a:defPPr>
            <a:lvl1pPr marL="0" marR="0" indent="0" algn="r" defTabSz="685992" rtl="0" eaLnBrk="1" fontAlgn="auto" latinLnBrk="0" hangingPunct="1">
              <a:lnSpc>
                <a:spcPct val="100000"/>
              </a:lnSpc>
              <a:spcBef>
                <a:spcPts val="0"/>
              </a:spcBef>
              <a:spcAft>
                <a:spcPts val="0"/>
              </a:spcAft>
              <a:buClrTx/>
              <a:buSzTx/>
              <a:buFontTx/>
              <a:buNone/>
              <a:tabLst/>
              <a:defRPr sz="1400" kern="1200">
                <a:solidFill>
                  <a:schemeClr val="accent6"/>
                </a:solidFill>
                <a:latin typeface="IBM Plex Sans" panose="020B0503050203000203"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r>
              <a:rPr lang="en-US" sz="1200" dirty="0"/>
              <a:t>Quantum Tokyo  </a:t>
            </a:r>
          </a:p>
        </p:txBody>
      </p:sp>
    </p:spTree>
    <p:extLst>
      <p:ext uri="{BB962C8B-B14F-4D97-AF65-F5344CB8AC3E}">
        <p14:creationId xmlns:p14="http://schemas.microsoft.com/office/powerpoint/2010/main" val="4112762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Xlg text">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137162" y="91440"/>
            <a:ext cx="6949440" cy="4404360"/>
          </a:xfrm>
        </p:spPr>
        <p:txBody>
          <a:bodyPr/>
          <a:lstStyle>
            <a:lvl1pPr>
              <a:lnSpc>
                <a:spcPts val="10200"/>
              </a:lnSpc>
              <a:defRPr sz="9200" b="0" i="0">
                <a:solidFill>
                  <a:schemeClr val="accent1"/>
                </a:solidFill>
                <a:latin typeface="IBM Plex Sans SemiBold" panose="020B0503050203000203" pitchFamily="34" charset="77"/>
              </a:defRPr>
            </a:lvl1pPr>
          </a:lstStyle>
          <a:p>
            <a:r>
              <a:rPr lang="en-US" dirty="0"/>
              <a:t>High impact </a:t>
            </a:r>
            <a:br>
              <a:rPr lang="en-US" dirty="0"/>
            </a:br>
            <a:r>
              <a:rPr lang="en-US" dirty="0" err="1"/>
              <a:t>xlg</a:t>
            </a:r>
            <a:r>
              <a:rPr lang="en-US" dirty="0"/>
              <a:t> text</a:t>
            </a:r>
          </a:p>
        </p:txBody>
      </p:sp>
      <p:sp>
        <p:nvSpPr>
          <p:cNvPr id="4" name="Slide Number Placeholder"/>
          <p:cNvSpPr>
            <a:spLocks noGrp="1"/>
          </p:cNvSpPr>
          <p:nvPr>
            <p:ph type="sldNum" sz="quarter" idx="11"/>
          </p:nvPr>
        </p:nvSpPr>
        <p:spPr/>
        <p:txBody>
          <a:bodyPr/>
          <a:lstStyle>
            <a:lvl1pPr>
              <a:defRPr>
                <a:latin typeface="IBM Plex Sans" panose="020B0503050203000203" pitchFamily="34" charset="0"/>
              </a:defRPr>
            </a:lvl1pPr>
          </a:lstStyle>
          <a:p>
            <a:fld id="{59395FB3-9C97-154F-86B2-7E381B951268}" type="slidenum">
              <a:rPr lang="en-US" smtClean="0"/>
              <a:pPr/>
              <a:t>‹#›</a:t>
            </a:fld>
            <a:endParaRPr lang="en-US" dirty="0"/>
          </a:p>
        </p:txBody>
      </p:sp>
      <p:sp>
        <p:nvSpPr>
          <p:cNvPr id="5" name="Footer Placeholder 16">
            <a:extLst>
              <a:ext uri="{FF2B5EF4-FFF2-40B4-BE49-F238E27FC236}">
                <a16:creationId xmlns:a16="http://schemas.microsoft.com/office/drawing/2014/main" id="{46285031-9E04-864E-92A1-9FD27C5EED89}"/>
              </a:ext>
            </a:extLst>
          </p:cNvPr>
          <p:cNvSpPr txBox="1">
            <a:spLocks/>
          </p:cNvSpPr>
          <p:nvPr userDrawn="1"/>
        </p:nvSpPr>
        <p:spPr>
          <a:xfrm>
            <a:off x="-335347" y="4582891"/>
            <a:ext cx="1639891" cy="612648"/>
          </a:xfrm>
          <a:prstGeom prst="rect">
            <a:avLst/>
          </a:prstGeom>
        </p:spPr>
        <p:txBody>
          <a:bodyPr vert="horz" lIns="0" tIns="0" rIns="0" bIns="0" rtlCol="0" anchor="ctr"/>
          <a:lstStyle>
            <a:defPPr>
              <a:defRPr lang="en-US"/>
            </a:defPPr>
            <a:lvl1pPr marL="0" marR="0" indent="0" algn="r" defTabSz="685992" rtl="0" eaLnBrk="1" fontAlgn="auto" latinLnBrk="0" hangingPunct="1">
              <a:lnSpc>
                <a:spcPct val="100000"/>
              </a:lnSpc>
              <a:spcBef>
                <a:spcPts val="0"/>
              </a:spcBef>
              <a:spcAft>
                <a:spcPts val="0"/>
              </a:spcAft>
              <a:buClrTx/>
              <a:buSzTx/>
              <a:buFontTx/>
              <a:buNone/>
              <a:tabLst/>
              <a:defRPr sz="1400" kern="1200">
                <a:solidFill>
                  <a:schemeClr val="accent6"/>
                </a:solidFill>
                <a:latin typeface="IBM Plex Sans" panose="020B0503050203000203"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r>
              <a:rPr lang="en-US" sz="1200" dirty="0"/>
              <a:t>Quantum Tokyo  </a:t>
            </a:r>
          </a:p>
        </p:txBody>
      </p:sp>
    </p:spTree>
    <p:extLst>
      <p:ext uri="{BB962C8B-B14F-4D97-AF65-F5344CB8AC3E}">
        <p14:creationId xmlns:p14="http://schemas.microsoft.com/office/powerpoint/2010/main" val="3887675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Xlg text / fact + imag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9456" y="219456"/>
            <a:ext cx="4133088" cy="804672"/>
          </a:xfrm>
        </p:spPr>
        <p:txBody>
          <a:bodyPr/>
          <a:lstStyle>
            <a:lvl1pPr>
              <a:lnSpc>
                <a:spcPts val="2200"/>
              </a:lnSpc>
              <a:defRPr lang="en-US" sz="2000" b="0" i="0" dirty="0">
                <a:solidFill>
                  <a:schemeClr val="bg1"/>
                </a:solidFill>
                <a:latin typeface="IBM Plex Sans" panose="020B0503050203000203" pitchFamily="34" charset="77"/>
                <a:ea typeface="IBM Plex Sans" panose="020B0503050203000203" pitchFamily="34" charset="0"/>
                <a:cs typeface="IBM Plex Sans" panose="020B0503050203000203" pitchFamily="34" charset="0"/>
              </a:defRPr>
            </a:lvl1pPr>
          </a:lstStyle>
          <a:p>
            <a:pPr marL="0" lvl="0" indent="0" algn="l" rtl="0" eaLnBrk="1" fontAlgn="base" hangingPunct="1">
              <a:lnSpc>
                <a:spcPct val="110000"/>
              </a:lnSpc>
              <a:spcBef>
                <a:spcPts val="1100"/>
              </a:spcBef>
              <a:spcAft>
                <a:spcPct val="0"/>
              </a:spcAft>
              <a:buClr>
                <a:srgbClr val="6D6E70"/>
              </a:buClr>
              <a:buSzPct val="90000"/>
              <a:buFont typeface="Wingdings" pitchFamily="2" charset="2"/>
              <a:buNone/>
            </a:pPr>
            <a:r>
              <a:rPr lang="en-US" dirty="0"/>
              <a:t>Title with </a:t>
            </a:r>
            <a:r>
              <a:rPr lang="en-US" dirty="0" err="1"/>
              <a:t>xlg</a:t>
            </a:r>
            <a:r>
              <a:rPr lang="en-US" dirty="0"/>
              <a:t> text + optional ½ image</a:t>
            </a:r>
          </a:p>
        </p:txBody>
      </p:sp>
      <p:sp>
        <p:nvSpPr>
          <p:cNvPr id="6" name="Text Placeholder"/>
          <p:cNvSpPr>
            <a:spLocks noGrp="1"/>
          </p:cNvSpPr>
          <p:nvPr>
            <p:ph type="body" sz="quarter" idx="12" hasCustomPrompt="1"/>
          </p:nvPr>
        </p:nvSpPr>
        <p:spPr>
          <a:xfrm>
            <a:off x="137160" y="1133856"/>
            <a:ext cx="4206240" cy="3361944"/>
          </a:xfrm>
        </p:spPr>
        <p:txBody>
          <a:bodyPr/>
          <a:lstStyle>
            <a:lvl1pPr>
              <a:lnSpc>
                <a:spcPts val="10200"/>
              </a:lnSpc>
              <a:defRPr sz="9200" b="0" i="0">
                <a:solidFill>
                  <a:schemeClr val="accent1"/>
                </a:solidFill>
                <a:latin typeface="IBM Plex Sans SemiBold" panose="020B0503050203000203" pitchFamily="34" charset="77"/>
              </a:defRPr>
            </a:lvl1pPr>
          </a:lstStyle>
          <a:p>
            <a:pPr lvl="0"/>
            <a:r>
              <a:rPr lang="en-US" dirty="0"/>
              <a:t>100%</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4572000" y="0"/>
            <a:ext cx="4572000" cy="5143500"/>
          </a:xfrm>
        </p:spPr>
        <p:txBody>
          <a:bodyPr lIns="91440" tIns="91440" rIns="91440" bIns="91440"/>
          <a:lstStyle>
            <a:lvl1pPr>
              <a:defRPr baseline="0"/>
            </a:lvl1pPr>
          </a:lstStyle>
          <a:p>
            <a:r>
              <a:rPr lang="ja-JP" altLang="en-US"/>
              <a:t>アイコンをクリックして図を追加</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Footer Placeholder 16">
            <a:extLst>
              <a:ext uri="{FF2B5EF4-FFF2-40B4-BE49-F238E27FC236}">
                <a16:creationId xmlns:a16="http://schemas.microsoft.com/office/drawing/2014/main" id="{BDBFDF50-6D21-614A-B220-28A5DDC52EC1}"/>
              </a:ext>
            </a:extLst>
          </p:cNvPr>
          <p:cNvSpPr txBox="1">
            <a:spLocks/>
          </p:cNvSpPr>
          <p:nvPr userDrawn="1"/>
        </p:nvSpPr>
        <p:spPr>
          <a:xfrm>
            <a:off x="-335347" y="4582891"/>
            <a:ext cx="1639891" cy="612648"/>
          </a:xfrm>
          <a:prstGeom prst="rect">
            <a:avLst/>
          </a:prstGeom>
        </p:spPr>
        <p:txBody>
          <a:bodyPr vert="horz" lIns="0" tIns="0" rIns="0" bIns="0" rtlCol="0" anchor="ctr"/>
          <a:lstStyle>
            <a:defPPr>
              <a:defRPr lang="en-US"/>
            </a:defPPr>
            <a:lvl1pPr marL="0" marR="0" indent="0" algn="r" defTabSz="685992" rtl="0" eaLnBrk="1" fontAlgn="auto" latinLnBrk="0" hangingPunct="1">
              <a:lnSpc>
                <a:spcPct val="100000"/>
              </a:lnSpc>
              <a:spcBef>
                <a:spcPts val="0"/>
              </a:spcBef>
              <a:spcAft>
                <a:spcPts val="0"/>
              </a:spcAft>
              <a:buClrTx/>
              <a:buSzTx/>
              <a:buFontTx/>
              <a:buNone/>
              <a:tabLst/>
              <a:defRPr sz="1400" kern="1200">
                <a:solidFill>
                  <a:schemeClr val="accent6"/>
                </a:solidFill>
                <a:latin typeface="IBM Plex Sans" panose="020B0503050203000203"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r>
              <a:rPr lang="en-US" sz="1200" dirty="0"/>
              <a:t>Quantum Tokyo  </a:t>
            </a:r>
          </a:p>
        </p:txBody>
      </p:sp>
    </p:spTree>
    <p:extLst>
      <p:ext uri="{BB962C8B-B14F-4D97-AF65-F5344CB8AC3E}">
        <p14:creationId xmlns:p14="http://schemas.microsoft.com/office/powerpoint/2010/main" val="2724364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content righ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42232" cy="4294632"/>
          </a:xfrm>
        </p:spPr>
        <p:txBody>
          <a:bodyPr/>
          <a:lstStyle/>
          <a:p>
            <a:r>
              <a:rPr lang="en-US" dirty="0"/>
              <a:t>Title + content right</a:t>
            </a:r>
          </a:p>
        </p:txBody>
      </p:sp>
      <p:sp>
        <p:nvSpPr>
          <p:cNvPr id="6" name="Text Placeholder"/>
          <p:cNvSpPr>
            <a:spLocks noGrp="1"/>
          </p:cNvSpPr>
          <p:nvPr>
            <p:ph type="body" sz="quarter" idx="12"/>
          </p:nvPr>
        </p:nvSpPr>
        <p:spPr>
          <a:xfrm>
            <a:off x="4791456" y="201168"/>
            <a:ext cx="4123944" cy="429463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24815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1 column">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1" y="201168"/>
            <a:ext cx="6437623" cy="804672"/>
          </a:xfrm>
        </p:spPr>
        <p:txBody>
          <a:bodyPr/>
          <a:lstStyle>
            <a:lvl1pPr>
              <a:defRPr/>
            </a:lvl1pPr>
          </a:lstStyle>
          <a:p>
            <a:r>
              <a:rPr lang="en-US" dirty="0"/>
              <a:t>Title + 1 column</a:t>
            </a:r>
          </a:p>
        </p:txBody>
      </p:sp>
      <p:sp>
        <p:nvSpPr>
          <p:cNvPr id="6" name="Text Placeholder"/>
          <p:cNvSpPr>
            <a:spLocks noGrp="1"/>
          </p:cNvSpPr>
          <p:nvPr>
            <p:ph type="body" sz="quarter" idx="12"/>
          </p:nvPr>
        </p:nvSpPr>
        <p:spPr>
          <a:xfrm>
            <a:off x="210063" y="1243584"/>
            <a:ext cx="8705269" cy="3252216"/>
          </a:xfrm>
        </p:spPr>
        <p:txBody>
          <a:bodyPr/>
          <a:lstStyle>
            <a:lvl1pPr marL="0" indent="0">
              <a:buClr>
                <a:schemeClr val="bg1"/>
              </a:buClr>
              <a:buFont typeface="Arial" panose="020B0604020202020204" pitchFamily="34" charset="0"/>
              <a:buNone/>
              <a:defRPr sz="1800"/>
            </a:lvl1pPr>
            <a:lvl2pPr>
              <a:defRPr sz="1600"/>
            </a:lvl2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Slide Number Placeholder"/>
          <p:cNvSpPr>
            <a:spLocks noGrp="1"/>
          </p:cNvSpPr>
          <p:nvPr>
            <p:ph type="sldNum" sz="quarter" idx="11"/>
          </p:nvPr>
        </p:nvSpPr>
        <p:spPr>
          <a:xfrm>
            <a:off x="7086601" y="4951186"/>
            <a:ext cx="1828732" cy="166687"/>
          </a:xfrm>
        </p:spPr>
        <p:txBody>
          <a:bodyPr/>
          <a:lstStyle/>
          <a:p>
            <a:fld id="{59395FB3-9C97-154F-86B2-7E381B951268}" type="slidenum">
              <a:rPr lang="en-US" smtClean="0"/>
              <a:pPr/>
              <a:t>‹#›</a:t>
            </a:fld>
            <a:endParaRPr lang="en-US" dirty="0"/>
          </a:p>
        </p:txBody>
      </p:sp>
      <p:sp>
        <p:nvSpPr>
          <p:cNvPr id="8" name="Footer Placeholder 16">
            <a:extLst>
              <a:ext uri="{FF2B5EF4-FFF2-40B4-BE49-F238E27FC236}">
                <a16:creationId xmlns:a16="http://schemas.microsoft.com/office/drawing/2014/main" id="{BC8C3915-B5AD-4745-A666-B4EC48ABF55F}"/>
              </a:ext>
            </a:extLst>
          </p:cNvPr>
          <p:cNvSpPr txBox="1">
            <a:spLocks/>
          </p:cNvSpPr>
          <p:nvPr userDrawn="1"/>
        </p:nvSpPr>
        <p:spPr>
          <a:xfrm>
            <a:off x="-335347" y="4582891"/>
            <a:ext cx="1639891" cy="612648"/>
          </a:xfrm>
          <a:prstGeom prst="rect">
            <a:avLst/>
          </a:prstGeom>
        </p:spPr>
        <p:txBody>
          <a:bodyPr vert="horz" lIns="0" tIns="0" rIns="0" bIns="0" rtlCol="0" anchor="ctr"/>
          <a:lstStyle>
            <a:defPPr>
              <a:defRPr lang="en-US"/>
            </a:defPPr>
            <a:lvl1pPr marL="0" marR="0" indent="0" algn="r" defTabSz="685992" rtl="0" eaLnBrk="1" fontAlgn="auto" latinLnBrk="0" hangingPunct="1">
              <a:lnSpc>
                <a:spcPct val="100000"/>
              </a:lnSpc>
              <a:spcBef>
                <a:spcPts val="0"/>
              </a:spcBef>
              <a:spcAft>
                <a:spcPts val="0"/>
              </a:spcAft>
              <a:buClrTx/>
              <a:buSzTx/>
              <a:buFontTx/>
              <a:buNone/>
              <a:tabLst/>
              <a:defRPr sz="1400" kern="1200">
                <a:solidFill>
                  <a:schemeClr val="accent6"/>
                </a:solidFill>
                <a:latin typeface="IBM Plex Sans" panose="020B0503050203000203"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r>
              <a:rPr lang="en-US" sz="1200" dirty="0"/>
              <a:t>Quantum Tokyo  </a:t>
            </a:r>
          </a:p>
        </p:txBody>
      </p:sp>
      <p:sp>
        <p:nvSpPr>
          <p:cNvPr id="7" name="円/楕円 3">
            <a:extLst>
              <a:ext uri="{FF2B5EF4-FFF2-40B4-BE49-F238E27FC236}">
                <a16:creationId xmlns:a16="http://schemas.microsoft.com/office/drawing/2014/main" id="{CED943BC-B0CF-44E9-B01B-BD7F3349E487}"/>
              </a:ext>
            </a:extLst>
          </p:cNvPr>
          <p:cNvSpPr/>
          <p:nvPr userDrawn="1"/>
        </p:nvSpPr>
        <p:spPr bwMode="auto">
          <a:xfrm>
            <a:off x="8398498" y="4468606"/>
            <a:ext cx="516835" cy="510931"/>
          </a:xfrm>
          <a:prstGeom prst="ellipse">
            <a:avLst/>
          </a:prstGeom>
          <a:solidFill>
            <a:schemeClr val="accent2"/>
          </a:solidFill>
          <a:ln w="19050">
            <a:solidFill>
              <a:srgbClr val="4589FF"/>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altLang="ja-JP" sz="2000" b="1" i="0" u="none" strike="noStrike" cap="none" normalizeH="0" baseline="0" dirty="0">
                <a:ln>
                  <a:noFill/>
                </a:ln>
                <a:solidFill>
                  <a:srgbClr val="F2F4F8"/>
                </a:solidFill>
                <a:effectLst/>
                <a:latin typeface="IBM Plex Sans" panose="020B0503050203000203" pitchFamily="34" charset="0"/>
              </a:rPr>
              <a:t>Qt</a:t>
            </a:r>
            <a:endParaRPr kumimoji="0" lang="ja-JP" altLang="en-US" sz="2000" b="1" i="0" u="none" strike="noStrike" cap="none" normalizeH="0" baseline="0" dirty="0">
              <a:ln>
                <a:noFill/>
              </a:ln>
              <a:solidFill>
                <a:srgbClr val="F2F4F8"/>
              </a:solidFill>
              <a:effectLst/>
              <a:latin typeface="IBM Plex Sans" panose="020B0503050203000203" pitchFamily="34" charset="0"/>
            </a:endParaRPr>
          </a:p>
        </p:txBody>
      </p:sp>
    </p:spTree>
    <p:extLst>
      <p:ext uri="{BB962C8B-B14F-4D97-AF65-F5344CB8AC3E}">
        <p14:creationId xmlns:p14="http://schemas.microsoft.com/office/powerpoint/2010/main" val="545482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201168"/>
            <a:ext cx="4142232" cy="4294632"/>
          </a:xfrm>
          <a:prstGeom prst="rect">
            <a:avLst/>
          </a:prstGeom>
        </p:spPr>
        <p:txBody>
          <a:bodyPr vert="horz" lIns="0" tIns="0" rIns="0" bIns="0" rtlCol="0" anchor="t">
            <a:noAutofit/>
          </a:bodyPr>
          <a:lstStyle/>
          <a:p>
            <a:r>
              <a:rPr lang="ja-JP" altLang="en-US"/>
              <a:t>マスター タイトルの書式設定</a:t>
            </a:r>
            <a:endParaRPr lang="en-US" dirty="0"/>
          </a:p>
        </p:txBody>
      </p:sp>
      <p:sp>
        <p:nvSpPr>
          <p:cNvPr id="5" name="Text Placeholder"/>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Footer Placeholder"/>
          <p:cNvSpPr>
            <a:spLocks noGrp="1"/>
          </p:cNvSpPr>
          <p:nvPr>
            <p:ph type="ftr" sz="quarter" idx="3"/>
          </p:nvPr>
        </p:nvSpPr>
        <p:spPr>
          <a:xfrm>
            <a:off x="228666" y="4787900"/>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rgbClr val="262626"/>
                </a:solidFill>
                <a:latin typeface="IBM Plex Sans" panose="020B0503050203000203" pitchFamily="34" charset="0"/>
              </a:defRPr>
            </a:lvl1pPr>
          </a:lstStyle>
          <a:p>
            <a:r>
              <a:rPr lang="en-US" dirty="0"/>
              <a:t>Quantum Tokyo</a:t>
            </a:r>
            <a:endParaRPr lang="en-US" b="1" dirty="0"/>
          </a:p>
        </p:txBody>
      </p:sp>
      <p:sp>
        <p:nvSpPr>
          <p:cNvPr id="8" name="Slide Number Placeholder"/>
          <p:cNvSpPr>
            <a:spLocks noGrp="1"/>
          </p:cNvSpPr>
          <p:nvPr>
            <p:ph type="sldNum" sz="quarter" idx="4"/>
          </p:nvPr>
        </p:nvSpPr>
        <p:spPr>
          <a:xfrm>
            <a:off x="7086601" y="4787900"/>
            <a:ext cx="1828732" cy="166687"/>
          </a:xfrm>
          <a:prstGeom prst="rect">
            <a:avLst/>
          </a:prstGeom>
        </p:spPr>
        <p:txBody>
          <a:bodyPr vert="horz" lIns="0" tIns="0" rIns="0" bIns="0" rtlCol="0" anchor="ctr"/>
          <a:lstStyle>
            <a:lvl1pPr algn="r">
              <a:defRPr sz="600">
                <a:solidFill>
                  <a:srgbClr val="262626"/>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59" name="Group 58" descr="Outside edge tick marks for alignment">
            <a:extLst>
              <a:ext uri="{C183D7F6-B498-43B3-948B-1728B52AA6E4}">
                <adec:decorative xmlns:adec="http://schemas.microsoft.com/office/drawing/2017/decorative" val="0"/>
              </a:ext>
            </a:extLst>
          </p:cNvPr>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40078074"/>
      </p:ext>
    </p:extLst>
  </p:cSld>
  <p:clrMap bg1="dk1" tx1="lt1" bg2="dk2" tx2="lt2" accent1="accent1" accent2="accent2" accent3="accent3" accent4="accent4" accent5="accent5" accent6="accent6" hlink="hlink" folHlink="folHlink"/>
  <p:sldLayoutIdLst>
    <p:sldLayoutId id="2147484018" r:id="rId1"/>
    <p:sldLayoutId id="2147484019" r:id="rId2"/>
    <p:sldLayoutId id="2147483986" r:id="rId3"/>
    <p:sldLayoutId id="2147483987" r:id="rId4"/>
    <p:sldLayoutId id="2147483988" r:id="rId5"/>
    <p:sldLayoutId id="2147483990" r:id="rId6"/>
    <p:sldLayoutId id="2147483991" r:id="rId7"/>
    <p:sldLayoutId id="2147483994" r:id="rId8"/>
    <p:sldLayoutId id="2147483995" r:id="rId9"/>
    <p:sldLayoutId id="2147483998" r:id="rId10"/>
    <p:sldLayoutId id="2147484011" r:id="rId11"/>
  </p:sldLayoutIdLst>
  <p:hf sldNum="0" hdr="0" dt="0"/>
  <p:txStyles>
    <p:titleStyle>
      <a:lvl1pPr algn="l" rtl="0" eaLnBrk="1" fontAlgn="base" hangingPunct="1">
        <a:lnSpc>
          <a:spcPct val="110000"/>
        </a:lnSpc>
        <a:spcBef>
          <a:spcPct val="0"/>
        </a:spcBef>
        <a:spcAft>
          <a:spcPct val="0"/>
        </a:spcAft>
        <a:defRPr kumimoji="1" sz="2800" b="0" i="0">
          <a:solidFill>
            <a:schemeClr val="bg1"/>
          </a:solidFill>
          <a:latin typeface="IBM Plex Sans Light" panose="020B0403050203000203" pitchFamily="34" charset="77"/>
          <a:ea typeface="IBM Plex Sans Light" panose="020B0403050203000203" pitchFamily="34" charset="77"/>
          <a:cs typeface="IBM Plex Sans Light" panose="020B0403050203000203" pitchFamily="34" charset="77"/>
        </a:defRPr>
      </a:lvl1pPr>
      <a:lvl2pPr algn="l" rtl="0" eaLnBrk="1" fontAlgn="base" hangingPunct="1">
        <a:lnSpc>
          <a:spcPct val="90000"/>
        </a:lnSpc>
        <a:spcBef>
          <a:spcPct val="0"/>
        </a:spcBef>
        <a:spcAft>
          <a:spcPct val="0"/>
        </a:spcAft>
        <a:defRPr kumimoji="1"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kumimoji="1"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kumimoji="1"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kumimoji="1" sz="2220">
          <a:solidFill>
            <a:srgbClr val="191919"/>
          </a:solidFill>
          <a:latin typeface="HelvNeue Light for IBM" pitchFamily="34" charset="0"/>
        </a:defRPr>
      </a:lvl5pPr>
      <a:lvl6pPr marL="362568" algn="l" rtl="0" eaLnBrk="1" fontAlgn="base" hangingPunct="1">
        <a:lnSpc>
          <a:spcPct val="90000"/>
        </a:lnSpc>
        <a:spcBef>
          <a:spcPct val="0"/>
        </a:spcBef>
        <a:spcAft>
          <a:spcPct val="0"/>
        </a:spcAft>
        <a:defRPr kumimoji="1" sz="2220">
          <a:solidFill>
            <a:srgbClr val="191919"/>
          </a:solidFill>
          <a:latin typeface="HelvNeue Light for IBM" pitchFamily="34" charset="0"/>
        </a:defRPr>
      </a:lvl6pPr>
      <a:lvl7pPr marL="725139" algn="l" rtl="0" eaLnBrk="1" fontAlgn="base" hangingPunct="1">
        <a:lnSpc>
          <a:spcPct val="90000"/>
        </a:lnSpc>
        <a:spcBef>
          <a:spcPct val="0"/>
        </a:spcBef>
        <a:spcAft>
          <a:spcPct val="0"/>
        </a:spcAft>
        <a:defRPr kumimoji="1" sz="2220">
          <a:solidFill>
            <a:srgbClr val="191919"/>
          </a:solidFill>
          <a:latin typeface="HelvNeue Light for IBM" pitchFamily="34" charset="0"/>
        </a:defRPr>
      </a:lvl7pPr>
      <a:lvl8pPr marL="1087707" algn="l" rtl="0" eaLnBrk="1" fontAlgn="base" hangingPunct="1">
        <a:lnSpc>
          <a:spcPct val="90000"/>
        </a:lnSpc>
        <a:spcBef>
          <a:spcPct val="0"/>
        </a:spcBef>
        <a:spcAft>
          <a:spcPct val="0"/>
        </a:spcAft>
        <a:defRPr kumimoji="1" sz="2220">
          <a:solidFill>
            <a:srgbClr val="191919"/>
          </a:solidFill>
          <a:latin typeface="HelvNeue Light for IBM" pitchFamily="34" charset="0"/>
        </a:defRPr>
      </a:lvl8pPr>
      <a:lvl9pPr marL="1450276" algn="l" rtl="0" eaLnBrk="1" fontAlgn="base" hangingPunct="1">
        <a:lnSpc>
          <a:spcPct val="90000"/>
        </a:lnSpc>
        <a:spcBef>
          <a:spcPct val="0"/>
        </a:spcBef>
        <a:spcAft>
          <a:spcPct val="0"/>
        </a:spcAft>
        <a:defRPr kumimoji="1" sz="2220">
          <a:solidFill>
            <a:srgbClr val="191919"/>
          </a:solidFill>
          <a:latin typeface="HelvNeue Light for IBM" pitchFamily="34" charset="0"/>
        </a:defRPr>
      </a:lvl9pPr>
    </p:titleStyle>
    <p:bodyStyle>
      <a:lvl1pPr marL="0" indent="0" algn="l" rtl="0" eaLnBrk="1" fontAlgn="base" hangingPunct="1">
        <a:lnSpc>
          <a:spcPct val="120000"/>
        </a:lnSpc>
        <a:spcBef>
          <a:spcPts val="1100"/>
        </a:spcBef>
        <a:spcAft>
          <a:spcPct val="0"/>
        </a:spcAft>
        <a:buClr>
          <a:schemeClr val="bg1"/>
        </a:buClr>
        <a:buSzPct val="90000"/>
        <a:buFont typeface="Arial" panose="020B0604020202020204" pitchFamily="34" charset="0"/>
        <a:buNone/>
        <a:defRPr kumimoji="1" sz="1400">
          <a:solidFill>
            <a:schemeClr val="bg2"/>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20000"/>
        </a:lnSpc>
        <a:spcBef>
          <a:spcPts val="1100"/>
        </a:spcBef>
        <a:spcAft>
          <a:spcPct val="0"/>
        </a:spcAft>
        <a:buClr>
          <a:schemeClr val="bg1"/>
        </a:buClr>
        <a:buSzPct val="80000"/>
        <a:buFont typeface=".AppleSystemUIFont" charset="-120"/>
        <a:buChar char="–"/>
        <a:tabLst/>
        <a:defRPr kumimoji="1" sz="1400">
          <a:solidFill>
            <a:schemeClr val="bg2"/>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20000"/>
        </a:lnSpc>
        <a:spcBef>
          <a:spcPts val="1100"/>
        </a:spcBef>
        <a:spcAft>
          <a:spcPct val="0"/>
        </a:spcAft>
        <a:buClr>
          <a:schemeClr val="bg1"/>
        </a:buClr>
        <a:buSzPct val="80000"/>
        <a:buFont typeface="Arial" panose="020B0604020202020204" pitchFamily="34" charset="0"/>
        <a:buChar char="•"/>
        <a:tabLst/>
        <a:defRPr kumimoji="1" sz="1400">
          <a:solidFill>
            <a:schemeClr val="bg2"/>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20000"/>
        </a:lnSpc>
        <a:spcBef>
          <a:spcPts val="1100"/>
        </a:spcBef>
        <a:spcAft>
          <a:spcPct val="0"/>
        </a:spcAft>
        <a:buClr>
          <a:schemeClr val="bg1"/>
        </a:buClr>
        <a:buSzPct val="80000"/>
        <a:buFont typeface=".AppleSystemUIFont" charset="-120"/>
        <a:buChar char="–"/>
        <a:tabLst/>
        <a:defRPr kumimoji="1" sz="1400" baseline="0">
          <a:solidFill>
            <a:schemeClr val="bg2"/>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20000"/>
        </a:lnSpc>
        <a:spcBef>
          <a:spcPts val="1100"/>
        </a:spcBef>
        <a:spcAft>
          <a:spcPct val="0"/>
        </a:spcAft>
        <a:buClr>
          <a:schemeClr val="bg1"/>
        </a:buClr>
        <a:buSzPct val="80000"/>
        <a:buFont typeface=".AppleSystemUIFont" charset="-120"/>
        <a:buChar char="»"/>
        <a:tabLst/>
        <a:defRPr kumimoji="1" sz="1400">
          <a:solidFill>
            <a:schemeClr val="bg2"/>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kumimoji="1" sz="1269">
          <a:solidFill>
            <a:schemeClr val="bg1"/>
          </a:solidFill>
          <a:latin typeface="Arial" charset="0"/>
        </a:defRPr>
      </a:lvl6pPr>
      <a:lvl7pPr marL="1946291" indent="-129670" algn="l" rtl="0" eaLnBrk="1" fontAlgn="base" hangingPunct="1">
        <a:spcBef>
          <a:spcPct val="20000"/>
        </a:spcBef>
        <a:spcAft>
          <a:spcPct val="0"/>
        </a:spcAft>
        <a:buClr>
          <a:schemeClr val="bg1"/>
        </a:buClr>
        <a:buChar char="»"/>
        <a:defRPr kumimoji="1" sz="1269">
          <a:solidFill>
            <a:schemeClr val="bg1"/>
          </a:solidFill>
          <a:latin typeface="Arial" charset="0"/>
        </a:defRPr>
      </a:lvl7pPr>
      <a:lvl8pPr marL="2308860" indent="-129670" algn="l" rtl="0" eaLnBrk="1" fontAlgn="base" hangingPunct="1">
        <a:spcBef>
          <a:spcPct val="20000"/>
        </a:spcBef>
        <a:spcAft>
          <a:spcPct val="0"/>
        </a:spcAft>
        <a:buClr>
          <a:schemeClr val="bg1"/>
        </a:buClr>
        <a:buChar char="»"/>
        <a:defRPr kumimoji="1" sz="1269">
          <a:solidFill>
            <a:schemeClr val="bg1"/>
          </a:solidFill>
          <a:latin typeface="Arial" charset="0"/>
        </a:defRPr>
      </a:lvl8pPr>
      <a:lvl9pPr marL="2671430" indent="-129670" algn="l" rtl="0" eaLnBrk="1" fontAlgn="base" hangingPunct="1">
        <a:spcBef>
          <a:spcPct val="20000"/>
        </a:spcBef>
        <a:spcAft>
          <a:spcPct val="0"/>
        </a:spcAft>
        <a:buClr>
          <a:schemeClr val="bg1"/>
        </a:buClr>
        <a:buChar char="»"/>
        <a:defRPr kumimoji="1" sz="1269">
          <a:solidFill>
            <a:schemeClr val="bg1"/>
          </a:solidFill>
          <a:latin typeface="Arial" charset="0"/>
        </a:defRPr>
      </a:lvl9pPr>
    </p:bodyStyle>
    <p:otherStyle>
      <a:defPPr>
        <a:defRPr lang="en-US"/>
      </a:defPPr>
      <a:lvl1pPr marL="0" algn="l" defTabSz="725139" rtl="0" eaLnBrk="1" latinLnBrk="0" hangingPunct="1">
        <a:defRPr kumimoji="1" sz="1428" kern="1200">
          <a:solidFill>
            <a:schemeClr val="tx1"/>
          </a:solidFill>
          <a:latin typeface="+mn-lt"/>
          <a:ea typeface="+mn-ea"/>
          <a:cs typeface="+mn-cs"/>
        </a:defRPr>
      </a:lvl1pPr>
      <a:lvl2pPr marL="362568" algn="l" defTabSz="725139" rtl="0" eaLnBrk="1" latinLnBrk="0" hangingPunct="1">
        <a:defRPr kumimoji="1" sz="1428" kern="1200">
          <a:solidFill>
            <a:schemeClr val="tx1"/>
          </a:solidFill>
          <a:latin typeface="+mn-lt"/>
          <a:ea typeface="+mn-ea"/>
          <a:cs typeface="+mn-cs"/>
        </a:defRPr>
      </a:lvl2pPr>
      <a:lvl3pPr marL="725139" algn="l" defTabSz="725139" rtl="0" eaLnBrk="1" latinLnBrk="0" hangingPunct="1">
        <a:defRPr kumimoji="1" sz="1428" kern="1200">
          <a:solidFill>
            <a:schemeClr val="tx1"/>
          </a:solidFill>
          <a:latin typeface="+mn-lt"/>
          <a:ea typeface="+mn-ea"/>
          <a:cs typeface="+mn-cs"/>
        </a:defRPr>
      </a:lvl3pPr>
      <a:lvl4pPr marL="1087707" algn="l" defTabSz="725139" rtl="0" eaLnBrk="1" latinLnBrk="0" hangingPunct="1">
        <a:defRPr kumimoji="1" sz="1428" kern="1200">
          <a:solidFill>
            <a:schemeClr val="tx1"/>
          </a:solidFill>
          <a:latin typeface="+mn-lt"/>
          <a:ea typeface="+mn-ea"/>
          <a:cs typeface="+mn-cs"/>
        </a:defRPr>
      </a:lvl4pPr>
      <a:lvl5pPr marL="1450276" algn="l" defTabSz="725139" rtl="0" eaLnBrk="1" latinLnBrk="0" hangingPunct="1">
        <a:defRPr kumimoji="1" sz="1428" kern="1200">
          <a:solidFill>
            <a:schemeClr val="tx1"/>
          </a:solidFill>
          <a:latin typeface="+mn-lt"/>
          <a:ea typeface="+mn-ea"/>
          <a:cs typeface="+mn-cs"/>
        </a:defRPr>
      </a:lvl5pPr>
      <a:lvl6pPr marL="1812846" algn="l" defTabSz="725139" rtl="0" eaLnBrk="1" latinLnBrk="0" hangingPunct="1">
        <a:defRPr kumimoji="1" sz="1428" kern="1200">
          <a:solidFill>
            <a:schemeClr val="tx1"/>
          </a:solidFill>
          <a:latin typeface="+mn-lt"/>
          <a:ea typeface="+mn-ea"/>
          <a:cs typeface="+mn-cs"/>
        </a:defRPr>
      </a:lvl6pPr>
      <a:lvl7pPr marL="2175414" algn="l" defTabSz="725139" rtl="0" eaLnBrk="1" latinLnBrk="0" hangingPunct="1">
        <a:defRPr kumimoji="1" sz="1428" kern="1200">
          <a:solidFill>
            <a:schemeClr val="tx1"/>
          </a:solidFill>
          <a:latin typeface="+mn-lt"/>
          <a:ea typeface="+mn-ea"/>
          <a:cs typeface="+mn-cs"/>
        </a:defRPr>
      </a:lvl7pPr>
      <a:lvl8pPr marL="2537983" algn="l" defTabSz="725139" rtl="0" eaLnBrk="1" latinLnBrk="0" hangingPunct="1">
        <a:defRPr kumimoji="1" sz="1428" kern="1200">
          <a:solidFill>
            <a:schemeClr val="tx1"/>
          </a:solidFill>
          <a:latin typeface="+mn-lt"/>
          <a:ea typeface="+mn-ea"/>
          <a:cs typeface="+mn-cs"/>
        </a:defRPr>
      </a:lvl8pPr>
      <a:lvl9pPr marL="2900552" algn="l" defTabSz="725139" rtl="0" eaLnBrk="1" latinLnBrk="0" hangingPunct="1">
        <a:defRPr kumimoji="1"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userDrawn="1">
          <p15:clr>
            <a:srgbClr val="F26B43"/>
          </p15:clr>
        </p15:guide>
        <p15:guide id="2" pos="144" userDrawn="1">
          <p15:clr>
            <a:srgbClr val="F26B43"/>
          </p15:clr>
        </p15:guide>
        <p15:guide id="3" pos="5616" userDrawn="1">
          <p15:clr>
            <a:srgbClr val="F26B43"/>
          </p15:clr>
        </p15:guide>
        <p15:guide id="4" orient="horz" pos="2832" userDrawn="1">
          <p15:clr>
            <a:srgbClr val="F26B43"/>
          </p15:clr>
        </p15:guide>
        <p15:guide id="5" orient="horz" pos="3088" userDrawn="1">
          <p15:clr>
            <a:srgbClr val="F26B43"/>
          </p15:clr>
        </p15:guide>
        <p15:guide id="6" pos="2880" userDrawn="1">
          <p15:clr>
            <a:srgbClr val="F26B43"/>
          </p15:clr>
        </p15:guide>
        <p15:guide id="7" pos="2736" userDrawn="1">
          <p15:clr>
            <a:srgbClr val="F26B43"/>
          </p15:clr>
        </p15:guide>
        <p15:guide id="8" pos="1440" userDrawn="1">
          <p15:clr>
            <a:srgbClr val="F26B43"/>
          </p15:clr>
        </p15:guide>
        <p15:guide id="9" pos="3024" userDrawn="1">
          <p15:clr>
            <a:srgbClr val="F26B43"/>
          </p15:clr>
        </p15:guide>
        <p15:guide id="10" pos="1296" userDrawn="1">
          <p15:clr>
            <a:srgbClr val="F26B43"/>
          </p15:clr>
        </p15:guide>
        <p15:guide id="11" pos="1584" userDrawn="1">
          <p15:clr>
            <a:srgbClr val="F26B43"/>
          </p15:clr>
        </p15:guide>
        <p15:guide id="12" pos="4344" userDrawn="1">
          <p15:clr>
            <a:srgbClr val="F26B43"/>
          </p15:clr>
        </p15:guide>
        <p15:guide id="13" pos="4176" userDrawn="1">
          <p15:clr>
            <a:srgbClr val="F26B43"/>
          </p15:clr>
        </p15:guide>
        <p15:guide id="14" pos="4464" userDrawn="1">
          <p15:clr>
            <a:srgbClr val="F26B43"/>
          </p15:clr>
        </p15:guide>
        <p15:guide id="15" orient="horz" pos="412" userDrawn="1">
          <p15:clr>
            <a:srgbClr val="F26B43"/>
          </p15:clr>
        </p15:guide>
        <p15:guide id="17" orient="horz" pos="812" userDrawn="1">
          <p15:clr>
            <a:srgbClr val="F26B43"/>
          </p15:clr>
        </p15:guide>
        <p15:guide id="18" orient="horz" pos="1620" userDrawn="1">
          <p15:clr>
            <a:srgbClr val="F26B43"/>
          </p15:clr>
        </p15:guide>
        <p15:guide id="19" orient="horz" pos="1216" userDrawn="1">
          <p15:clr>
            <a:srgbClr val="F26B43"/>
          </p15:clr>
        </p15:guide>
        <p15:guide id="20" orient="horz" pos="2022" userDrawn="1">
          <p15:clr>
            <a:srgbClr val="F26B43"/>
          </p15:clr>
        </p15:guide>
        <p15:guide id="21" orient="horz" pos="242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39EB6D57-AC93-D94E-B869-1FF14DC68D3A}"/>
              </a:ext>
            </a:extLst>
          </p:cNvPr>
          <p:cNvSpPr>
            <a:spLocks noGrp="1"/>
          </p:cNvSpPr>
          <p:nvPr>
            <p:ph type="title"/>
          </p:nvPr>
        </p:nvSpPr>
        <p:spPr>
          <a:xfrm>
            <a:off x="210311" y="201168"/>
            <a:ext cx="9049803" cy="1454631"/>
          </a:xfrm>
        </p:spPr>
        <p:txBody>
          <a:bodyPr/>
          <a:lstStyle/>
          <a:p>
            <a:r>
              <a:rPr lang="ja-JP" altLang="en-US" sz="2400" dirty="0">
                <a:latin typeface="Meiryo" panose="020B0604030504040204" pitchFamily="34" charset="-128"/>
                <a:ea typeface="Meiryo" panose="020B0604030504040204" pitchFamily="34" charset="-128"/>
              </a:rPr>
              <a:t>日本語訳</a:t>
            </a:r>
            <a:r>
              <a:rPr lang="en-US" altLang="ja-JP" sz="2400" dirty="0">
                <a:latin typeface="Meiryo" panose="020B0604030504040204" pitchFamily="34" charset="-128"/>
                <a:ea typeface="Meiryo" panose="020B0604030504040204" pitchFamily="34" charset="-128"/>
              </a:rPr>
              <a:t>『</a:t>
            </a:r>
            <a:r>
              <a:rPr lang="en-US" sz="2400" dirty="0" err="1">
                <a:latin typeface="Meiryo" panose="020B0604030504040204" pitchFamily="34" charset="-128"/>
                <a:ea typeface="Meiryo" panose="020B0604030504040204" pitchFamily="34" charset="-128"/>
              </a:rPr>
              <a:t>Qiskit</a:t>
            </a:r>
            <a:r>
              <a:rPr lang="en-US" sz="2400" dirty="0">
                <a:latin typeface="Meiryo" panose="020B0604030504040204" pitchFamily="34" charset="-128"/>
                <a:ea typeface="Meiryo" panose="020B0604030504040204" pitchFamily="34" charset="-128"/>
              </a:rPr>
              <a:t> Textbook Machine Learning』</a:t>
            </a:r>
            <a:r>
              <a:rPr lang="ja-JP" altLang="en-US" sz="2400" dirty="0">
                <a:latin typeface="Meiryo" panose="020B0604030504040204" pitchFamily="34" charset="-128"/>
                <a:ea typeface="Meiryo" panose="020B0604030504040204" pitchFamily="34" charset="-128"/>
              </a:rPr>
              <a:t>勉強会 </a:t>
            </a:r>
            <a:br>
              <a:rPr lang="en-US" altLang="ja-JP" sz="2400" dirty="0">
                <a:latin typeface="Meiryo" panose="020B0604030504040204" pitchFamily="34" charset="-128"/>
                <a:ea typeface="Meiryo" panose="020B0604030504040204" pitchFamily="34" charset="-128"/>
              </a:rPr>
            </a:br>
            <a:r>
              <a:rPr lang="ja-JP" altLang="en-US" sz="1800" dirty="0">
                <a:latin typeface="Meiryo" panose="020B0604030504040204" pitchFamily="34" charset="-128"/>
                <a:ea typeface="Meiryo" panose="020B0604030504040204" pitchFamily="34" charset="-128"/>
              </a:rPr>
              <a:t>・</a:t>
            </a:r>
            <a:r>
              <a:rPr lang="en-US" altLang="ja-JP" sz="1800" dirty="0">
                <a:latin typeface="Meiryo" panose="020B0604030504040204" pitchFamily="34" charset="-128"/>
                <a:ea typeface="Meiryo" panose="020B0604030504040204" pitchFamily="34" charset="-128"/>
              </a:rPr>
              <a:t>Introduction</a:t>
            </a:r>
            <a:br>
              <a:rPr lang="en-US" altLang="ja-JP" sz="1800" dirty="0">
                <a:latin typeface="Meiryo" panose="020B0604030504040204" pitchFamily="34" charset="-128"/>
                <a:ea typeface="Meiryo" panose="020B0604030504040204" pitchFamily="34" charset="-128"/>
              </a:rPr>
            </a:br>
            <a:r>
              <a:rPr lang="ja-JP" altLang="en-US" sz="1800" dirty="0">
                <a:latin typeface="Meiryo" panose="020B0604030504040204" pitchFamily="34" charset="-128"/>
                <a:ea typeface="Meiryo" panose="020B0604030504040204" pitchFamily="34" charset="-128"/>
              </a:rPr>
              <a:t>・</a:t>
            </a:r>
            <a:r>
              <a:rPr lang="en-US" altLang="ja-JP" sz="1800" dirty="0">
                <a:latin typeface="Meiryo" panose="020B0604030504040204" pitchFamily="34" charset="-128"/>
                <a:ea typeface="Meiryo" panose="020B0604030504040204" pitchFamily="34" charset="-128"/>
              </a:rPr>
              <a:t>Parameterized quantum circuits</a:t>
            </a:r>
            <a:endParaRPr lang="en-US" sz="2400" dirty="0">
              <a:latin typeface="Meiryo" panose="020B0604030504040204" pitchFamily="34" charset="-128"/>
              <a:ea typeface="Meiryo" panose="020B0604030504040204" pitchFamily="34" charset="-128"/>
            </a:endParaRPr>
          </a:p>
        </p:txBody>
      </p:sp>
      <p:sp>
        <p:nvSpPr>
          <p:cNvPr id="15" name="Text Placeholder 14">
            <a:extLst>
              <a:ext uri="{FF2B5EF4-FFF2-40B4-BE49-F238E27FC236}">
                <a16:creationId xmlns:a16="http://schemas.microsoft.com/office/drawing/2014/main" id="{6530ECB5-C89F-3948-AEC0-381BE11CFD9D}"/>
              </a:ext>
            </a:extLst>
          </p:cNvPr>
          <p:cNvSpPr>
            <a:spLocks noGrp="1"/>
          </p:cNvSpPr>
          <p:nvPr>
            <p:ph type="body" sz="quarter" idx="13"/>
          </p:nvPr>
        </p:nvSpPr>
        <p:spPr>
          <a:xfrm>
            <a:off x="210312" y="1970791"/>
            <a:ext cx="3244088" cy="806276"/>
          </a:xfrm>
        </p:spPr>
        <p:txBody>
          <a:bodyPr/>
          <a:lstStyle/>
          <a:p>
            <a:r>
              <a:rPr lang="en-US" dirty="0"/>
              <a:t>Daiki Murata </a:t>
            </a:r>
          </a:p>
          <a:p>
            <a:r>
              <a:rPr lang="en-US" dirty="0"/>
              <a:t>Associate Architect - IBM Consulting</a:t>
            </a:r>
          </a:p>
        </p:txBody>
      </p:sp>
    </p:spTree>
    <p:extLst>
      <p:ext uri="{BB962C8B-B14F-4D97-AF65-F5344CB8AC3E}">
        <p14:creationId xmlns:p14="http://schemas.microsoft.com/office/powerpoint/2010/main" val="121960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id="{23834FDD-D26F-48CF-A127-1913C086DD55}"/>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4769769" y="1445767"/>
            <a:ext cx="3995911" cy="3012069"/>
          </a:xfrm>
          <a:prstGeom prst="rect">
            <a:avLst/>
          </a:prstGeom>
        </p:spPr>
      </p:pic>
      <p:pic>
        <p:nvPicPr>
          <p:cNvPr id="14" name="図 13">
            <a:extLst>
              <a:ext uri="{FF2B5EF4-FFF2-40B4-BE49-F238E27FC236}">
                <a16:creationId xmlns:a16="http://schemas.microsoft.com/office/drawing/2014/main" id="{5318A99D-C6E8-4B2F-B943-EE1F1C9447DE}"/>
              </a:ext>
            </a:extLst>
          </p:cNvPr>
          <p:cNvPicPr>
            <a:picLocks noChangeAspect="1"/>
          </p:cNvPicPr>
          <p:nvPr/>
        </p:nvPicPr>
        <p:blipFill>
          <a:blip r:embed="rId3"/>
          <a:stretch>
            <a:fillRect/>
          </a:stretch>
        </p:blipFill>
        <p:spPr>
          <a:xfrm>
            <a:off x="210310" y="1644023"/>
            <a:ext cx="4639759" cy="2535936"/>
          </a:xfrm>
          <a:prstGeom prst="rect">
            <a:avLst/>
          </a:prstGeom>
        </p:spPr>
      </p:pic>
      <p:sp>
        <p:nvSpPr>
          <p:cNvPr id="2" name="タイトル 1">
            <a:extLst>
              <a:ext uri="{FF2B5EF4-FFF2-40B4-BE49-F238E27FC236}">
                <a16:creationId xmlns:a16="http://schemas.microsoft.com/office/drawing/2014/main" id="{946E61EB-8B52-49F1-BBD6-35C7A5483893}"/>
              </a:ext>
            </a:extLst>
          </p:cNvPr>
          <p:cNvSpPr>
            <a:spLocks noGrp="1"/>
          </p:cNvSpPr>
          <p:nvPr>
            <p:ph type="title"/>
          </p:nvPr>
        </p:nvSpPr>
        <p:spPr/>
        <p:txBody>
          <a:bodyPr/>
          <a:lstStyle/>
          <a:p>
            <a:r>
              <a:rPr lang="ja-JP" altLang="en-US" kern="0" dirty="0"/>
              <a:t>様々な回路での数値計算</a:t>
            </a:r>
            <a:endParaRPr kumimoji="1" lang="ja-JP" altLang="en-US" dirty="0"/>
          </a:p>
        </p:txBody>
      </p:sp>
      <p:sp>
        <p:nvSpPr>
          <p:cNvPr id="16" name="テキスト ボックス 15">
            <a:extLst>
              <a:ext uri="{FF2B5EF4-FFF2-40B4-BE49-F238E27FC236}">
                <a16:creationId xmlns:a16="http://schemas.microsoft.com/office/drawing/2014/main" id="{BB509581-DDA9-4AC6-A502-2B9B2C8B1DF1}"/>
              </a:ext>
            </a:extLst>
          </p:cNvPr>
          <p:cNvSpPr txBox="1"/>
          <p:nvPr/>
        </p:nvSpPr>
        <p:spPr>
          <a:xfrm>
            <a:off x="620514" y="937936"/>
            <a:ext cx="3547626" cy="715581"/>
          </a:xfrm>
          <a:prstGeom prst="rect">
            <a:avLst/>
          </a:prstGeom>
          <a:noFill/>
        </p:spPr>
        <p:txBody>
          <a:bodyPr wrap="square">
            <a:spAutoFit/>
          </a:bodyPr>
          <a:lstStyle/>
          <a:p>
            <a:r>
              <a:rPr lang="en-US" altLang="ja-JP" b="1" kern="0" dirty="0" err="1">
                <a:solidFill>
                  <a:schemeClr val="bg1"/>
                </a:solidFill>
              </a:rPr>
              <a:t>Expressibility</a:t>
            </a:r>
            <a:endParaRPr lang="en-US" altLang="ja-JP" b="1" kern="0" dirty="0">
              <a:solidFill>
                <a:schemeClr val="bg1"/>
              </a:solidFill>
            </a:endParaRPr>
          </a:p>
          <a:p>
            <a:r>
              <a:rPr lang="ja-JP" altLang="en-US" kern="0" dirty="0">
                <a:solidFill>
                  <a:schemeClr val="bg1"/>
                </a:solidFill>
              </a:rPr>
              <a:t>・レイヤーを増やすほど値は改善</a:t>
            </a:r>
            <a:endParaRPr lang="en-US" altLang="ja-JP" kern="0" dirty="0">
              <a:solidFill>
                <a:schemeClr val="bg1"/>
              </a:solidFill>
            </a:endParaRPr>
          </a:p>
          <a:p>
            <a:r>
              <a:rPr lang="ja-JP" altLang="en-US" kern="0" dirty="0">
                <a:solidFill>
                  <a:schemeClr val="bg1"/>
                </a:solidFill>
              </a:rPr>
              <a:t>・ある程度を超えると値が飽和</a:t>
            </a:r>
            <a:endParaRPr lang="ja-JP" altLang="en-US" dirty="0">
              <a:solidFill>
                <a:schemeClr val="bg1"/>
              </a:solidFill>
            </a:endParaRPr>
          </a:p>
        </p:txBody>
      </p:sp>
      <p:sp>
        <p:nvSpPr>
          <p:cNvPr id="17" name="テキスト ボックス 16">
            <a:extLst>
              <a:ext uri="{FF2B5EF4-FFF2-40B4-BE49-F238E27FC236}">
                <a16:creationId xmlns:a16="http://schemas.microsoft.com/office/drawing/2014/main" id="{B5D368D9-B86E-44EC-9F4F-5C50BD9AAF14}"/>
              </a:ext>
            </a:extLst>
          </p:cNvPr>
          <p:cNvSpPr txBox="1"/>
          <p:nvPr/>
        </p:nvSpPr>
        <p:spPr>
          <a:xfrm>
            <a:off x="5006340" y="928442"/>
            <a:ext cx="4084320" cy="715581"/>
          </a:xfrm>
          <a:prstGeom prst="rect">
            <a:avLst/>
          </a:prstGeom>
          <a:noFill/>
        </p:spPr>
        <p:txBody>
          <a:bodyPr wrap="square">
            <a:spAutoFit/>
          </a:bodyPr>
          <a:lstStyle/>
          <a:p>
            <a:r>
              <a:rPr lang="en-US" altLang="ja-JP" b="1" kern="0" dirty="0">
                <a:solidFill>
                  <a:schemeClr val="bg1"/>
                </a:solidFill>
              </a:rPr>
              <a:t>Entangling Capability</a:t>
            </a:r>
          </a:p>
          <a:p>
            <a:r>
              <a:rPr lang="ja-JP" altLang="en-US" kern="0" dirty="0">
                <a:solidFill>
                  <a:schemeClr val="bg1"/>
                </a:solidFill>
              </a:rPr>
              <a:t>・レイヤーを増やすほど値は改善</a:t>
            </a:r>
            <a:endParaRPr lang="en-US" altLang="ja-JP" kern="0" dirty="0">
              <a:solidFill>
                <a:schemeClr val="bg1"/>
              </a:solidFill>
            </a:endParaRPr>
          </a:p>
          <a:p>
            <a:r>
              <a:rPr lang="ja-JP" altLang="en-US" kern="0" dirty="0">
                <a:solidFill>
                  <a:schemeClr val="bg1"/>
                </a:solidFill>
              </a:rPr>
              <a:t>・小レイヤーでも十分な回路はレイヤー増で改悪</a:t>
            </a:r>
            <a:endParaRPr lang="ja-JP" altLang="en-US" dirty="0">
              <a:solidFill>
                <a:schemeClr val="bg1"/>
              </a:solidFill>
            </a:endParaRPr>
          </a:p>
        </p:txBody>
      </p:sp>
    </p:spTree>
    <p:extLst>
      <p:ext uri="{BB962C8B-B14F-4D97-AF65-F5344CB8AC3E}">
        <p14:creationId xmlns:p14="http://schemas.microsoft.com/office/powerpoint/2010/main" val="1979439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2372BB-8BD0-443B-A5C1-B20717AA8D46}"/>
              </a:ext>
            </a:extLst>
          </p:cNvPr>
          <p:cNvSpPr>
            <a:spLocks noGrp="1"/>
          </p:cNvSpPr>
          <p:nvPr>
            <p:ph type="title"/>
          </p:nvPr>
        </p:nvSpPr>
        <p:spPr/>
        <p:txBody>
          <a:bodyPr/>
          <a:lstStyle/>
          <a:p>
            <a:r>
              <a:rPr kumimoji="1" lang="ja-JP" altLang="en-US" dirty="0"/>
              <a:t>パラメータ付き量子回路の評価</a:t>
            </a:r>
          </a:p>
        </p:txBody>
      </p:sp>
      <p:sp>
        <p:nvSpPr>
          <p:cNvPr id="3" name="テキスト プレースホルダー 2">
            <a:extLst>
              <a:ext uri="{FF2B5EF4-FFF2-40B4-BE49-F238E27FC236}">
                <a16:creationId xmlns:a16="http://schemas.microsoft.com/office/drawing/2014/main" id="{ACB1678D-9E8F-4E9D-AA72-94033C7F8EB8}"/>
              </a:ext>
            </a:extLst>
          </p:cNvPr>
          <p:cNvSpPr>
            <a:spLocks noGrp="1"/>
          </p:cNvSpPr>
          <p:nvPr>
            <p:ph type="body" sz="quarter" idx="12"/>
          </p:nvPr>
        </p:nvSpPr>
        <p:spPr>
          <a:xfrm>
            <a:off x="210064" y="931333"/>
            <a:ext cx="4806553" cy="3564467"/>
          </a:xfrm>
        </p:spPr>
        <p:txBody>
          <a:bodyPr/>
          <a:lstStyle/>
          <a:p>
            <a:r>
              <a:rPr lang="ja-JP" altLang="en-US" dirty="0"/>
              <a:t>・今回の例</a:t>
            </a:r>
            <a:r>
              <a:rPr lang="en-US" altLang="ja-JP" dirty="0"/>
              <a:t>(4</a:t>
            </a:r>
            <a:r>
              <a:rPr lang="ja-JP" altLang="en-US" dirty="0"/>
              <a:t>量子ビット回路</a:t>
            </a:r>
            <a:r>
              <a:rPr lang="en-US" altLang="ja-JP" dirty="0"/>
              <a:t>)</a:t>
            </a:r>
            <a:r>
              <a:rPr lang="ja-JP" altLang="en-US" dirty="0"/>
              <a:t>で適切な回路の候補は⑥に見える。</a:t>
            </a:r>
            <a:br>
              <a:rPr lang="en-US" altLang="ja-JP" dirty="0"/>
            </a:br>
            <a:br>
              <a:rPr lang="en-US" altLang="ja-JP" dirty="0"/>
            </a:br>
            <a:endParaRPr lang="en-US" altLang="ja-JP" dirty="0"/>
          </a:p>
          <a:p>
            <a:br>
              <a:rPr lang="en-US" altLang="ja-JP" dirty="0"/>
            </a:br>
            <a:r>
              <a:rPr lang="ja-JP" altLang="en-US" dirty="0"/>
              <a:t>・ただしパラメータ数と回路の深さ</a:t>
            </a:r>
            <a:r>
              <a:rPr lang="en-US" altLang="ja-JP" dirty="0"/>
              <a:t>(</a:t>
            </a:r>
            <a:r>
              <a:rPr lang="ja-JP" altLang="en-US" dirty="0"/>
              <a:t>コスト</a:t>
            </a:r>
            <a:r>
              <a:rPr lang="en-US" altLang="ja-JP" dirty="0"/>
              <a:t>)</a:t>
            </a:r>
            <a:r>
              <a:rPr lang="ja-JP" altLang="en-US" dirty="0"/>
              <a:t>を考慮すると⑭が適当かもしれない。</a:t>
            </a:r>
            <a:endParaRPr lang="en-US" altLang="ja-JP" dirty="0"/>
          </a:p>
          <a:p>
            <a:endParaRPr kumimoji="1" lang="ja-JP" altLang="en-US" dirty="0"/>
          </a:p>
        </p:txBody>
      </p:sp>
      <p:pic>
        <p:nvPicPr>
          <p:cNvPr id="5" name="図 4">
            <a:extLst>
              <a:ext uri="{FF2B5EF4-FFF2-40B4-BE49-F238E27FC236}">
                <a16:creationId xmlns:a16="http://schemas.microsoft.com/office/drawing/2014/main" id="{74543B63-AF1C-47FE-B608-423B6AE2A28F}"/>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4789783" y="731520"/>
            <a:ext cx="4034336" cy="3947492"/>
          </a:xfrm>
          <a:prstGeom prst="rect">
            <a:avLst/>
          </a:prstGeom>
        </p:spPr>
      </p:pic>
      <p:pic>
        <p:nvPicPr>
          <p:cNvPr id="7" name="図 6">
            <a:extLst>
              <a:ext uri="{FF2B5EF4-FFF2-40B4-BE49-F238E27FC236}">
                <a16:creationId xmlns:a16="http://schemas.microsoft.com/office/drawing/2014/main" id="{61788C59-B304-4C07-B9AE-FD0619F86DD2}"/>
              </a:ext>
            </a:extLst>
          </p:cNvPr>
          <p:cNvPicPr>
            <a:picLocks noChangeAspect="1"/>
          </p:cNvPicPr>
          <p:nvPr/>
        </p:nvPicPr>
        <p:blipFill>
          <a:blip r:embed="rId3"/>
          <a:stretch>
            <a:fillRect/>
          </a:stretch>
        </p:blipFill>
        <p:spPr>
          <a:xfrm>
            <a:off x="858011" y="1613592"/>
            <a:ext cx="3447289" cy="1000067"/>
          </a:xfrm>
          <a:prstGeom prst="rect">
            <a:avLst/>
          </a:prstGeom>
        </p:spPr>
      </p:pic>
      <p:pic>
        <p:nvPicPr>
          <p:cNvPr id="9" name="図 8">
            <a:extLst>
              <a:ext uri="{FF2B5EF4-FFF2-40B4-BE49-F238E27FC236}">
                <a16:creationId xmlns:a16="http://schemas.microsoft.com/office/drawing/2014/main" id="{4A84509B-2A40-40F3-8AAD-5DA25C290784}"/>
              </a:ext>
            </a:extLst>
          </p:cNvPr>
          <p:cNvPicPr>
            <a:picLocks noChangeAspect="1"/>
          </p:cNvPicPr>
          <p:nvPr/>
        </p:nvPicPr>
        <p:blipFill>
          <a:blip r:embed="rId4"/>
          <a:stretch>
            <a:fillRect/>
          </a:stretch>
        </p:blipFill>
        <p:spPr>
          <a:xfrm>
            <a:off x="1117023" y="3652289"/>
            <a:ext cx="2852998" cy="1167467"/>
          </a:xfrm>
          <a:prstGeom prst="rect">
            <a:avLst/>
          </a:prstGeom>
        </p:spPr>
      </p:pic>
      <p:pic>
        <p:nvPicPr>
          <p:cNvPr id="11" name="図 10">
            <a:extLst>
              <a:ext uri="{FF2B5EF4-FFF2-40B4-BE49-F238E27FC236}">
                <a16:creationId xmlns:a16="http://schemas.microsoft.com/office/drawing/2014/main" id="{D00B8F87-2B65-4FB9-9F30-CBE11DB8E99C}"/>
              </a:ext>
            </a:extLst>
          </p:cNvPr>
          <p:cNvPicPr>
            <a:picLocks noChangeAspect="1"/>
          </p:cNvPicPr>
          <p:nvPr/>
        </p:nvPicPr>
        <p:blipFill>
          <a:blip r:embed="rId5"/>
          <a:stretch>
            <a:fillRect/>
          </a:stretch>
        </p:blipFill>
        <p:spPr>
          <a:xfrm>
            <a:off x="6861696" y="562268"/>
            <a:ext cx="765924" cy="681316"/>
          </a:xfrm>
          <a:prstGeom prst="rect">
            <a:avLst/>
          </a:prstGeom>
        </p:spPr>
      </p:pic>
      <p:pic>
        <p:nvPicPr>
          <p:cNvPr id="13" name="図 12">
            <a:extLst>
              <a:ext uri="{FF2B5EF4-FFF2-40B4-BE49-F238E27FC236}">
                <a16:creationId xmlns:a16="http://schemas.microsoft.com/office/drawing/2014/main" id="{73C2A500-0EC0-47A2-948D-F4E25967FB5B}"/>
              </a:ext>
            </a:extLst>
          </p:cNvPr>
          <p:cNvPicPr>
            <a:picLocks noChangeAspect="1"/>
          </p:cNvPicPr>
          <p:nvPr/>
        </p:nvPicPr>
        <p:blipFill>
          <a:blip r:embed="rId6"/>
          <a:stretch>
            <a:fillRect/>
          </a:stretch>
        </p:blipFill>
        <p:spPr>
          <a:xfrm>
            <a:off x="5926379" y="1005840"/>
            <a:ext cx="638659" cy="941181"/>
          </a:xfrm>
          <a:prstGeom prst="rect">
            <a:avLst/>
          </a:prstGeom>
        </p:spPr>
      </p:pic>
    </p:spTree>
    <p:extLst>
      <p:ext uri="{BB962C8B-B14F-4D97-AF65-F5344CB8AC3E}">
        <p14:creationId xmlns:p14="http://schemas.microsoft.com/office/powerpoint/2010/main" val="1155201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4F914A-3E27-4AB2-958E-3CFD99820BBE}"/>
              </a:ext>
            </a:extLst>
          </p:cNvPr>
          <p:cNvSpPr>
            <a:spLocks noGrp="1"/>
          </p:cNvSpPr>
          <p:nvPr>
            <p:ph type="title"/>
          </p:nvPr>
        </p:nvSpPr>
        <p:spPr/>
        <p:txBody>
          <a:bodyPr/>
          <a:lstStyle/>
          <a:p>
            <a:r>
              <a:rPr kumimoji="1" lang="ja-JP" altLang="en-US" dirty="0"/>
              <a:t>分類タスクと指標の関係</a:t>
            </a:r>
            <a:r>
              <a:rPr kumimoji="1" lang="en-US" altLang="ja-JP" dirty="0"/>
              <a:t>(</a:t>
            </a:r>
            <a:r>
              <a:rPr kumimoji="1" lang="ja-JP" altLang="en-US" dirty="0"/>
              <a:t>例</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172C7AFE-1805-470E-B179-4EEA739B1BED}"/>
              </a:ext>
            </a:extLst>
          </p:cNvPr>
          <p:cNvSpPr>
            <a:spLocks noGrp="1"/>
          </p:cNvSpPr>
          <p:nvPr>
            <p:ph type="body" sz="quarter" idx="12"/>
          </p:nvPr>
        </p:nvSpPr>
        <p:spPr>
          <a:xfrm>
            <a:off x="210063" y="1005840"/>
            <a:ext cx="8705269" cy="3489960"/>
          </a:xfrm>
        </p:spPr>
        <p:txBody>
          <a:bodyPr/>
          <a:lstStyle/>
          <a:p>
            <a:r>
              <a:rPr kumimoji="1" lang="ja-JP" altLang="en-US" dirty="0"/>
              <a:t>後続の研究</a:t>
            </a:r>
            <a:r>
              <a:rPr kumimoji="1" lang="en-US" altLang="ja-JP" dirty="0"/>
              <a:t>(</a:t>
            </a:r>
            <a:r>
              <a:rPr kumimoji="1" lang="en-US" altLang="ja-JP" i="1" dirty="0" err="1"/>
              <a:t>Hubregtsen</a:t>
            </a:r>
            <a:r>
              <a:rPr kumimoji="1" lang="en-US" altLang="ja-JP" i="1" dirty="0"/>
              <a:t> et al.(2020)</a:t>
            </a:r>
            <a:r>
              <a:rPr kumimoji="1" lang="en-US" altLang="ja-JP" dirty="0"/>
              <a:t>)</a:t>
            </a:r>
            <a:r>
              <a:rPr kumimoji="1" lang="ja-JP" altLang="en-US" dirty="0"/>
              <a:t>では分類タスクにおいて、</a:t>
            </a:r>
            <a:r>
              <a:rPr kumimoji="1" lang="en-US" altLang="ja-JP" dirty="0" err="1"/>
              <a:t>Expressibility</a:t>
            </a:r>
            <a:r>
              <a:rPr kumimoji="1" lang="ja-JP" altLang="en-US" dirty="0"/>
              <a:t>と</a:t>
            </a:r>
            <a:br>
              <a:rPr kumimoji="1" lang="en-US" altLang="ja-JP" dirty="0"/>
            </a:br>
            <a:r>
              <a:rPr kumimoji="1" lang="ja-JP" altLang="en-US" dirty="0"/>
              <a:t>分類精度は強い相関があることが報告されています。</a:t>
            </a:r>
          </a:p>
        </p:txBody>
      </p:sp>
      <p:pic>
        <p:nvPicPr>
          <p:cNvPr id="5" name="図 4">
            <a:extLst>
              <a:ext uri="{FF2B5EF4-FFF2-40B4-BE49-F238E27FC236}">
                <a16:creationId xmlns:a16="http://schemas.microsoft.com/office/drawing/2014/main" id="{A7EDF6F4-6422-4300-A4E9-7C1C6F3D8A3D}"/>
              </a:ext>
            </a:extLst>
          </p:cNvPr>
          <p:cNvPicPr>
            <a:picLocks noChangeAspect="1"/>
          </p:cNvPicPr>
          <p:nvPr/>
        </p:nvPicPr>
        <p:blipFill>
          <a:blip r:embed="rId2"/>
          <a:stretch>
            <a:fillRect/>
          </a:stretch>
        </p:blipFill>
        <p:spPr>
          <a:xfrm>
            <a:off x="828448" y="1965960"/>
            <a:ext cx="2463274" cy="2796540"/>
          </a:xfrm>
          <a:prstGeom prst="rect">
            <a:avLst/>
          </a:prstGeom>
        </p:spPr>
      </p:pic>
      <p:pic>
        <p:nvPicPr>
          <p:cNvPr id="7" name="図 6">
            <a:extLst>
              <a:ext uri="{FF2B5EF4-FFF2-40B4-BE49-F238E27FC236}">
                <a16:creationId xmlns:a16="http://schemas.microsoft.com/office/drawing/2014/main" id="{F8516A91-FD1C-4781-A6A7-27E6AD2A3A34}"/>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994635" y="1851660"/>
            <a:ext cx="4654066" cy="3111809"/>
          </a:xfrm>
          <a:prstGeom prst="rect">
            <a:avLst/>
          </a:prstGeom>
        </p:spPr>
      </p:pic>
    </p:spTree>
    <p:extLst>
      <p:ext uri="{BB962C8B-B14F-4D97-AF65-F5344CB8AC3E}">
        <p14:creationId xmlns:p14="http://schemas.microsoft.com/office/powerpoint/2010/main" val="719805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6E61EB-8B52-49F1-BBD6-35C7A5483893}"/>
              </a:ext>
            </a:extLst>
          </p:cNvPr>
          <p:cNvSpPr>
            <a:spLocks noGrp="1"/>
          </p:cNvSpPr>
          <p:nvPr>
            <p:ph type="title"/>
          </p:nvPr>
        </p:nvSpPr>
        <p:spPr>
          <a:xfrm>
            <a:off x="210311" y="201168"/>
            <a:ext cx="6777229" cy="804672"/>
          </a:xfrm>
        </p:spPr>
        <p:txBody>
          <a:bodyPr/>
          <a:lstStyle/>
          <a:p>
            <a:r>
              <a:rPr kumimoji="1" lang="ja-JP" altLang="en-US" dirty="0"/>
              <a:t>機械学習におけるパラメータ付き量子回路</a:t>
            </a:r>
          </a:p>
        </p:txBody>
      </p:sp>
      <mc:AlternateContent xmlns:mc="http://schemas.openxmlformats.org/markup-compatibility/2006">
        <mc:Choice xmlns:a14="http://schemas.microsoft.com/office/drawing/2010/main" Requires="a14">
          <p:sp>
            <p:nvSpPr>
              <p:cNvPr id="3" name="テキスト プレースホルダー 2">
                <a:extLst>
                  <a:ext uri="{FF2B5EF4-FFF2-40B4-BE49-F238E27FC236}">
                    <a16:creationId xmlns:a16="http://schemas.microsoft.com/office/drawing/2014/main" id="{26B054A9-B64E-4F91-9258-BC37AD2439A9}"/>
                  </a:ext>
                </a:extLst>
              </p:cNvPr>
              <p:cNvSpPr>
                <a:spLocks noGrp="1"/>
              </p:cNvSpPr>
              <p:nvPr>
                <p:ph type="body" sz="quarter" idx="12"/>
              </p:nvPr>
            </p:nvSpPr>
            <p:spPr>
              <a:xfrm>
                <a:off x="210311" y="942517"/>
                <a:ext cx="8705269" cy="3952054"/>
              </a:xfrm>
            </p:spPr>
            <p:txBody>
              <a:bodyPr/>
              <a:lstStyle/>
              <a:p>
                <a:pPr defTabSz="914400"/>
                <a:r>
                  <a:rPr lang="ja-JP" altLang="en-US" kern="0" dirty="0"/>
                  <a:t>主なユースケースは</a:t>
                </a:r>
                <a:r>
                  <a:rPr lang="en-US" altLang="ja-JP" kern="0" dirty="0"/>
                  <a:t>2</a:t>
                </a:r>
                <a:r>
                  <a:rPr lang="ja-JP" altLang="en-US" kern="0" dirty="0"/>
                  <a:t>つ</a:t>
                </a:r>
                <a:endParaRPr lang="en-US" altLang="ja-JP" kern="0" dirty="0"/>
              </a:p>
              <a:p>
                <a:pPr marL="285750" indent="-285750">
                  <a:buFont typeface="Arial" panose="020B0604020202020204" pitchFamily="34" charset="0"/>
                  <a:buChar char="•"/>
                </a:pPr>
                <a:r>
                  <a:rPr lang="ja-JP" altLang="en-US" dirty="0"/>
                  <a:t>データのエンコーディング</a:t>
                </a:r>
                <a:br>
                  <a:rPr lang="en-US" altLang="ja-JP" dirty="0"/>
                </a:br>
                <a:r>
                  <a:rPr lang="ja-JP" altLang="en-US" sz="1600" dirty="0"/>
                  <a:t>例</a:t>
                </a:r>
                <a:r>
                  <a:rPr lang="en-US" altLang="ja-JP" sz="1600" dirty="0"/>
                  <a:t>: </a:t>
                </a:r>
                <a:r>
                  <a:rPr lang="en-US" altLang="ja-JP" sz="1600" kern="0" dirty="0" err="1"/>
                  <a:t>ZZFeaturemap</a:t>
                </a:r>
                <a:r>
                  <a:rPr lang="en-US" altLang="ja-JP" sz="1600" kern="0" dirty="0"/>
                  <a:t> (</a:t>
                </a:r>
                <a:r>
                  <a:rPr lang="ja-JP" altLang="en-US" sz="1600" kern="0" dirty="0"/>
                  <a:t>詳細は</a:t>
                </a:r>
                <a:r>
                  <a:rPr lang="en-US" altLang="ja-JP" sz="1600" i="1" dirty="0"/>
                  <a:t>Quantum feature maps and kernels</a:t>
                </a:r>
                <a:r>
                  <a:rPr lang="ja-JP" altLang="en-US" sz="1600" dirty="0"/>
                  <a:t>の節で</a:t>
                </a:r>
                <a:r>
                  <a:rPr lang="en-US" altLang="ja-JP" sz="1600" kern="0" dirty="0"/>
                  <a:t>)</a:t>
                </a:r>
                <a:br>
                  <a:rPr lang="en-US" altLang="ja-JP" sz="1400" kern="0" dirty="0"/>
                </a:br>
                <a14:m>
                  <m:oMath xmlns:m="http://schemas.openxmlformats.org/officeDocument/2006/math">
                    <m:sSub>
                      <m:sSubPr>
                        <m:ctrlPr>
                          <a:rPr lang="en-US" altLang="ja-JP" sz="1600" b="0" i="1" kern="0" smtClean="0">
                            <a:solidFill>
                              <a:schemeClr val="bg2"/>
                            </a:solidFill>
                            <a:latin typeface="Cambria Math" panose="02040503050406030204" pitchFamily="18" charset="0"/>
                          </a:rPr>
                        </m:ctrlPr>
                      </m:sSubPr>
                      <m:e>
                        <m:r>
                          <a:rPr lang="en-US" altLang="ja-JP" sz="1600" b="0" i="1" kern="0" smtClean="0">
                            <a:solidFill>
                              <a:schemeClr val="bg2"/>
                            </a:solidFill>
                            <a:latin typeface="Cambria Math" panose="02040503050406030204" pitchFamily="18" charset="0"/>
                          </a:rPr>
                          <m:t>𝒰</m:t>
                        </m:r>
                      </m:e>
                      <m:sub>
                        <m:r>
                          <m:rPr>
                            <m:sty m:val="p"/>
                          </m:rPr>
                          <a:rPr lang="en-US" altLang="ja-JP" sz="1600" b="0" i="0" kern="0" smtClean="0">
                            <a:solidFill>
                              <a:schemeClr val="bg2"/>
                            </a:solidFill>
                            <a:latin typeface="Cambria Math" panose="02040503050406030204" pitchFamily="18" charset="0"/>
                          </a:rPr>
                          <m:t>Φ</m:t>
                        </m:r>
                        <m:r>
                          <a:rPr lang="en-US" altLang="ja-JP" sz="1600" b="0" i="1" kern="0" smtClean="0">
                            <a:solidFill>
                              <a:schemeClr val="bg2"/>
                            </a:solidFill>
                            <a:latin typeface="Cambria Math" panose="02040503050406030204" pitchFamily="18" charset="0"/>
                          </a:rPr>
                          <m:t>(</m:t>
                        </m:r>
                        <m:r>
                          <a:rPr lang="en-US" altLang="ja-JP" sz="1600" b="1" i="1" kern="0" smtClean="0">
                            <a:solidFill>
                              <a:schemeClr val="bg2"/>
                            </a:solidFill>
                            <a:latin typeface="Cambria Math" panose="02040503050406030204" pitchFamily="18" charset="0"/>
                          </a:rPr>
                          <m:t>𝒙</m:t>
                        </m:r>
                        <m:r>
                          <a:rPr lang="en-US" altLang="ja-JP" sz="1600" b="0" i="1" kern="0" smtClean="0">
                            <a:solidFill>
                              <a:schemeClr val="bg2"/>
                            </a:solidFill>
                            <a:latin typeface="Cambria Math" panose="02040503050406030204" pitchFamily="18" charset="0"/>
                          </a:rPr>
                          <m:t>)</m:t>
                        </m:r>
                      </m:sub>
                    </m:sSub>
                    <m:r>
                      <a:rPr lang="en-US" altLang="ja-JP" sz="1600" b="0" i="1" kern="0" smtClean="0">
                        <a:solidFill>
                          <a:schemeClr val="bg2"/>
                        </a:solidFill>
                        <a:latin typeface="Cambria Math" panose="02040503050406030204" pitchFamily="18" charset="0"/>
                      </a:rPr>
                      <m:t>=</m:t>
                    </m:r>
                    <m:nary>
                      <m:naryPr>
                        <m:chr m:val="∏"/>
                        <m:supHide m:val="on"/>
                        <m:ctrlPr>
                          <a:rPr lang="en-US" altLang="ja-JP" sz="1600" b="0" i="1" kern="0" smtClean="0">
                            <a:solidFill>
                              <a:schemeClr val="bg2"/>
                            </a:solidFill>
                            <a:latin typeface="Cambria Math" panose="02040503050406030204" pitchFamily="18" charset="0"/>
                          </a:rPr>
                        </m:ctrlPr>
                      </m:naryPr>
                      <m:sub>
                        <m:r>
                          <m:rPr>
                            <m:brk m:alnAt="7"/>
                          </m:rPr>
                          <a:rPr lang="en-US" altLang="ja-JP" sz="1600" b="0" i="1" kern="0" smtClean="0">
                            <a:solidFill>
                              <a:schemeClr val="bg2"/>
                            </a:solidFill>
                            <a:latin typeface="Cambria Math" panose="02040503050406030204" pitchFamily="18" charset="0"/>
                          </a:rPr>
                          <m:t>𝑑</m:t>
                        </m:r>
                      </m:sub>
                      <m:sup/>
                      <m:e>
                        <m:sSub>
                          <m:sSubPr>
                            <m:ctrlPr>
                              <a:rPr lang="en-US" altLang="ja-JP" sz="1600" b="0" i="1" kern="0" smtClean="0">
                                <a:solidFill>
                                  <a:schemeClr val="bg2"/>
                                </a:solidFill>
                                <a:latin typeface="Cambria Math" panose="02040503050406030204" pitchFamily="18" charset="0"/>
                              </a:rPr>
                            </m:ctrlPr>
                          </m:sSubPr>
                          <m:e>
                            <m:r>
                              <a:rPr lang="en-US" altLang="ja-JP" sz="1600" b="0" i="1" kern="0" smtClean="0">
                                <a:solidFill>
                                  <a:schemeClr val="bg2"/>
                                </a:solidFill>
                                <a:latin typeface="Cambria Math" panose="02040503050406030204" pitchFamily="18" charset="0"/>
                              </a:rPr>
                              <m:t>𝑈</m:t>
                            </m:r>
                          </m:e>
                          <m:sub>
                            <m:r>
                              <m:rPr>
                                <m:sty m:val="p"/>
                              </m:rPr>
                              <a:rPr lang="en-US" altLang="ja-JP" sz="1600" b="0" i="0" kern="0" smtClean="0">
                                <a:solidFill>
                                  <a:schemeClr val="bg2"/>
                                </a:solidFill>
                                <a:latin typeface="Cambria Math" panose="02040503050406030204" pitchFamily="18" charset="0"/>
                              </a:rPr>
                              <m:t>Φ</m:t>
                            </m:r>
                            <m:d>
                              <m:dPr>
                                <m:ctrlPr>
                                  <a:rPr lang="en-US" altLang="ja-JP" sz="1600" b="0" i="1" kern="0" smtClean="0">
                                    <a:solidFill>
                                      <a:schemeClr val="bg2"/>
                                    </a:solidFill>
                                    <a:latin typeface="Cambria Math" panose="02040503050406030204" pitchFamily="18" charset="0"/>
                                  </a:rPr>
                                </m:ctrlPr>
                              </m:dPr>
                              <m:e>
                                <m:r>
                                  <a:rPr lang="en-US" altLang="ja-JP" sz="1600" b="1" i="1" kern="0" smtClean="0">
                                    <a:solidFill>
                                      <a:schemeClr val="bg2"/>
                                    </a:solidFill>
                                    <a:latin typeface="Cambria Math" panose="02040503050406030204" pitchFamily="18" charset="0"/>
                                  </a:rPr>
                                  <m:t>𝒙</m:t>
                                </m:r>
                              </m:e>
                            </m:d>
                          </m:sub>
                        </m:sSub>
                        <m:sSup>
                          <m:sSupPr>
                            <m:ctrlPr>
                              <a:rPr lang="en-US" altLang="ja-JP" sz="1600" b="0" i="1" kern="0" smtClean="0">
                                <a:solidFill>
                                  <a:schemeClr val="bg2"/>
                                </a:solidFill>
                                <a:latin typeface="Cambria Math" panose="02040503050406030204" pitchFamily="18" charset="0"/>
                              </a:rPr>
                            </m:ctrlPr>
                          </m:sSupPr>
                          <m:e>
                            <m:r>
                              <a:rPr lang="en-US" altLang="ja-JP" sz="1600" b="0" i="1" kern="0" smtClean="0">
                                <a:solidFill>
                                  <a:schemeClr val="bg2"/>
                                </a:solidFill>
                                <a:latin typeface="Cambria Math" panose="02040503050406030204" pitchFamily="18" charset="0"/>
                              </a:rPr>
                              <m:t>𝐻</m:t>
                            </m:r>
                          </m:e>
                          <m:sup>
                            <m:r>
                              <a:rPr lang="en-US" altLang="ja-JP" sz="1600" b="0" i="1" kern="0" smtClean="0">
                                <a:solidFill>
                                  <a:schemeClr val="bg2"/>
                                </a:solidFill>
                                <a:latin typeface="Cambria Math" panose="02040503050406030204" pitchFamily="18" charset="0"/>
                              </a:rPr>
                              <m:t>⊗</m:t>
                            </m:r>
                            <m:r>
                              <a:rPr lang="en-US" altLang="ja-JP" sz="1600" b="0" i="1" kern="0" smtClean="0">
                                <a:solidFill>
                                  <a:schemeClr val="bg2"/>
                                </a:solidFill>
                                <a:latin typeface="Cambria Math" panose="02040503050406030204" pitchFamily="18" charset="0"/>
                              </a:rPr>
                              <m:t>𝑛</m:t>
                            </m:r>
                          </m:sup>
                        </m:sSup>
                      </m:e>
                    </m:nary>
                    <m:r>
                      <a:rPr lang="en-US" altLang="ja-JP" sz="1600" b="0" i="1" kern="0" smtClean="0">
                        <a:solidFill>
                          <a:schemeClr val="bg2"/>
                        </a:solidFill>
                        <a:latin typeface="Cambria Math" panose="02040503050406030204" pitchFamily="18" charset="0"/>
                      </a:rPr>
                      <m:t>,</m:t>
                    </m:r>
                    <m:sSub>
                      <m:sSubPr>
                        <m:ctrlPr>
                          <a:rPr lang="en-US" altLang="ja-JP" sz="1600" i="1">
                            <a:solidFill>
                              <a:schemeClr val="bg2"/>
                            </a:solidFill>
                            <a:latin typeface="Cambria Math" panose="02040503050406030204" pitchFamily="18" charset="0"/>
                          </a:rPr>
                        </m:ctrlPr>
                      </m:sSubPr>
                      <m:e>
                        <m:r>
                          <a:rPr lang="en-US" altLang="ja-JP" sz="1600" i="1">
                            <a:solidFill>
                              <a:schemeClr val="bg2"/>
                            </a:solidFill>
                            <a:latin typeface="Cambria Math" panose="02040503050406030204" pitchFamily="18" charset="0"/>
                          </a:rPr>
                          <m:t>𝑈</m:t>
                        </m:r>
                      </m:e>
                      <m:sub>
                        <m:r>
                          <m:rPr>
                            <m:sty m:val="p"/>
                          </m:rPr>
                          <a:rPr lang="en-US" altLang="ja-JP" sz="1600">
                            <a:solidFill>
                              <a:schemeClr val="bg2"/>
                            </a:solidFill>
                            <a:latin typeface="Cambria Math" panose="02040503050406030204" pitchFamily="18" charset="0"/>
                          </a:rPr>
                          <m:t>Φ</m:t>
                        </m:r>
                        <m:d>
                          <m:dPr>
                            <m:ctrlPr>
                              <a:rPr lang="en-US" altLang="ja-JP" sz="1600" i="1">
                                <a:solidFill>
                                  <a:schemeClr val="bg2"/>
                                </a:solidFill>
                                <a:latin typeface="Cambria Math" panose="02040503050406030204" pitchFamily="18" charset="0"/>
                              </a:rPr>
                            </m:ctrlPr>
                          </m:dPr>
                          <m:e>
                            <m:r>
                              <a:rPr lang="en-US" altLang="ja-JP" sz="1600" b="1" i="1">
                                <a:solidFill>
                                  <a:schemeClr val="bg2"/>
                                </a:solidFill>
                                <a:latin typeface="Cambria Math" panose="02040503050406030204" pitchFamily="18" charset="0"/>
                              </a:rPr>
                              <m:t>𝒙</m:t>
                            </m:r>
                          </m:e>
                        </m:d>
                      </m:sub>
                    </m:sSub>
                    <m:r>
                      <a:rPr lang="en-US" altLang="ja-JP" sz="1600" b="0" i="1" smtClean="0">
                        <a:solidFill>
                          <a:schemeClr val="bg2"/>
                        </a:solidFill>
                        <a:latin typeface="Cambria Math" panose="02040503050406030204" pitchFamily="18" charset="0"/>
                      </a:rPr>
                      <m:t>=</m:t>
                    </m:r>
                    <m:func>
                      <m:funcPr>
                        <m:ctrlPr>
                          <a:rPr lang="en-US" altLang="ja-JP" sz="1600" b="0" i="1" smtClean="0">
                            <a:solidFill>
                              <a:schemeClr val="bg2"/>
                            </a:solidFill>
                            <a:latin typeface="Cambria Math" panose="02040503050406030204" pitchFamily="18" charset="0"/>
                          </a:rPr>
                        </m:ctrlPr>
                      </m:funcPr>
                      <m:fName>
                        <m:r>
                          <m:rPr>
                            <m:sty m:val="p"/>
                          </m:rPr>
                          <a:rPr lang="en-US" altLang="ja-JP" sz="1600" b="0" i="0" smtClean="0">
                            <a:solidFill>
                              <a:schemeClr val="bg2"/>
                            </a:solidFill>
                            <a:latin typeface="Cambria Math" panose="02040503050406030204" pitchFamily="18" charset="0"/>
                          </a:rPr>
                          <m:t>exp</m:t>
                        </m:r>
                      </m:fName>
                      <m:e>
                        <m:r>
                          <a:rPr lang="en-US" altLang="ja-JP" sz="1600" b="0" i="1" smtClean="0">
                            <a:solidFill>
                              <a:schemeClr val="bg2"/>
                            </a:solidFill>
                            <a:latin typeface="Cambria Math" panose="02040503050406030204" pitchFamily="18" charset="0"/>
                          </a:rPr>
                          <m:t>(</m:t>
                        </m:r>
                        <m:r>
                          <a:rPr lang="en-US" altLang="ja-JP" sz="1600" b="0" i="1" smtClean="0">
                            <a:solidFill>
                              <a:schemeClr val="bg2"/>
                            </a:solidFill>
                            <a:latin typeface="Cambria Math" panose="02040503050406030204" pitchFamily="18" charset="0"/>
                          </a:rPr>
                          <m:t>𝑖</m:t>
                        </m:r>
                        <m:nary>
                          <m:naryPr>
                            <m:chr m:val="∑"/>
                            <m:supHide m:val="on"/>
                            <m:ctrlPr>
                              <a:rPr lang="en-US" altLang="ja-JP" sz="1600" b="0" i="1" smtClean="0">
                                <a:solidFill>
                                  <a:schemeClr val="bg2"/>
                                </a:solidFill>
                                <a:latin typeface="Cambria Math" panose="02040503050406030204" pitchFamily="18" charset="0"/>
                              </a:rPr>
                            </m:ctrlPr>
                          </m:naryPr>
                          <m:sub>
                            <m:r>
                              <m:rPr>
                                <m:brk m:alnAt="7"/>
                              </m:rPr>
                              <a:rPr lang="en-US" altLang="ja-JP" sz="1600" b="0" i="1" smtClean="0">
                                <a:solidFill>
                                  <a:schemeClr val="bg2"/>
                                </a:solidFill>
                                <a:latin typeface="Cambria Math" panose="02040503050406030204" pitchFamily="18" charset="0"/>
                              </a:rPr>
                              <m:t>𝑆</m:t>
                            </m:r>
                            <m:r>
                              <a:rPr lang="en-US" altLang="ja-JP" sz="1600" b="0" i="1" smtClean="0">
                                <a:solidFill>
                                  <a:schemeClr val="bg2"/>
                                </a:solidFill>
                                <a:latin typeface="Cambria Math" panose="02040503050406030204" pitchFamily="18" charset="0"/>
                                <a:ea typeface="Cambria Math" panose="02040503050406030204" pitchFamily="18" charset="0"/>
                              </a:rPr>
                              <m:t>⊆[</m:t>
                            </m:r>
                            <m:r>
                              <m:rPr>
                                <m:brk m:alnAt="7"/>
                              </m:rPr>
                              <a:rPr lang="en-US" altLang="ja-JP" sz="1600" b="1" i="1" smtClean="0">
                                <a:solidFill>
                                  <a:schemeClr val="bg2"/>
                                </a:solidFill>
                                <a:latin typeface="Cambria Math" panose="02040503050406030204" pitchFamily="18" charset="0"/>
                                <a:ea typeface="Cambria Math" panose="02040503050406030204" pitchFamily="18" charset="0"/>
                              </a:rPr>
                              <m:t>𝒏</m:t>
                            </m:r>
                            <m:r>
                              <m:rPr>
                                <m:brk m:alnAt="7"/>
                              </m:rPr>
                              <a:rPr lang="en-US" altLang="ja-JP" sz="1600" b="0" i="1" smtClean="0">
                                <a:solidFill>
                                  <a:schemeClr val="bg2"/>
                                </a:solidFill>
                                <a:latin typeface="Cambria Math" panose="02040503050406030204" pitchFamily="18" charset="0"/>
                                <a:ea typeface="Cambria Math" panose="02040503050406030204" pitchFamily="18" charset="0"/>
                              </a:rPr>
                              <m:t>]</m:t>
                            </m:r>
                          </m:sub>
                          <m:sup/>
                          <m:e>
                            <m:sSub>
                              <m:sSubPr>
                                <m:ctrlPr>
                                  <a:rPr lang="en-US" altLang="ja-JP" sz="1600" b="0" i="1" smtClean="0">
                                    <a:solidFill>
                                      <a:schemeClr val="bg2"/>
                                    </a:solidFill>
                                    <a:latin typeface="Cambria Math" panose="02040503050406030204" pitchFamily="18" charset="0"/>
                                  </a:rPr>
                                </m:ctrlPr>
                              </m:sSubPr>
                              <m:e>
                                <m:r>
                                  <a:rPr lang="en-US" altLang="ja-JP" sz="1600" b="0" i="1" smtClean="0">
                                    <a:solidFill>
                                      <a:schemeClr val="bg2"/>
                                    </a:solidFill>
                                    <a:latin typeface="Cambria Math" panose="02040503050406030204" pitchFamily="18" charset="0"/>
                                  </a:rPr>
                                  <m:t>𝜙</m:t>
                                </m:r>
                              </m:e>
                              <m:sub>
                                <m:r>
                                  <a:rPr lang="en-US" altLang="ja-JP" sz="1600" b="0" i="1" smtClean="0">
                                    <a:solidFill>
                                      <a:schemeClr val="bg2"/>
                                    </a:solidFill>
                                    <a:latin typeface="Cambria Math" panose="02040503050406030204" pitchFamily="18" charset="0"/>
                                  </a:rPr>
                                  <m:t>𝑆</m:t>
                                </m:r>
                              </m:sub>
                            </m:sSub>
                            <m:r>
                              <a:rPr lang="en-US" altLang="ja-JP" sz="1600" b="0" i="1" smtClean="0">
                                <a:solidFill>
                                  <a:schemeClr val="bg2"/>
                                </a:solidFill>
                                <a:latin typeface="Cambria Math" panose="02040503050406030204" pitchFamily="18" charset="0"/>
                              </a:rPr>
                              <m:t>(</m:t>
                            </m:r>
                            <m:r>
                              <a:rPr lang="en-US" altLang="ja-JP" sz="1600" b="1" i="1" smtClean="0">
                                <a:solidFill>
                                  <a:schemeClr val="bg2"/>
                                </a:solidFill>
                                <a:latin typeface="Cambria Math" panose="02040503050406030204" pitchFamily="18" charset="0"/>
                              </a:rPr>
                              <m:t>𝒙</m:t>
                            </m:r>
                            <m:r>
                              <a:rPr lang="en-US" altLang="ja-JP" sz="1600" b="1" i="1" smtClean="0">
                                <a:solidFill>
                                  <a:schemeClr val="bg2"/>
                                </a:solidFill>
                                <a:latin typeface="Cambria Math" panose="02040503050406030204" pitchFamily="18" charset="0"/>
                              </a:rPr>
                              <m:t>)</m:t>
                            </m:r>
                          </m:e>
                        </m:nary>
                        <m:nary>
                          <m:naryPr>
                            <m:chr m:val="∏"/>
                            <m:supHide m:val="on"/>
                            <m:ctrlPr>
                              <a:rPr lang="en-US" altLang="ja-JP" sz="1600" b="0" i="1" smtClean="0">
                                <a:solidFill>
                                  <a:schemeClr val="bg2"/>
                                </a:solidFill>
                                <a:latin typeface="Cambria Math" panose="02040503050406030204" pitchFamily="18" charset="0"/>
                              </a:rPr>
                            </m:ctrlPr>
                          </m:naryPr>
                          <m:sub>
                            <m:r>
                              <m:rPr>
                                <m:brk m:alnAt="7"/>
                              </m:rPr>
                              <a:rPr lang="en-US" altLang="ja-JP" sz="1600" b="0" i="1" smtClean="0">
                                <a:solidFill>
                                  <a:schemeClr val="bg2"/>
                                </a:solidFill>
                                <a:latin typeface="Cambria Math" panose="02040503050406030204" pitchFamily="18" charset="0"/>
                              </a:rPr>
                              <m:t>𝑘</m:t>
                            </m:r>
                            <m:r>
                              <a:rPr lang="en-US" altLang="ja-JP" sz="1600" b="0" i="1" smtClean="0">
                                <a:solidFill>
                                  <a:schemeClr val="bg2"/>
                                </a:solidFill>
                                <a:latin typeface="Cambria Math" panose="02040503050406030204" pitchFamily="18" charset="0"/>
                                <a:ea typeface="Cambria Math" panose="02040503050406030204" pitchFamily="18" charset="0"/>
                              </a:rPr>
                              <m:t>∈</m:t>
                            </m:r>
                            <m:r>
                              <a:rPr lang="en-US" altLang="ja-JP" sz="1600" b="0" i="1" smtClean="0">
                                <a:solidFill>
                                  <a:schemeClr val="bg2"/>
                                </a:solidFill>
                                <a:latin typeface="Cambria Math" panose="02040503050406030204" pitchFamily="18" charset="0"/>
                                <a:ea typeface="Cambria Math" panose="02040503050406030204" pitchFamily="18" charset="0"/>
                              </a:rPr>
                              <m:t>𝑆</m:t>
                            </m:r>
                          </m:sub>
                          <m:sup/>
                          <m:e>
                            <m:sSub>
                              <m:sSubPr>
                                <m:ctrlPr>
                                  <a:rPr lang="en-US" altLang="ja-JP" sz="1600" b="0" i="1" smtClean="0">
                                    <a:solidFill>
                                      <a:schemeClr val="bg2"/>
                                    </a:solidFill>
                                    <a:latin typeface="Cambria Math" panose="02040503050406030204" pitchFamily="18" charset="0"/>
                                  </a:rPr>
                                </m:ctrlPr>
                              </m:sSubPr>
                              <m:e>
                                <m:r>
                                  <a:rPr lang="en-US" altLang="ja-JP" sz="1600" b="0" i="1" smtClean="0">
                                    <a:solidFill>
                                      <a:schemeClr val="bg2"/>
                                    </a:solidFill>
                                    <a:latin typeface="Cambria Math" panose="02040503050406030204" pitchFamily="18" charset="0"/>
                                  </a:rPr>
                                  <m:t>𝑃</m:t>
                                </m:r>
                              </m:e>
                              <m:sub>
                                <m:r>
                                  <a:rPr lang="en-US" altLang="ja-JP" sz="1600" b="0" i="1" smtClean="0">
                                    <a:solidFill>
                                      <a:schemeClr val="bg2"/>
                                    </a:solidFill>
                                    <a:latin typeface="Cambria Math" panose="02040503050406030204" pitchFamily="18" charset="0"/>
                                  </a:rPr>
                                  <m:t>𝑖</m:t>
                                </m:r>
                              </m:sub>
                            </m:sSub>
                          </m:e>
                        </m:nary>
                        <m:r>
                          <a:rPr lang="en-US" altLang="ja-JP" sz="1600" b="0" i="1" smtClean="0">
                            <a:solidFill>
                              <a:schemeClr val="bg2"/>
                            </a:solidFill>
                            <a:latin typeface="Cambria Math" panose="02040503050406030204" pitchFamily="18" charset="0"/>
                          </a:rPr>
                          <m:t>)</m:t>
                        </m:r>
                      </m:e>
                    </m:func>
                  </m:oMath>
                </a14:m>
                <a:endParaRPr lang="ja-JP" altLang="en-US" sz="1400" kern="0" dirty="0"/>
              </a:p>
              <a:p>
                <a:pPr marL="285750" indent="-285750" defTabSz="914400">
                  <a:buFont typeface="Arial" panose="020B0604020202020204" pitchFamily="34" charset="0"/>
                  <a:buChar char="•"/>
                </a:pPr>
                <a:endParaRPr lang="en-US" altLang="ja-JP" sz="1400" kern="0" dirty="0"/>
              </a:p>
              <a:p>
                <a:pPr marL="285750" indent="-285750" defTabSz="914400">
                  <a:buFont typeface="Arial" panose="020B0604020202020204" pitchFamily="34" charset="0"/>
                  <a:buChar char="•"/>
                </a:pPr>
                <a:endParaRPr lang="en-US" altLang="ja-JP" sz="1400" dirty="0"/>
              </a:p>
              <a:p>
                <a:pPr defTabSz="914400"/>
                <a:br>
                  <a:rPr lang="en-US" altLang="ja-JP" sz="1400" dirty="0"/>
                </a:br>
                <a:endParaRPr lang="en-US" altLang="ja-JP" dirty="0"/>
              </a:p>
              <a:p>
                <a:pPr marL="285750" indent="-285750" defTabSz="914400">
                  <a:buFont typeface="Arial" panose="020B0604020202020204" pitchFamily="34" charset="0"/>
                  <a:buChar char="•"/>
                </a:pPr>
                <a:r>
                  <a:rPr lang="ja-JP" altLang="en-US" kern="0" dirty="0"/>
                  <a:t>学習モデルの構築</a:t>
                </a:r>
                <a:endParaRPr lang="en-US" altLang="ja-JP" kern="0" dirty="0"/>
              </a:p>
            </p:txBody>
          </p:sp>
        </mc:Choice>
        <mc:Fallback>
          <p:sp>
            <p:nvSpPr>
              <p:cNvPr id="3" name="テキスト プレースホルダー 2">
                <a:extLst>
                  <a:ext uri="{FF2B5EF4-FFF2-40B4-BE49-F238E27FC236}">
                    <a16:creationId xmlns:a16="http://schemas.microsoft.com/office/drawing/2014/main" id="{26B054A9-B64E-4F91-9258-BC37AD2439A9}"/>
                  </a:ext>
                </a:extLst>
              </p:cNvPr>
              <p:cNvSpPr>
                <a:spLocks noGrp="1" noRot="1" noChangeAspect="1" noMove="1" noResize="1" noEditPoints="1" noAdjustHandles="1" noChangeArrowheads="1" noChangeShapeType="1" noTextEdit="1"/>
              </p:cNvSpPr>
              <p:nvPr>
                <p:ph type="body" sz="quarter" idx="12"/>
              </p:nvPr>
            </p:nvSpPr>
            <p:spPr>
              <a:xfrm>
                <a:off x="210311" y="942517"/>
                <a:ext cx="8705269" cy="3952054"/>
              </a:xfrm>
              <a:blipFill>
                <a:blip r:embed="rId2"/>
                <a:stretch>
                  <a:fillRect l="-1610" t="-1698"/>
                </a:stretch>
              </a:blipFill>
            </p:spPr>
            <p:txBody>
              <a:bodyPr/>
              <a:lstStyle/>
              <a:p>
                <a:r>
                  <a:rPr lang="ja-JP" altLang="en-US">
                    <a:noFill/>
                  </a:rPr>
                  <a:t> </a:t>
                </a:r>
              </a:p>
            </p:txBody>
          </p:sp>
        </mc:Fallback>
      </mc:AlternateContent>
      <p:pic>
        <p:nvPicPr>
          <p:cNvPr id="7" name="図 6">
            <a:extLst>
              <a:ext uri="{FF2B5EF4-FFF2-40B4-BE49-F238E27FC236}">
                <a16:creationId xmlns:a16="http://schemas.microsoft.com/office/drawing/2014/main" id="{E09C42C0-8937-4BB7-AC03-9831A5FFFE79}"/>
              </a:ext>
            </a:extLst>
          </p:cNvPr>
          <p:cNvPicPr>
            <a:picLocks noChangeAspect="1"/>
          </p:cNvPicPr>
          <p:nvPr/>
        </p:nvPicPr>
        <p:blipFill>
          <a:blip r:embed="rId3"/>
          <a:stretch>
            <a:fillRect/>
          </a:stretch>
        </p:blipFill>
        <p:spPr>
          <a:xfrm>
            <a:off x="293953" y="2918544"/>
            <a:ext cx="7709483" cy="1310767"/>
          </a:xfrm>
          <a:prstGeom prst="rect">
            <a:avLst/>
          </a:prstGeom>
        </p:spPr>
      </p:pic>
    </p:spTree>
    <p:extLst>
      <p:ext uri="{BB962C8B-B14F-4D97-AF65-F5344CB8AC3E}">
        <p14:creationId xmlns:p14="http://schemas.microsoft.com/office/powerpoint/2010/main" val="2265544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6E61EB-8B52-49F1-BBD6-35C7A5483893}"/>
              </a:ext>
            </a:extLst>
          </p:cNvPr>
          <p:cNvSpPr>
            <a:spLocks noGrp="1"/>
          </p:cNvSpPr>
          <p:nvPr>
            <p:ph type="title"/>
          </p:nvPr>
        </p:nvSpPr>
        <p:spPr>
          <a:xfrm>
            <a:off x="210311" y="201168"/>
            <a:ext cx="6777229" cy="804672"/>
          </a:xfrm>
        </p:spPr>
        <p:txBody>
          <a:bodyPr/>
          <a:lstStyle/>
          <a:p>
            <a:r>
              <a:rPr kumimoji="1" lang="ja-JP" altLang="en-US" dirty="0"/>
              <a:t>量子回路を確認してみる</a:t>
            </a:r>
          </a:p>
        </p:txBody>
      </p:sp>
      <mc:AlternateContent xmlns:mc="http://schemas.openxmlformats.org/markup-compatibility/2006">
        <mc:Choice xmlns:a14="http://schemas.microsoft.com/office/drawing/2010/main" Requires="a14">
          <p:sp>
            <p:nvSpPr>
              <p:cNvPr id="3" name="テキスト プレースホルダー 2">
                <a:extLst>
                  <a:ext uri="{FF2B5EF4-FFF2-40B4-BE49-F238E27FC236}">
                    <a16:creationId xmlns:a16="http://schemas.microsoft.com/office/drawing/2014/main" id="{26B054A9-B64E-4F91-9258-BC37AD2439A9}"/>
                  </a:ext>
                </a:extLst>
              </p:cNvPr>
              <p:cNvSpPr>
                <a:spLocks noGrp="1"/>
              </p:cNvSpPr>
              <p:nvPr>
                <p:ph type="body" sz="quarter" idx="12"/>
              </p:nvPr>
            </p:nvSpPr>
            <p:spPr>
              <a:xfrm>
                <a:off x="210311" y="942517"/>
                <a:ext cx="8705269" cy="3952054"/>
              </a:xfrm>
            </p:spPr>
            <p:txBody>
              <a:bodyPr/>
              <a:lstStyle/>
              <a:p>
                <a:pPr defTabSz="914400"/>
                <a:r>
                  <a:rPr lang="en-US" altLang="ja-JP" kern="0" dirty="0"/>
                  <a:t>ZZFeaturemap</a:t>
                </a:r>
                <a:r>
                  <a:rPr lang="ja-JP" altLang="en-US" kern="0" dirty="0"/>
                  <a:t>の回路の中身を確認</a:t>
                </a:r>
                <a:br>
                  <a:rPr lang="en-US" altLang="ja-JP" sz="1400" kern="0" dirty="0"/>
                </a:br>
                <a14:m>
                  <m:oMathPara xmlns:m="http://schemas.openxmlformats.org/officeDocument/2006/math">
                    <m:oMathParaPr>
                      <m:jc m:val="centerGroup"/>
                    </m:oMathParaPr>
                    <m:oMath xmlns:m="http://schemas.openxmlformats.org/officeDocument/2006/math">
                      <m:sSub>
                        <m:sSubPr>
                          <m:ctrlPr>
                            <a:rPr lang="en-US" altLang="ja-JP" sz="1600" b="0" i="1" kern="0" smtClean="0">
                              <a:latin typeface="Cambria Math" panose="02040503050406030204" pitchFamily="18" charset="0"/>
                            </a:rPr>
                          </m:ctrlPr>
                        </m:sSubPr>
                        <m:e>
                          <m:r>
                            <a:rPr lang="en-US" altLang="ja-JP" sz="1600" b="0" i="1" kern="0" smtClean="0">
                              <a:latin typeface="Cambria Math" panose="02040503050406030204" pitchFamily="18" charset="0"/>
                            </a:rPr>
                            <m:t>𝒰</m:t>
                          </m:r>
                        </m:e>
                        <m:sub>
                          <m:r>
                            <m:rPr>
                              <m:sty m:val="p"/>
                            </m:rPr>
                            <a:rPr lang="en-US" altLang="ja-JP" sz="1600" b="0" i="0" kern="0" smtClean="0">
                              <a:latin typeface="Cambria Math" panose="02040503050406030204" pitchFamily="18" charset="0"/>
                            </a:rPr>
                            <m:t>Φ</m:t>
                          </m:r>
                          <m:r>
                            <a:rPr lang="en-US" altLang="ja-JP" sz="1600" b="0" i="1" kern="0" smtClean="0">
                              <a:latin typeface="Cambria Math" panose="02040503050406030204" pitchFamily="18" charset="0"/>
                            </a:rPr>
                            <m:t>(</m:t>
                          </m:r>
                          <m:r>
                            <a:rPr lang="en-US" altLang="ja-JP" sz="1600" b="1" i="1" kern="0" smtClean="0">
                              <a:latin typeface="Cambria Math" panose="02040503050406030204" pitchFamily="18" charset="0"/>
                            </a:rPr>
                            <m:t>𝒙</m:t>
                          </m:r>
                          <m:r>
                            <a:rPr lang="en-US" altLang="ja-JP" sz="1600" b="0" i="1" kern="0" smtClean="0">
                              <a:latin typeface="Cambria Math" panose="02040503050406030204" pitchFamily="18" charset="0"/>
                            </a:rPr>
                            <m:t>)</m:t>
                          </m:r>
                        </m:sub>
                      </m:sSub>
                      <m:r>
                        <a:rPr lang="en-US" altLang="ja-JP" sz="1600" b="0" i="1" kern="0" smtClean="0">
                          <a:latin typeface="Cambria Math" panose="02040503050406030204" pitchFamily="18" charset="0"/>
                        </a:rPr>
                        <m:t>=</m:t>
                      </m:r>
                      <m:nary>
                        <m:naryPr>
                          <m:chr m:val="∏"/>
                          <m:supHide m:val="on"/>
                          <m:ctrlPr>
                            <a:rPr lang="en-US" altLang="ja-JP" sz="1600" b="0" i="1" kern="0" smtClean="0">
                              <a:latin typeface="Cambria Math" panose="02040503050406030204" pitchFamily="18" charset="0"/>
                            </a:rPr>
                          </m:ctrlPr>
                        </m:naryPr>
                        <m:sub>
                          <m:r>
                            <m:rPr>
                              <m:brk m:alnAt="7"/>
                            </m:rPr>
                            <a:rPr lang="en-US" altLang="ja-JP" sz="1600" b="0" i="1" kern="0" smtClean="0">
                              <a:latin typeface="Cambria Math" panose="02040503050406030204" pitchFamily="18" charset="0"/>
                            </a:rPr>
                            <m:t>𝑑</m:t>
                          </m:r>
                        </m:sub>
                        <m:sup/>
                        <m:e>
                          <m:sSub>
                            <m:sSubPr>
                              <m:ctrlPr>
                                <a:rPr lang="en-US" altLang="ja-JP" sz="1600" b="0" i="1" kern="0" smtClean="0">
                                  <a:solidFill>
                                    <a:srgbClr val="A11950"/>
                                  </a:solidFill>
                                  <a:latin typeface="Cambria Math" panose="02040503050406030204" pitchFamily="18" charset="0"/>
                                </a:rPr>
                              </m:ctrlPr>
                            </m:sSubPr>
                            <m:e>
                              <m:r>
                                <a:rPr lang="en-US" altLang="ja-JP" sz="1600" b="0" i="1" kern="0" smtClean="0">
                                  <a:solidFill>
                                    <a:srgbClr val="A11950"/>
                                  </a:solidFill>
                                  <a:latin typeface="Cambria Math" panose="02040503050406030204" pitchFamily="18" charset="0"/>
                                </a:rPr>
                                <m:t>𝑈</m:t>
                              </m:r>
                            </m:e>
                            <m:sub>
                              <m:r>
                                <m:rPr>
                                  <m:sty m:val="p"/>
                                </m:rPr>
                                <a:rPr lang="en-US" altLang="ja-JP" sz="1600" b="0" i="0" kern="0" smtClean="0">
                                  <a:solidFill>
                                    <a:srgbClr val="A11950"/>
                                  </a:solidFill>
                                  <a:latin typeface="Cambria Math" panose="02040503050406030204" pitchFamily="18" charset="0"/>
                                </a:rPr>
                                <m:t>Φ</m:t>
                              </m:r>
                              <m:d>
                                <m:dPr>
                                  <m:ctrlPr>
                                    <a:rPr lang="en-US" altLang="ja-JP" sz="1600" b="0" i="1" kern="0" smtClean="0">
                                      <a:solidFill>
                                        <a:srgbClr val="A11950"/>
                                      </a:solidFill>
                                      <a:latin typeface="Cambria Math" panose="02040503050406030204" pitchFamily="18" charset="0"/>
                                    </a:rPr>
                                  </m:ctrlPr>
                                </m:dPr>
                                <m:e>
                                  <m:r>
                                    <a:rPr lang="en-US" altLang="ja-JP" sz="1600" b="1" i="1" kern="0" smtClean="0">
                                      <a:solidFill>
                                        <a:srgbClr val="A11950"/>
                                      </a:solidFill>
                                      <a:latin typeface="Cambria Math" panose="02040503050406030204" pitchFamily="18" charset="0"/>
                                    </a:rPr>
                                    <m:t>𝒙</m:t>
                                  </m:r>
                                </m:e>
                              </m:d>
                            </m:sub>
                          </m:sSub>
                          <m:sSup>
                            <m:sSupPr>
                              <m:ctrlPr>
                                <a:rPr lang="en-US" altLang="ja-JP" sz="1600" b="0" i="1" kern="0" smtClean="0">
                                  <a:solidFill>
                                    <a:srgbClr val="054ADA"/>
                                  </a:solidFill>
                                  <a:latin typeface="Cambria Math" panose="02040503050406030204" pitchFamily="18" charset="0"/>
                                </a:rPr>
                              </m:ctrlPr>
                            </m:sSupPr>
                            <m:e>
                              <m:r>
                                <a:rPr lang="en-US" altLang="ja-JP" sz="1600" b="0" i="1" kern="0" smtClean="0">
                                  <a:solidFill>
                                    <a:srgbClr val="054ADA"/>
                                  </a:solidFill>
                                  <a:latin typeface="Cambria Math" panose="02040503050406030204" pitchFamily="18" charset="0"/>
                                </a:rPr>
                                <m:t>𝐻</m:t>
                              </m:r>
                            </m:e>
                            <m:sup>
                              <m:r>
                                <a:rPr lang="en-US" altLang="ja-JP" sz="1600" b="0" i="1" kern="0" smtClean="0">
                                  <a:solidFill>
                                    <a:srgbClr val="054ADA"/>
                                  </a:solidFill>
                                  <a:latin typeface="Cambria Math" panose="02040503050406030204" pitchFamily="18" charset="0"/>
                                </a:rPr>
                                <m:t>⊗</m:t>
                              </m:r>
                              <m:r>
                                <a:rPr lang="en-US" altLang="ja-JP" sz="1600" b="0" i="1" kern="0" smtClean="0">
                                  <a:solidFill>
                                    <a:srgbClr val="054ADA"/>
                                  </a:solidFill>
                                  <a:latin typeface="Cambria Math" panose="02040503050406030204" pitchFamily="18" charset="0"/>
                                </a:rPr>
                                <m:t>𝑛</m:t>
                              </m:r>
                            </m:sup>
                          </m:sSup>
                        </m:e>
                      </m:nary>
                    </m:oMath>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𝑈</m:t>
                          </m:r>
                        </m:e>
                        <m:sub>
                          <m:r>
                            <m:rPr>
                              <m:sty m:val="p"/>
                            </m:rPr>
                            <a:rPr lang="en-US" altLang="ja-JP" sz="1600">
                              <a:latin typeface="Cambria Math" panose="02040503050406030204" pitchFamily="18" charset="0"/>
                            </a:rPr>
                            <m:t>Φ</m:t>
                          </m:r>
                          <m:d>
                            <m:dPr>
                              <m:ctrlPr>
                                <a:rPr lang="en-US" altLang="ja-JP" sz="1600" i="1">
                                  <a:latin typeface="Cambria Math" panose="02040503050406030204" pitchFamily="18" charset="0"/>
                                </a:rPr>
                              </m:ctrlPr>
                            </m:dPr>
                            <m:e>
                              <m:r>
                                <a:rPr lang="en-US" altLang="ja-JP" sz="1600" b="1" i="1">
                                  <a:latin typeface="Cambria Math" panose="02040503050406030204" pitchFamily="18" charset="0"/>
                                </a:rPr>
                                <m:t>𝒙</m:t>
                              </m:r>
                            </m:e>
                          </m:d>
                        </m:sub>
                      </m:sSub>
                      <m:r>
                        <a:rPr lang="en-US" altLang="ja-JP" sz="1600" b="0" i="1" smtClean="0">
                          <a:latin typeface="Cambria Math" panose="02040503050406030204" pitchFamily="18" charset="0"/>
                        </a:rPr>
                        <m:t>=</m:t>
                      </m:r>
                      <m:func>
                        <m:funcPr>
                          <m:ctrlPr>
                            <a:rPr lang="en-US" altLang="ja-JP" sz="1600" b="0" i="1" smtClean="0">
                              <a:latin typeface="Cambria Math" panose="02040503050406030204" pitchFamily="18" charset="0"/>
                            </a:rPr>
                          </m:ctrlPr>
                        </m:funcPr>
                        <m:fName>
                          <m:r>
                            <m:rPr>
                              <m:sty m:val="p"/>
                            </m:rPr>
                            <a:rPr lang="en-US" altLang="ja-JP" sz="1600" b="0" i="0" smtClean="0">
                              <a:latin typeface="Cambria Math" panose="02040503050406030204" pitchFamily="18" charset="0"/>
                            </a:rPr>
                            <m:t>exp</m:t>
                          </m:r>
                        </m:fName>
                        <m:e>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𝑖</m:t>
                          </m:r>
                          <m:nary>
                            <m:naryPr>
                              <m:chr m:val="∑"/>
                              <m:supHide m:val="on"/>
                              <m:ctrlPr>
                                <a:rPr lang="en-US" altLang="ja-JP" sz="1600" b="0" i="1" smtClean="0">
                                  <a:latin typeface="Cambria Math" panose="02040503050406030204" pitchFamily="18" charset="0"/>
                                </a:rPr>
                              </m:ctrlPr>
                            </m:naryPr>
                            <m:sub>
                              <m:r>
                                <m:rPr>
                                  <m:brk m:alnAt="7"/>
                                </m:rPr>
                                <a:rPr lang="en-US" altLang="ja-JP" sz="1600" b="0" i="1" smtClean="0">
                                  <a:latin typeface="Cambria Math" panose="02040503050406030204" pitchFamily="18" charset="0"/>
                                </a:rPr>
                                <m:t>𝑆</m:t>
                              </m:r>
                              <m:r>
                                <a:rPr lang="en-US" altLang="ja-JP" sz="1600" b="0" i="1" smtClean="0">
                                  <a:latin typeface="Cambria Math" panose="02040503050406030204" pitchFamily="18" charset="0"/>
                                  <a:ea typeface="Cambria Math" panose="02040503050406030204" pitchFamily="18" charset="0"/>
                                </a:rPr>
                                <m:t>⊆[</m:t>
                              </m:r>
                              <m:r>
                                <m:rPr>
                                  <m:brk m:alnAt="7"/>
                                </m:rPr>
                                <a:rPr lang="en-US" altLang="ja-JP" sz="1600" b="1" i="1" smtClean="0">
                                  <a:latin typeface="Cambria Math" panose="02040503050406030204" pitchFamily="18" charset="0"/>
                                  <a:ea typeface="Cambria Math" panose="02040503050406030204" pitchFamily="18" charset="0"/>
                                </a:rPr>
                                <m:t>𝒏</m:t>
                              </m:r>
                              <m:r>
                                <m:rPr>
                                  <m:brk m:alnAt="7"/>
                                </m:rPr>
                                <a:rPr lang="en-US" altLang="ja-JP" sz="1600" b="0" i="1" smtClean="0">
                                  <a:latin typeface="Cambria Math" panose="02040503050406030204" pitchFamily="18" charset="0"/>
                                  <a:ea typeface="Cambria Math" panose="02040503050406030204" pitchFamily="18" charset="0"/>
                                </a:rPr>
                                <m:t>]</m:t>
                              </m:r>
                            </m:sub>
                            <m:sup/>
                            <m:e>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𝜙</m:t>
                                  </m:r>
                                </m:e>
                                <m:sub>
                                  <m:r>
                                    <a:rPr lang="en-US" altLang="ja-JP" sz="1600" b="0" i="1" smtClean="0">
                                      <a:latin typeface="Cambria Math" panose="02040503050406030204" pitchFamily="18" charset="0"/>
                                    </a:rPr>
                                    <m:t>𝑆</m:t>
                                  </m:r>
                                </m:sub>
                              </m:sSub>
                              <m:r>
                                <a:rPr lang="en-US" altLang="ja-JP" sz="1600" b="0" i="1" smtClean="0">
                                  <a:latin typeface="Cambria Math" panose="02040503050406030204" pitchFamily="18" charset="0"/>
                                </a:rPr>
                                <m:t>(</m:t>
                              </m:r>
                              <m:r>
                                <a:rPr lang="en-US" altLang="ja-JP" sz="1600" b="1" i="1" smtClean="0">
                                  <a:latin typeface="Cambria Math" panose="02040503050406030204" pitchFamily="18" charset="0"/>
                                </a:rPr>
                                <m:t>𝒙</m:t>
                              </m:r>
                              <m:r>
                                <a:rPr lang="en-US" altLang="ja-JP" sz="1600" b="1" i="1" smtClean="0">
                                  <a:latin typeface="Cambria Math" panose="02040503050406030204" pitchFamily="18" charset="0"/>
                                </a:rPr>
                                <m:t>)</m:t>
                              </m:r>
                            </m:e>
                          </m:nary>
                          <m:nary>
                            <m:naryPr>
                              <m:chr m:val="∏"/>
                              <m:supHide m:val="on"/>
                              <m:ctrlPr>
                                <a:rPr lang="en-US" altLang="ja-JP" sz="1600" b="0" i="1" smtClean="0">
                                  <a:latin typeface="Cambria Math" panose="02040503050406030204" pitchFamily="18" charset="0"/>
                                </a:rPr>
                              </m:ctrlPr>
                            </m:naryPr>
                            <m:sub>
                              <m:r>
                                <m:rPr>
                                  <m:brk m:alnAt="7"/>
                                </m:rPr>
                                <a:rPr lang="en-US" altLang="ja-JP" sz="1600" b="0" i="1" smtClean="0">
                                  <a:latin typeface="Cambria Math" panose="02040503050406030204" pitchFamily="18" charset="0"/>
                                </a:rPr>
                                <m:t>𝑘</m:t>
                              </m:r>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𝑆</m:t>
                              </m:r>
                            </m:sub>
                            <m:sup/>
                            <m:e>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𝑃</m:t>
                                  </m:r>
                                </m:e>
                                <m:sub>
                                  <m:r>
                                    <a:rPr lang="en-US" altLang="ja-JP" sz="1600" b="0" i="1" smtClean="0">
                                      <a:latin typeface="Cambria Math" panose="02040503050406030204" pitchFamily="18" charset="0"/>
                                    </a:rPr>
                                    <m:t>𝑖</m:t>
                                  </m:r>
                                </m:sub>
                              </m:sSub>
                            </m:e>
                          </m:nary>
                          <m:r>
                            <a:rPr lang="en-US" altLang="ja-JP" sz="1600" b="0" i="1" smtClean="0">
                              <a:latin typeface="Cambria Math" panose="02040503050406030204" pitchFamily="18" charset="0"/>
                            </a:rPr>
                            <m:t>)</m:t>
                          </m:r>
                        </m:e>
                      </m:func>
                      <m:r>
                        <a:rPr lang="en-US" altLang="ja-JP" sz="1600" b="0" i="1" smtClean="0">
                          <a:latin typeface="Cambria Math" panose="02040503050406030204" pitchFamily="18" charset="0"/>
                        </a:rPr>
                        <m:t>=</m:t>
                      </m:r>
                      <m:func>
                        <m:funcPr>
                          <m:ctrlPr>
                            <a:rPr lang="en-US" altLang="ja-JP" sz="1600" b="0" i="1" smtClean="0">
                              <a:latin typeface="Cambria Math" panose="02040503050406030204" pitchFamily="18" charset="0"/>
                            </a:rPr>
                          </m:ctrlPr>
                        </m:funcPr>
                        <m:fName>
                          <m:r>
                            <m:rPr>
                              <m:sty m:val="p"/>
                            </m:rPr>
                            <a:rPr lang="en-US" altLang="ja-JP" sz="1600" b="0" i="0" smtClean="0">
                              <a:latin typeface="Cambria Math" panose="02040503050406030204" pitchFamily="18" charset="0"/>
                            </a:rPr>
                            <m:t>exp</m:t>
                          </m:r>
                        </m:fName>
                        <m:e>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𝑖</m:t>
                          </m:r>
                          <m:r>
                            <a:rPr lang="en-US" altLang="ja-JP" sz="1600" b="0" i="1" smtClean="0">
                              <a:latin typeface="Cambria Math" panose="02040503050406030204" pitchFamily="18" charset="0"/>
                            </a:rPr>
                            <m:t>(</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1</m:t>
                              </m:r>
                            </m:sub>
                          </m:sSub>
                          <m:r>
                            <a:rPr lang="en-US" altLang="ja-JP" sz="1600" b="0" i="1" smtClean="0">
                              <a:latin typeface="Cambria Math" panose="02040503050406030204" pitchFamily="18" charset="0"/>
                            </a:rPr>
                            <m:t>𝑍</m:t>
                          </m:r>
                          <m:r>
                            <a:rPr lang="en-US" altLang="ja-JP" sz="1600" b="0" i="1" smtClean="0">
                              <a:latin typeface="Cambria Math" panose="02040503050406030204" pitchFamily="18" charset="0"/>
                            </a:rPr>
                            <m:t>+</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2</m:t>
                              </m:r>
                            </m:sub>
                          </m:sSub>
                          <m:r>
                            <a:rPr lang="en-US" altLang="ja-JP" sz="1600" b="0" i="1" smtClean="0">
                              <a:latin typeface="Cambria Math" panose="02040503050406030204" pitchFamily="18" charset="0"/>
                            </a:rPr>
                            <m:t>𝑍</m:t>
                          </m:r>
                          <m:r>
                            <a:rPr lang="en-US" altLang="ja-JP" sz="1600" b="0" i="1" smtClean="0">
                              <a:latin typeface="Cambria Math" panose="02040503050406030204" pitchFamily="18" charset="0"/>
                            </a:rPr>
                            <m:t>+</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1</m:t>
                              </m:r>
                            </m:sub>
                          </m:sSub>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2</m:t>
                              </m:r>
                            </m:sub>
                          </m:sSub>
                          <m:r>
                            <a:rPr lang="en-US" altLang="ja-JP" sz="1600" b="0" i="1" smtClean="0">
                              <a:latin typeface="Cambria Math" panose="02040503050406030204" pitchFamily="18" charset="0"/>
                            </a:rPr>
                            <m:t>𝑍𝑍</m:t>
                          </m:r>
                          <m:r>
                            <a:rPr lang="en-US" altLang="ja-JP" sz="1600" b="0" i="1" smtClean="0">
                              <a:latin typeface="Cambria Math" panose="02040503050406030204" pitchFamily="18" charset="0"/>
                            </a:rPr>
                            <m:t>))</m:t>
                          </m:r>
                        </m:e>
                      </m:func>
                    </m:oMath>
                  </m:oMathPara>
                </a14:m>
                <a:endParaRPr lang="ja-JP" altLang="en-US" sz="1400" kern="0" dirty="0"/>
              </a:p>
              <a:p>
                <a:pPr marL="285750" indent="-285750" defTabSz="914400">
                  <a:buFont typeface="Arial" panose="020B0604020202020204" pitchFamily="34" charset="0"/>
                  <a:buChar char="•"/>
                </a:pPr>
                <a:endParaRPr lang="en-US" altLang="ja-JP" sz="1400" kern="0" dirty="0"/>
              </a:p>
              <a:p>
                <a:pPr marL="285750" indent="-285750" defTabSz="914400">
                  <a:buFont typeface="Arial" panose="020B0604020202020204" pitchFamily="34" charset="0"/>
                  <a:buChar char="•"/>
                </a:pPr>
                <a:endParaRPr lang="en-US" altLang="ja-JP" sz="1400" dirty="0"/>
              </a:p>
            </p:txBody>
          </p:sp>
        </mc:Choice>
        <mc:Fallback>
          <p:sp>
            <p:nvSpPr>
              <p:cNvPr id="3" name="テキスト プレースホルダー 2">
                <a:extLst>
                  <a:ext uri="{FF2B5EF4-FFF2-40B4-BE49-F238E27FC236}">
                    <a16:creationId xmlns:a16="http://schemas.microsoft.com/office/drawing/2014/main" id="{26B054A9-B64E-4F91-9258-BC37AD2439A9}"/>
                  </a:ext>
                </a:extLst>
              </p:cNvPr>
              <p:cNvSpPr>
                <a:spLocks noGrp="1" noRot="1" noChangeAspect="1" noMove="1" noResize="1" noEditPoints="1" noAdjustHandles="1" noChangeArrowheads="1" noChangeShapeType="1" noTextEdit="1"/>
              </p:cNvSpPr>
              <p:nvPr>
                <p:ph type="body" sz="quarter" idx="12"/>
              </p:nvPr>
            </p:nvSpPr>
            <p:spPr>
              <a:xfrm>
                <a:off x="210311" y="942517"/>
                <a:ext cx="8705269" cy="3952054"/>
              </a:xfrm>
              <a:blipFill>
                <a:blip r:embed="rId2"/>
                <a:stretch>
                  <a:fillRect l="-1610" t="-1698"/>
                </a:stretch>
              </a:blipFill>
            </p:spPr>
            <p:txBody>
              <a:bodyPr/>
              <a:lstStyle/>
              <a:p>
                <a:r>
                  <a:rPr lang="ja-JP" altLang="en-US">
                    <a:noFill/>
                  </a:rPr>
                  <a:t> </a:t>
                </a:r>
              </a:p>
            </p:txBody>
          </p:sp>
        </mc:Fallback>
      </mc:AlternateContent>
      <p:pic>
        <p:nvPicPr>
          <p:cNvPr id="7" name="図 6">
            <a:extLst>
              <a:ext uri="{FF2B5EF4-FFF2-40B4-BE49-F238E27FC236}">
                <a16:creationId xmlns:a16="http://schemas.microsoft.com/office/drawing/2014/main" id="{E09C42C0-8937-4BB7-AC03-9831A5FFFE79}"/>
              </a:ext>
            </a:extLst>
          </p:cNvPr>
          <p:cNvPicPr>
            <a:picLocks noChangeAspect="1"/>
          </p:cNvPicPr>
          <p:nvPr/>
        </p:nvPicPr>
        <p:blipFill>
          <a:blip r:embed="rId3"/>
          <a:stretch>
            <a:fillRect/>
          </a:stretch>
        </p:blipFill>
        <p:spPr>
          <a:xfrm>
            <a:off x="293953" y="2918544"/>
            <a:ext cx="7709483" cy="1310767"/>
          </a:xfrm>
          <a:prstGeom prst="rect">
            <a:avLst/>
          </a:prstGeom>
        </p:spPr>
      </p:pic>
      <p:sp>
        <p:nvSpPr>
          <p:cNvPr id="10" name="正方形/長方形 9">
            <a:extLst>
              <a:ext uri="{FF2B5EF4-FFF2-40B4-BE49-F238E27FC236}">
                <a16:creationId xmlns:a16="http://schemas.microsoft.com/office/drawing/2014/main" id="{7903AFB8-8B79-4A3E-A6E3-2567F8B509C1}"/>
              </a:ext>
            </a:extLst>
          </p:cNvPr>
          <p:cNvSpPr/>
          <p:nvPr/>
        </p:nvSpPr>
        <p:spPr bwMode="auto">
          <a:xfrm>
            <a:off x="637563" y="2835479"/>
            <a:ext cx="578841" cy="1410610"/>
          </a:xfrm>
          <a:prstGeom prst="rect">
            <a:avLst/>
          </a:prstGeom>
          <a:noFill/>
          <a:ln w="38100">
            <a:solidFill>
              <a:schemeClr val="accent2"/>
            </a:solidFill>
            <a:prstDash val="sysDash"/>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ja-JP" altLang="en-US" sz="1400" b="0" i="0" u="none" strike="noStrike" cap="none" normalizeH="0" baseline="0" dirty="0">
              <a:ln>
                <a:noFill/>
              </a:ln>
              <a:solidFill>
                <a:schemeClr val="bg1"/>
              </a:solidFill>
              <a:effectLst/>
              <a:latin typeface="IBM Plex Sans" panose="020B0503050203000203" pitchFamily="34" charset="0"/>
            </a:endParaRPr>
          </a:p>
        </p:txBody>
      </p:sp>
      <p:sp>
        <p:nvSpPr>
          <p:cNvPr id="13" name="正方形/長方形 12">
            <a:extLst>
              <a:ext uri="{FF2B5EF4-FFF2-40B4-BE49-F238E27FC236}">
                <a16:creationId xmlns:a16="http://schemas.microsoft.com/office/drawing/2014/main" id="{6772C292-B8A0-4C10-8265-E3BE7D0AF51C}"/>
              </a:ext>
            </a:extLst>
          </p:cNvPr>
          <p:cNvSpPr/>
          <p:nvPr/>
        </p:nvSpPr>
        <p:spPr bwMode="auto">
          <a:xfrm>
            <a:off x="1459684" y="2835479"/>
            <a:ext cx="6644081" cy="1410610"/>
          </a:xfrm>
          <a:prstGeom prst="rect">
            <a:avLst/>
          </a:prstGeom>
          <a:noFill/>
          <a:ln w="38100">
            <a:solidFill>
              <a:srgbClr val="A11950"/>
            </a:solidFill>
            <a:prstDash val="sysDash"/>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ja-JP" altLang="en-US" sz="1400" b="0" i="0" u="none" strike="noStrike" cap="none" normalizeH="0" baseline="0" dirty="0">
              <a:ln>
                <a:noFill/>
              </a:ln>
              <a:solidFill>
                <a:schemeClr val="bg1"/>
              </a:solidFill>
              <a:effectLst/>
              <a:latin typeface="IBM Plex Sans" panose="020B0503050203000203" pitchFamily="34" charset="0"/>
            </a:endParaRPr>
          </a:p>
        </p:txBody>
      </p:sp>
    </p:spTree>
    <p:extLst>
      <p:ext uri="{BB962C8B-B14F-4D97-AF65-F5344CB8AC3E}">
        <p14:creationId xmlns:p14="http://schemas.microsoft.com/office/powerpoint/2010/main" val="2558664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6E61EB-8B52-49F1-BBD6-35C7A5483893}"/>
              </a:ext>
            </a:extLst>
          </p:cNvPr>
          <p:cNvSpPr>
            <a:spLocks noGrp="1"/>
          </p:cNvSpPr>
          <p:nvPr>
            <p:ph type="title"/>
          </p:nvPr>
        </p:nvSpPr>
        <p:spPr>
          <a:xfrm>
            <a:off x="210311" y="201168"/>
            <a:ext cx="6777229" cy="804672"/>
          </a:xfrm>
        </p:spPr>
        <p:txBody>
          <a:bodyPr/>
          <a:lstStyle/>
          <a:p>
            <a:r>
              <a:rPr lang="en-US" altLang="ja-JP" dirty="0" err="1"/>
              <a:t>Qiskit</a:t>
            </a:r>
            <a:r>
              <a:rPr lang="ja-JP" altLang="en-US" dirty="0"/>
              <a:t>における実装</a:t>
            </a:r>
            <a:r>
              <a:rPr lang="en-US" altLang="ja-JP" dirty="0"/>
              <a:t>(</a:t>
            </a:r>
            <a:r>
              <a:rPr lang="en-US" altLang="ja-JP" dirty="0" err="1"/>
              <a:t>qiskit.circuit.library</a:t>
            </a:r>
            <a:r>
              <a:rPr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26B054A9-B64E-4F91-9258-BC37AD2439A9}"/>
              </a:ext>
            </a:extLst>
          </p:cNvPr>
          <p:cNvSpPr>
            <a:spLocks noGrp="1"/>
          </p:cNvSpPr>
          <p:nvPr>
            <p:ph type="body" sz="quarter" idx="12"/>
          </p:nvPr>
        </p:nvSpPr>
        <p:spPr>
          <a:xfrm>
            <a:off x="210063" y="1005840"/>
            <a:ext cx="8705269" cy="3489960"/>
          </a:xfrm>
        </p:spPr>
        <p:txBody>
          <a:bodyPr/>
          <a:lstStyle/>
          <a:p>
            <a:r>
              <a:rPr lang="en-US" altLang="ja-JP" sz="1600" kern="0" dirty="0"/>
              <a:t>※</a:t>
            </a:r>
            <a:r>
              <a:rPr lang="ja-JP" altLang="en-US" sz="1600" kern="0" dirty="0"/>
              <a:t>以下はテキストの例</a:t>
            </a:r>
            <a:endParaRPr lang="en-US" altLang="ja-JP" sz="1600" kern="0" dirty="0"/>
          </a:p>
          <a:p>
            <a:pPr marL="285750" indent="-285750">
              <a:buFont typeface="Arial" panose="020B0604020202020204" pitchFamily="34" charset="0"/>
              <a:buChar char="•"/>
            </a:pPr>
            <a:r>
              <a:rPr lang="en-US" altLang="ja-JP" sz="1600" dirty="0" err="1"/>
              <a:t>ZZFeaturemap</a:t>
            </a:r>
            <a:endParaRPr lang="en-US" altLang="ja-JP" sz="1600" dirty="0"/>
          </a:p>
          <a:p>
            <a:pPr marL="285750" indent="-285750">
              <a:buFont typeface="Arial" panose="020B0604020202020204" pitchFamily="34" charset="0"/>
              <a:buChar char="•"/>
            </a:pPr>
            <a:r>
              <a:rPr lang="en-US" altLang="ja-JP" sz="1600" dirty="0" err="1"/>
              <a:t>TwoLocal</a:t>
            </a:r>
            <a:r>
              <a:rPr lang="en-US" altLang="ja-JP" sz="1600" dirty="0"/>
              <a:t> / </a:t>
            </a:r>
            <a:r>
              <a:rPr lang="en-US" altLang="ja-JP" sz="1600" dirty="0" err="1"/>
              <a:t>Nlocal</a:t>
            </a:r>
            <a:br>
              <a:rPr lang="en-US" altLang="ja-JP" sz="1600" dirty="0"/>
            </a:br>
            <a:r>
              <a:rPr lang="ja-JP" altLang="en-US" sz="1600" kern="0" dirty="0"/>
              <a:t>回転ゲートの層とエンタングルメントの層を交互に繰り返す</a:t>
            </a:r>
            <a:endParaRPr lang="en-US" altLang="ja-JP" sz="1600" dirty="0"/>
          </a:p>
          <a:p>
            <a:pPr marL="285750" indent="-285750">
              <a:buFont typeface="Arial" panose="020B0604020202020204" pitchFamily="34" charset="0"/>
              <a:buChar char="•"/>
            </a:pPr>
            <a:endParaRPr lang="en-US" altLang="ja-JP" sz="1600" dirty="0"/>
          </a:p>
          <a:p>
            <a:br>
              <a:rPr lang="en-US" altLang="ja-JP" sz="1600" kern="0" dirty="0"/>
            </a:br>
            <a:endParaRPr lang="ja-JP" altLang="en-US" sz="1600" kern="0" dirty="0"/>
          </a:p>
        </p:txBody>
      </p:sp>
      <p:pic>
        <p:nvPicPr>
          <p:cNvPr id="8" name="図 7">
            <a:extLst>
              <a:ext uri="{FF2B5EF4-FFF2-40B4-BE49-F238E27FC236}">
                <a16:creationId xmlns:a16="http://schemas.microsoft.com/office/drawing/2014/main" id="{1B0B66BA-28DC-478E-8E09-31A03450D109}"/>
              </a:ext>
            </a:extLst>
          </p:cNvPr>
          <p:cNvPicPr>
            <a:picLocks noChangeAspect="1"/>
          </p:cNvPicPr>
          <p:nvPr/>
        </p:nvPicPr>
        <p:blipFill>
          <a:blip r:embed="rId3"/>
          <a:stretch>
            <a:fillRect/>
          </a:stretch>
        </p:blipFill>
        <p:spPr>
          <a:xfrm>
            <a:off x="926104" y="2786105"/>
            <a:ext cx="7184963" cy="1523428"/>
          </a:xfrm>
          <a:prstGeom prst="rect">
            <a:avLst/>
          </a:prstGeom>
        </p:spPr>
      </p:pic>
    </p:spTree>
    <p:extLst>
      <p:ext uri="{BB962C8B-B14F-4D97-AF65-F5344CB8AC3E}">
        <p14:creationId xmlns:p14="http://schemas.microsoft.com/office/powerpoint/2010/main" val="2904069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36150B87-2D9C-4885-9D46-A3DD3EC6E065}"/>
              </a:ext>
            </a:extLst>
          </p:cNvPr>
          <p:cNvPicPr>
            <a:picLocks noChangeAspect="1"/>
          </p:cNvPicPr>
          <p:nvPr/>
        </p:nvPicPr>
        <p:blipFill>
          <a:blip r:embed="rId2"/>
          <a:stretch>
            <a:fillRect/>
          </a:stretch>
        </p:blipFill>
        <p:spPr>
          <a:xfrm>
            <a:off x="0" y="0"/>
            <a:ext cx="9171717" cy="4018327"/>
          </a:xfrm>
          <a:prstGeom prst="rect">
            <a:avLst/>
          </a:prstGeom>
        </p:spPr>
      </p:pic>
      <p:pic>
        <p:nvPicPr>
          <p:cNvPr id="8" name="図 7">
            <a:extLst>
              <a:ext uri="{FF2B5EF4-FFF2-40B4-BE49-F238E27FC236}">
                <a16:creationId xmlns:a16="http://schemas.microsoft.com/office/drawing/2014/main" id="{291EEC8C-E6DE-4E59-9D48-1424B2F610D2}"/>
              </a:ext>
            </a:extLst>
          </p:cNvPr>
          <p:cNvPicPr>
            <a:picLocks noChangeAspect="1"/>
          </p:cNvPicPr>
          <p:nvPr/>
        </p:nvPicPr>
        <p:blipFill>
          <a:blip r:embed="rId3"/>
          <a:stretch>
            <a:fillRect/>
          </a:stretch>
        </p:blipFill>
        <p:spPr>
          <a:xfrm>
            <a:off x="0" y="1349982"/>
            <a:ext cx="2919369" cy="3345240"/>
          </a:xfrm>
          <a:prstGeom prst="rect">
            <a:avLst/>
          </a:prstGeom>
        </p:spPr>
      </p:pic>
      <p:sp>
        <p:nvSpPr>
          <p:cNvPr id="2" name="テキスト ボックス 1">
            <a:extLst>
              <a:ext uri="{FF2B5EF4-FFF2-40B4-BE49-F238E27FC236}">
                <a16:creationId xmlns:a16="http://schemas.microsoft.com/office/drawing/2014/main" id="{7EDEFA2C-BB6C-4CE0-A317-327ECBA6D2F7}"/>
              </a:ext>
            </a:extLst>
          </p:cNvPr>
          <p:cNvSpPr txBox="1"/>
          <p:nvPr/>
        </p:nvSpPr>
        <p:spPr>
          <a:xfrm>
            <a:off x="2550253" y="3826901"/>
            <a:ext cx="6224631" cy="1118640"/>
          </a:xfrm>
          <a:prstGeom prst="rect">
            <a:avLst/>
          </a:prstGeom>
          <a:noFill/>
        </p:spPr>
        <p:txBody>
          <a:bodyPr wrap="square" rtlCol="0">
            <a:spAutoFit/>
          </a:bodyPr>
          <a:lstStyle/>
          <a:p>
            <a:pPr algn="l">
              <a:lnSpc>
                <a:spcPct val="120000"/>
              </a:lnSpc>
            </a:pPr>
            <a:r>
              <a:rPr kumimoji="1" lang="en-US" altLang="ja-JP" sz="6000" b="1" dirty="0">
                <a:ln w="22225">
                  <a:solidFill>
                    <a:srgbClr val="FFFF00"/>
                  </a:solidFill>
                  <a:prstDash val="solid"/>
                </a:ln>
                <a:solidFill>
                  <a:schemeClr val="accent2">
                    <a:lumMod val="40000"/>
                    <a:lumOff val="60000"/>
                  </a:schemeClr>
                </a:solidFill>
                <a:effectLst>
                  <a:glow rad="228600">
                    <a:schemeClr val="accent5">
                      <a:satMod val="175000"/>
                      <a:alpha val="40000"/>
                    </a:schemeClr>
                  </a:glow>
                  <a:outerShdw blurRad="50800" dist="38100" dir="16200000" rotWithShape="0">
                    <a:prstClr val="black">
                      <a:alpha val="40000"/>
                    </a:prstClr>
                  </a:outerShdw>
                </a:effectLst>
                <a:latin typeface="IBM Plex Sans" charset="0"/>
                <a:ea typeface="IBM Plex Sans" charset="0"/>
                <a:cs typeface="IBM Plex Sans" charset="0"/>
              </a:rPr>
              <a:t>Congratulations!</a:t>
            </a:r>
            <a:endParaRPr kumimoji="1" lang="ja-JP" altLang="en-US" sz="6000" b="1" dirty="0">
              <a:ln w="22225">
                <a:solidFill>
                  <a:srgbClr val="FFFF00"/>
                </a:solidFill>
                <a:prstDash val="solid"/>
              </a:ln>
              <a:solidFill>
                <a:schemeClr val="accent2">
                  <a:lumMod val="40000"/>
                  <a:lumOff val="60000"/>
                </a:schemeClr>
              </a:solidFill>
              <a:effectLst>
                <a:glow rad="228600">
                  <a:schemeClr val="accent5">
                    <a:satMod val="175000"/>
                    <a:alpha val="40000"/>
                  </a:schemeClr>
                </a:glow>
                <a:outerShdw blurRad="50800" dist="38100" dir="16200000" rotWithShape="0">
                  <a:prstClr val="black">
                    <a:alpha val="40000"/>
                  </a:prstClr>
                </a:outerShdw>
              </a:effectLst>
              <a:latin typeface="IBM Plex Sans" charset="0"/>
              <a:ea typeface="IBM Plex Sans" charset="0"/>
              <a:cs typeface="IBM Plex Sans" charset="0"/>
            </a:endParaRPr>
          </a:p>
        </p:txBody>
      </p:sp>
    </p:spTree>
    <p:extLst>
      <p:ext uri="{BB962C8B-B14F-4D97-AF65-F5344CB8AC3E}">
        <p14:creationId xmlns:p14="http://schemas.microsoft.com/office/powerpoint/2010/main" val="2132436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6E61EB-8B52-49F1-BBD6-35C7A5483893}"/>
              </a:ext>
            </a:extLst>
          </p:cNvPr>
          <p:cNvSpPr>
            <a:spLocks noGrp="1"/>
          </p:cNvSpPr>
          <p:nvPr>
            <p:ph type="title"/>
          </p:nvPr>
        </p:nvSpPr>
        <p:spPr/>
        <p:txBody>
          <a:bodyPr/>
          <a:lstStyle/>
          <a:p>
            <a:pPr defTabSz="914400"/>
            <a:r>
              <a:rPr kumimoji="1" lang="ja-JP" altLang="en-US" dirty="0"/>
              <a:t>量子機械学習＝</a:t>
            </a:r>
            <a:r>
              <a:rPr lang="ja-JP" altLang="en-US" dirty="0"/>
              <a:t>量子</a:t>
            </a:r>
            <a:r>
              <a:rPr lang="en-US" altLang="ja-JP" dirty="0"/>
              <a:t>×</a:t>
            </a:r>
            <a:r>
              <a:rPr lang="ja-JP" altLang="en-US" dirty="0"/>
              <a:t>機械学習</a:t>
            </a:r>
            <a:endParaRPr lang="en-US" altLang="ja-JP" kern="0" dirty="0"/>
          </a:p>
        </p:txBody>
      </p:sp>
      <p:sp>
        <p:nvSpPr>
          <p:cNvPr id="3" name="テキスト プレースホルダー 2">
            <a:extLst>
              <a:ext uri="{FF2B5EF4-FFF2-40B4-BE49-F238E27FC236}">
                <a16:creationId xmlns:a16="http://schemas.microsoft.com/office/drawing/2014/main" id="{26B054A9-B64E-4F91-9258-BC37AD2439A9}"/>
              </a:ext>
            </a:extLst>
          </p:cNvPr>
          <p:cNvSpPr>
            <a:spLocks noGrp="1"/>
          </p:cNvSpPr>
          <p:nvPr>
            <p:ph type="body" sz="quarter" idx="12"/>
          </p:nvPr>
        </p:nvSpPr>
        <p:spPr>
          <a:xfrm>
            <a:off x="210063" y="1005840"/>
            <a:ext cx="8705269" cy="3679642"/>
          </a:xfrm>
        </p:spPr>
        <p:txBody>
          <a:bodyPr/>
          <a:lstStyle/>
          <a:p>
            <a:r>
              <a:rPr kumimoji="1" lang="ja-JP" altLang="en-US" dirty="0"/>
              <a:t>現在の機械学習の取り組みについて量子計算を活かせそう？</a:t>
            </a:r>
            <a:endParaRPr kumimoji="1" lang="en-US" altLang="ja-JP" dirty="0"/>
          </a:p>
          <a:p>
            <a:pPr marL="285750" indent="-285750">
              <a:buFont typeface="Arial" panose="020B0604020202020204" pitchFamily="34" charset="0"/>
              <a:buChar char="•"/>
            </a:pPr>
            <a:r>
              <a:rPr lang="ja-JP" altLang="en-US" b="1" dirty="0"/>
              <a:t>観点①：問題設定</a:t>
            </a:r>
            <a:br>
              <a:rPr lang="en-US" altLang="ja-JP" dirty="0"/>
            </a:br>
            <a:r>
              <a:rPr lang="ja-JP" altLang="en-US" dirty="0"/>
              <a:t>与えられた問題に対する有効度をどのように評価するか</a:t>
            </a:r>
            <a:endParaRPr lang="en-US" altLang="ja-JP" dirty="0"/>
          </a:p>
          <a:p>
            <a:pPr marL="285750" indent="-285750">
              <a:buFont typeface="Arial" panose="020B0604020202020204" pitchFamily="34" charset="0"/>
              <a:buChar char="•"/>
            </a:pPr>
            <a:r>
              <a:rPr lang="ja-JP" altLang="en-US" b="1" dirty="0"/>
              <a:t>観点②：モデル</a:t>
            </a:r>
            <a:br>
              <a:rPr lang="en-US" altLang="ja-JP" dirty="0"/>
            </a:br>
            <a:r>
              <a:rPr lang="ja-JP" altLang="en-US" dirty="0"/>
              <a:t>学習をどんな最適化問題に落とし込むか</a:t>
            </a:r>
            <a:endParaRPr lang="en-US" altLang="ja-JP" dirty="0"/>
          </a:p>
          <a:p>
            <a:pPr marL="285750" indent="-285750">
              <a:buFont typeface="Arial" panose="020B0604020202020204" pitchFamily="34" charset="0"/>
              <a:buChar char="•"/>
            </a:pPr>
            <a:r>
              <a:rPr lang="ja-JP" altLang="en-US" b="1" dirty="0"/>
              <a:t>観点③：計算</a:t>
            </a:r>
            <a:br>
              <a:rPr lang="en-US" altLang="ja-JP" dirty="0"/>
            </a:br>
            <a:r>
              <a:rPr lang="ja-JP" altLang="en-US" dirty="0"/>
              <a:t>学習をどのように効率的に行うか</a:t>
            </a:r>
            <a:endParaRPr lang="en-US" altLang="ja-JP" dirty="0"/>
          </a:p>
          <a:p>
            <a:r>
              <a:rPr lang="ja-JP" altLang="en-US" b="1" dirty="0"/>
              <a:t>→</a:t>
            </a:r>
            <a:r>
              <a:rPr lang="ja-JP" altLang="en-US" b="1" dirty="0">
                <a:solidFill>
                  <a:srgbClr val="FF0000"/>
                </a:solidFill>
              </a:rPr>
              <a:t>行列・ベクトル計算は量子力学の持つ線形代数の構造と相性がよさそう</a:t>
            </a:r>
            <a:br>
              <a:rPr lang="en-US" altLang="ja-JP" b="1" dirty="0">
                <a:solidFill>
                  <a:srgbClr val="FF0000"/>
                </a:solidFill>
              </a:rPr>
            </a:br>
            <a:r>
              <a:rPr lang="ja-JP" altLang="en-US" b="1" dirty="0"/>
              <a:t>→</a:t>
            </a:r>
            <a:r>
              <a:rPr lang="ja-JP" altLang="en-US" b="1" dirty="0">
                <a:solidFill>
                  <a:srgbClr val="FF0000"/>
                </a:solidFill>
              </a:rPr>
              <a:t>内積や行列の固有値計算に対し量子加速が期待できそう</a:t>
            </a:r>
            <a:endParaRPr lang="en-US" altLang="ja-JP" b="1" dirty="0">
              <a:solidFill>
                <a:srgbClr val="FF0000"/>
              </a:solidFill>
            </a:endParaRPr>
          </a:p>
        </p:txBody>
      </p:sp>
      <p:pic>
        <p:nvPicPr>
          <p:cNvPr id="5" name="図 4">
            <a:extLst>
              <a:ext uri="{FF2B5EF4-FFF2-40B4-BE49-F238E27FC236}">
                <a16:creationId xmlns:a16="http://schemas.microsoft.com/office/drawing/2014/main" id="{9DB1EE13-05AA-4F27-AE0C-96F03BF07FF6}"/>
              </a:ext>
            </a:extLst>
          </p:cNvPr>
          <p:cNvPicPr>
            <a:picLocks noChangeAspect="1"/>
          </p:cNvPicPr>
          <p:nvPr/>
        </p:nvPicPr>
        <p:blipFill>
          <a:blip r:embed="rId2"/>
          <a:stretch>
            <a:fillRect/>
          </a:stretch>
        </p:blipFill>
        <p:spPr>
          <a:xfrm>
            <a:off x="6897974" y="1619074"/>
            <a:ext cx="1790855" cy="1624419"/>
          </a:xfrm>
          <a:prstGeom prst="rect">
            <a:avLst/>
          </a:prstGeom>
        </p:spPr>
      </p:pic>
      <p:sp>
        <p:nvSpPr>
          <p:cNvPr id="8" name="テキスト ボックス 7">
            <a:extLst>
              <a:ext uri="{FF2B5EF4-FFF2-40B4-BE49-F238E27FC236}">
                <a16:creationId xmlns:a16="http://schemas.microsoft.com/office/drawing/2014/main" id="{A54D2AFB-6AE2-4CFE-97C7-3A8224F21A5A}"/>
              </a:ext>
            </a:extLst>
          </p:cNvPr>
          <p:cNvSpPr txBox="1"/>
          <p:nvPr/>
        </p:nvSpPr>
        <p:spPr>
          <a:xfrm>
            <a:off x="7558481" y="3243493"/>
            <a:ext cx="1266737" cy="261610"/>
          </a:xfrm>
          <a:prstGeom prst="rect">
            <a:avLst/>
          </a:prstGeom>
          <a:noFill/>
        </p:spPr>
        <p:txBody>
          <a:bodyPr wrap="square">
            <a:spAutoFit/>
          </a:bodyPr>
          <a:lstStyle/>
          <a:p>
            <a:r>
              <a:rPr kumimoji="1" lang="ja-JP" altLang="en-US" sz="1100" dirty="0">
                <a:solidFill>
                  <a:schemeClr val="bg1"/>
                </a:solidFill>
              </a:rPr>
              <a:t>例</a:t>
            </a:r>
            <a:r>
              <a:rPr kumimoji="1" lang="en-US" altLang="ja-JP" sz="1100" dirty="0">
                <a:solidFill>
                  <a:schemeClr val="bg1"/>
                </a:solidFill>
              </a:rPr>
              <a:t>: </a:t>
            </a:r>
            <a:r>
              <a:rPr kumimoji="1" lang="ja-JP" altLang="en-US" sz="1100" dirty="0">
                <a:solidFill>
                  <a:schemeClr val="bg1"/>
                </a:solidFill>
              </a:rPr>
              <a:t>教師あり学習</a:t>
            </a:r>
            <a:endParaRPr lang="ja-JP" altLang="en-US" sz="1100" dirty="0">
              <a:solidFill>
                <a:schemeClr val="bg1"/>
              </a:solidFill>
            </a:endParaRPr>
          </a:p>
        </p:txBody>
      </p:sp>
    </p:spTree>
    <p:extLst>
      <p:ext uri="{BB962C8B-B14F-4D97-AF65-F5344CB8AC3E}">
        <p14:creationId xmlns:p14="http://schemas.microsoft.com/office/powerpoint/2010/main" val="4205841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FE92CA-C7CA-4290-BCA2-B2946C1071CD}"/>
              </a:ext>
            </a:extLst>
          </p:cNvPr>
          <p:cNvSpPr>
            <a:spLocks noGrp="1"/>
          </p:cNvSpPr>
          <p:nvPr>
            <p:ph type="title"/>
          </p:nvPr>
        </p:nvSpPr>
        <p:spPr/>
        <p:txBody>
          <a:bodyPr/>
          <a:lstStyle/>
          <a:p>
            <a:r>
              <a:rPr kumimoji="1" lang="ja-JP" altLang="en-US" dirty="0"/>
              <a:t>量子機械学習の</a:t>
            </a:r>
            <a:r>
              <a:rPr kumimoji="1" lang="en-US" altLang="ja-JP" dirty="0"/>
              <a:t>4</a:t>
            </a:r>
            <a:r>
              <a:rPr kumimoji="1" lang="ja-JP" altLang="en-US" dirty="0"/>
              <a:t>つのアプローチ</a:t>
            </a:r>
          </a:p>
        </p:txBody>
      </p:sp>
      <p:sp>
        <p:nvSpPr>
          <p:cNvPr id="3" name="テキスト プレースホルダー 2">
            <a:extLst>
              <a:ext uri="{FF2B5EF4-FFF2-40B4-BE49-F238E27FC236}">
                <a16:creationId xmlns:a16="http://schemas.microsoft.com/office/drawing/2014/main" id="{32F0CDC3-3254-4E2D-8B7C-A41ACCD8428E}"/>
              </a:ext>
            </a:extLst>
          </p:cNvPr>
          <p:cNvSpPr>
            <a:spLocks noGrp="1"/>
          </p:cNvSpPr>
          <p:nvPr>
            <p:ph type="body" sz="quarter" idx="12"/>
          </p:nvPr>
        </p:nvSpPr>
        <p:spPr>
          <a:xfrm>
            <a:off x="210063" y="1005840"/>
            <a:ext cx="8705269" cy="3489960"/>
          </a:xfrm>
        </p:spPr>
        <p:txBody>
          <a:bodyPr/>
          <a:lstStyle/>
          <a:p>
            <a:r>
              <a:rPr kumimoji="1" lang="ja-JP" altLang="en-US" dirty="0"/>
              <a:t>データの生成と処理の方式の組み合わせ</a:t>
            </a:r>
            <a:endParaRPr kumimoji="1" lang="en-US" altLang="ja-JP" dirty="0"/>
          </a:p>
          <a:p>
            <a:pPr marL="285750" indent="-285750">
              <a:buFont typeface="Arial" panose="020B0604020202020204" pitchFamily="34" charset="0"/>
              <a:buChar char="•"/>
            </a:pPr>
            <a:r>
              <a:rPr kumimoji="1" lang="en-US" altLang="ja-JP" dirty="0"/>
              <a:t>CC</a:t>
            </a:r>
            <a:r>
              <a:rPr kumimoji="1" lang="ja-JP" altLang="en-US" dirty="0"/>
              <a:t>アプローチ</a:t>
            </a:r>
            <a:br>
              <a:rPr kumimoji="1" lang="en-US" altLang="ja-JP" dirty="0"/>
            </a:br>
            <a:r>
              <a:rPr kumimoji="1" lang="ja-JP" altLang="en-US" dirty="0"/>
              <a:t>従来の機械学習</a:t>
            </a:r>
            <a:endParaRPr kumimoji="1" lang="en-US" altLang="ja-JP" dirty="0"/>
          </a:p>
          <a:p>
            <a:pPr marL="285750" indent="-285750">
              <a:buFont typeface="Arial" panose="020B0604020202020204" pitchFamily="34" charset="0"/>
              <a:buChar char="•"/>
            </a:pPr>
            <a:r>
              <a:rPr kumimoji="1" lang="en-US" altLang="ja-JP" dirty="0"/>
              <a:t>QC</a:t>
            </a:r>
            <a:r>
              <a:rPr kumimoji="1" lang="ja-JP" altLang="en-US" dirty="0"/>
              <a:t>アプローチ</a:t>
            </a:r>
            <a:br>
              <a:rPr kumimoji="1" lang="en-US" altLang="ja-JP" dirty="0"/>
            </a:br>
            <a:r>
              <a:rPr kumimoji="1" lang="ja-JP" altLang="en-US" dirty="0"/>
              <a:t>機械学習の量子計算への応用</a:t>
            </a:r>
            <a:endParaRPr kumimoji="1" lang="en-US" altLang="ja-JP" dirty="0"/>
          </a:p>
          <a:p>
            <a:pPr marL="285750" indent="-285750">
              <a:buFont typeface="Arial" panose="020B0604020202020204" pitchFamily="34" charset="0"/>
              <a:buChar char="•"/>
            </a:pPr>
            <a:r>
              <a:rPr lang="en-US" altLang="ja-JP" b="1" dirty="0">
                <a:solidFill>
                  <a:srgbClr val="FF0000"/>
                </a:solidFill>
              </a:rPr>
              <a:t>CQ</a:t>
            </a:r>
            <a:r>
              <a:rPr lang="ja-JP" altLang="en-US" b="1" dirty="0">
                <a:solidFill>
                  <a:srgbClr val="FF0000"/>
                </a:solidFill>
              </a:rPr>
              <a:t>アプローチ</a:t>
            </a:r>
            <a:br>
              <a:rPr lang="en-US" altLang="ja-JP" b="1" dirty="0">
                <a:solidFill>
                  <a:srgbClr val="FF0000"/>
                </a:solidFill>
              </a:rPr>
            </a:br>
            <a:r>
              <a:rPr lang="ja-JP" altLang="en-US" b="1" dirty="0">
                <a:solidFill>
                  <a:srgbClr val="FF0000"/>
                </a:solidFill>
              </a:rPr>
              <a:t>従来の機械学習の問題に</a:t>
            </a:r>
            <a:r>
              <a:rPr kumimoji="1" lang="ja-JP" altLang="en-US" b="1" dirty="0">
                <a:solidFill>
                  <a:srgbClr val="FF0000"/>
                </a:solidFill>
              </a:rPr>
              <a:t>量子アルゴリズムを適用</a:t>
            </a:r>
            <a:endParaRPr kumimoji="1" lang="en-US" altLang="ja-JP" b="1" dirty="0">
              <a:solidFill>
                <a:srgbClr val="FF0000"/>
              </a:solidFill>
            </a:endParaRPr>
          </a:p>
          <a:p>
            <a:pPr marL="285750" indent="-285750">
              <a:buFont typeface="Arial" panose="020B0604020202020204" pitchFamily="34" charset="0"/>
              <a:buChar char="•"/>
            </a:pPr>
            <a:r>
              <a:rPr lang="en-US" altLang="ja-JP" dirty="0">
                <a:solidFill>
                  <a:schemeClr val="bg1"/>
                </a:solidFill>
              </a:rPr>
              <a:t>QQ</a:t>
            </a:r>
            <a:r>
              <a:rPr lang="ja-JP" altLang="en-US" dirty="0">
                <a:solidFill>
                  <a:schemeClr val="bg1"/>
                </a:solidFill>
              </a:rPr>
              <a:t>アプローチ</a:t>
            </a:r>
            <a:br>
              <a:rPr lang="en-US" altLang="ja-JP" dirty="0">
                <a:solidFill>
                  <a:schemeClr val="bg1"/>
                </a:solidFill>
              </a:rPr>
            </a:br>
            <a:r>
              <a:rPr kumimoji="1" lang="ja-JP" altLang="en-US" dirty="0">
                <a:solidFill>
                  <a:schemeClr val="bg1"/>
                </a:solidFill>
              </a:rPr>
              <a:t>量子データに量子アルゴリズムを適用</a:t>
            </a:r>
          </a:p>
        </p:txBody>
      </p:sp>
      <p:pic>
        <p:nvPicPr>
          <p:cNvPr id="5" name="図 4">
            <a:extLst>
              <a:ext uri="{FF2B5EF4-FFF2-40B4-BE49-F238E27FC236}">
                <a16:creationId xmlns:a16="http://schemas.microsoft.com/office/drawing/2014/main" id="{A9BFEF5D-A205-44C0-9803-2B5866C3AB1A}"/>
              </a:ext>
            </a:extLst>
          </p:cNvPr>
          <p:cNvPicPr>
            <a:picLocks noChangeAspect="1"/>
          </p:cNvPicPr>
          <p:nvPr/>
        </p:nvPicPr>
        <p:blipFill>
          <a:blip r:embed="rId2"/>
          <a:stretch>
            <a:fillRect/>
          </a:stretch>
        </p:blipFill>
        <p:spPr>
          <a:xfrm>
            <a:off x="5625431" y="1132513"/>
            <a:ext cx="3289901" cy="3289901"/>
          </a:xfrm>
          <a:prstGeom prst="rect">
            <a:avLst/>
          </a:prstGeom>
        </p:spPr>
      </p:pic>
      <p:sp>
        <p:nvSpPr>
          <p:cNvPr id="4" name="テキスト ボックス 3">
            <a:extLst>
              <a:ext uri="{FF2B5EF4-FFF2-40B4-BE49-F238E27FC236}">
                <a16:creationId xmlns:a16="http://schemas.microsoft.com/office/drawing/2014/main" id="{EBDACA2D-5158-42CF-8297-474E086D0FBD}"/>
              </a:ext>
            </a:extLst>
          </p:cNvPr>
          <p:cNvSpPr txBox="1"/>
          <p:nvPr/>
        </p:nvSpPr>
        <p:spPr>
          <a:xfrm>
            <a:off x="4496499" y="4781725"/>
            <a:ext cx="3926048" cy="278089"/>
          </a:xfrm>
          <a:prstGeom prst="rect">
            <a:avLst/>
          </a:prstGeom>
          <a:noFill/>
        </p:spPr>
        <p:txBody>
          <a:bodyPr wrap="square" rtlCol="0">
            <a:spAutoFit/>
          </a:bodyPr>
          <a:lstStyle/>
          <a:p>
            <a:pPr algn="l">
              <a:lnSpc>
                <a:spcPct val="120000"/>
              </a:lnSpc>
            </a:pPr>
            <a:r>
              <a:rPr kumimoji="1" lang="en-US" altLang="ja-JP" sz="1100" dirty="0">
                <a:solidFill>
                  <a:schemeClr val="bg1"/>
                </a:solidFill>
                <a:latin typeface="IBM Plex Sans" charset="0"/>
                <a:ea typeface="IBM Plex Sans" charset="0"/>
                <a:cs typeface="IBM Plex Sans" charset="0"/>
              </a:rPr>
              <a:t>※4/21</a:t>
            </a:r>
            <a:r>
              <a:rPr kumimoji="1" lang="ja-JP" altLang="en-US" sz="1100" dirty="0">
                <a:solidFill>
                  <a:schemeClr val="bg1"/>
                </a:solidFill>
                <a:latin typeface="IBM Plex Sans" charset="0"/>
                <a:ea typeface="IBM Plex Sans" charset="0"/>
                <a:cs typeface="IBM Plex Sans" charset="0"/>
              </a:rPr>
              <a:t>現在</a:t>
            </a:r>
            <a:r>
              <a:rPr kumimoji="1" lang="en-US" altLang="ja-JP" sz="1100" dirty="0">
                <a:solidFill>
                  <a:schemeClr val="bg1"/>
                </a:solidFill>
                <a:latin typeface="IBM Plex Sans" charset="0"/>
                <a:ea typeface="IBM Plex Sans" charset="0"/>
                <a:cs typeface="IBM Plex Sans" charset="0"/>
              </a:rPr>
              <a:t>CQ/QC</a:t>
            </a:r>
            <a:r>
              <a:rPr kumimoji="1" lang="ja-JP" altLang="en-US" sz="1100" dirty="0">
                <a:solidFill>
                  <a:schemeClr val="bg1"/>
                </a:solidFill>
                <a:latin typeface="IBM Plex Sans" charset="0"/>
                <a:ea typeface="IBM Plex Sans" charset="0"/>
                <a:cs typeface="IBM Plex Sans" charset="0"/>
              </a:rPr>
              <a:t>の記述が逆転</a:t>
            </a:r>
            <a:r>
              <a:rPr kumimoji="1" lang="en-US" altLang="ja-JP" sz="1100" dirty="0">
                <a:solidFill>
                  <a:schemeClr val="bg1"/>
                </a:solidFill>
                <a:latin typeface="IBM Plex Sans" charset="0"/>
                <a:ea typeface="IBM Plex Sans" charset="0"/>
                <a:cs typeface="IBM Plex Sans" charset="0"/>
              </a:rPr>
              <a:t>(pull request</a:t>
            </a:r>
            <a:r>
              <a:rPr kumimoji="1" lang="ja-JP" altLang="en-US" sz="1100" dirty="0">
                <a:solidFill>
                  <a:schemeClr val="bg1"/>
                </a:solidFill>
                <a:latin typeface="IBM Plex Sans" charset="0"/>
                <a:ea typeface="IBM Plex Sans" charset="0"/>
                <a:cs typeface="IBM Plex Sans" charset="0"/>
              </a:rPr>
              <a:t>は</a:t>
            </a:r>
            <a:r>
              <a:rPr kumimoji="1" lang="en-US" altLang="ja-JP" sz="1100" dirty="0">
                <a:solidFill>
                  <a:schemeClr val="bg1"/>
                </a:solidFill>
                <a:latin typeface="IBM Plex Sans" charset="0"/>
                <a:ea typeface="IBM Plex Sans" charset="0"/>
                <a:cs typeface="IBM Plex Sans" charset="0"/>
              </a:rPr>
              <a:t>merge</a:t>
            </a:r>
            <a:r>
              <a:rPr kumimoji="1" lang="ja-JP" altLang="en-US" sz="1100" dirty="0">
                <a:solidFill>
                  <a:schemeClr val="bg1"/>
                </a:solidFill>
                <a:latin typeface="IBM Plex Sans" charset="0"/>
                <a:ea typeface="IBM Plex Sans" charset="0"/>
                <a:cs typeface="IBM Plex Sans" charset="0"/>
              </a:rPr>
              <a:t>済み</a:t>
            </a:r>
            <a:r>
              <a:rPr kumimoji="1" lang="en-US" altLang="ja-JP" sz="1100" dirty="0">
                <a:solidFill>
                  <a:schemeClr val="bg1"/>
                </a:solidFill>
                <a:latin typeface="IBM Plex Sans" charset="0"/>
                <a:ea typeface="IBM Plex Sans" charset="0"/>
                <a:cs typeface="IBM Plex Sans" charset="0"/>
              </a:rPr>
              <a:t>)</a:t>
            </a:r>
            <a:endParaRPr kumimoji="1" lang="ja-JP" altLang="en-US" sz="1100" dirty="0">
              <a:solidFill>
                <a:schemeClr val="bg1"/>
              </a:solidFill>
              <a:latin typeface="IBM Plex Sans" charset="0"/>
              <a:ea typeface="IBM Plex Sans" charset="0"/>
              <a:cs typeface="IBM Plex Sans" charset="0"/>
            </a:endParaRPr>
          </a:p>
        </p:txBody>
      </p:sp>
    </p:spTree>
    <p:extLst>
      <p:ext uri="{BB962C8B-B14F-4D97-AF65-F5344CB8AC3E}">
        <p14:creationId xmlns:p14="http://schemas.microsoft.com/office/powerpoint/2010/main" val="2060090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6E61EB-8B52-49F1-BBD6-35C7A5483893}"/>
              </a:ext>
            </a:extLst>
          </p:cNvPr>
          <p:cNvSpPr>
            <a:spLocks noGrp="1"/>
          </p:cNvSpPr>
          <p:nvPr>
            <p:ph type="title"/>
          </p:nvPr>
        </p:nvSpPr>
        <p:spPr/>
        <p:txBody>
          <a:bodyPr/>
          <a:lstStyle/>
          <a:p>
            <a:pPr defTabSz="914400"/>
            <a:r>
              <a:rPr kumimoji="1" lang="ja-JP" altLang="en-US" dirty="0"/>
              <a:t>パラメータ化された量子回路とは</a:t>
            </a:r>
            <a:endParaRPr lang="en-US" altLang="ja-JP" kern="0" dirty="0"/>
          </a:p>
        </p:txBody>
      </p:sp>
      <p:sp>
        <p:nvSpPr>
          <p:cNvPr id="3" name="テキスト プレースホルダー 2">
            <a:extLst>
              <a:ext uri="{FF2B5EF4-FFF2-40B4-BE49-F238E27FC236}">
                <a16:creationId xmlns:a16="http://schemas.microsoft.com/office/drawing/2014/main" id="{26B054A9-B64E-4F91-9258-BC37AD2439A9}"/>
              </a:ext>
            </a:extLst>
          </p:cNvPr>
          <p:cNvSpPr>
            <a:spLocks noGrp="1"/>
          </p:cNvSpPr>
          <p:nvPr>
            <p:ph type="body" sz="quarter" idx="12"/>
          </p:nvPr>
        </p:nvSpPr>
        <p:spPr>
          <a:xfrm>
            <a:off x="210063" y="1005840"/>
            <a:ext cx="8631933" cy="3489960"/>
          </a:xfrm>
        </p:spPr>
        <p:txBody>
          <a:bodyPr/>
          <a:lstStyle/>
          <a:p>
            <a:r>
              <a:rPr kumimoji="1" lang="ja-JP" altLang="en-US" dirty="0"/>
              <a:t>チューニング可能なパラメータを持つ量子回路のこと。</a:t>
            </a:r>
            <a:endParaRPr kumimoji="1" lang="en-US" altLang="ja-JP" dirty="0"/>
          </a:p>
          <a:p>
            <a:r>
              <a:rPr kumimoji="1" lang="ja-JP" altLang="en-US" dirty="0"/>
              <a:t>特に</a:t>
            </a:r>
            <a:r>
              <a:rPr kumimoji="1" lang="en-US" altLang="ja-JP" dirty="0"/>
              <a:t>NISQ(</a:t>
            </a:r>
            <a:r>
              <a:rPr kumimoji="1" lang="en-US" altLang="ja-JP" sz="1800" dirty="0">
                <a:solidFill>
                  <a:schemeClr val="bg1"/>
                </a:solidFill>
              </a:rPr>
              <a:t>Noisy Intermediate-Scale Quantum</a:t>
            </a:r>
            <a:r>
              <a:rPr kumimoji="1" lang="en-US" altLang="ja-JP" dirty="0"/>
              <a:t>)</a:t>
            </a:r>
            <a:r>
              <a:rPr kumimoji="1" lang="ja-JP" altLang="en-US" dirty="0"/>
              <a:t>量子アルゴリズムの根幹を担</a:t>
            </a:r>
            <a:r>
              <a:rPr lang="ja-JP" altLang="en-US" dirty="0"/>
              <a:t>う</a:t>
            </a:r>
            <a:r>
              <a:rPr kumimoji="1" lang="ja-JP" altLang="en-US" dirty="0"/>
              <a:t>概念です。</a:t>
            </a:r>
          </a:p>
        </p:txBody>
      </p:sp>
      <p:pic>
        <p:nvPicPr>
          <p:cNvPr id="9" name="図 8">
            <a:extLst>
              <a:ext uri="{FF2B5EF4-FFF2-40B4-BE49-F238E27FC236}">
                <a16:creationId xmlns:a16="http://schemas.microsoft.com/office/drawing/2014/main" id="{B0344BF2-C053-4F5D-B0DD-20BF8DFD62D6}"/>
              </a:ext>
            </a:extLst>
          </p:cNvPr>
          <p:cNvPicPr>
            <a:picLocks noChangeAspect="1"/>
          </p:cNvPicPr>
          <p:nvPr/>
        </p:nvPicPr>
        <p:blipFill rotWithShape="1">
          <a:blip r:embed="rId2"/>
          <a:srcRect l="2954" t="7262" r="1766" b="5414"/>
          <a:stretch/>
        </p:blipFill>
        <p:spPr>
          <a:xfrm>
            <a:off x="4237148" y="2447604"/>
            <a:ext cx="4224272" cy="2173484"/>
          </a:xfrm>
          <a:prstGeom prst="rect">
            <a:avLst/>
          </a:prstGeom>
        </p:spPr>
      </p:pic>
    </p:spTree>
    <p:extLst>
      <p:ext uri="{BB962C8B-B14F-4D97-AF65-F5344CB8AC3E}">
        <p14:creationId xmlns:p14="http://schemas.microsoft.com/office/powerpoint/2010/main" val="1067558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6E61EB-8B52-49F1-BBD6-35C7A5483893}"/>
              </a:ext>
            </a:extLst>
          </p:cNvPr>
          <p:cNvSpPr>
            <a:spLocks noGrp="1"/>
          </p:cNvSpPr>
          <p:nvPr>
            <p:ph type="title"/>
          </p:nvPr>
        </p:nvSpPr>
        <p:spPr/>
        <p:txBody>
          <a:bodyPr/>
          <a:lstStyle/>
          <a:p>
            <a:r>
              <a:rPr kumimoji="1" lang="ja-JP" altLang="en-US" dirty="0"/>
              <a:t>パラメータ化された量子回路</a:t>
            </a:r>
            <a:r>
              <a:rPr lang="ja-JP" altLang="en-US" kern="0" dirty="0"/>
              <a:t>の特徴づけ</a:t>
            </a:r>
            <a:endParaRPr kumimoji="1" lang="ja-JP" altLang="en-US" dirty="0"/>
          </a:p>
        </p:txBody>
      </p:sp>
      <p:sp>
        <p:nvSpPr>
          <p:cNvPr id="3" name="テキスト プレースホルダー 2">
            <a:extLst>
              <a:ext uri="{FF2B5EF4-FFF2-40B4-BE49-F238E27FC236}">
                <a16:creationId xmlns:a16="http://schemas.microsoft.com/office/drawing/2014/main" id="{26B054A9-B64E-4F91-9258-BC37AD2439A9}"/>
              </a:ext>
            </a:extLst>
          </p:cNvPr>
          <p:cNvSpPr>
            <a:spLocks noGrp="1"/>
          </p:cNvSpPr>
          <p:nvPr>
            <p:ph type="body" sz="quarter" idx="12"/>
          </p:nvPr>
        </p:nvSpPr>
        <p:spPr>
          <a:xfrm>
            <a:off x="210063" y="1115736"/>
            <a:ext cx="8705269" cy="3380064"/>
          </a:xfrm>
        </p:spPr>
        <p:txBody>
          <a:bodyPr/>
          <a:lstStyle/>
          <a:p>
            <a:pPr defTabSz="914400"/>
            <a:r>
              <a:rPr lang="en-US" altLang="ja-JP" dirty="0"/>
              <a:t>Textbook</a:t>
            </a:r>
            <a:r>
              <a:rPr lang="ja-JP" altLang="en-US" dirty="0"/>
              <a:t>の参考文献</a:t>
            </a:r>
            <a:r>
              <a:rPr lang="en-US" altLang="ja-JP" dirty="0"/>
              <a:t>1 </a:t>
            </a:r>
            <a:r>
              <a:rPr lang="en-US" altLang="ja-JP" i="1" dirty="0"/>
              <a:t>Sim et al.(2019)</a:t>
            </a:r>
            <a:r>
              <a:rPr lang="ja-JP" altLang="en-US" dirty="0"/>
              <a:t>では機械学習モデルとして</a:t>
            </a:r>
            <a:br>
              <a:rPr lang="en-US" altLang="ja-JP" dirty="0"/>
            </a:br>
            <a:r>
              <a:rPr lang="ja-JP" altLang="en-US" dirty="0"/>
              <a:t>最適なパラメータ化された量子回路を選択するために以下の指標を提唱しています。</a:t>
            </a:r>
            <a:endParaRPr lang="en-US" altLang="ja-JP" dirty="0"/>
          </a:p>
          <a:p>
            <a:pPr defTabSz="914400"/>
            <a:r>
              <a:rPr lang="ja-JP" altLang="en-US" kern="0" dirty="0"/>
              <a:t>・</a:t>
            </a:r>
            <a:r>
              <a:rPr lang="en-US" altLang="ja-JP" b="1" kern="0" dirty="0" err="1"/>
              <a:t>Expressibility</a:t>
            </a:r>
            <a:r>
              <a:rPr lang="en-US" altLang="ja-JP" kern="0" dirty="0"/>
              <a:t> (</a:t>
            </a:r>
            <a:r>
              <a:rPr lang="ja-JP" altLang="en-US" kern="0" dirty="0"/>
              <a:t>表現能力</a:t>
            </a:r>
            <a:r>
              <a:rPr lang="en-US" altLang="ja-JP" kern="0" dirty="0"/>
              <a:t>)</a:t>
            </a:r>
          </a:p>
          <a:p>
            <a:pPr defTabSz="914400"/>
            <a:r>
              <a:rPr lang="ja-JP" altLang="en-US" kern="0" dirty="0"/>
              <a:t>・</a:t>
            </a:r>
            <a:r>
              <a:rPr lang="en-US" altLang="ja-JP" b="1" kern="0" dirty="0" err="1"/>
              <a:t>Entanglinig</a:t>
            </a:r>
            <a:r>
              <a:rPr lang="en-US" altLang="ja-JP" b="1" kern="0" dirty="0"/>
              <a:t> Capability </a:t>
            </a:r>
            <a:r>
              <a:rPr lang="en-US" altLang="ja-JP" kern="0" dirty="0"/>
              <a:t>(</a:t>
            </a:r>
            <a:r>
              <a:rPr lang="ja-JP" altLang="en-US" kern="0" dirty="0"/>
              <a:t>エンタングリング</a:t>
            </a:r>
            <a:r>
              <a:rPr lang="ja-JP" altLang="en-US" dirty="0"/>
              <a:t>能力</a:t>
            </a:r>
            <a:r>
              <a:rPr lang="en-US" altLang="ja-JP" kern="0" dirty="0"/>
              <a:t>)</a:t>
            </a:r>
            <a:endParaRPr lang="ja-JP" altLang="en-US" kern="0" dirty="0"/>
          </a:p>
        </p:txBody>
      </p:sp>
      <p:pic>
        <p:nvPicPr>
          <p:cNvPr id="5" name="図 4">
            <a:extLst>
              <a:ext uri="{FF2B5EF4-FFF2-40B4-BE49-F238E27FC236}">
                <a16:creationId xmlns:a16="http://schemas.microsoft.com/office/drawing/2014/main" id="{D753AC84-5074-41BE-B3AA-74ACF0520D04}"/>
              </a:ext>
            </a:extLst>
          </p:cNvPr>
          <p:cNvPicPr>
            <a:picLocks noChangeAspect="1"/>
          </p:cNvPicPr>
          <p:nvPr/>
        </p:nvPicPr>
        <p:blipFill>
          <a:blip r:embed="rId2"/>
          <a:stretch>
            <a:fillRect/>
          </a:stretch>
        </p:blipFill>
        <p:spPr>
          <a:xfrm>
            <a:off x="3013976" y="3066223"/>
            <a:ext cx="5299514" cy="1874402"/>
          </a:xfrm>
          <a:prstGeom prst="rect">
            <a:avLst/>
          </a:prstGeom>
        </p:spPr>
      </p:pic>
      <p:sp>
        <p:nvSpPr>
          <p:cNvPr id="6" name="テキスト ボックス 5">
            <a:extLst>
              <a:ext uri="{FF2B5EF4-FFF2-40B4-BE49-F238E27FC236}">
                <a16:creationId xmlns:a16="http://schemas.microsoft.com/office/drawing/2014/main" id="{4BE46966-FBBC-46B0-A8E6-E3D7CEE7EF22}"/>
              </a:ext>
            </a:extLst>
          </p:cNvPr>
          <p:cNvSpPr txBox="1"/>
          <p:nvPr/>
        </p:nvSpPr>
        <p:spPr>
          <a:xfrm>
            <a:off x="5478012" y="2072081"/>
            <a:ext cx="1635853" cy="365998"/>
          </a:xfrm>
          <a:prstGeom prst="rect">
            <a:avLst/>
          </a:prstGeom>
          <a:noFill/>
        </p:spPr>
        <p:txBody>
          <a:bodyPr wrap="square" rtlCol="0">
            <a:spAutoFit/>
          </a:bodyPr>
          <a:lstStyle/>
          <a:p>
            <a:pPr algn="l">
              <a:lnSpc>
                <a:spcPct val="120000"/>
              </a:lnSpc>
            </a:pPr>
            <a:r>
              <a:rPr kumimoji="1" lang="ja-JP" altLang="en-US" sz="1600" b="1" dirty="0">
                <a:solidFill>
                  <a:srgbClr val="FF0000"/>
                </a:solidFill>
                <a:latin typeface="IBM Plex Sans" charset="0"/>
                <a:ea typeface="IBM Plex Sans" charset="0"/>
                <a:cs typeface="IBM Plex Sans" charset="0"/>
              </a:rPr>
              <a:t>回路の定量化</a:t>
            </a:r>
          </a:p>
        </p:txBody>
      </p:sp>
    </p:spTree>
    <p:extLst>
      <p:ext uri="{BB962C8B-B14F-4D97-AF65-F5344CB8AC3E}">
        <p14:creationId xmlns:p14="http://schemas.microsoft.com/office/powerpoint/2010/main" val="3307397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6E61EB-8B52-49F1-BBD6-35C7A5483893}"/>
              </a:ext>
            </a:extLst>
          </p:cNvPr>
          <p:cNvSpPr>
            <a:spLocks noGrp="1"/>
          </p:cNvSpPr>
          <p:nvPr>
            <p:ph type="title"/>
          </p:nvPr>
        </p:nvSpPr>
        <p:spPr/>
        <p:txBody>
          <a:bodyPr/>
          <a:lstStyle/>
          <a:p>
            <a:r>
              <a:rPr lang="en-US" altLang="ja-JP" kern="0" dirty="0" err="1"/>
              <a:t>Expressibility</a:t>
            </a:r>
            <a:endParaRPr kumimoji="1" lang="ja-JP" altLang="en-US" dirty="0"/>
          </a:p>
        </p:txBody>
      </p:sp>
      <p:sp>
        <p:nvSpPr>
          <p:cNvPr id="3" name="テキスト プレースホルダー 2">
            <a:extLst>
              <a:ext uri="{FF2B5EF4-FFF2-40B4-BE49-F238E27FC236}">
                <a16:creationId xmlns:a16="http://schemas.microsoft.com/office/drawing/2014/main" id="{26B054A9-B64E-4F91-9258-BC37AD2439A9}"/>
              </a:ext>
            </a:extLst>
          </p:cNvPr>
          <p:cNvSpPr>
            <a:spLocks noGrp="1"/>
          </p:cNvSpPr>
          <p:nvPr>
            <p:ph type="body" sz="quarter" idx="12"/>
          </p:nvPr>
        </p:nvSpPr>
        <p:spPr>
          <a:xfrm>
            <a:off x="210063" y="931178"/>
            <a:ext cx="8705269" cy="3564622"/>
          </a:xfrm>
        </p:spPr>
        <p:txBody>
          <a:bodyPr/>
          <a:lstStyle/>
          <a:p>
            <a:pPr defTabSz="914400"/>
            <a:r>
              <a:rPr lang="ja-JP" altLang="en-US" kern="0" dirty="0"/>
              <a:t>「量子回路から生成され得る状態がブロッホ球のどれだけカバーできるか」の値</a:t>
            </a:r>
            <a:br>
              <a:rPr lang="en-US" altLang="ja-JP" kern="0" dirty="0"/>
            </a:br>
            <a:r>
              <a:rPr lang="en-US" altLang="ja-JP" kern="0" dirty="0"/>
              <a:t>(1</a:t>
            </a:r>
            <a:r>
              <a:rPr lang="ja-JP" altLang="en-US" kern="0" dirty="0"/>
              <a:t>量子ビットの場合</a:t>
            </a:r>
            <a:r>
              <a:rPr lang="en-US" altLang="ja-JP" kern="0" dirty="0"/>
              <a:t>)</a:t>
            </a:r>
            <a:br>
              <a:rPr lang="en-US" altLang="ja-JP" kern="0" dirty="0"/>
            </a:br>
            <a:r>
              <a:rPr lang="ja-JP" altLang="en-US" kern="0" dirty="0"/>
              <a:t>→一様分布からのズレで評価</a:t>
            </a:r>
            <a:endParaRPr lang="en-US" altLang="ja-JP" kern="0" dirty="0"/>
          </a:p>
        </p:txBody>
      </p:sp>
      <p:pic>
        <p:nvPicPr>
          <p:cNvPr id="8" name="図 7">
            <a:extLst>
              <a:ext uri="{FF2B5EF4-FFF2-40B4-BE49-F238E27FC236}">
                <a16:creationId xmlns:a16="http://schemas.microsoft.com/office/drawing/2014/main" id="{5F8BD26A-398B-4B86-AB7F-1C182DFB792F}"/>
              </a:ext>
            </a:extLst>
          </p:cNvPr>
          <p:cNvPicPr>
            <a:picLocks noChangeAspect="1"/>
          </p:cNvPicPr>
          <p:nvPr/>
        </p:nvPicPr>
        <p:blipFill rotWithShape="1">
          <a:blip r:embed="rId2"/>
          <a:srcRect t="37398" r="52472" b="45524"/>
          <a:stretch/>
        </p:blipFill>
        <p:spPr>
          <a:xfrm>
            <a:off x="1901202" y="2206036"/>
            <a:ext cx="2038230" cy="514812"/>
          </a:xfrm>
          <a:prstGeom prst="rect">
            <a:avLst/>
          </a:prstGeom>
        </p:spPr>
      </p:pic>
      <p:pic>
        <p:nvPicPr>
          <p:cNvPr id="9" name="図 8">
            <a:extLst>
              <a:ext uri="{FF2B5EF4-FFF2-40B4-BE49-F238E27FC236}">
                <a16:creationId xmlns:a16="http://schemas.microsoft.com/office/drawing/2014/main" id="{9DEFD28F-2F01-4CF5-B673-66C813019D2F}"/>
              </a:ext>
            </a:extLst>
          </p:cNvPr>
          <p:cNvPicPr>
            <a:picLocks noChangeAspect="1"/>
          </p:cNvPicPr>
          <p:nvPr/>
        </p:nvPicPr>
        <p:blipFill rotWithShape="1">
          <a:blip r:embed="rId3"/>
          <a:srcRect l="49829" t="4860" b="16968"/>
          <a:stretch/>
        </p:blipFill>
        <p:spPr>
          <a:xfrm>
            <a:off x="5208283" y="2720848"/>
            <a:ext cx="1779258" cy="1811843"/>
          </a:xfrm>
          <a:prstGeom prst="rect">
            <a:avLst/>
          </a:prstGeom>
        </p:spPr>
      </p:pic>
      <p:pic>
        <p:nvPicPr>
          <p:cNvPr id="10" name="図 9">
            <a:extLst>
              <a:ext uri="{FF2B5EF4-FFF2-40B4-BE49-F238E27FC236}">
                <a16:creationId xmlns:a16="http://schemas.microsoft.com/office/drawing/2014/main" id="{6CB74AEC-E499-4ACF-AE59-2AA0A8CAD5E3}"/>
              </a:ext>
            </a:extLst>
          </p:cNvPr>
          <p:cNvPicPr>
            <a:picLocks noChangeAspect="1"/>
          </p:cNvPicPr>
          <p:nvPr/>
        </p:nvPicPr>
        <p:blipFill rotWithShape="1">
          <a:blip r:embed="rId2"/>
          <a:srcRect l="49977" t="4984" b="23013"/>
          <a:stretch/>
        </p:blipFill>
        <p:spPr>
          <a:xfrm>
            <a:off x="2061223" y="2720848"/>
            <a:ext cx="1740670" cy="1761182"/>
          </a:xfrm>
          <a:prstGeom prst="rect">
            <a:avLst/>
          </a:prstGeom>
        </p:spPr>
      </p:pic>
      <p:pic>
        <p:nvPicPr>
          <p:cNvPr id="11" name="図 10">
            <a:extLst>
              <a:ext uri="{FF2B5EF4-FFF2-40B4-BE49-F238E27FC236}">
                <a16:creationId xmlns:a16="http://schemas.microsoft.com/office/drawing/2014/main" id="{18103685-56BC-4A7C-85A6-8025E84573C2}"/>
              </a:ext>
            </a:extLst>
          </p:cNvPr>
          <p:cNvPicPr>
            <a:picLocks noChangeAspect="1"/>
          </p:cNvPicPr>
          <p:nvPr/>
        </p:nvPicPr>
        <p:blipFill rotWithShape="1">
          <a:blip r:embed="rId3"/>
          <a:srcRect t="41860" r="54970" b="43237"/>
          <a:stretch/>
        </p:blipFill>
        <p:spPr>
          <a:xfrm>
            <a:off x="5025398" y="2256697"/>
            <a:ext cx="2145864" cy="464151"/>
          </a:xfrm>
          <a:prstGeom prst="rect">
            <a:avLst/>
          </a:prstGeom>
        </p:spPr>
      </p:pic>
      <p:sp>
        <p:nvSpPr>
          <p:cNvPr id="6" name="テキスト ボックス 5">
            <a:extLst>
              <a:ext uri="{FF2B5EF4-FFF2-40B4-BE49-F238E27FC236}">
                <a16:creationId xmlns:a16="http://schemas.microsoft.com/office/drawing/2014/main" id="{001D4B90-B61E-47D8-86DB-9E54A9F87E3C}"/>
              </a:ext>
            </a:extLst>
          </p:cNvPr>
          <p:cNvSpPr txBox="1"/>
          <p:nvPr/>
        </p:nvSpPr>
        <p:spPr>
          <a:xfrm>
            <a:off x="2041565" y="4482030"/>
            <a:ext cx="1760328" cy="365998"/>
          </a:xfrm>
          <a:prstGeom prst="rect">
            <a:avLst/>
          </a:prstGeom>
          <a:noFill/>
        </p:spPr>
        <p:txBody>
          <a:bodyPr wrap="square" rtlCol="0">
            <a:spAutoFit/>
          </a:bodyPr>
          <a:lstStyle/>
          <a:p>
            <a:pPr algn="l">
              <a:lnSpc>
                <a:spcPct val="120000"/>
              </a:lnSpc>
            </a:pPr>
            <a:r>
              <a:rPr kumimoji="1" lang="en-US" altLang="ja-JP" sz="1600" dirty="0" err="1">
                <a:solidFill>
                  <a:schemeClr val="bg1"/>
                </a:solidFill>
                <a:latin typeface="IBM Plex Sans" charset="0"/>
                <a:ea typeface="IBM Plex Sans" charset="0"/>
                <a:cs typeface="IBM Plex Sans" charset="0"/>
              </a:rPr>
              <a:t>expressibility</a:t>
            </a:r>
            <a:r>
              <a:rPr kumimoji="1" lang="ja-JP" altLang="en-US" sz="1600" dirty="0">
                <a:solidFill>
                  <a:schemeClr val="bg1"/>
                </a:solidFill>
                <a:latin typeface="IBM Plex Sans" charset="0"/>
                <a:ea typeface="IBM Plex Sans" charset="0"/>
                <a:cs typeface="IBM Plex Sans" charset="0"/>
              </a:rPr>
              <a:t>低</a:t>
            </a:r>
          </a:p>
        </p:txBody>
      </p:sp>
      <p:sp>
        <p:nvSpPr>
          <p:cNvPr id="14" name="テキスト ボックス 13">
            <a:extLst>
              <a:ext uri="{FF2B5EF4-FFF2-40B4-BE49-F238E27FC236}">
                <a16:creationId xmlns:a16="http://schemas.microsoft.com/office/drawing/2014/main" id="{B948F49A-20D1-4580-941A-9B6AE0E8ABBB}"/>
              </a:ext>
            </a:extLst>
          </p:cNvPr>
          <p:cNvSpPr txBox="1"/>
          <p:nvPr/>
        </p:nvSpPr>
        <p:spPr>
          <a:xfrm>
            <a:off x="5208283" y="4482030"/>
            <a:ext cx="1760328" cy="362535"/>
          </a:xfrm>
          <a:prstGeom prst="rect">
            <a:avLst/>
          </a:prstGeom>
          <a:noFill/>
        </p:spPr>
        <p:txBody>
          <a:bodyPr wrap="square" rtlCol="0">
            <a:spAutoFit/>
          </a:bodyPr>
          <a:lstStyle/>
          <a:p>
            <a:pPr algn="l">
              <a:lnSpc>
                <a:spcPct val="120000"/>
              </a:lnSpc>
            </a:pPr>
            <a:r>
              <a:rPr kumimoji="1" lang="en-US" altLang="ja-JP" sz="1600" dirty="0" err="1">
                <a:solidFill>
                  <a:schemeClr val="bg1"/>
                </a:solidFill>
                <a:latin typeface="IBM Plex Sans" charset="0"/>
                <a:ea typeface="IBM Plex Sans" charset="0"/>
                <a:cs typeface="IBM Plex Sans" charset="0"/>
              </a:rPr>
              <a:t>expressibility</a:t>
            </a:r>
            <a:r>
              <a:rPr kumimoji="1" lang="ja-JP" altLang="en-US" sz="1600" dirty="0">
                <a:solidFill>
                  <a:schemeClr val="bg1"/>
                </a:solidFill>
                <a:latin typeface="IBM Plex Sans" charset="0"/>
                <a:ea typeface="IBM Plex Sans" charset="0"/>
                <a:cs typeface="IBM Plex Sans" charset="0"/>
              </a:rPr>
              <a:t>高</a:t>
            </a:r>
          </a:p>
        </p:txBody>
      </p:sp>
    </p:spTree>
    <p:extLst>
      <p:ext uri="{BB962C8B-B14F-4D97-AF65-F5344CB8AC3E}">
        <p14:creationId xmlns:p14="http://schemas.microsoft.com/office/powerpoint/2010/main" val="48777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6E61EB-8B52-49F1-BBD6-35C7A5483893}"/>
              </a:ext>
            </a:extLst>
          </p:cNvPr>
          <p:cNvSpPr>
            <a:spLocks noGrp="1"/>
          </p:cNvSpPr>
          <p:nvPr>
            <p:ph type="title"/>
          </p:nvPr>
        </p:nvSpPr>
        <p:spPr/>
        <p:txBody>
          <a:bodyPr/>
          <a:lstStyle/>
          <a:p>
            <a:r>
              <a:rPr lang="en-US" altLang="ja-JP" kern="0" dirty="0" err="1"/>
              <a:t>Entanglinig</a:t>
            </a:r>
            <a:r>
              <a:rPr lang="en-US" altLang="ja-JP" kern="0" dirty="0"/>
              <a:t> Capability</a:t>
            </a:r>
            <a:endParaRPr kumimoji="1" lang="ja-JP" altLang="en-US" dirty="0"/>
          </a:p>
        </p:txBody>
      </p:sp>
      <mc:AlternateContent xmlns:mc="http://schemas.openxmlformats.org/markup-compatibility/2006" xmlns:a14="http://schemas.microsoft.com/office/drawing/2010/main">
        <mc:Choice Requires="a14">
          <p:sp>
            <p:nvSpPr>
              <p:cNvPr id="3" name="テキスト プレースホルダー 2">
                <a:extLst>
                  <a:ext uri="{FF2B5EF4-FFF2-40B4-BE49-F238E27FC236}">
                    <a16:creationId xmlns:a16="http://schemas.microsoft.com/office/drawing/2014/main" id="{26B054A9-B64E-4F91-9258-BC37AD2439A9}"/>
                  </a:ext>
                </a:extLst>
              </p:cNvPr>
              <p:cNvSpPr>
                <a:spLocks noGrp="1"/>
              </p:cNvSpPr>
              <p:nvPr>
                <p:ph type="body" sz="quarter" idx="12"/>
              </p:nvPr>
            </p:nvSpPr>
            <p:spPr>
              <a:xfrm>
                <a:off x="210063" y="1005840"/>
                <a:ext cx="8705269" cy="3489960"/>
              </a:xfrm>
            </p:spPr>
            <p:txBody>
              <a:bodyPr/>
              <a:lstStyle/>
              <a:p>
                <a:pPr defTabSz="914400"/>
                <a:r>
                  <a:rPr lang="ja-JP" altLang="en-US" kern="0" dirty="0"/>
                  <a:t>「量子回路から生成され得る状態がどれだけエンタングルされた状態か」の値</a:t>
                </a:r>
                <a:br>
                  <a:rPr lang="en-US" altLang="ja-JP" kern="0" dirty="0"/>
                </a:br>
                <a:r>
                  <a:rPr lang="ja-JP" altLang="en-US" kern="0" dirty="0"/>
                  <a:t>→</a:t>
                </a:r>
                <a:r>
                  <a:rPr lang="en-US" altLang="ja-JP" kern="0" dirty="0"/>
                  <a:t>Meyer-Wallach</a:t>
                </a:r>
                <a:r>
                  <a:rPr lang="ja-JP" altLang="en-US" dirty="0"/>
                  <a:t>測度の平均で評価</a:t>
                </a:r>
                <a:br>
                  <a:rPr lang="en-US" altLang="ja-JP" kern="0" dirty="0"/>
                </a:br>
                <a:endParaRPr lang="en-US" altLang="ja-JP" kern="0" dirty="0"/>
              </a:p>
              <a:p>
                <a:pPr defTabSz="914400"/>
                <a:br>
                  <a:rPr lang="en-US" altLang="ja-JP" kern="0" dirty="0"/>
                </a:br>
                <a:r>
                  <a:rPr lang="en-US" altLang="ja-JP" sz="1400" kern="0" dirty="0"/>
                  <a:t>※</a:t>
                </a:r>
                <a:r>
                  <a:rPr lang="ja-JP" altLang="en-US" sz="1400" kern="0" dirty="0"/>
                  <a:t>エンタングルされた状態</a:t>
                </a:r>
                <a:br>
                  <a:rPr lang="en-US" altLang="ja-JP" sz="1400" dirty="0"/>
                </a:br>
                <a:r>
                  <a:rPr lang="ja-JP" altLang="en-US" sz="1400" dirty="0"/>
                  <a:t>ある</a:t>
                </a:r>
                <a:r>
                  <a:rPr lang="en-US" altLang="ja-JP" sz="1400" dirty="0"/>
                  <a:t>2</a:t>
                </a:r>
                <a:r>
                  <a:rPr lang="ja-JP" altLang="en-US" sz="1400" dirty="0"/>
                  <a:t>つの量子ビットの状態</a:t>
                </a:r>
                <a14:m>
                  <m:oMath xmlns:m="http://schemas.openxmlformats.org/officeDocument/2006/math">
                    <m:sSub>
                      <m:sSubPr>
                        <m:ctrlPr>
                          <a:rPr lang="en-US" altLang="ja-JP" sz="1400" b="0" i="1" smtClean="0">
                            <a:latin typeface="Cambria Math" panose="02040503050406030204" pitchFamily="18" charset="0"/>
                          </a:rPr>
                        </m:ctrlPr>
                      </m:sSubPr>
                      <m:e>
                        <m:d>
                          <m:dPr>
                            <m:begChr m:val="|"/>
                            <m:endChr m:val="⟩"/>
                            <m:ctrlPr>
                              <a:rPr lang="en-US" altLang="ja-JP" sz="1400" b="0" i="1" smtClean="0">
                                <a:latin typeface="Cambria Math" panose="02040503050406030204" pitchFamily="18" charset="0"/>
                              </a:rPr>
                            </m:ctrlPr>
                          </m:dPr>
                          <m:e>
                            <m:r>
                              <a:rPr lang="en-US" altLang="ja-JP" sz="1400" b="0" i="1" smtClean="0">
                                <a:latin typeface="Cambria Math" panose="02040503050406030204" pitchFamily="18" charset="0"/>
                              </a:rPr>
                              <m:t>𝜓</m:t>
                            </m:r>
                          </m:e>
                        </m:d>
                      </m:e>
                      <m:sub>
                        <m:r>
                          <a:rPr lang="en-US" altLang="ja-JP" sz="1400" b="0" i="1" smtClean="0">
                            <a:latin typeface="Cambria Math" panose="02040503050406030204" pitchFamily="18" charset="0"/>
                          </a:rPr>
                          <m:t>𝐴</m:t>
                        </m:r>
                      </m:sub>
                    </m:sSub>
                  </m:oMath>
                </a14:m>
                <a:r>
                  <a:rPr lang="ja-JP" altLang="en-US" sz="1400" kern="0" dirty="0"/>
                  <a:t>と</a:t>
                </a:r>
                <a14:m>
                  <m:oMath xmlns:m="http://schemas.openxmlformats.org/officeDocument/2006/math">
                    <m:sSub>
                      <m:sSubPr>
                        <m:ctrlPr>
                          <a:rPr lang="en-US" altLang="ja-JP" sz="1400" b="0" i="1" kern="0" dirty="0" smtClean="0">
                            <a:latin typeface="Cambria Math" panose="02040503050406030204" pitchFamily="18" charset="0"/>
                          </a:rPr>
                        </m:ctrlPr>
                      </m:sSubPr>
                      <m:e>
                        <m:d>
                          <m:dPr>
                            <m:begChr m:val="|"/>
                            <m:endChr m:val="⟩"/>
                            <m:ctrlPr>
                              <a:rPr lang="en-US" altLang="ja-JP" sz="1400" b="0" i="1" kern="0" dirty="0" smtClean="0">
                                <a:latin typeface="Cambria Math" panose="02040503050406030204" pitchFamily="18" charset="0"/>
                              </a:rPr>
                            </m:ctrlPr>
                          </m:dPr>
                          <m:e>
                            <m:r>
                              <a:rPr lang="en-US" altLang="ja-JP" sz="1400" b="0" i="1" kern="0" dirty="0" smtClean="0">
                                <a:latin typeface="Cambria Math" panose="02040503050406030204" pitchFamily="18" charset="0"/>
                              </a:rPr>
                              <m:t>𝜓</m:t>
                            </m:r>
                          </m:e>
                        </m:d>
                      </m:e>
                      <m:sub>
                        <m:r>
                          <a:rPr lang="en-US" altLang="ja-JP" sz="1400" b="0" i="1" kern="0" dirty="0" smtClean="0">
                            <a:latin typeface="Cambria Math" panose="02040503050406030204" pitchFamily="18" charset="0"/>
                          </a:rPr>
                          <m:t>𝐵</m:t>
                        </m:r>
                      </m:sub>
                    </m:sSub>
                  </m:oMath>
                </a14:m>
                <a:r>
                  <a:rPr lang="ja-JP" altLang="en-US" sz="1400" kern="0" dirty="0"/>
                  <a:t>からなる状態</a:t>
                </a:r>
                <a14:m>
                  <m:oMath xmlns:m="http://schemas.openxmlformats.org/officeDocument/2006/math">
                    <m:sSub>
                      <m:sSubPr>
                        <m:ctrlPr>
                          <a:rPr lang="en-US" altLang="ja-JP" sz="1400" b="0" i="1" kern="0" smtClean="0">
                            <a:latin typeface="Cambria Math" panose="02040503050406030204" pitchFamily="18" charset="0"/>
                          </a:rPr>
                        </m:ctrlPr>
                      </m:sSubPr>
                      <m:e>
                        <m:d>
                          <m:dPr>
                            <m:begChr m:val="|"/>
                            <m:endChr m:val="⟩"/>
                            <m:ctrlPr>
                              <a:rPr lang="en-US" altLang="ja-JP" sz="1400" b="0" i="1" kern="0" smtClean="0">
                                <a:latin typeface="Cambria Math" panose="02040503050406030204" pitchFamily="18" charset="0"/>
                              </a:rPr>
                            </m:ctrlPr>
                          </m:dPr>
                          <m:e>
                            <m:r>
                              <m:rPr>
                                <m:sty m:val="p"/>
                              </m:rPr>
                              <a:rPr lang="en-US" altLang="ja-JP" sz="1400" b="0" i="0" kern="0" smtClean="0">
                                <a:latin typeface="Cambria Math" panose="02040503050406030204" pitchFamily="18" charset="0"/>
                              </a:rPr>
                              <m:t>Ψ</m:t>
                            </m:r>
                          </m:e>
                        </m:d>
                      </m:e>
                      <m:sub>
                        <m:r>
                          <a:rPr lang="en-US" altLang="ja-JP" sz="1400" b="0" i="1" kern="0" smtClean="0">
                            <a:latin typeface="Cambria Math" panose="02040503050406030204" pitchFamily="18" charset="0"/>
                          </a:rPr>
                          <m:t>𝐴𝐵</m:t>
                        </m:r>
                      </m:sub>
                    </m:sSub>
                  </m:oMath>
                </a14:m>
                <a:r>
                  <a:rPr lang="ja-JP" altLang="en-US" sz="1400" kern="0" dirty="0"/>
                  <a:t>が</a:t>
                </a:r>
                <a:r>
                  <a:rPr lang="ja-JP" altLang="en-US" sz="1400" b="1" kern="0" dirty="0"/>
                  <a:t>個別の量子状態のテンソル積で表せない状態</a:t>
                </a:r>
                <a:endParaRPr lang="en-US" altLang="ja-JP" sz="1400" b="1" kern="0" dirty="0"/>
              </a:p>
              <a:p>
                <a:pPr defTabSz="914400"/>
                <a:r>
                  <a:rPr lang="ja-JP" altLang="en-US" sz="1400" dirty="0"/>
                  <a:t>例</a:t>
                </a:r>
                <a:r>
                  <a:rPr lang="en-US" altLang="ja-JP" sz="1400" dirty="0"/>
                  <a:t>:</a:t>
                </a:r>
                <a:r>
                  <a:rPr lang="ja-JP" altLang="en-US" sz="1400" dirty="0"/>
                  <a:t>ベル状態</a:t>
                </a:r>
                <a:endParaRPr lang="en-US" altLang="ja-JP" sz="1400" dirty="0"/>
              </a:p>
              <a:p>
                <a:pPr defTabSz="914400"/>
                <a14:m>
                  <m:oMathPara xmlns:m="http://schemas.openxmlformats.org/officeDocument/2006/math">
                    <m:oMathParaPr>
                      <m:jc m:val="centerGroup"/>
                    </m:oMathParaPr>
                    <m:oMath xmlns:m="http://schemas.openxmlformats.org/officeDocument/2006/math">
                      <m:d>
                        <m:dPr>
                          <m:begChr m:val="|"/>
                          <m:endChr m:val="⟩"/>
                          <m:ctrlPr>
                            <a:rPr lang="en-US" altLang="ja-JP" sz="1400" b="0" i="1" kern="0" smtClean="0">
                              <a:latin typeface="Cambria Math" panose="02040503050406030204" pitchFamily="18" charset="0"/>
                            </a:rPr>
                          </m:ctrlPr>
                        </m:dPr>
                        <m:e>
                          <m:sSub>
                            <m:sSubPr>
                              <m:ctrlPr>
                                <a:rPr lang="en-US" altLang="ja-JP" sz="1400" b="0" i="1" kern="0" smtClean="0">
                                  <a:latin typeface="Cambria Math" panose="02040503050406030204" pitchFamily="18" charset="0"/>
                                </a:rPr>
                              </m:ctrlPr>
                            </m:sSubPr>
                            <m:e>
                              <m:r>
                                <a:rPr lang="en-US" altLang="ja-JP" sz="1400" b="0" i="1" kern="0" smtClean="0">
                                  <a:latin typeface="Cambria Math" panose="02040503050406030204" pitchFamily="18" charset="0"/>
                                </a:rPr>
                                <m:t>𝐵</m:t>
                              </m:r>
                            </m:e>
                            <m:sub>
                              <m:r>
                                <a:rPr lang="en-US" altLang="ja-JP" sz="1400" b="0" i="1" kern="0" smtClean="0">
                                  <a:latin typeface="Cambria Math" panose="02040503050406030204" pitchFamily="18" charset="0"/>
                                </a:rPr>
                                <m:t>00</m:t>
                              </m:r>
                            </m:sub>
                          </m:sSub>
                        </m:e>
                      </m:d>
                      <m:r>
                        <a:rPr lang="en-US" altLang="ja-JP" sz="1400" b="0" i="1" kern="0" smtClean="0">
                          <a:latin typeface="Cambria Math" panose="02040503050406030204" pitchFamily="18" charset="0"/>
                        </a:rPr>
                        <m:t>≔</m:t>
                      </m:r>
                      <m:f>
                        <m:fPr>
                          <m:ctrlPr>
                            <a:rPr lang="en-US" altLang="ja-JP" sz="1400" b="0" i="1" kern="0" smtClean="0">
                              <a:latin typeface="Cambria Math" panose="02040503050406030204" pitchFamily="18" charset="0"/>
                            </a:rPr>
                          </m:ctrlPr>
                        </m:fPr>
                        <m:num>
                          <m:r>
                            <a:rPr lang="en-US" altLang="ja-JP" sz="1400" b="0" i="1" kern="0" smtClean="0">
                              <a:latin typeface="Cambria Math" panose="02040503050406030204" pitchFamily="18" charset="0"/>
                            </a:rPr>
                            <m:t>1</m:t>
                          </m:r>
                        </m:num>
                        <m:den>
                          <m:r>
                            <a:rPr lang="en-US" altLang="ja-JP" sz="1400" b="0" i="1" kern="0" smtClean="0">
                              <a:latin typeface="Cambria Math" panose="02040503050406030204" pitchFamily="18" charset="0"/>
                            </a:rPr>
                            <m:t>2</m:t>
                          </m:r>
                        </m:den>
                      </m:f>
                      <m:d>
                        <m:dPr>
                          <m:ctrlPr>
                            <a:rPr lang="en-US" altLang="ja-JP" sz="1400" b="0" i="1" kern="0" smtClean="0">
                              <a:latin typeface="Cambria Math" panose="02040503050406030204" pitchFamily="18" charset="0"/>
                            </a:rPr>
                          </m:ctrlPr>
                        </m:dPr>
                        <m:e>
                          <m:d>
                            <m:dPr>
                              <m:begChr m:val="|"/>
                              <m:endChr m:val="⟩"/>
                              <m:ctrlPr>
                                <a:rPr lang="en-US" altLang="ja-JP" sz="1400" i="1">
                                  <a:latin typeface="Cambria Math" panose="02040503050406030204" pitchFamily="18" charset="0"/>
                                </a:rPr>
                              </m:ctrlPr>
                            </m:dPr>
                            <m:e>
                              <m:r>
                                <a:rPr lang="en-US" altLang="ja-JP" sz="1400" i="1">
                                  <a:latin typeface="Cambria Math" panose="02040503050406030204" pitchFamily="18" charset="0"/>
                                </a:rPr>
                                <m:t>00</m:t>
                              </m:r>
                            </m:e>
                          </m:d>
                          <m:r>
                            <a:rPr lang="en-US" altLang="ja-JP" sz="1400" i="1">
                              <a:latin typeface="Cambria Math" panose="02040503050406030204" pitchFamily="18" charset="0"/>
                            </a:rPr>
                            <m:t>+</m:t>
                          </m:r>
                          <m:d>
                            <m:dPr>
                              <m:begChr m:val="|"/>
                              <m:endChr m:val="⟩"/>
                              <m:ctrlPr>
                                <a:rPr lang="en-US" altLang="ja-JP" sz="1400" i="1">
                                  <a:latin typeface="Cambria Math" panose="02040503050406030204" pitchFamily="18" charset="0"/>
                                </a:rPr>
                              </m:ctrlPr>
                            </m:dPr>
                            <m:e>
                              <m:r>
                                <a:rPr lang="en-US" altLang="ja-JP" sz="1400" i="1">
                                  <a:latin typeface="Cambria Math" panose="02040503050406030204" pitchFamily="18" charset="0"/>
                                </a:rPr>
                                <m:t>11</m:t>
                              </m:r>
                            </m:e>
                          </m:d>
                        </m:e>
                      </m:d>
                      <m:r>
                        <a:rPr lang="en-US" altLang="ja-JP" sz="1400" b="0" i="1" kern="0" smtClean="0">
                          <a:latin typeface="Cambria Math" panose="02040503050406030204" pitchFamily="18" charset="0"/>
                        </a:rPr>
                        <m:t>=</m:t>
                      </m:r>
                      <m:f>
                        <m:fPr>
                          <m:ctrlPr>
                            <a:rPr lang="en-US" altLang="ja-JP" sz="1400" b="0" i="1" kern="0" smtClean="0">
                              <a:latin typeface="Cambria Math" panose="02040503050406030204" pitchFamily="18" charset="0"/>
                            </a:rPr>
                          </m:ctrlPr>
                        </m:fPr>
                        <m:num>
                          <m:r>
                            <a:rPr lang="en-US" altLang="ja-JP" sz="1400" b="0" i="1" kern="0" smtClean="0">
                              <a:latin typeface="Cambria Math" panose="02040503050406030204" pitchFamily="18" charset="0"/>
                            </a:rPr>
                            <m:t>1</m:t>
                          </m:r>
                        </m:num>
                        <m:den>
                          <m:r>
                            <a:rPr lang="en-US" altLang="ja-JP" sz="1400" b="0" i="1" kern="0" smtClean="0">
                              <a:latin typeface="Cambria Math" panose="02040503050406030204" pitchFamily="18" charset="0"/>
                            </a:rPr>
                            <m:t>2</m:t>
                          </m:r>
                        </m:den>
                      </m:f>
                      <m:d>
                        <m:dPr>
                          <m:ctrlPr>
                            <a:rPr lang="en-US" altLang="ja-JP" sz="1400" i="1">
                              <a:latin typeface="Cambria Math" panose="02040503050406030204" pitchFamily="18" charset="0"/>
                            </a:rPr>
                          </m:ctrlPr>
                        </m:dPr>
                        <m:e>
                          <m:sSub>
                            <m:sSubPr>
                              <m:ctrlPr>
                                <a:rPr lang="en-US" altLang="ja-JP" sz="1400" i="1">
                                  <a:latin typeface="Cambria Math" panose="02040503050406030204" pitchFamily="18" charset="0"/>
                                </a:rPr>
                              </m:ctrlPr>
                            </m:sSubPr>
                            <m:e>
                              <m:d>
                                <m:dPr>
                                  <m:begChr m:val="|"/>
                                  <m:endChr m:val="⟩"/>
                                  <m:ctrlPr>
                                    <a:rPr lang="en-US" altLang="ja-JP" sz="1400" i="1">
                                      <a:latin typeface="Cambria Math" panose="02040503050406030204" pitchFamily="18" charset="0"/>
                                    </a:rPr>
                                  </m:ctrlPr>
                                </m:dPr>
                                <m:e>
                                  <m:r>
                                    <a:rPr lang="en-US" altLang="ja-JP" sz="1400" b="0" i="1" smtClean="0">
                                      <a:latin typeface="Cambria Math" panose="02040503050406030204" pitchFamily="18" charset="0"/>
                                    </a:rPr>
                                    <m:t>0</m:t>
                                  </m:r>
                                </m:e>
                              </m:d>
                            </m:e>
                            <m:sub>
                              <m:r>
                                <a:rPr lang="en-US" altLang="ja-JP" sz="1400" i="1">
                                  <a:latin typeface="Cambria Math" panose="02040503050406030204" pitchFamily="18" charset="0"/>
                                </a:rPr>
                                <m:t>𝐴</m:t>
                              </m:r>
                            </m:sub>
                          </m:sSub>
                          <m:sSub>
                            <m:sSubPr>
                              <m:ctrlPr>
                                <a:rPr lang="en-US" altLang="ja-JP" sz="1400" i="1">
                                  <a:latin typeface="Cambria Math" panose="02040503050406030204" pitchFamily="18" charset="0"/>
                                </a:rPr>
                              </m:ctrlPr>
                            </m:sSubPr>
                            <m:e>
                              <m:d>
                                <m:dPr>
                                  <m:begChr m:val="|"/>
                                  <m:endChr m:val="⟩"/>
                                  <m:ctrlPr>
                                    <a:rPr lang="en-US" altLang="ja-JP" sz="1400" i="1">
                                      <a:latin typeface="Cambria Math" panose="02040503050406030204" pitchFamily="18" charset="0"/>
                                    </a:rPr>
                                  </m:ctrlPr>
                                </m:dPr>
                                <m:e>
                                  <m:r>
                                    <a:rPr lang="en-US" altLang="ja-JP" sz="1400" b="0" i="1" smtClean="0">
                                      <a:latin typeface="Cambria Math" panose="02040503050406030204" pitchFamily="18" charset="0"/>
                                    </a:rPr>
                                    <m:t>0</m:t>
                                  </m:r>
                                </m:e>
                              </m:d>
                            </m:e>
                            <m:sub>
                              <m:r>
                                <a:rPr lang="en-US" altLang="ja-JP" sz="1400" b="1" i="1" smtClean="0">
                                  <a:latin typeface="Cambria Math" panose="02040503050406030204" pitchFamily="18" charset="0"/>
                                </a:rPr>
                                <m:t>𝑩</m:t>
                              </m:r>
                            </m:sub>
                          </m:sSub>
                          <m:r>
                            <a:rPr lang="en-US" altLang="ja-JP" sz="1400" i="1">
                              <a:latin typeface="Cambria Math" panose="02040503050406030204" pitchFamily="18" charset="0"/>
                            </a:rPr>
                            <m:t>+</m:t>
                          </m:r>
                          <m:sSub>
                            <m:sSubPr>
                              <m:ctrlPr>
                                <a:rPr lang="en-US" altLang="ja-JP" sz="1400" b="0" i="1" smtClean="0">
                                  <a:latin typeface="Cambria Math" panose="02040503050406030204" pitchFamily="18" charset="0"/>
                                </a:rPr>
                              </m:ctrlPr>
                            </m:sSubPr>
                            <m:e>
                              <m:d>
                                <m:dPr>
                                  <m:begChr m:val="|"/>
                                  <m:endChr m:val="⟩"/>
                                  <m:ctrlPr>
                                    <a:rPr lang="en-US" altLang="ja-JP" sz="1400" b="0" i="1" smtClean="0">
                                      <a:latin typeface="Cambria Math" panose="02040503050406030204" pitchFamily="18" charset="0"/>
                                    </a:rPr>
                                  </m:ctrlPr>
                                </m:dPr>
                                <m:e>
                                  <m:r>
                                    <a:rPr lang="en-US" altLang="ja-JP" sz="1400" b="0" i="1" smtClean="0">
                                      <a:latin typeface="Cambria Math" panose="02040503050406030204" pitchFamily="18" charset="0"/>
                                    </a:rPr>
                                    <m:t>1</m:t>
                                  </m:r>
                                </m:e>
                              </m:d>
                            </m:e>
                            <m:sub>
                              <m:r>
                                <a:rPr lang="en-US" altLang="ja-JP" sz="1400" b="0" i="1" smtClean="0">
                                  <a:latin typeface="Cambria Math" panose="02040503050406030204" pitchFamily="18" charset="0"/>
                                </a:rPr>
                                <m:t>𝐴</m:t>
                              </m:r>
                            </m:sub>
                          </m:sSub>
                          <m:sSub>
                            <m:sSubPr>
                              <m:ctrlPr>
                                <a:rPr lang="en-US" altLang="ja-JP" sz="1400" i="1">
                                  <a:latin typeface="Cambria Math" panose="02040503050406030204" pitchFamily="18" charset="0"/>
                                </a:rPr>
                              </m:ctrlPr>
                            </m:sSubPr>
                            <m:e>
                              <m:d>
                                <m:dPr>
                                  <m:begChr m:val="|"/>
                                  <m:endChr m:val="⟩"/>
                                  <m:ctrlPr>
                                    <a:rPr lang="en-US" altLang="ja-JP" sz="1400" i="1">
                                      <a:latin typeface="Cambria Math" panose="02040503050406030204" pitchFamily="18" charset="0"/>
                                    </a:rPr>
                                  </m:ctrlPr>
                                </m:dPr>
                                <m:e>
                                  <m:r>
                                    <a:rPr lang="en-US" altLang="ja-JP" sz="1400" i="1">
                                      <a:latin typeface="Cambria Math" panose="02040503050406030204" pitchFamily="18" charset="0"/>
                                    </a:rPr>
                                    <m:t>1</m:t>
                                  </m:r>
                                </m:e>
                              </m:d>
                            </m:e>
                            <m:sub>
                              <m:r>
                                <a:rPr lang="en-US" altLang="ja-JP" sz="1400" b="0" i="1" smtClean="0">
                                  <a:latin typeface="Cambria Math" panose="02040503050406030204" pitchFamily="18" charset="0"/>
                                </a:rPr>
                                <m:t>𝐵</m:t>
                              </m:r>
                            </m:sub>
                          </m:sSub>
                        </m:e>
                      </m:d>
                    </m:oMath>
                  </m:oMathPara>
                </a14:m>
                <a:endParaRPr lang="ja-JP" altLang="en-US" sz="1400" kern="0" dirty="0"/>
              </a:p>
            </p:txBody>
          </p:sp>
        </mc:Choice>
        <mc:Fallback xmlns="">
          <p:sp>
            <p:nvSpPr>
              <p:cNvPr id="3" name="テキスト プレースホルダー 2">
                <a:extLst>
                  <a:ext uri="{FF2B5EF4-FFF2-40B4-BE49-F238E27FC236}">
                    <a16:creationId xmlns:a16="http://schemas.microsoft.com/office/drawing/2014/main" id="{26B054A9-B64E-4F91-9258-BC37AD2439A9}"/>
                  </a:ext>
                </a:extLst>
              </p:cNvPr>
              <p:cNvSpPr>
                <a:spLocks noGrp="1" noRot="1" noChangeAspect="1" noMove="1" noResize="1" noEditPoints="1" noAdjustHandles="1" noChangeArrowheads="1" noChangeShapeType="1" noTextEdit="1"/>
              </p:cNvSpPr>
              <p:nvPr>
                <p:ph type="body" sz="quarter" idx="12"/>
              </p:nvPr>
            </p:nvSpPr>
            <p:spPr>
              <a:xfrm>
                <a:off x="210063" y="1005840"/>
                <a:ext cx="8705269" cy="3489960"/>
              </a:xfrm>
              <a:blipFill>
                <a:blip r:embed="rId2"/>
                <a:stretch>
                  <a:fillRect l="-1611" t="-192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77631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6E61EB-8B52-49F1-BBD6-35C7A5483893}"/>
              </a:ext>
            </a:extLst>
          </p:cNvPr>
          <p:cNvSpPr>
            <a:spLocks noGrp="1"/>
          </p:cNvSpPr>
          <p:nvPr>
            <p:ph type="title"/>
          </p:nvPr>
        </p:nvSpPr>
        <p:spPr/>
        <p:txBody>
          <a:bodyPr/>
          <a:lstStyle/>
          <a:p>
            <a:r>
              <a:rPr lang="en-US" altLang="ja-JP" kern="0" dirty="0" err="1"/>
              <a:t>Entanglinig</a:t>
            </a:r>
            <a:r>
              <a:rPr lang="en-US" altLang="ja-JP" kern="0" dirty="0"/>
              <a:t> Capability</a:t>
            </a:r>
            <a:endParaRPr kumimoji="1" lang="ja-JP" altLang="en-US" dirty="0"/>
          </a:p>
        </p:txBody>
      </p:sp>
      <p:pic>
        <p:nvPicPr>
          <p:cNvPr id="7" name="図 6">
            <a:extLst>
              <a:ext uri="{FF2B5EF4-FFF2-40B4-BE49-F238E27FC236}">
                <a16:creationId xmlns:a16="http://schemas.microsoft.com/office/drawing/2014/main" id="{3CB44B3E-949D-4501-B2F7-78575F3E91F8}"/>
              </a:ext>
            </a:extLst>
          </p:cNvPr>
          <p:cNvPicPr>
            <a:picLocks noChangeAspect="1"/>
          </p:cNvPicPr>
          <p:nvPr/>
        </p:nvPicPr>
        <p:blipFill>
          <a:blip r:embed="rId2"/>
          <a:stretch>
            <a:fillRect/>
          </a:stretch>
        </p:blipFill>
        <p:spPr>
          <a:xfrm>
            <a:off x="1694933" y="1905000"/>
            <a:ext cx="5572125" cy="3238500"/>
          </a:xfrm>
          <a:prstGeom prst="rect">
            <a:avLst/>
          </a:prstGeom>
        </p:spPr>
      </p:pic>
      <p:sp>
        <p:nvSpPr>
          <p:cNvPr id="5" name="テキスト ボックス 4">
            <a:extLst>
              <a:ext uri="{FF2B5EF4-FFF2-40B4-BE49-F238E27FC236}">
                <a16:creationId xmlns:a16="http://schemas.microsoft.com/office/drawing/2014/main" id="{AD5F7E37-E45B-4E87-89DF-FB94A40C636D}"/>
              </a:ext>
            </a:extLst>
          </p:cNvPr>
          <p:cNvSpPr txBox="1"/>
          <p:nvPr/>
        </p:nvSpPr>
        <p:spPr>
          <a:xfrm>
            <a:off x="1359016" y="948071"/>
            <a:ext cx="2583809" cy="956929"/>
          </a:xfrm>
          <a:prstGeom prst="rect">
            <a:avLst/>
          </a:prstGeom>
          <a:noFill/>
        </p:spPr>
        <p:txBody>
          <a:bodyPr wrap="square" rtlCol="0">
            <a:spAutoFit/>
          </a:bodyPr>
          <a:lstStyle/>
          <a:p>
            <a:pPr algn="l">
              <a:lnSpc>
                <a:spcPct val="120000"/>
              </a:lnSpc>
            </a:pPr>
            <a:r>
              <a:rPr kumimoji="1" lang="ja-JP" altLang="en-US" sz="1600" dirty="0">
                <a:solidFill>
                  <a:schemeClr val="bg1"/>
                </a:solidFill>
                <a:latin typeface="IBM Plex Sans" charset="0"/>
                <a:ea typeface="IBM Plex Sans" charset="0"/>
                <a:cs typeface="IBM Plex Sans" charset="0"/>
              </a:rPr>
              <a:t>制御ゲートなし</a:t>
            </a:r>
            <a:endParaRPr kumimoji="1" lang="en-US" altLang="ja-JP" sz="1600" dirty="0">
              <a:solidFill>
                <a:schemeClr val="bg1"/>
              </a:solidFill>
              <a:latin typeface="IBM Plex Sans" charset="0"/>
              <a:ea typeface="IBM Plex Sans" charset="0"/>
              <a:cs typeface="IBM Plex Sans" charset="0"/>
            </a:endParaRPr>
          </a:p>
          <a:p>
            <a:pPr algn="l">
              <a:lnSpc>
                <a:spcPct val="120000"/>
              </a:lnSpc>
            </a:pPr>
            <a:r>
              <a:rPr kumimoji="1" lang="ja-JP" altLang="en-US" sz="1600" dirty="0">
                <a:solidFill>
                  <a:schemeClr val="bg1"/>
                </a:solidFill>
                <a:latin typeface="IBM Plex Sans" charset="0"/>
                <a:ea typeface="IBM Plex Sans" charset="0"/>
                <a:cs typeface="IBM Plex Sans" charset="0"/>
              </a:rPr>
              <a:t>→エンタングルされない</a:t>
            </a:r>
            <a:endParaRPr kumimoji="1" lang="en-US" altLang="ja-JP" sz="1600" dirty="0">
              <a:solidFill>
                <a:schemeClr val="bg1"/>
              </a:solidFill>
              <a:latin typeface="IBM Plex Sans" charset="0"/>
              <a:ea typeface="IBM Plex Sans" charset="0"/>
              <a:cs typeface="IBM Plex Sans" charset="0"/>
            </a:endParaRPr>
          </a:p>
          <a:p>
            <a:pPr algn="l">
              <a:lnSpc>
                <a:spcPct val="120000"/>
              </a:lnSpc>
            </a:pPr>
            <a:r>
              <a:rPr kumimoji="1" lang="ja-JP" altLang="en-US" sz="1600" dirty="0">
                <a:solidFill>
                  <a:schemeClr val="bg1"/>
                </a:solidFill>
                <a:latin typeface="IBM Plex Sans" charset="0"/>
                <a:ea typeface="IBM Plex Sans" charset="0"/>
                <a:cs typeface="IBM Plex Sans" charset="0"/>
              </a:rPr>
              <a:t>→</a:t>
            </a:r>
            <a:r>
              <a:rPr kumimoji="1" lang="en-US" altLang="ja-JP" sz="1600" dirty="0">
                <a:solidFill>
                  <a:schemeClr val="bg1"/>
                </a:solidFill>
                <a:latin typeface="IBM Plex Sans" charset="0"/>
                <a:ea typeface="IBM Plex Sans" charset="0"/>
                <a:cs typeface="IBM Plex Sans" charset="0"/>
              </a:rPr>
              <a:t>Entangling Capability=0</a:t>
            </a:r>
            <a:endParaRPr kumimoji="1" lang="ja-JP" altLang="en-US" sz="1600" dirty="0">
              <a:solidFill>
                <a:schemeClr val="bg1"/>
              </a:solidFill>
              <a:latin typeface="IBM Plex Sans" charset="0"/>
              <a:ea typeface="IBM Plex Sans" charset="0"/>
              <a:cs typeface="IBM Plex Sans" charset="0"/>
            </a:endParaRPr>
          </a:p>
        </p:txBody>
      </p:sp>
      <p:sp>
        <p:nvSpPr>
          <p:cNvPr id="6" name="テキスト ボックス 5">
            <a:extLst>
              <a:ext uri="{FF2B5EF4-FFF2-40B4-BE49-F238E27FC236}">
                <a16:creationId xmlns:a16="http://schemas.microsoft.com/office/drawing/2014/main" id="{F7888CB0-68A5-4273-8912-0A42E2A7B5FD}"/>
              </a:ext>
            </a:extLst>
          </p:cNvPr>
          <p:cNvSpPr txBox="1"/>
          <p:nvPr/>
        </p:nvSpPr>
        <p:spPr>
          <a:xfrm>
            <a:off x="4387441" y="948071"/>
            <a:ext cx="2583809" cy="956929"/>
          </a:xfrm>
          <a:prstGeom prst="rect">
            <a:avLst/>
          </a:prstGeom>
          <a:noFill/>
        </p:spPr>
        <p:txBody>
          <a:bodyPr wrap="square" rtlCol="0">
            <a:spAutoFit/>
          </a:bodyPr>
          <a:lstStyle/>
          <a:p>
            <a:pPr algn="l">
              <a:lnSpc>
                <a:spcPct val="120000"/>
              </a:lnSpc>
            </a:pPr>
            <a:r>
              <a:rPr kumimoji="1" lang="ja-JP" altLang="en-US" sz="1600" dirty="0">
                <a:solidFill>
                  <a:schemeClr val="bg1"/>
                </a:solidFill>
                <a:latin typeface="IBM Plex Sans" charset="0"/>
                <a:ea typeface="IBM Plex Sans" charset="0"/>
                <a:cs typeface="IBM Plex Sans" charset="0"/>
              </a:rPr>
              <a:t>制御ゲートあり</a:t>
            </a:r>
            <a:endParaRPr kumimoji="1" lang="en-US" altLang="ja-JP" sz="1600" dirty="0">
              <a:solidFill>
                <a:schemeClr val="bg1"/>
              </a:solidFill>
              <a:latin typeface="IBM Plex Sans" charset="0"/>
              <a:ea typeface="IBM Plex Sans" charset="0"/>
              <a:cs typeface="IBM Plex Sans" charset="0"/>
            </a:endParaRPr>
          </a:p>
          <a:p>
            <a:pPr algn="l">
              <a:lnSpc>
                <a:spcPct val="120000"/>
              </a:lnSpc>
            </a:pPr>
            <a:r>
              <a:rPr kumimoji="1" lang="ja-JP" altLang="en-US" sz="1600" dirty="0">
                <a:solidFill>
                  <a:schemeClr val="bg1"/>
                </a:solidFill>
                <a:latin typeface="IBM Plex Sans" charset="0"/>
                <a:ea typeface="IBM Plex Sans" charset="0"/>
                <a:cs typeface="IBM Plex Sans" charset="0"/>
              </a:rPr>
              <a:t>→エンタングルされる</a:t>
            </a:r>
            <a:endParaRPr kumimoji="1" lang="en-US" altLang="ja-JP" sz="1600" dirty="0">
              <a:solidFill>
                <a:schemeClr val="bg1"/>
              </a:solidFill>
              <a:latin typeface="IBM Plex Sans" charset="0"/>
              <a:ea typeface="IBM Plex Sans" charset="0"/>
              <a:cs typeface="IBM Plex Sans" charset="0"/>
            </a:endParaRPr>
          </a:p>
          <a:p>
            <a:pPr algn="l">
              <a:lnSpc>
                <a:spcPct val="120000"/>
              </a:lnSpc>
            </a:pPr>
            <a:r>
              <a:rPr kumimoji="1" lang="ja-JP" altLang="en-US" sz="1600" dirty="0">
                <a:solidFill>
                  <a:schemeClr val="bg1"/>
                </a:solidFill>
                <a:latin typeface="IBM Plex Sans" charset="0"/>
                <a:ea typeface="IBM Plex Sans" charset="0"/>
                <a:cs typeface="IBM Plex Sans" charset="0"/>
              </a:rPr>
              <a:t>→</a:t>
            </a:r>
            <a:r>
              <a:rPr kumimoji="1" lang="en-US" altLang="ja-JP" sz="1600" dirty="0">
                <a:solidFill>
                  <a:schemeClr val="bg1"/>
                </a:solidFill>
                <a:latin typeface="IBM Plex Sans" charset="0"/>
                <a:ea typeface="IBM Plex Sans" charset="0"/>
                <a:cs typeface="IBM Plex Sans" charset="0"/>
              </a:rPr>
              <a:t>Entangling Capability&gt;0</a:t>
            </a:r>
            <a:endParaRPr kumimoji="1" lang="ja-JP" altLang="en-US" sz="1600" dirty="0">
              <a:solidFill>
                <a:schemeClr val="bg1"/>
              </a:solidFill>
              <a:latin typeface="IBM Plex Sans" charset="0"/>
              <a:ea typeface="IBM Plex Sans" charset="0"/>
              <a:cs typeface="IBM Plex Sans" charset="0"/>
            </a:endParaRPr>
          </a:p>
        </p:txBody>
      </p:sp>
    </p:spTree>
    <p:extLst>
      <p:ext uri="{BB962C8B-B14F-4D97-AF65-F5344CB8AC3E}">
        <p14:creationId xmlns:p14="http://schemas.microsoft.com/office/powerpoint/2010/main" val="1756247361"/>
      </p:ext>
    </p:extLst>
  </p:cSld>
  <p:clrMapOvr>
    <a:masterClrMapping/>
  </p:clrMapOvr>
</p:sld>
</file>

<file path=ppt/theme/theme1.xml><?xml version="1.0" encoding="utf-8"?>
<a:theme xmlns:a="http://schemas.openxmlformats.org/drawingml/2006/main" name="IBM Quantum Master (Light)">
  <a:themeElements>
    <a:clrScheme name="Custom 2">
      <a:dk1>
        <a:srgbClr val="161616"/>
      </a:dk1>
      <a:lt1>
        <a:srgbClr val="FFFFFF"/>
      </a:lt1>
      <a:dk2>
        <a:srgbClr val="262626"/>
      </a:dk2>
      <a:lt2>
        <a:srgbClr val="F4F4F4"/>
      </a:lt2>
      <a:accent1>
        <a:srgbClr val="001D6C"/>
      </a:accent1>
      <a:accent2>
        <a:srgbClr val="4589FF"/>
      </a:accent2>
      <a:accent3>
        <a:srgbClr val="A6C8FF"/>
      </a:accent3>
      <a:accent4>
        <a:srgbClr val="E0E0E0"/>
      </a:accent4>
      <a:accent5>
        <a:srgbClr val="C6C6C6"/>
      </a:accent5>
      <a:accent6>
        <a:srgbClr val="A8A8A8"/>
      </a:accent6>
      <a:hlink>
        <a:srgbClr val="4589FF"/>
      </a:hlink>
      <a:folHlink>
        <a:srgbClr val="A6C8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accent2"/>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bg1"/>
            </a:solidFill>
            <a:effectLst/>
            <a:latin typeface="IBM Plex Sans" panose="020B0503050203000203"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lnSpc>
            <a:spcPct val="120000"/>
          </a:lnSpc>
          <a:defRPr sz="16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Presentation3" id="{5D5551EB-9721-C94F-A9ED-73B2A34CBF49}" vid="{13C4491D-F0BD-F44C-9F45-95C4C6468F41}"/>
    </a:ext>
  </a:extLst>
</a:theme>
</file>

<file path=ppt/theme/theme2.xml><?xml version="1.0" encoding="utf-8"?>
<a:theme xmlns:a="http://schemas.openxmlformats.org/drawingml/2006/main" name="IBM BxD 2018 black background">
  <a:themeElements>
    <a:clrScheme name="Custom 53">
      <a:dk1>
        <a:srgbClr val="FFFFFF"/>
      </a:dk1>
      <a:lt1>
        <a:srgbClr val="000000"/>
      </a:lt1>
      <a:dk2>
        <a:srgbClr val="565656"/>
      </a:dk2>
      <a:lt2>
        <a:srgbClr val="F3F3F3"/>
      </a:lt2>
      <a:accent1>
        <a:srgbClr val="757575"/>
      </a:accent1>
      <a:accent2>
        <a:srgbClr val="0F6DFF"/>
      </a:accent2>
      <a:accent3>
        <a:srgbClr val="D6316C"/>
      </a:accent3>
      <a:accent4>
        <a:srgbClr val="914BFA"/>
      </a:accent4>
      <a:accent5>
        <a:srgbClr val="008280"/>
      </a:accent5>
      <a:accent6>
        <a:srgbClr val="6E757D"/>
      </a:accent6>
      <a:hlink>
        <a:srgbClr val="0E6FFF"/>
      </a:hlink>
      <a:folHlink>
        <a:srgbClr val="6BA5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ppt/theme/theme3.xml><?xml version="1.0" encoding="utf-8"?>
<a:theme xmlns:a="http://schemas.openxmlformats.org/drawingml/2006/main" name="IBM BxD 2018 black background">
  <a:themeElements>
    <a:clrScheme name="Custom 53">
      <a:dk1>
        <a:srgbClr val="FFFFFF"/>
      </a:dk1>
      <a:lt1>
        <a:srgbClr val="000000"/>
      </a:lt1>
      <a:dk2>
        <a:srgbClr val="565656"/>
      </a:dk2>
      <a:lt2>
        <a:srgbClr val="F3F3F3"/>
      </a:lt2>
      <a:accent1>
        <a:srgbClr val="757575"/>
      </a:accent1>
      <a:accent2>
        <a:srgbClr val="0F6DFF"/>
      </a:accent2>
      <a:accent3>
        <a:srgbClr val="D6316C"/>
      </a:accent3>
      <a:accent4>
        <a:srgbClr val="914BFA"/>
      </a:accent4>
      <a:accent5>
        <a:srgbClr val="008280"/>
      </a:accent5>
      <a:accent6>
        <a:srgbClr val="6E757D"/>
      </a:accent6>
      <a:hlink>
        <a:srgbClr val="0E6FFF"/>
      </a:hlink>
      <a:folHlink>
        <a:srgbClr val="6BA5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docProps/app.xml><?xml version="1.0" encoding="utf-8"?>
<Properties xmlns="http://schemas.openxmlformats.org/officeDocument/2006/extended-properties" xmlns:vt="http://schemas.openxmlformats.org/officeDocument/2006/docPropsVTypes">
  <Template>IBM Quantum Master (Light)</Template>
  <TotalTime>31220</TotalTime>
  <Words>686</Words>
  <Application>Microsoft Office PowerPoint</Application>
  <PresentationFormat>画面に合わせる (16:9)</PresentationFormat>
  <Paragraphs>71</Paragraphs>
  <Slides>15</Slides>
  <Notes>1</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15</vt:i4>
      </vt:variant>
    </vt:vector>
  </HeadingPairs>
  <TitlesOfParts>
    <vt:vector size="27" baseType="lpstr">
      <vt:lpstr>.AppleSystemUIFont</vt:lpstr>
      <vt:lpstr>HelvNeue Light for IBM</vt:lpstr>
      <vt:lpstr>IBM Plex Sans Regular</vt:lpstr>
      <vt:lpstr>System Font Regular</vt:lpstr>
      <vt:lpstr>メイリオ</vt:lpstr>
      <vt:lpstr>Arial</vt:lpstr>
      <vt:lpstr>Cambria Math</vt:lpstr>
      <vt:lpstr>IBM Plex Sans</vt:lpstr>
      <vt:lpstr>IBM Plex Sans Light</vt:lpstr>
      <vt:lpstr>IBM Plex Sans SemiBold</vt:lpstr>
      <vt:lpstr>Wingdings</vt:lpstr>
      <vt:lpstr>IBM Quantum Master (Light)</vt:lpstr>
      <vt:lpstr>日本語訳『Qiskit Textbook Machine Learning』勉強会  ・Introduction ・Parameterized quantum circuits</vt:lpstr>
      <vt:lpstr>PowerPoint プレゼンテーション</vt:lpstr>
      <vt:lpstr>量子機械学習＝量子×機械学習</vt:lpstr>
      <vt:lpstr>量子機械学習の4つのアプローチ</vt:lpstr>
      <vt:lpstr>パラメータ化された量子回路とは</vt:lpstr>
      <vt:lpstr>パラメータ化された量子回路の特徴づけ</vt:lpstr>
      <vt:lpstr>Expressibility</vt:lpstr>
      <vt:lpstr>Entanglinig Capability</vt:lpstr>
      <vt:lpstr>Entanglinig Capability</vt:lpstr>
      <vt:lpstr>様々な回路での数値計算</vt:lpstr>
      <vt:lpstr>パラメータ付き量子回路の評価</vt:lpstr>
      <vt:lpstr>分類タスクと指標の関係(例)</vt:lpstr>
      <vt:lpstr>機械学習におけるパラメータ付き量子回路</vt:lpstr>
      <vt:lpstr>量子回路を確認してみる</vt:lpstr>
      <vt:lpstr>Qiskitにおける実装(qiskit.circuit.library)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日本語訳『Qiskit Textbook』勉強会 第0章</dc:title>
  <dc:creator>KAORI NAMBA</dc:creator>
  <cp:lastModifiedBy>Daiki Murata</cp:lastModifiedBy>
  <cp:revision>859</cp:revision>
  <dcterms:created xsi:type="dcterms:W3CDTF">2020-04-07T12:33:20Z</dcterms:created>
  <dcterms:modified xsi:type="dcterms:W3CDTF">2022-04-20T13:11:04Z</dcterms:modified>
</cp:coreProperties>
</file>