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Override4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Override5.xml" ContentType="application/vnd.openxmlformats-officedocument.themeOverride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64" r:id="rId4"/>
    <p:sldId id="274" r:id="rId5"/>
    <p:sldId id="276" r:id="rId6"/>
    <p:sldId id="275" r:id="rId7"/>
    <p:sldId id="278" r:id="rId8"/>
    <p:sldId id="277" r:id="rId9"/>
    <p:sldId id="279" r:id="rId10"/>
    <p:sldId id="281" r:id="rId11"/>
    <p:sldId id="280" r:id="rId12"/>
    <p:sldId id="282" r:id="rId13"/>
    <p:sldId id="283" r:id="rId14"/>
    <p:sldId id="286" r:id="rId15"/>
    <p:sldId id="287" r:id="rId16"/>
    <p:sldId id="25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252434"/>
    <a:srgbClr val="C01C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7" autoAdjust="0"/>
  </p:normalViewPr>
  <p:slideViewPr>
    <p:cSldViewPr snapToGrid="0">
      <p:cViewPr varScale="1">
        <p:scale>
          <a:sx n="86" d="100"/>
          <a:sy n="86" d="100"/>
        </p:scale>
        <p:origin x="21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75600-B1DD-4289-865C-C084DF1C575A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607FD-F00C-491F-8D78-8A78AC333E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首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4244" b="4244"/>
          <a:stretch>
            <a:fillRect/>
          </a:stretch>
        </p:blipFill>
        <p:spPr>
          <a:xfrm>
            <a:off x="1459" y="0"/>
            <a:ext cx="12187203" cy="6858000"/>
          </a:xfrm>
          <a:prstGeom prst="rect">
            <a:avLst/>
          </a:prstGeom>
        </p:spPr>
      </p:pic>
      <p:grpSp>
        <p:nvGrpSpPr>
          <p:cNvPr id="114" name="组合 113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<p:cNvGrpSpPr/>
          <p:nvPr userDrawn="1"/>
        </p:nvGrpSpPr>
        <p:grpSpPr>
          <a:xfrm>
            <a:off x="-1878" y="0"/>
            <a:ext cx="12193879" cy="1381539"/>
            <a:chOff x="-1878" y="0"/>
            <a:chExt cx="12193879" cy="1381539"/>
          </a:xfrm>
        </p:grpSpPr>
        <p:sp>
          <p:nvSpPr>
            <p:cNvPr id="115" name="直角三角形 114"/>
            <p:cNvSpPr/>
            <p:nvPr/>
          </p:nvSpPr>
          <p:spPr>
            <a:xfrm rot="5400000">
              <a:off x="5405961" y="-5404500"/>
              <a:ext cx="1381539" cy="12190540"/>
            </a:xfrm>
            <a:prstGeom prst="rtTriangle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6" name="组合 115"/>
            <p:cNvGrpSpPr/>
            <p:nvPr/>
          </p:nvGrpSpPr>
          <p:grpSpPr>
            <a:xfrm>
              <a:off x="-1878" y="0"/>
              <a:ext cx="12193879" cy="977903"/>
              <a:chOff x="-1878" y="0"/>
              <a:chExt cx="12193879" cy="977903"/>
            </a:xfrm>
          </p:grpSpPr>
          <p:sp>
            <p:nvSpPr>
              <p:cNvPr id="117" name="直角三角形 116"/>
              <p:cNvSpPr/>
              <p:nvPr/>
            </p:nvSpPr>
            <p:spPr>
              <a:xfrm rot="5400000">
                <a:off x="5607780" y="-5606318"/>
                <a:ext cx="977902" cy="12190540"/>
              </a:xfrm>
              <a:prstGeom prst="rtTriangle">
                <a:avLst/>
              </a:pr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直角三角形 117"/>
              <p:cNvSpPr/>
              <p:nvPr/>
            </p:nvSpPr>
            <p:spPr>
              <a:xfrm rot="5400000">
                <a:off x="5845742" y="-5847620"/>
                <a:ext cx="495300" cy="12190540"/>
              </a:xfrm>
              <a:prstGeom prst="rtTriangle">
                <a:avLst/>
              </a:pr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9" name="副标题 2"/>
          <p:cNvSpPr>
            <a:spLocks noGrp="1"/>
          </p:cNvSpPr>
          <p:nvPr>
            <p:ph type="subTitle" idx="1"/>
          </p:nvPr>
        </p:nvSpPr>
        <p:spPr>
          <a:xfrm>
            <a:off x="669925" y="3189435"/>
            <a:ext cx="10850563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120" name="标题 1"/>
          <p:cNvSpPr>
            <a:spLocks noGrp="1"/>
          </p:cNvSpPr>
          <p:nvPr>
            <p:ph type="ctrTitle"/>
          </p:nvPr>
        </p:nvSpPr>
        <p:spPr>
          <a:xfrm>
            <a:off x="669925" y="1920472"/>
            <a:ext cx="10850563" cy="1180406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 userDrawn="1"/>
        </p:nvSpPr>
        <p:spPr>
          <a:xfrm flipH="1">
            <a:off x="0" y="1"/>
            <a:ext cx="12192000" cy="6858000"/>
          </a:xfrm>
          <a:prstGeom prst="rtTriangle">
            <a:avLst/>
          </a:prstGeom>
          <a:solidFill>
            <a:schemeClr val="accent2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<p:cNvSpPr/>
          <p:nvPr userDrawn="1"/>
        </p:nvSpPr>
        <p:spPr>
          <a:xfrm rot="10800000" flipH="1">
            <a:off x="0" y="0"/>
            <a:ext cx="12192000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<p:cNvSpPr/>
          <p:nvPr userDrawn="1"/>
        </p:nvSpPr>
        <p:spPr>
          <a:xfrm>
            <a:off x="0" y="5224044"/>
            <a:ext cx="2772697" cy="1633956"/>
          </a:xfrm>
          <a:prstGeom prst="triangle">
            <a:avLst>
              <a:gd name="adj" fmla="val 0"/>
            </a:avLst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<p:cNvSpPr/>
          <p:nvPr userDrawn="1"/>
        </p:nvSpPr>
        <p:spPr>
          <a:xfrm flipH="1">
            <a:off x="0" y="1"/>
            <a:ext cx="12192000" cy="6858000"/>
          </a:xfrm>
          <a:prstGeom prst="rtTriangle">
            <a:avLst/>
          </a:prstGeom>
          <a:solidFill>
            <a:schemeClr val="accent2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23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<p:cNvSpPr/>
          <p:nvPr userDrawn="1"/>
        </p:nvSpPr>
        <p:spPr>
          <a:xfrm rot="10800000">
            <a:off x="10773391" y="0"/>
            <a:ext cx="1418608" cy="1633956"/>
          </a:xfrm>
          <a:custGeom>
            <a:avLst/>
            <a:gdLst>
              <a:gd name="connsiteX0" fmla="*/ 0 w 1418608"/>
              <a:gd name="connsiteY0" fmla="*/ 1633956 h 1633956"/>
              <a:gd name="connsiteX1" fmla="*/ 0 w 1418608"/>
              <a:gd name="connsiteY1" fmla="*/ 0 h 1633956"/>
              <a:gd name="connsiteX2" fmla="*/ 1418608 w 1418608"/>
              <a:gd name="connsiteY2" fmla="*/ 835989 h 1633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8608" h="1633956">
                <a:moveTo>
                  <a:pt x="0" y="1633956"/>
                </a:moveTo>
                <a:lnTo>
                  <a:pt x="0" y="0"/>
                </a:lnTo>
                <a:lnTo>
                  <a:pt x="1418608" y="835989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6592407" y="3579978"/>
            <a:ext cx="4928080" cy="656792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idx="1"/>
          </p:nvPr>
        </p:nvSpPr>
        <p:spPr>
          <a:xfrm>
            <a:off x="6592407" y="4236769"/>
            <a:ext cx="492808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669925" y="1130300"/>
            <a:ext cx="10850563" cy="49990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5D65EEC-FDC7-4041-AA6E-519CE4AB52CF}" type="datetimeFigureOut">
              <a:rPr lang="zh-CN" altLang="en-US" smtClean="0"/>
              <a:t>2020/7/31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7C7F0CD-1C5A-4736-9883-5FC8143A5C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0" y="0"/>
            <a:ext cx="12192000" cy="637309"/>
            <a:chOff x="0" y="0"/>
            <a:chExt cx="12192000" cy="1028700"/>
          </a:xfrm>
        </p:grpSpPr>
        <p:sp>
          <p:nvSpPr>
            <p:cNvPr id="9" name="直角三角形 8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16200000" flipH="1">
              <a:off x="5581650" y="-5581650"/>
              <a:ext cx="1028700" cy="12192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直角三角形 9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16200000" flipH="1">
              <a:off x="5816600" y="-5816600"/>
              <a:ext cx="558800" cy="12192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5EEC-FDC7-4041-AA6E-519CE4AB52CF}" type="datetimeFigureOut">
              <a:rPr lang="zh-CN" altLang="en-US" smtClean="0"/>
              <a:t>2020/7/31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F0CD-1C5A-4736-9883-5FC8143A5C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尾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图片 114"/>
          <p:cNvPicPr>
            <a:picLocks noChangeAspect="1"/>
          </p:cNvPicPr>
          <p:nvPr userDrawn="1"/>
        </p:nvPicPr>
        <p:blipFill rotWithShape="1">
          <a:blip r:embed="rId2"/>
          <a:srcRect t="4244" b="4244"/>
          <a:stretch>
            <a:fillRect/>
          </a:stretch>
        </p:blipFill>
        <p:spPr>
          <a:xfrm>
            <a:off x="1459" y="0"/>
            <a:ext cx="12187203" cy="6858000"/>
          </a:xfrm>
          <a:prstGeom prst="rect">
            <a:avLst/>
          </a:prstGeom>
        </p:spPr>
      </p:pic>
      <p:grpSp>
        <p:nvGrpSpPr>
          <p:cNvPr id="119" name="组合 118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<p:cNvGrpSpPr/>
          <p:nvPr userDrawn="1"/>
        </p:nvGrpSpPr>
        <p:grpSpPr>
          <a:xfrm flipH="1" flipV="1">
            <a:off x="-1878" y="5476461"/>
            <a:ext cx="12193879" cy="1381539"/>
            <a:chOff x="-1878" y="0"/>
            <a:chExt cx="12193879" cy="1381539"/>
          </a:xfrm>
        </p:grpSpPr>
        <p:sp>
          <p:nvSpPr>
            <p:cNvPr id="120" name="直角三角形 119"/>
            <p:cNvSpPr/>
            <p:nvPr/>
          </p:nvSpPr>
          <p:spPr>
            <a:xfrm rot="5400000">
              <a:off x="5405961" y="-5404500"/>
              <a:ext cx="1381539" cy="12190540"/>
            </a:xfrm>
            <a:prstGeom prst="rtTriangle">
              <a:avLst/>
            </a:prstGeom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-1878" y="0"/>
              <a:ext cx="12193879" cy="977903"/>
              <a:chOff x="-1878" y="0"/>
              <a:chExt cx="12193879" cy="977903"/>
            </a:xfrm>
          </p:grpSpPr>
          <p:sp>
            <p:nvSpPr>
              <p:cNvPr id="122" name="直角三角形 121"/>
              <p:cNvSpPr/>
              <p:nvPr/>
            </p:nvSpPr>
            <p:spPr>
              <a:xfrm rot="5400000">
                <a:off x="5607780" y="-5606318"/>
                <a:ext cx="977902" cy="12190540"/>
              </a:xfrm>
              <a:prstGeom prst="rtTriangle">
                <a:avLst/>
              </a:prstGeom>
              <a:ln>
                <a:noFill/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直角三角形 122"/>
              <p:cNvSpPr/>
              <p:nvPr/>
            </p:nvSpPr>
            <p:spPr>
              <a:xfrm rot="5400000">
                <a:off x="5845742" y="-5847620"/>
                <a:ext cx="495300" cy="12190540"/>
              </a:xfrm>
              <a:prstGeom prst="rtTriangle">
                <a:avLst/>
              </a:prstGeom>
              <a:ln>
                <a:noFill/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6" name="标题 1"/>
          <p:cNvSpPr>
            <a:spLocks noGrp="1"/>
          </p:cNvSpPr>
          <p:nvPr>
            <p:ph type="ctrTitle" hasCustomPrompt="1"/>
          </p:nvPr>
        </p:nvSpPr>
        <p:spPr>
          <a:xfrm>
            <a:off x="669925" y="3053676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17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4304717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zh-CN" altLang="en-US" dirty="0"/>
              <a:t>公司或署名</a:t>
            </a:r>
            <a:endParaRPr lang="en-US" altLang="zh-CN" dirty="0"/>
          </a:p>
        </p:txBody>
      </p:sp>
      <p:sp>
        <p:nvSpPr>
          <p:cNvPr id="11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4620351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zh-CN" altLang="en-US" dirty="0"/>
              <a:t>版权信息或网址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5EEC-FDC7-4041-AA6E-519CE4AB52CF}" type="datetimeFigureOut">
              <a:rPr lang="zh-CN" altLang="en-US" smtClean="0"/>
              <a:t>2020/7/31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F0CD-1C5A-4736-9883-5FC8143A5C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EE87-E84D-4794-AAE5-5EBFA06D5749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9163-3264-45B9-8805-38B3DB57B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365125"/>
            <a:ext cx="10850563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130300"/>
            <a:ext cx="10850563" cy="500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69925" y="6356350"/>
            <a:ext cx="2911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65EEC-FDC7-4041-AA6E-519CE4AB52CF}" type="datetimeFigureOut">
              <a:rPr lang="zh-CN" altLang="en-US" smtClean="0"/>
              <a:t>2020/7/31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909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7F0CD-1C5A-4736-9883-5FC8143A5C3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0" y="0"/>
            <a:ext cx="12192000" cy="637309"/>
            <a:chOff x="0" y="0"/>
            <a:chExt cx="12192000" cy="1028700"/>
          </a:xfrm>
        </p:grpSpPr>
        <p:sp>
          <p:nvSpPr>
            <p:cNvPr id="9" name="直角三角形 8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16200000" flipH="1">
              <a:off x="5581650" y="-5581650"/>
              <a:ext cx="1028700" cy="12192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直角三角形 9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16200000" flipH="1">
              <a:off x="5816600" y="-5816600"/>
              <a:ext cx="558800" cy="12192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 descr="OQAAAB+LCAAAAAAABACrVlIpqSxIVbJSCs5NLCpxyUxML0rM9SxJzVXSUfJMUbLKK83J0VFyysxLycxLdy/KLy0oVrKKjq0FALpUkis5AAAA"/>
          <p:cNvSpPr/>
          <p:nvPr/>
        </p:nvSpPr>
        <p:spPr>
          <a:xfrm>
            <a:off x="3119120" y="1934986"/>
            <a:ext cx="2570481" cy="875357"/>
          </a:xfrm>
          <a:prstGeom prst="rect">
            <a:avLst/>
          </a:prstGeom>
          <a:solidFill>
            <a:srgbClr val="333F50">
              <a:alpha val="98039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 sz="3600" b="1" dirty="0">
              <a:cs typeface="+mn-ea"/>
              <a:sym typeface="+mn-lt"/>
            </a:endParaRPr>
          </a:p>
        </p:txBody>
      </p:sp>
      <p:sp>
        <p:nvSpPr>
          <p:cNvPr id="5" name="矩形 4" descr="OQAAAB+LCAAAAAAABACrVlIpqSxIVbJSCs5NLCpxyUxML0rM9SxJzVXSUfJMUbLKK83J0VFyysxLycxLdy/KLy0oVrKKjq0FALpUkis5AAAA"/>
          <p:cNvSpPr/>
          <p:nvPr/>
        </p:nvSpPr>
        <p:spPr>
          <a:xfrm>
            <a:off x="3108960" y="2845680"/>
            <a:ext cx="5974080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 sz="3600" b="1" dirty="0">
              <a:cs typeface="+mn-ea"/>
              <a:sym typeface="+mn-lt"/>
            </a:endParaRPr>
          </a:p>
        </p:txBody>
      </p:sp>
      <p:sp>
        <p:nvSpPr>
          <p:cNvPr id="4" name="文本框 3" descr="OQAAAB+LCAAAAAAABACrVlIpqSxIVbJSCs5NLCpxyUxML0rM9SxJzVXSUfJMUbLKK83J0VFyysxLycxLdy/KLy0oVrKKjq0FALpUkis5AAAA"/>
          <p:cNvSpPr txBox="1"/>
          <p:nvPr/>
        </p:nvSpPr>
        <p:spPr>
          <a:xfrm>
            <a:off x="3059080" y="1818666"/>
            <a:ext cx="6073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心秘籍项目展示</a:t>
            </a:r>
          </a:p>
        </p:txBody>
      </p:sp>
      <p:sp>
        <p:nvSpPr>
          <p:cNvPr id="7" name="文本框 6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<p:cNvSpPr txBox="1"/>
          <p:nvPr/>
        </p:nvSpPr>
        <p:spPr>
          <a:xfrm>
            <a:off x="2768418" y="2891399"/>
            <a:ext cx="6655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为职业院校学生量身定制的心理测评系统</a:t>
            </a:r>
          </a:p>
        </p:txBody>
      </p:sp>
      <p:sp>
        <p:nvSpPr>
          <p:cNvPr id="14" name="等腰三角形 13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<p:cNvSpPr/>
          <p:nvPr/>
        </p:nvSpPr>
        <p:spPr>
          <a:xfrm rot="10800000">
            <a:off x="4254721" y="1696647"/>
            <a:ext cx="299278" cy="21548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 descr="OQAAAB+LCAAAAAAABACrVlIpqSxIVbJSCs5NLCpxyUxML0rM9SxJzVXSUfJMUbLKK83J0VFyysxLycxLdy/KLy0oVrKKjq0FALpUkis5AAAA"/>
          <p:cNvSpPr/>
          <p:nvPr/>
        </p:nvSpPr>
        <p:spPr>
          <a:xfrm>
            <a:off x="9392478" y="6508743"/>
            <a:ext cx="2799522" cy="2484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Copyright © 2016 Simon PPT. All Right</a:t>
            </a:r>
            <a:r>
              <a:rPr lang="en-US" altLang="zh-CN" sz="100" noProof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s Reserved. </a:t>
            </a:r>
          </a:p>
        </p:txBody>
      </p:sp>
      <p:sp>
        <p:nvSpPr>
          <p:cNvPr id="9" name="文本框 8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<p:cNvSpPr txBox="1"/>
          <p:nvPr/>
        </p:nvSpPr>
        <p:spPr>
          <a:xfrm>
            <a:off x="4305316" y="3918413"/>
            <a:ext cx="35813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小组成员：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A(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项目总体框架设计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)</a:t>
            </a:r>
          </a:p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B(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前端设计、文档撰写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)</a:t>
            </a:r>
          </a:p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C(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数据库设计、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制作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)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C01C23"/>
                </a:solidFill>
              </a:rPr>
              <a:t>功能展示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3080551" y="365124"/>
            <a:ext cx="8439937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333F50"/>
                </a:solidFill>
              </a:rPr>
              <a:t>填写测评问卷</a:t>
            </a:r>
          </a:p>
        </p:txBody>
      </p:sp>
      <p:sp>
        <p:nvSpPr>
          <p:cNvPr id="5" name="文本框 4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<p:cNvSpPr txBox="1"/>
          <p:nvPr/>
        </p:nvSpPr>
        <p:spPr>
          <a:xfrm>
            <a:off x="669925" y="1142499"/>
            <a:ext cx="1072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52434"/>
                </a:solidFill>
                <a:cs typeface="+mn-ea"/>
                <a:sym typeface="+mn-lt"/>
              </a:rPr>
              <a:t>提供菜单选项，优化体验。</a:t>
            </a:r>
            <a:endParaRPr lang="en-US" altLang="zh-CN" sz="2400" dirty="0">
              <a:solidFill>
                <a:srgbClr val="252434"/>
              </a:solidFill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615" y="1715770"/>
            <a:ext cx="4900295" cy="47320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C01C23"/>
                </a:solidFill>
              </a:rPr>
              <a:t>功能展示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3080551" y="365124"/>
            <a:ext cx="8439937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333F50"/>
                </a:solidFill>
              </a:rPr>
              <a:t>查看测评结果</a:t>
            </a:r>
          </a:p>
        </p:txBody>
      </p:sp>
      <p:sp>
        <p:nvSpPr>
          <p:cNvPr id="5" name="文本框 4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<p:cNvSpPr txBox="1"/>
          <p:nvPr/>
        </p:nvSpPr>
        <p:spPr>
          <a:xfrm>
            <a:off x="669925" y="1142499"/>
            <a:ext cx="10720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52434"/>
                </a:solidFill>
                <a:cs typeface="+mn-ea"/>
                <a:sym typeface="+mn-lt"/>
              </a:rPr>
              <a:t>普通用户只需要关心测评结果即可，分数并不会直接提供给用户；若测评未完成则提供测评跳转链接；管理员可以看到问卷的真实分数。</a:t>
            </a:r>
            <a:endParaRPr lang="en-US" altLang="zh-CN" sz="2400" dirty="0">
              <a:solidFill>
                <a:srgbClr val="252434"/>
              </a:solidFill>
              <a:cs typeface="+mn-ea"/>
              <a:sym typeface="+mn-lt"/>
            </a:endParaRPr>
          </a:p>
          <a:p>
            <a:endParaRPr lang="en-US" altLang="zh-CN" sz="2400" dirty="0">
              <a:solidFill>
                <a:srgbClr val="252434"/>
              </a:solidFill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2461895"/>
            <a:ext cx="3757930" cy="3629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660" y="2461895"/>
            <a:ext cx="3757930" cy="36290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10" y="2461895"/>
            <a:ext cx="3757930" cy="36290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C01C23"/>
                </a:solidFill>
              </a:rPr>
              <a:t>功能展示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3080551" y="365124"/>
            <a:ext cx="8439937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333F50"/>
                </a:solidFill>
              </a:rPr>
              <a:t>查看心理科普</a:t>
            </a:r>
          </a:p>
        </p:txBody>
      </p:sp>
      <p:sp>
        <p:nvSpPr>
          <p:cNvPr id="8" name="文本框 7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<p:cNvSpPr txBox="1"/>
          <p:nvPr/>
        </p:nvSpPr>
        <p:spPr>
          <a:xfrm>
            <a:off x="669925" y="1142499"/>
            <a:ext cx="1072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52434"/>
                </a:solidFill>
                <a:cs typeface="+mn-ea"/>
                <a:sym typeface="+mn-lt"/>
              </a:rPr>
              <a:t>普通用户只有查看权限；管理员拥有专栏管理权。</a:t>
            </a:r>
            <a:endParaRPr lang="en-US" altLang="zh-CN" sz="2400" dirty="0">
              <a:solidFill>
                <a:srgbClr val="252434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2095500"/>
            <a:ext cx="4420235" cy="42684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695" y="2157095"/>
            <a:ext cx="4418965" cy="42678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C01C23"/>
                </a:solidFill>
              </a:rPr>
              <a:t>功能展示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3080551" y="365124"/>
            <a:ext cx="8439937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333F50"/>
                </a:solidFill>
              </a:rPr>
              <a:t>发表专栏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370" y="1644015"/>
            <a:ext cx="4745355" cy="45827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C01C23"/>
                </a:solidFill>
              </a:rPr>
              <a:t>功能展示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3080551" y="365124"/>
            <a:ext cx="8439937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333F50"/>
                </a:solidFill>
              </a:rPr>
              <a:t>用户管理</a:t>
            </a:r>
          </a:p>
        </p:txBody>
      </p:sp>
      <p:sp>
        <p:nvSpPr>
          <p:cNvPr id="5" name="文本框 4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<p:cNvSpPr txBox="1"/>
          <p:nvPr/>
        </p:nvSpPr>
        <p:spPr>
          <a:xfrm>
            <a:off x="669925" y="1142499"/>
            <a:ext cx="10720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52434"/>
                </a:solidFill>
                <a:cs typeface="+mn-ea"/>
                <a:sym typeface="+mn-lt"/>
              </a:rPr>
              <a:t>管理员可以修改用户的权限，对应修改数据库管理员识别字段。</a:t>
            </a:r>
            <a:r>
              <a:rPr lang="en-US" altLang="zh-CN" sz="2400" dirty="0">
                <a:solidFill>
                  <a:srgbClr val="252434"/>
                </a:solidFill>
                <a:cs typeface="+mn-ea"/>
                <a:sym typeface="+mn-lt"/>
              </a:rPr>
              <a:t>(</a:t>
            </a:r>
            <a:r>
              <a:rPr lang="zh-CN" altLang="en-US" sz="2400" dirty="0">
                <a:solidFill>
                  <a:srgbClr val="252434"/>
                </a:solidFill>
                <a:cs typeface="+mn-ea"/>
                <a:sym typeface="+mn-lt"/>
              </a:rPr>
              <a:t>图</a:t>
            </a:r>
            <a:r>
              <a:rPr lang="en-US" altLang="zh-CN" sz="2400" dirty="0">
                <a:solidFill>
                  <a:srgbClr val="252434"/>
                </a:solidFill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rgbClr val="252434"/>
                </a:solidFill>
                <a:cs typeface="+mn-ea"/>
                <a:sym typeface="+mn-lt"/>
              </a:rPr>
              <a:t>，权限升级后原不可见的实际分数变得可见，说明升级成功。</a:t>
            </a:r>
            <a:r>
              <a:rPr lang="en-US" altLang="zh-CN" sz="2400" dirty="0">
                <a:solidFill>
                  <a:srgbClr val="252434"/>
                </a:solidFill>
                <a:cs typeface="+mn-ea"/>
                <a:sym typeface="+mn-lt"/>
              </a:rPr>
              <a:t>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60" y="2208530"/>
            <a:ext cx="4305300" cy="41573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050" y="2208530"/>
            <a:ext cx="4304665" cy="41573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C01C23"/>
                </a:solidFill>
              </a:rPr>
              <a:t>功能展示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3080551" y="365124"/>
            <a:ext cx="8439937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333F50"/>
                </a:solidFill>
              </a:rPr>
              <a:t>退出登录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035" y="1556385"/>
            <a:ext cx="5026660" cy="48539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<p:cNvSpPr txBox="1"/>
          <p:nvPr/>
        </p:nvSpPr>
        <p:spPr>
          <a:xfrm>
            <a:off x="4637210" y="3017908"/>
            <a:ext cx="32598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HANKS</a:t>
            </a:r>
            <a:endParaRPr lang="zh-CN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" name="组合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<p:cNvGrpSpPr/>
          <p:nvPr/>
        </p:nvGrpSpPr>
        <p:grpSpPr>
          <a:xfrm>
            <a:off x="4196080" y="3017908"/>
            <a:ext cx="1259840" cy="866583"/>
            <a:chOff x="5319167" y="3253146"/>
            <a:chExt cx="2510509" cy="1919272"/>
          </a:xfrm>
        </p:grpSpPr>
        <p:sp>
          <p:nvSpPr>
            <p:cNvPr id="14" name="矩形 13"/>
            <p:cNvSpPr/>
            <p:nvPr/>
          </p:nvSpPr>
          <p:spPr>
            <a:xfrm rot="10800000">
              <a:off x="5967041" y="3253146"/>
              <a:ext cx="462355" cy="1919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319167" y="3253148"/>
              <a:ext cx="2510509" cy="381672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12" name="矩形 1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<p:cNvSpPr/>
          <p:nvPr/>
        </p:nvSpPr>
        <p:spPr>
          <a:xfrm>
            <a:off x="9641840" y="6590047"/>
            <a:ext cx="2550160" cy="2310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8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Copyright © 2016 Simon PPT. All R</a:t>
            </a:r>
            <a:r>
              <a:rPr lang="en-US" altLang="zh-CN" sz="1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8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ights Reserved. </a:t>
            </a: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<p:cNvSpPr txBox="1"/>
          <p:nvPr/>
        </p:nvSpPr>
        <p:spPr>
          <a:xfrm>
            <a:off x="4856857" y="2136798"/>
            <a:ext cx="24782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C01C23"/>
                </a:solidFill>
                <a:cs typeface="+mn-ea"/>
                <a:sym typeface="+mn-lt"/>
              </a:rPr>
              <a:t>项目特色</a:t>
            </a:r>
            <a:endParaRPr lang="en-US" altLang="zh-CN" sz="4000" b="1" dirty="0">
              <a:solidFill>
                <a:srgbClr val="C01C23"/>
              </a:solidFill>
              <a:cs typeface="+mn-ea"/>
              <a:sym typeface="+mn-lt"/>
            </a:endParaRPr>
          </a:p>
          <a:p>
            <a:pPr algn="ctr"/>
            <a:endParaRPr lang="en-US" altLang="zh-CN" sz="4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设计思路</a:t>
            </a:r>
            <a:endParaRPr lang="en-US" altLang="zh-CN" sz="4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en-US" altLang="zh-CN" sz="4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功能展示</a:t>
            </a: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C01C23"/>
                </a:solidFill>
              </a:rPr>
              <a:t>项目特色</a:t>
            </a:r>
          </a:p>
        </p:txBody>
      </p:sp>
      <p:sp>
        <p:nvSpPr>
          <p:cNvPr id="6" name="文本框 5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<p:cNvSpPr txBox="1"/>
          <p:nvPr/>
        </p:nvSpPr>
        <p:spPr>
          <a:xfrm>
            <a:off x="669924" y="1479851"/>
            <a:ext cx="107201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252434"/>
                </a:solidFill>
                <a:cs typeface="+mn-ea"/>
                <a:sym typeface="+mn-lt"/>
              </a:rPr>
              <a:t>       </a:t>
            </a:r>
            <a:r>
              <a:rPr lang="zh-CN" altLang="en-US" sz="2400" dirty="0">
                <a:solidFill>
                  <a:srgbClr val="252434"/>
                </a:solidFill>
                <a:cs typeface="+mn-ea"/>
                <a:sym typeface="+mn-lt"/>
              </a:rPr>
              <a:t>基于现有的心理测评系统，为职业院校学生量身定制一套科学可行的心理测评系统，系统功能包括心理测评、心理科普两大主要功能。</a:t>
            </a:r>
            <a:endParaRPr lang="en-US" altLang="zh-CN" sz="2400" dirty="0">
              <a:solidFill>
                <a:srgbClr val="252434"/>
              </a:solidFill>
              <a:cs typeface="+mn-ea"/>
              <a:sym typeface="+mn-lt"/>
            </a:endParaRPr>
          </a:p>
          <a:p>
            <a:endParaRPr lang="en-US" altLang="zh-CN" sz="2400" dirty="0">
              <a:solidFill>
                <a:srgbClr val="252434"/>
              </a:solidFill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rgbClr val="252434"/>
                </a:solidFill>
                <a:cs typeface="+mn-ea"/>
                <a:sym typeface="+mn-lt"/>
              </a:rPr>
              <a:t>       </a:t>
            </a:r>
            <a:r>
              <a:rPr lang="zh-CN" altLang="en-US" sz="2400" dirty="0">
                <a:solidFill>
                  <a:srgbClr val="252434"/>
                </a:solidFill>
                <a:cs typeface="+mn-ea"/>
                <a:sym typeface="+mn-lt"/>
              </a:rPr>
              <a:t>管理员可以自定义并发布一项测评，包括测评的问题以及对应的评分标准和分值权重，系统会基于最终结果给出合理建议。</a:t>
            </a:r>
            <a:endParaRPr lang="en-US" altLang="zh-CN" sz="2400" dirty="0">
              <a:solidFill>
                <a:srgbClr val="252434"/>
              </a:solidFill>
              <a:cs typeface="+mn-ea"/>
              <a:sym typeface="+mn-lt"/>
            </a:endParaRPr>
          </a:p>
          <a:p>
            <a:endParaRPr lang="en-US" altLang="zh-CN" sz="2400" dirty="0">
              <a:solidFill>
                <a:srgbClr val="252434"/>
              </a:solidFill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rgbClr val="252434"/>
                </a:solidFill>
                <a:cs typeface="+mn-ea"/>
                <a:sym typeface="+mn-lt"/>
              </a:rPr>
              <a:t>       </a:t>
            </a:r>
            <a:r>
              <a:rPr lang="zh-CN" altLang="en-US" sz="2400" dirty="0">
                <a:solidFill>
                  <a:srgbClr val="252434"/>
                </a:solidFill>
                <a:cs typeface="+mn-ea"/>
                <a:sym typeface="+mn-lt"/>
              </a:rPr>
              <a:t>心理科普专栏用于发布和心理健康相关的内容，管理员拥有专栏的管理权限。</a:t>
            </a:r>
            <a:endParaRPr lang="en-US" altLang="zh-CN" sz="2400" dirty="0">
              <a:solidFill>
                <a:srgbClr val="252434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<p:cNvSpPr txBox="1"/>
          <p:nvPr/>
        </p:nvSpPr>
        <p:spPr>
          <a:xfrm>
            <a:off x="4856857" y="2136798"/>
            <a:ext cx="24782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项目特色</a:t>
            </a:r>
            <a:endParaRPr lang="en-US" altLang="zh-CN" sz="4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en-US" altLang="zh-CN" sz="4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4000" b="1" dirty="0">
                <a:solidFill>
                  <a:srgbClr val="C01C23"/>
                </a:solidFill>
                <a:cs typeface="+mn-ea"/>
                <a:sym typeface="+mn-lt"/>
              </a:rPr>
              <a:t>设计思路</a:t>
            </a:r>
            <a:endParaRPr lang="en-US" altLang="zh-CN" sz="4000" b="1" dirty="0">
              <a:solidFill>
                <a:srgbClr val="C01C23"/>
              </a:solidFill>
              <a:cs typeface="+mn-ea"/>
              <a:sym typeface="+mn-lt"/>
            </a:endParaRPr>
          </a:p>
          <a:p>
            <a:pPr algn="ctr"/>
            <a:endParaRPr lang="en-US" altLang="zh-CN" sz="4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功能展示</a:t>
            </a: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C01C23"/>
                </a:solidFill>
              </a:rPr>
              <a:t>设计思路</a:t>
            </a:r>
          </a:p>
        </p:txBody>
      </p:sp>
      <p:sp>
        <p:nvSpPr>
          <p:cNvPr id="3" name="文本框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<p:cNvSpPr txBox="1"/>
          <p:nvPr/>
        </p:nvSpPr>
        <p:spPr>
          <a:xfrm>
            <a:off x="669924" y="1479851"/>
            <a:ext cx="107201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52434"/>
                </a:solidFill>
                <a:cs typeface="+mn-ea"/>
                <a:sym typeface="+mn-lt"/>
              </a:rPr>
              <a:t>项目管理工具：</a:t>
            </a:r>
            <a:r>
              <a:rPr lang="en-US" altLang="zh-CN" sz="2400" dirty="0">
                <a:solidFill>
                  <a:srgbClr val="252434"/>
                </a:solidFill>
                <a:cs typeface="+mn-ea"/>
                <a:sym typeface="+mn-lt"/>
              </a:rPr>
              <a:t>Maven</a:t>
            </a:r>
          </a:p>
          <a:p>
            <a:r>
              <a:rPr lang="en-US" altLang="zh-CN" sz="2400" dirty="0">
                <a:solidFill>
                  <a:srgbClr val="252434"/>
                </a:solidFill>
                <a:cs typeface="+mn-ea"/>
                <a:sym typeface="+mn-lt"/>
              </a:rPr>
              <a:t>Web</a:t>
            </a:r>
            <a:r>
              <a:rPr lang="zh-CN" altLang="en-US" sz="2400" dirty="0">
                <a:solidFill>
                  <a:srgbClr val="252434"/>
                </a:solidFill>
                <a:cs typeface="+mn-ea"/>
                <a:sym typeface="+mn-lt"/>
              </a:rPr>
              <a:t>服务器：</a:t>
            </a:r>
            <a:r>
              <a:rPr lang="en-US" altLang="zh-CN" sz="2400" dirty="0">
                <a:solidFill>
                  <a:srgbClr val="252434"/>
                </a:solidFill>
                <a:cs typeface="+mn-ea"/>
                <a:sym typeface="+mn-lt"/>
              </a:rPr>
              <a:t>Tomcat</a:t>
            </a:r>
          </a:p>
          <a:p>
            <a:r>
              <a:rPr lang="zh-CN" altLang="en-US" sz="2400" dirty="0">
                <a:solidFill>
                  <a:srgbClr val="252434"/>
                </a:solidFill>
                <a:cs typeface="+mn-ea"/>
                <a:sym typeface="+mn-lt"/>
              </a:rPr>
              <a:t>数据库管理系统：</a:t>
            </a:r>
            <a:r>
              <a:rPr lang="en-US" altLang="zh-CN" sz="2400" dirty="0">
                <a:solidFill>
                  <a:srgbClr val="252434"/>
                </a:solidFill>
                <a:cs typeface="+mn-ea"/>
                <a:sym typeface="+mn-lt"/>
              </a:rPr>
              <a:t>MySQL</a:t>
            </a:r>
          </a:p>
          <a:p>
            <a:r>
              <a:rPr lang="en-US" altLang="zh-CN" sz="2400" dirty="0">
                <a:solidFill>
                  <a:srgbClr val="252434"/>
                </a:solidFill>
                <a:cs typeface="+mn-ea"/>
                <a:sym typeface="+mn-lt"/>
              </a:rPr>
              <a:t>SQL</a:t>
            </a:r>
            <a:r>
              <a:rPr lang="zh-CN" altLang="en-US" sz="2400" dirty="0">
                <a:solidFill>
                  <a:srgbClr val="252434"/>
                </a:solidFill>
                <a:cs typeface="+mn-ea"/>
                <a:sym typeface="+mn-lt"/>
              </a:rPr>
              <a:t>持久层映射框架：</a:t>
            </a:r>
            <a:r>
              <a:rPr lang="en-US" altLang="zh-CN" sz="2400" dirty="0" err="1">
                <a:solidFill>
                  <a:srgbClr val="252434"/>
                </a:solidFill>
                <a:cs typeface="+mn-ea"/>
                <a:sym typeface="+mn-lt"/>
              </a:rPr>
              <a:t>MyBatis</a:t>
            </a:r>
            <a:endParaRPr lang="en-US" altLang="zh-CN" sz="2400" dirty="0">
              <a:solidFill>
                <a:srgbClr val="252434"/>
              </a:solidFill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rgbClr val="252434"/>
                </a:solidFill>
                <a:cs typeface="+mn-ea"/>
                <a:sym typeface="+mn-lt"/>
              </a:rPr>
              <a:t>Web</a:t>
            </a:r>
            <a:r>
              <a:rPr lang="zh-CN" altLang="en-US" sz="2400" dirty="0">
                <a:solidFill>
                  <a:srgbClr val="252434"/>
                </a:solidFill>
                <a:cs typeface="+mn-ea"/>
                <a:sym typeface="+mn-lt"/>
              </a:rPr>
              <a:t>框架：</a:t>
            </a:r>
            <a:r>
              <a:rPr lang="en-US" altLang="zh-CN" sz="2400" dirty="0" err="1">
                <a:solidFill>
                  <a:srgbClr val="252434"/>
                </a:solidFill>
                <a:cs typeface="+mn-ea"/>
                <a:sym typeface="+mn-lt"/>
              </a:rPr>
              <a:t>SpringMVC</a:t>
            </a:r>
            <a:endParaRPr lang="en-US" altLang="zh-CN" sz="2400" dirty="0">
              <a:solidFill>
                <a:srgbClr val="252434"/>
              </a:solidFill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rgbClr val="252434"/>
                </a:solidFill>
                <a:cs typeface="+mn-ea"/>
                <a:sym typeface="+mn-lt"/>
              </a:rPr>
              <a:t>前端框架：</a:t>
            </a:r>
            <a:r>
              <a:rPr lang="en-US" altLang="zh-CN" sz="2400" dirty="0" err="1">
                <a:solidFill>
                  <a:srgbClr val="252434"/>
                </a:solidFill>
                <a:cs typeface="+mn-ea"/>
                <a:sym typeface="+mn-lt"/>
              </a:rPr>
              <a:t>LayUI</a:t>
            </a:r>
            <a:endParaRPr lang="en-US" altLang="zh-CN" sz="2400" dirty="0">
              <a:solidFill>
                <a:srgbClr val="252434"/>
              </a:solidFill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rgbClr val="252434"/>
                </a:solidFill>
                <a:cs typeface="+mn-ea"/>
                <a:sym typeface="+mn-lt"/>
              </a:rPr>
              <a:t>前端交互：</a:t>
            </a:r>
            <a:r>
              <a:rPr lang="en-US" altLang="zh-CN" sz="2400" dirty="0">
                <a:solidFill>
                  <a:srgbClr val="252434"/>
                </a:solidFill>
                <a:cs typeface="+mn-ea"/>
                <a:sym typeface="+mn-lt"/>
              </a:rPr>
              <a:t>jQuery</a:t>
            </a:r>
          </a:p>
          <a:p>
            <a:endParaRPr lang="en-US" altLang="zh-CN" sz="2400" dirty="0">
              <a:solidFill>
                <a:srgbClr val="252434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<p:cNvSpPr txBox="1"/>
          <p:nvPr/>
        </p:nvSpPr>
        <p:spPr>
          <a:xfrm>
            <a:off x="4856857" y="2136798"/>
            <a:ext cx="24782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项目特色</a:t>
            </a:r>
            <a:endParaRPr lang="en-US" altLang="zh-CN" sz="4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en-US" altLang="zh-CN" sz="4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设计思路</a:t>
            </a:r>
            <a:endParaRPr lang="en-US" altLang="zh-CN" sz="4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en-US" altLang="zh-CN" sz="4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4000" b="1" dirty="0">
                <a:solidFill>
                  <a:srgbClr val="C01C23"/>
                </a:solidFill>
                <a:cs typeface="+mn-ea"/>
                <a:sym typeface="+mn-lt"/>
              </a:rPr>
              <a:t>功能展示</a:t>
            </a: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C01C23"/>
                </a:solidFill>
              </a:rPr>
              <a:t>功能展示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3080551" y="365124"/>
            <a:ext cx="8439937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333F50"/>
                </a:solidFill>
              </a:rPr>
              <a:t>用户登录</a:t>
            </a:r>
          </a:p>
        </p:txBody>
      </p:sp>
      <p:sp>
        <p:nvSpPr>
          <p:cNvPr id="5" name="文本框 4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<p:cNvSpPr txBox="1"/>
          <p:nvPr/>
        </p:nvSpPr>
        <p:spPr>
          <a:xfrm>
            <a:off x="669925" y="1142499"/>
            <a:ext cx="1072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52434"/>
                </a:solidFill>
                <a:cs typeface="+mn-ea"/>
                <a:sym typeface="+mn-lt"/>
              </a:rPr>
              <a:t>管理员与用户统一登录入口，以数据库字段区分用户权限。</a:t>
            </a:r>
            <a:endParaRPr lang="en-US" altLang="zh-CN" sz="2400" dirty="0">
              <a:solidFill>
                <a:srgbClr val="252434"/>
              </a:solidFill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510" y="2569845"/>
            <a:ext cx="3836035" cy="26549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15" y="2570480"/>
            <a:ext cx="3834765" cy="26543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2260" y="2569845"/>
            <a:ext cx="3835400" cy="26549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C01C23"/>
                </a:solidFill>
              </a:rPr>
              <a:t>功能展示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3080551" y="365124"/>
            <a:ext cx="8439937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333F50"/>
                </a:solidFill>
              </a:rPr>
              <a:t>管理员新建测评</a:t>
            </a:r>
          </a:p>
        </p:txBody>
      </p:sp>
      <p:sp>
        <p:nvSpPr>
          <p:cNvPr id="5" name="文本框 4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<p:cNvSpPr txBox="1"/>
          <p:nvPr/>
        </p:nvSpPr>
        <p:spPr>
          <a:xfrm>
            <a:off x="669925" y="1142499"/>
            <a:ext cx="1072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52434"/>
                </a:solidFill>
                <a:cs typeface="+mn-ea"/>
                <a:sym typeface="+mn-lt"/>
              </a:rPr>
              <a:t>自定义测评描述、问题内容及评级。</a:t>
            </a:r>
            <a:endParaRPr lang="en-US" altLang="zh-CN" sz="2400" dirty="0">
              <a:solidFill>
                <a:srgbClr val="252434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5" y="1638462"/>
            <a:ext cx="4948159" cy="41675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590" y="1717963"/>
            <a:ext cx="5114898" cy="416753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C01C23"/>
                </a:solidFill>
              </a:rPr>
              <a:t>功能展示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3080551" y="365124"/>
            <a:ext cx="8439937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333F50"/>
                </a:solidFill>
              </a:rPr>
              <a:t>查看现有测评</a:t>
            </a:r>
          </a:p>
        </p:txBody>
      </p:sp>
      <p:sp>
        <p:nvSpPr>
          <p:cNvPr id="12" name="文本框 1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<p:cNvSpPr txBox="1"/>
          <p:nvPr/>
        </p:nvSpPr>
        <p:spPr>
          <a:xfrm>
            <a:off x="669925" y="1142499"/>
            <a:ext cx="1072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52434"/>
                </a:solidFill>
                <a:cs typeface="+mn-ea"/>
                <a:sym typeface="+mn-lt"/>
              </a:rPr>
              <a:t>用户只有填写和查看权限，管理员拥有删除和新建权限。</a:t>
            </a:r>
            <a:endParaRPr lang="en-US" altLang="zh-CN" sz="2400" dirty="0">
              <a:solidFill>
                <a:srgbClr val="252434"/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50" y="1970405"/>
            <a:ext cx="4258310" cy="41128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650" y="1970405"/>
            <a:ext cx="4258310" cy="41128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Office 主题">
  <a:themeElements>
    <a:clrScheme name="扁平化模板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01C23"/>
      </a:accent1>
      <a:accent2>
        <a:srgbClr val="25243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l1hiom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扁平化模板">
    <a:dk1>
      <a:srgbClr val="000000"/>
    </a:dk1>
    <a:lt1>
      <a:srgbClr val="FFFFFF"/>
    </a:lt1>
    <a:dk2>
      <a:srgbClr val="44546A"/>
    </a:dk2>
    <a:lt2>
      <a:srgbClr val="E7E6E6"/>
    </a:lt2>
    <a:accent1>
      <a:srgbClr val="C01C23"/>
    </a:accent1>
    <a:accent2>
      <a:srgbClr val="25243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扁平化模板">
    <a:dk1>
      <a:srgbClr val="000000"/>
    </a:dk1>
    <a:lt1>
      <a:srgbClr val="FFFFFF"/>
    </a:lt1>
    <a:dk2>
      <a:srgbClr val="44546A"/>
    </a:dk2>
    <a:lt2>
      <a:srgbClr val="E7E6E6"/>
    </a:lt2>
    <a:accent1>
      <a:srgbClr val="C01C23"/>
    </a:accent1>
    <a:accent2>
      <a:srgbClr val="25243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扁平化模板">
    <a:dk1>
      <a:srgbClr val="000000"/>
    </a:dk1>
    <a:lt1>
      <a:srgbClr val="FFFFFF"/>
    </a:lt1>
    <a:dk2>
      <a:srgbClr val="44546A"/>
    </a:dk2>
    <a:lt2>
      <a:srgbClr val="E7E6E6"/>
    </a:lt2>
    <a:accent1>
      <a:srgbClr val="C01C23"/>
    </a:accent1>
    <a:accent2>
      <a:srgbClr val="25243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扁平化模板">
    <a:dk1>
      <a:srgbClr val="000000"/>
    </a:dk1>
    <a:lt1>
      <a:srgbClr val="FFFFFF"/>
    </a:lt1>
    <a:dk2>
      <a:srgbClr val="44546A"/>
    </a:dk2>
    <a:lt2>
      <a:srgbClr val="E7E6E6"/>
    </a:lt2>
    <a:accent1>
      <a:srgbClr val="C01C23"/>
    </a:accent1>
    <a:accent2>
      <a:srgbClr val="25243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扁平化模板">
    <a:dk1>
      <a:srgbClr val="000000"/>
    </a:dk1>
    <a:lt1>
      <a:srgbClr val="FFFFFF"/>
    </a:lt1>
    <a:dk2>
      <a:srgbClr val="44546A"/>
    </a:dk2>
    <a:lt2>
      <a:srgbClr val="E7E6E6"/>
    </a:lt2>
    <a:accent1>
      <a:srgbClr val="C01C23"/>
    </a:accent1>
    <a:accent2>
      <a:srgbClr val="25243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12</Template>
  <TotalTime>0</TotalTime>
  <Words>372</Words>
  <Application>Microsoft Office PowerPoint</Application>
  <PresentationFormat>宽屏</PresentationFormat>
  <Paragraphs>64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微软雅黑</vt:lpstr>
      <vt:lpstr>Arial</vt:lpstr>
      <vt:lpstr>Office 主题</vt:lpstr>
      <vt:lpstr>PowerPoint 演示文稿</vt:lpstr>
      <vt:lpstr>PowerPoint 演示文稿</vt:lpstr>
      <vt:lpstr>项目特色</vt:lpstr>
      <vt:lpstr>PowerPoint 演示文稿</vt:lpstr>
      <vt:lpstr>设计思路</vt:lpstr>
      <vt:lpstr>PowerPoint 演示文稿</vt:lpstr>
      <vt:lpstr>功能展示</vt:lpstr>
      <vt:lpstr>功能展示</vt:lpstr>
      <vt:lpstr>功能展示</vt:lpstr>
      <vt:lpstr>功能展示</vt:lpstr>
      <vt:lpstr>功能展示</vt:lpstr>
      <vt:lpstr>功能展示</vt:lpstr>
      <vt:lpstr>功能展示</vt:lpstr>
      <vt:lpstr>功能展示</vt:lpstr>
      <vt:lpstr>功能展示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Simon Lee</dc:creator>
  <cp:lastModifiedBy>LiF</cp:lastModifiedBy>
  <cp:revision>298</cp:revision>
  <dcterms:created xsi:type="dcterms:W3CDTF">2017-05-31T00:28:00Z</dcterms:created>
  <dcterms:modified xsi:type="dcterms:W3CDTF">2020-07-31T09:59:32Z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