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87" r:id="rId7"/>
    <p:sldId id="288" r:id="rId8"/>
    <p:sldId id="266" r:id="rId9"/>
    <p:sldId id="277" r:id="rId10"/>
    <p:sldId id="268" r:id="rId11"/>
    <p:sldId id="278" r:id="rId12"/>
    <p:sldId id="267" r:id="rId13"/>
    <p:sldId id="270" r:id="rId14"/>
    <p:sldId id="269" r:id="rId15"/>
    <p:sldId id="282" r:id="rId16"/>
    <p:sldId id="283" r:id="rId17"/>
    <p:sldId id="285" r:id="rId18"/>
    <p:sldId id="279" r:id="rId19"/>
    <p:sldId id="276" r:id="rId20"/>
    <p:sldId id="286" r:id="rId21"/>
  </p:sldIdLst>
  <p:sldSz cx="12192000" cy="6858000"/>
  <p:notesSz cx="6858000" cy="9144000"/>
  <p:defaultText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3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4" autoAdjust="0"/>
    <p:restoredTop sz="94162" autoAdjust="0"/>
  </p:normalViewPr>
  <p:slideViewPr>
    <p:cSldViewPr snapToGrid="0">
      <p:cViewPr varScale="1">
        <p:scale>
          <a:sx n="71" d="100"/>
          <a:sy n="71" d="100"/>
        </p:scale>
        <p:origin x="654"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3AE0-EA1C-4215-89CC-04AD15CC1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C"/>
          </a:p>
        </p:txBody>
      </p:sp>
      <p:sp>
        <p:nvSpPr>
          <p:cNvPr id="3" name="Subtitle 2">
            <a:extLst>
              <a:ext uri="{FF2B5EF4-FFF2-40B4-BE49-F238E27FC236}">
                <a16:creationId xmlns:a16="http://schemas.microsoft.com/office/drawing/2014/main" id="{F0FBCAF2-E28B-4720-B896-41F54BA7D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C"/>
          </a:p>
        </p:txBody>
      </p:sp>
      <p:sp>
        <p:nvSpPr>
          <p:cNvPr id="4" name="Date Placeholder 3">
            <a:extLst>
              <a:ext uri="{FF2B5EF4-FFF2-40B4-BE49-F238E27FC236}">
                <a16:creationId xmlns:a16="http://schemas.microsoft.com/office/drawing/2014/main" id="{96E61703-E79C-4A62-8E74-DF84FC6155BF}"/>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5" name="Footer Placeholder 4">
            <a:extLst>
              <a:ext uri="{FF2B5EF4-FFF2-40B4-BE49-F238E27FC236}">
                <a16:creationId xmlns:a16="http://schemas.microsoft.com/office/drawing/2014/main" id="{6C6B6C6C-ABED-4888-8669-1FB1D2DCE66D}"/>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18DDEE6A-36CC-4BE2-A0FE-558EA79E1DD1}"/>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204097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CD1B-6D7F-448B-8388-6B0E34CF616D}"/>
              </a:ext>
            </a:extLst>
          </p:cNvPr>
          <p:cNvSpPr>
            <a:spLocks noGrp="1"/>
          </p:cNvSpPr>
          <p:nvPr>
            <p:ph type="title"/>
          </p:nvPr>
        </p:nvSpPr>
        <p:spPr/>
        <p:txBody>
          <a:bodyPr/>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46287E58-9C55-409E-A7D7-A980122456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2BE4111F-032C-469E-B273-12FD4328881B}"/>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5" name="Footer Placeholder 4">
            <a:extLst>
              <a:ext uri="{FF2B5EF4-FFF2-40B4-BE49-F238E27FC236}">
                <a16:creationId xmlns:a16="http://schemas.microsoft.com/office/drawing/2014/main" id="{56B46ABF-6526-4114-B774-7EF65DDDCAB5}"/>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6469397C-1BB4-46E0-9198-A4BCCC3F2A65}"/>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78659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C7535-5752-45BA-AD92-9FA2180DFC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8863C251-68AC-4508-A8D3-95A6544D3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6356EF26-ED7C-4314-BA98-E0A44B6327D9}"/>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5" name="Footer Placeholder 4">
            <a:extLst>
              <a:ext uri="{FF2B5EF4-FFF2-40B4-BE49-F238E27FC236}">
                <a16:creationId xmlns:a16="http://schemas.microsoft.com/office/drawing/2014/main" id="{3331985B-FA9C-49F9-B950-9099E5C96A4E}"/>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6D89325E-C3DF-47F9-855B-AB82B0ED1CED}"/>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26028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267E-9C82-4531-969F-0740C65C1100}"/>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E4E572E6-F8B1-40C1-841E-B6FF7E65E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C0CC59FB-8A93-4DA6-83CE-F3CEDD76DEE2}"/>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5" name="Footer Placeholder 4">
            <a:extLst>
              <a:ext uri="{FF2B5EF4-FFF2-40B4-BE49-F238E27FC236}">
                <a16:creationId xmlns:a16="http://schemas.microsoft.com/office/drawing/2014/main" id="{9537A34A-1DD1-4553-8E13-A1E2DE05CA71}"/>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791B2EBE-617B-4B19-B292-AAE9E1028C30}"/>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201402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73F8-F311-4760-B9C2-AF43F2EEE8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C"/>
          </a:p>
        </p:txBody>
      </p:sp>
      <p:sp>
        <p:nvSpPr>
          <p:cNvPr id="3" name="Text Placeholder 2">
            <a:extLst>
              <a:ext uri="{FF2B5EF4-FFF2-40B4-BE49-F238E27FC236}">
                <a16:creationId xmlns:a16="http://schemas.microsoft.com/office/drawing/2014/main" id="{015045D5-2C87-4BBE-8DA8-233B9021C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01801-9D6A-4560-A98A-68335913C707}"/>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5" name="Footer Placeholder 4">
            <a:extLst>
              <a:ext uri="{FF2B5EF4-FFF2-40B4-BE49-F238E27FC236}">
                <a16:creationId xmlns:a16="http://schemas.microsoft.com/office/drawing/2014/main" id="{913BE292-2DC4-4209-8D1A-68C8F11E6373}"/>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997FDE2E-473C-462F-A649-9EFC65D6CA6B}"/>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372148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2675-83A7-439F-B416-C57EFCA2FF77}"/>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EF1647DA-D7AC-43A3-9ABA-BF861935F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Content Placeholder 3">
            <a:extLst>
              <a:ext uri="{FF2B5EF4-FFF2-40B4-BE49-F238E27FC236}">
                <a16:creationId xmlns:a16="http://schemas.microsoft.com/office/drawing/2014/main" id="{1DB831E4-96D2-4C19-85C1-2B46BF6E03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Date Placeholder 4">
            <a:extLst>
              <a:ext uri="{FF2B5EF4-FFF2-40B4-BE49-F238E27FC236}">
                <a16:creationId xmlns:a16="http://schemas.microsoft.com/office/drawing/2014/main" id="{CB1542D8-527E-4253-99C1-3C067F806748}"/>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6" name="Footer Placeholder 5">
            <a:extLst>
              <a:ext uri="{FF2B5EF4-FFF2-40B4-BE49-F238E27FC236}">
                <a16:creationId xmlns:a16="http://schemas.microsoft.com/office/drawing/2014/main" id="{822C5A87-B3A5-49C8-95D3-7A782FC4D87A}"/>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1F4E4112-783E-43FB-8A97-F80C769D710E}"/>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14010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D878-FDEE-4234-AC21-3E783273C23B}"/>
              </a:ext>
            </a:extLst>
          </p:cNvPr>
          <p:cNvSpPr>
            <a:spLocks noGrp="1"/>
          </p:cNvSpPr>
          <p:nvPr>
            <p:ph type="title"/>
          </p:nvPr>
        </p:nvSpPr>
        <p:spPr>
          <a:xfrm>
            <a:off x="839788" y="365125"/>
            <a:ext cx="10515600" cy="1325563"/>
          </a:xfrm>
        </p:spPr>
        <p:txBody>
          <a:bodyPr/>
          <a:lstStyle/>
          <a:p>
            <a:r>
              <a:rPr lang="en-US"/>
              <a:t>Click to edit Master title style</a:t>
            </a:r>
            <a:endParaRPr lang="en-VC"/>
          </a:p>
        </p:txBody>
      </p:sp>
      <p:sp>
        <p:nvSpPr>
          <p:cNvPr id="3" name="Text Placeholder 2">
            <a:extLst>
              <a:ext uri="{FF2B5EF4-FFF2-40B4-BE49-F238E27FC236}">
                <a16:creationId xmlns:a16="http://schemas.microsoft.com/office/drawing/2014/main" id="{69DE3D5F-BC5C-40A2-8B41-346CB1A60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0DA8BB-2B2C-4CB6-B205-C3F697B6B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Text Placeholder 4">
            <a:extLst>
              <a:ext uri="{FF2B5EF4-FFF2-40B4-BE49-F238E27FC236}">
                <a16:creationId xmlns:a16="http://schemas.microsoft.com/office/drawing/2014/main" id="{38EA527C-1EA4-4255-8BFD-D27BBF542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0521B-CFB5-4B22-802E-411AD07D57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7" name="Date Placeholder 6">
            <a:extLst>
              <a:ext uri="{FF2B5EF4-FFF2-40B4-BE49-F238E27FC236}">
                <a16:creationId xmlns:a16="http://schemas.microsoft.com/office/drawing/2014/main" id="{D5C3B7AA-3153-485B-87A3-E81B663DD874}"/>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8" name="Footer Placeholder 7">
            <a:extLst>
              <a:ext uri="{FF2B5EF4-FFF2-40B4-BE49-F238E27FC236}">
                <a16:creationId xmlns:a16="http://schemas.microsoft.com/office/drawing/2014/main" id="{08BF8646-7D20-43E7-B896-C3AE043E3D08}"/>
              </a:ext>
            </a:extLst>
          </p:cNvPr>
          <p:cNvSpPr>
            <a:spLocks noGrp="1"/>
          </p:cNvSpPr>
          <p:nvPr>
            <p:ph type="ftr" sz="quarter" idx="11"/>
          </p:nvPr>
        </p:nvSpPr>
        <p:spPr/>
        <p:txBody>
          <a:bodyPr/>
          <a:lstStyle/>
          <a:p>
            <a:endParaRPr lang="en-VC"/>
          </a:p>
        </p:txBody>
      </p:sp>
      <p:sp>
        <p:nvSpPr>
          <p:cNvPr id="9" name="Slide Number Placeholder 8">
            <a:extLst>
              <a:ext uri="{FF2B5EF4-FFF2-40B4-BE49-F238E27FC236}">
                <a16:creationId xmlns:a16="http://schemas.microsoft.com/office/drawing/2014/main" id="{5A8D786A-1F7D-4B5E-9B18-02932F261395}"/>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69625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6CEA-479E-411C-AF6D-99F79F31964C}"/>
              </a:ext>
            </a:extLst>
          </p:cNvPr>
          <p:cNvSpPr>
            <a:spLocks noGrp="1"/>
          </p:cNvSpPr>
          <p:nvPr>
            <p:ph type="title"/>
          </p:nvPr>
        </p:nvSpPr>
        <p:spPr/>
        <p:txBody>
          <a:bodyPr/>
          <a:lstStyle/>
          <a:p>
            <a:r>
              <a:rPr lang="en-US"/>
              <a:t>Click to edit Master title style</a:t>
            </a:r>
            <a:endParaRPr lang="en-VC"/>
          </a:p>
        </p:txBody>
      </p:sp>
      <p:sp>
        <p:nvSpPr>
          <p:cNvPr id="3" name="Date Placeholder 2">
            <a:extLst>
              <a:ext uri="{FF2B5EF4-FFF2-40B4-BE49-F238E27FC236}">
                <a16:creationId xmlns:a16="http://schemas.microsoft.com/office/drawing/2014/main" id="{AFA2FB40-E6D9-496D-9564-EAC6828A5A5F}"/>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4" name="Footer Placeholder 3">
            <a:extLst>
              <a:ext uri="{FF2B5EF4-FFF2-40B4-BE49-F238E27FC236}">
                <a16:creationId xmlns:a16="http://schemas.microsoft.com/office/drawing/2014/main" id="{98A025B7-4EC3-44A7-BD82-D744439FAA66}"/>
              </a:ext>
            </a:extLst>
          </p:cNvPr>
          <p:cNvSpPr>
            <a:spLocks noGrp="1"/>
          </p:cNvSpPr>
          <p:nvPr>
            <p:ph type="ftr" sz="quarter" idx="11"/>
          </p:nvPr>
        </p:nvSpPr>
        <p:spPr/>
        <p:txBody>
          <a:bodyPr/>
          <a:lstStyle/>
          <a:p>
            <a:endParaRPr lang="en-VC"/>
          </a:p>
        </p:txBody>
      </p:sp>
      <p:sp>
        <p:nvSpPr>
          <p:cNvPr id="5" name="Slide Number Placeholder 4">
            <a:extLst>
              <a:ext uri="{FF2B5EF4-FFF2-40B4-BE49-F238E27FC236}">
                <a16:creationId xmlns:a16="http://schemas.microsoft.com/office/drawing/2014/main" id="{41BF8806-4180-4000-99E8-E75D459DA7AF}"/>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40090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5D45B5-FDE0-43A9-935E-CFCD7D4C0763}"/>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3" name="Footer Placeholder 2">
            <a:extLst>
              <a:ext uri="{FF2B5EF4-FFF2-40B4-BE49-F238E27FC236}">
                <a16:creationId xmlns:a16="http://schemas.microsoft.com/office/drawing/2014/main" id="{9BFBD8B2-8F1D-4B5D-85C3-1B195AC81B65}"/>
              </a:ext>
            </a:extLst>
          </p:cNvPr>
          <p:cNvSpPr>
            <a:spLocks noGrp="1"/>
          </p:cNvSpPr>
          <p:nvPr>
            <p:ph type="ftr" sz="quarter" idx="11"/>
          </p:nvPr>
        </p:nvSpPr>
        <p:spPr/>
        <p:txBody>
          <a:bodyPr/>
          <a:lstStyle/>
          <a:p>
            <a:endParaRPr lang="en-VC"/>
          </a:p>
        </p:txBody>
      </p:sp>
      <p:sp>
        <p:nvSpPr>
          <p:cNvPr id="4" name="Slide Number Placeholder 3">
            <a:extLst>
              <a:ext uri="{FF2B5EF4-FFF2-40B4-BE49-F238E27FC236}">
                <a16:creationId xmlns:a16="http://schemas.microsoft.com/office/drawing/2014/main" id="{C93D9A07-17B3-40B5-AA97-877713638761}"/>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06817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BC3F-D540-45E5-8791-A15D6BD99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Content Placeholder 2">
            <a:extLst>
              <a:ext uri="{FF2B5EF4-FFF2-40B4-BE49-F238E27FC236}">
                <a16:creationId xmlns:a16="http://schemas.microsoft.com/office/drawing/2014/main" id="{30DE7F8E-3CCE-4A23-A13C-913027C01A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Text Placeholder 3">
            <a:extLst>
              <a:ext uri="{FF2B5EF4-FFF2-40B4-BE49-F238E27FC236}">
                <a16:creationId xmlns:a16="http://schemas.microsoft.com/office/drawing/2014/main" id="{4DB0A8E2-65F1-42E2-A0F3-612949A1A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CC853-4F01-42BE-8320-E98534FC4EF6}"/>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6" name="Footer Placeholder 5">
            <a:extLst>
              <a:ext uri="{FF2B5EF4-FFF2-40B4-BE49-F238E27FC236}">
                <a16:creationId xmlns:a16="http://schemas.microsoft.com/office/drawing/2014/main" id="{74C154CA-AA00-49DB-8AE5-5965F11ADEA2}"/>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1E4AD32E-ABA2-4CF6-BEDB-43A9BCF06EA3}"/>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5251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69E4-A5CF-458F-8745-2AECE4275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Picture Placeholder 2">
            <a:extLst>
              <a:ext uri="{FF2B5EF4-FFF2-40B4-BE49-F238E27FC236}">
                <a16:creationId xmlns:a16="http://schemas.microsoft.com/office/drawing/2014/main" id="{20E512FC-9709-48CC-862D-27410199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C"/>
          </a:p>
        </p:txBody>
      </p:sp>
      <p:sp>
        <p:nvSpPr>
          <p:cNvPr id="4" name="Text Placeholder 3">
            <a:extLst>
              <a:ext uri="{FF2B5EF4-FFF2-40B4-BE49-F238E27FC236}">
                <a16:creationId xmlns:a16="http://schemas.microsoft.com/office/drawing/2014/main" id="{F3866F5C-E627-4631-85A0-422411441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67ECB-C10A-41A8-BAEE-68908DB7B9F7}"/>
              </a:ext>
            </a:extLst>
          </p:cNvPr>
          <p:cNvSpPr>
            <a:spLocks noGrp="1"/>
          </p:cNvSpPr>
          <p:nvPr>
            <p:ph type="dt" sz="half" idx="10"/>
          </p:nvPr>
        </p:nvSpPr>
        <p:spPr/>
        <p:txBody>
          <a:bodyPr/>
          <a:lstStyle/>
          <a:p>
            <a:fld id="{178A9DC8-BCBD-4C22-8E04-C5B5B62129CD}" type="datetimeFigureOut">
              <a:rPr lang="en-VC" smtClean="0"/>
              <a:t>18/05/2024</a:t>
            </a:fld>
            <a:endParaRPr lang="en-VC"/>
          </a:p>
        </p:txBody>
      </p:sp>
      <p:sp>
        <p:nvSpPr>
          <p:cNvPr id="6" name="Footer Placeholder 5">
            <a:extLst>
              <a:ext uri="{FF2B5EF4-FFF2-40B4-BE49-F238E27FC236}">
                <a16:creationId xmlns:a16="http://schemas.microsoft.com/office/drawing/2014/main" id="{CFA9A120-0FF0-47CE-9813-36B5A7169005}"/>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B363DAE0-19DC-48D0-9755-A00371AC9076}"/>
              </a:ext>
            </a:extLst>
          </p:cNvPr>
          <p:cNvSpPr>
            <a:spLocks noGrp="1"/>
          </p:cNvSpPr>
          <p:nvPr>
            <p:ph type="sldNum" sz="quarter" idx="12"/>
          </p:nvPr>
        </p:nvSpPr>
        <p:spPr/>
        <p:txBody>
          <a:bodyPr/>
          <a:lstStyle/>
          <a:p>
            <a:fld id="{9BAA4B16-9CE7-48F8-8489-69B7B2D8AAD2}" type="slidenum">
              <a:rPr lang="en-VC" smtClean="0"/>
              <a:t>‹#›</a:t>
            </a:fld>
            <a:endParaRPr lang="en-VC"/>
          </a:p>
        </p:txBody>
      </p:sp>
    </p:spTree>
    <p:extLst>
      <p:ext uri="{BB962C8B-B14F-4D97-AF65-F5344CB8AC3E}">
        <p14:creationId xmlns:p14="http://schemas.microsoft.com/office/powerpoint/2010/main" val="179809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76BC22-C69E-4B11-BB20-67EB58ADD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C"/>
          </a:p>
        </p:txBody>
      </p:sp>
      <p:sp>
        <p:nvSpPr>
          <p:cNvPr id="3" name="Text Placeholder 2">
            <a:extLst>
              <a:ext uri="{FF2B5EF4-FFF2-40B4-BE49-F238E27FC236}">
                <a16:creationId xmlns:a16="http://schemas.microsoft.com/office/drawing/2014/main" id="{3713A1B7-550C-40C4-B42E-CC8B60302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0F547264-E3C8-435F-8AD1-738F150DB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9DC8-BCBD-4C22-8E04-C5B5B62129CD}" type="datetimeFigureOut">
              <a:rPr lang="en-VC" smtClean="0"/>
              <a:t>18/05/2024</a:t>
            </a:fld>
            <a:endParaRPr lang="en-VC"/>
          </a:p>
        </p:txBody>
      </p:sp>
      <p:sp>
        <p:nvSpPr>
          <p:cNvPr id="5" name="Footer Placeholder 4">
            <a:extLst>
              <a:ext uri="{FF2B5EF4-FFF2-40B4-BE49-F238E27FC236}">
                <a16:creationId xmlns:a16="http://schemas.microsoft.com/office/drawing/2014/main" id="{872E256F-9F85-4332-AEFD-438F23A1F6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C"/>
          </a:p>
        </p:txBody>
      </p:sp>
      <p:sp>
        <p:nvSpPr>
          <p:cNvPr id="6" name="Slide Number Placeholder 5">
            <a:extLst>
              <a:ext uri="{FF2B5EF4-FFF2-40B4-BE49-F238E27FC236}">
                <a16:creationId xmlns:a16="http://schemas.microsoft.com/office/drawing/2014/main" id="{A6B5330C-E87A-4404-95C4-C00D66520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A4B16-9CE7-48F8-8489-69B7B2D8AAD2}" type="slidenum">
              <a:rPr lang="en-VC" smtClean="0"/>
              <a:t>‹#›</a:t>
            </a:fld>
            <a:endParaRPr lang="en-VC"/>
          </a:p>
        </p:txBody>
      </p:sp>
    </p:spTree>
    <p:extLst>
      <p:ext uri="{BB962C8B-B14F-4D97-AF65-F5344CB8AC3E}">
        <p14:creationId xmlns:p14="http://schemas.microsoft.com/office/powerpoint/2010/main" val="365903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file:///C:\Users\kaoth\OneDrive\Desktop\Capstone%20project\Customer-Churn.xlsx!Dashboard!R1C1:R32C19" TargetMode="Externa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oleObject" Target="file:///C:\Users\kaoth\OneDrive\Desktop\Capstone%20project\Customer-Churn.xlsx!Dashboard%20(2)!R1C1:R32C20" TargetMode="Externa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513104-2C59-4444-8AD2-B157384D6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13CBBDBE-39EB-4B25-8D24-4FD1404F99B8}"/>
              </a:ext>
            </a:extLst>
          </p:cNvPr>
          <p:cNvSpPr>
            <a:spLocks noGrp="1"/>
          </p:cNvSpPr>
          <p:nvPr>
            <p:ph type="title"/>
          </p:nvPr>
        </p:nvSpPr>
        <p:spPr>
          <a:xfrm>
            <a:off x="0" y="860613"/>
            <a:ext cx="12192000" cy="4276164"/>
          </a:xfrm>
        </p:spPr>
        <p:txBody>
          <a:bodyPr>
            <a:normAutofit/>
          </a:bodyPr>
          <a:lstStyle/>
          <a:p>
            <a:r>
              <a:rPr lang="en-US" dirty="0"/>
              <a:t>Machine Learning Based model to predict Connectel Customer Churn Behavior </a:t>
            </a:r>
            <a:br>
              <a:rPr lang="en-US" dirty="0"/>
            </a:br>
            <a:br>
              <a:rPr lang="en-US" dirty="0"/>
            </a:br>
            <a:endParaRPr lang="en-VC" dirty="0"/>
          </a:p>
        </p:txBody>
      </p:sp>
      <p:sp>
        <p:nvSpPr>
          <p:cNvPr id="3" name="TextBox 2">
            <a:extLst>
              <a:ext uri="{FF2B5EF4-FFF2-40B4-BE49-F238E27FC236}">
                <a16:creationId xmlns:a16="http://schemas.microsoft.com/office/drawing/2014/main" id="{F012C171-C90B-4F75-AF08-B7D3EEA1A1C9}"/>
              </a:ext>
            </a:extLst>
          </p:cNvPr>
          <p:cNvSpPr txBox="1"/>
          <p:nvPr/>
        </p:nvSpPr>
        <p:spPr>
          <a:xfrm>
            <a:off x="10488706" y="6211669"/>
            <a:ext cx="1703292" cy="646331"/>
          </a:xfrm>
          <a:prstGeom prst="rect">
            <a:avLst/>
          </a:prstGeom>
          <a:noFill/>
        </p:spPr>
        <p:txBody>
          <a:bodyPr wrap="square" rtlCol="0">
            <a:spAutoFit/>
          </a:bodyPr>
          <a:lstStyle/>
          <a:p>
            <a:r>
              <a:rPr lang="en-US" dirty="0"/>
              <a:t>Presented by Kaothar Adedeji</a:t>
            </a:r>
            <a:endParaRPr lang="en-VC" dirty="0"/>
          </a:p>
        </p:txBody>
      </p:sp>
    </p:spTree>
    <p:extLst>
      <p:ext uri="{BB962C8B-B14F-4D97-AF65-F5344CB8AC3E}">
        <p14:creationId xmlns:p14="http://schemas.microsoft.com/office/powerpoint/2010/main" val="362836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9E91-D813-40F6-B7D5-C56EB2FF7188}"/>
              </a:ext>
            </a:extLst>
          </p:cNvPr>
          <p:cNvSpPr>
            <a:spLocks noGrp="1"/>
          </p:cNvSpPr>
          <p:nvPr>
            <p:ph type="title"/>
          </p:nvPr>
        </p:nvSpPr>
        <p:spPr>
          <a:xfrm>
            <a:off x="839788" y="457200"/>
            <a:ext cx="4041494" cy="954741"/>
          </a:xfrm>
          <a:solidFill>
            <a:schemeClr val="accent1">
              <a:lumMod val="20000"/>
              <a:lumOff val="80000"/>
            </a:schemeClr>
          </a:solidFill>
        </p:spPr>
        <p:txBody>
          <a:bodyPr>
            <a:normAutofit/>
          </a:bodyPr>
          <a:lstStyle/>
          <a:p>
            <a:pPr algn="ctr"/>
            <a:r>
              <a:rPr lang="en-US" sz="2800" b="1" dirty="0"/>
              <a:t>Machine Learning Model </a:t>
            </a:r>
            <a:endParaRPr lang="en-VC" sz="2800" b="1" dirty="0"/>
          </a:p>
        </p:txBody>
      </p:sp>
      <p:pic>
        <p:nvPicPr>
          <p:cNvPr id="10" name="Content Placeholder 9">
            <a:extLst>
              <a:ext uri="{FF2B5EF4-FFF2-40B4-BE49-F238E27FC236}">
                <a16:creationId xmlns:a16="http://schemas.microsoft.com/office/drawing/2014/main" id="{C1ACB27F-5073-4F4B-A1AD-617B0DC36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847165"/>
            <a:ext cx="6878824" cy="5190563"/>
          </a:xfrm>
        </p:spPr>
      </p:pic>
      <p:sp>
        <p:nvSpPr>
          <p:cNvPr id="8" name="Text Placeholder 7">
            <a:extLst>
              <a:ext uri="{FF2B5EF4-FFF2-40B4-BE49-F238E27FC236}">
                <a16:creationId xmlns:a16="http://schemas.microsoft.com/office/drawing/2014/main" id="{9A8FBA80-1FB9-45B3-BEA9-F849C3318923}"/>
              </a:ext>
            </a:extLst>
          </p:cNvPr>
          <p:cNvSpPr>
            <a:spLocks noGrp="1"/>
          </p:cNvSpPr>
          <p:nvPr>
            <p:ph type="body" sz="half" idx="2"/>
          </p:nvPr>
        </p:nvSpPr>
        <p:spPr>
          <a:xfrm>
            <a:off x="839788" y="1869142"/>
            <a:ext cx="4041494" cy="3999846"/>
          </a:xfrm>
        </p:spPr>
        <p:txBody>
          <a:bodyPr>
            <a:normAutofit/>
          </a:bodyPr>
          <a:lstStyle/>
          <a:p>
            <a:pPr marL="285750" indent="-285750">
              <a:buFont typeface="Wingdings" panose="05000000000000000000" pitchFamily="2" charset="2"/>
              <a:buChar char="v"/>
            </a:pPr>
            <a:r>
              <a:rPr lang="en-US" sz="1800" dirty="0"/>
              <a:t>A supervised type of machine learning algorithm is applied to a classification analysis</a:t>
            </a:r>
          </a:p>
          <a:p>
            <a:pPr marL="285750" indent="-285750">
              <a:buFont typeface="Wingdings" panose="05000000000000000000" pitchFamily="2" charset="2"/>
              <a:buChar char="v"/>
            </a:pPr>
            <a:r>
              <a:rPr lang="en-US" sz="1800" dirty="0"/>
              <a:t>The algorithm is trained on 70% labelled data and tested on 30% data </a:t>
            </a:r>
          </a:p>
          <a:p>
            <a:pPr marL="285750" indent="-285750">
              <a:buFont typeface="Wingdings" panose="05000000000000000000" pitchFamily="2" charset="2"/>
              <a:buChar char="v"/>
            </a:pPr>
            <a:r>
              <a:rPr lang="en-US" sz="1800" dirty="0"/>
              <a:t>The goal is to learn a mapping function to predict the target variable for new unseen data accurately</a:t>
            </a:r>
          </a:p>
          <a:p>
            <a:pPr marL="285750" indent="-285750">
              <a:buFont typeface="Wingdings" panose="05000000000000000000" pitchFamily="2" charset="2"/>
              <a:buChar char="v"/>
            </a:pPr>
            <a:r>
              <a:rPr lang="en-US" sz="1800" dirty="0"/>
              <a:t>The various algorithm used involve Naïve Bayes , Random forest , support vector machine and Xgboost classifier</a:t>
            </a:r>
          </a:p>
          <a:p>
            <a:endParaRPr lang="en-VC" dirty="0"/>
          </a:p>
        </p:txBody>
      </p:sp>
    </p:spTree>
    <p:extLst>
      <p:ext uri="{BB962C8B-B14F-4D97-AF65-F5344CB8AC3E}">
        <p14:creationId xmlns:p14="http://schemas.microsoft.com/office/powerpoint/2010/main" val="334066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4F46316-1855-4E96-9CCF-462E791E3E75}"/>
              </a:ext>
            </a:extLst>
          </p:cNvPr>
          <p:cNvSpPr>
            <a:spLocks noGrp="1"/>
          </p:cNvSpPr>
          <p:nvPr>
            <p:ph type="title"/>
          </p:nvPr>
        </p:nvSpPr>
        <p:spPr>
          <a:xfrm>
            <a:off x="839788" y="443753"/>
            <a:ext cx="11181883" cy="806824"/>
          </a:xfrm>
          <a:solidFill>
            <a:schemeClr val="accent1">
              <a:lumMod val="20000"/>
              <a:lumOff val="80000"/>
            </a:schemeClr>
          </a:solidFill>
        </p:spPr>
        <p:txBody>
          <a:bodyPr/>
          <a:lstStyle/>
          <a:p>
            <a:pPr algn="ctr"/>
            <a:r>
              <a:rPr lang="en-US" dirty="0"/>
              <a:t>Evaluation Metrics</a:t>
            </a:r>
            <a:endParaRPr lang="en-VC" dirty="0"/>
          </a:p>
        </p:txBody>
      </p:sp>
      <p:sp>
        <p:nvSpPr>
          <p:cNvPr id="11" name="Text Placeholder 10">
            <a:extLst>
              <a:ext uri="{FF2B5EF4-FFF2-40B4-BE49-F238E27FC236}">
                <a16:creationId xmlns:a16="http://schemas.microsoft.com/office/drawing/2014/main" id="{2F3B4465-7E34-43CC-ABA9-49B6184927C1}"/>
              </a:ext>
            </a:extLst>
          </p:cNvPr>
          <p:cNvSpPr>
            <a:spLocks noGrp="1"/>
          </p:cNvSpPr>
          <p:nvPr>
            <p:ph type="body" sz="half" idx="2"/>
          </p:nvPr>
        </p:nvSpPr>
        <p:spPr>
          <a:xfrm>
            <a:off x="839788" y="1842246"/>
            <a:ext cx="6004765" cy="4026741"/>
          </a:xfrm>
        </p:spPr>
        <p:txBody>
          <a:bodyPr/>
          <a:lstStyle/>
          <a:p>
            <a:pPr marL="285750" indent="-285750">
              <a:buFont typeface="Wingdings" panose="05000000000000000000" pitchFamily="2" charset="2"/>
              <a:buChar char="v"/>
            </a:pPr>
            <a:r>
              <a:rPr lang="en-US" sz="2000" dirty="0"/>
              <a:t>Classification report and Confusion matrix are used</a:t>
            </a:r>
          </a:p>
          <a:p>
            <a:endParaRPr lang="en-US" sz="2000" dirty="0"/>
          </a:p>
          <a:p>
            <a:r>
              <a:rPr lang="en-US" sz="2000" dirty="0"/>
              <a:t>The performance of these 2 models is also evidenced by the confusion matrix</a:t>
            </a:r>
          </a:p>
          <a:p>
            <a:pPr marL="285750" indent="-285750">
              <a:lnSpc>
                <a:spcPct val="150000"/>
              </a:lnSpc>
              <a:buFont typeface="Wingdings" panose="05000000000000000000" pitchFamily="2" charset="2"/>
              <a:buChar char="v"/>
            </a:pPr>
            <a:r>
              <a:rPr lang="en-US" sz="2000" dirty="0"/>
              <a:t>Support Vector model  TP = 67.11% and FN = 14.41</a:t>
            </a:r>
          </a:p>
          <a:p>
            <a:pPr marL="285750" indent="-285750">
              <a:lnSpc>
                <a:spcPct val="150000"/>
              </a:lnSpc>
              <a:buFont typeface="Wingdings" panose="05000000000000000000" pitchFamily="2" charset="2"/>
              <a:buChar char="v"/>
            </a:pPr>
            <a:r>
              <a:rPr lang="en-US" sz="2000" dirty="0"/>
              <a:t> Xgboost TP =  63.18%  and FN = 12.75%</a:t>
            </a:r>
          </a:p>
          <a:p>
            <a:pPr>
              <a:lnSpc>
                <a:spcPct val="150000"/>
              </a:lnSpc>
            </a:pPr>
            <a:endParaRPr lang="en-US" sz="2000" dirty="0"/>
          </a:p>
          <a:p>
            <a:pPr marL="285750" indent="-285750">
              <a:buFont typeface="Wingdings" panose="05000000000000000000" pitchFamily="2" charset="2"/>
              <a:buChar char="v"/>
            </a:pPr>
            <a:endParaRPr lang="en-VC" sz="2000" dirty="0"/>
          </a:p>
          <a:p>
            <a:endParaRPr lang="en-VC" dirty="0"/>
          </a:p>
        </p:txBody>
      </p:sp>
      <p:pic>
        <p:nvPicPr>
          <p:cNvPr id="12" name="Content Placeholder 31">
            <a:extLst>
              <a:ext uri="{FF2B5EF4-FFF2-40B4-BE49-F238E27FC236}">
                <a16:creationId xmlns:a16="http://schemas.microsoft.com/office/drawing/2014/main" id="{CB50E0DA-E1D0-42E4-95B9-9229F6AB9B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9366" y="1254264"/>
            <a:ext cx="5002306" cy="4349471"/>
          </a:xfrm>
        </p:spPr>
      </p:pic>
    </p:spTree>
    <p:extLst>
      <p:ext uri="{BB962C8B-B14F-4D97-AF65-F5344CB8AC3E}">
        <p14:creationId xmlns:p14="http://schemas.microsoft.com/office/powerpoint/2010/main" val="21370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4240A0-5B80-47E0-BEA9-2D1F021658DE}"/>
              </a:ext>
            </a:extLst>
          </p:cNvPr>
          <p:cNvSpPr>
            <a:spLocks noGrp="1"/>
          </p:cNvSpPr>
          <p:nvPr>
            <p:ph type="title"/>
          </p:nvPr>
        </p:nvSpPr>
        <p:spPr>
          <a:xfrm>
            <a:off x="0" y="0"/>
            <a:ext cx="12192000" cy="6858000"/>
          </a:xfrm>
        </p:spPr>
        <p:txBody>
          <a:bodyPr/>
          <a:lstStyle/>
          <a:p>
            <a:endParaRPr lang="en-VC" dirty="0"/>
          </a:p>
        </p:txBody>
      </p:sp>
      <p:pic>
        <p:nvPicPr>
          <p:cNvPr id="17" name="Picture 16">
            <a:extLst>
              <a:ext uri="{FF2B5EF4-FFF2-40B4-BE49-F238E27FC236}">
                <a16:creationId xmlns:a16="http://schemas.microsoft.com/office/drawing/2014/main" id="{CD0DA11B-86F9-49CE-A438-727950384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2" y="-14287"/>
            <a:ext cx="5458587" cy="3429000"/>
          </a:xfrm>
          <a:prstGeom prst="rect">
            <a:avLst/>
          </a:prstGeom>
        </p:spPr>
      </p:pic>
      <p:pic>
        <p:nvPicPr>
          <p:cNvPr id="19" name="Picture 18">
            <a:extLst>
              <a:ext uri="{FF2B5EF4-FFF2-40B4-BE49-F238E27FC236}">
                <a16:creationId xmlns:a16="http://schemas.microsoft.com/office/drawing/2014/main" id="{7BE14F9B-9252-4FA9-BA3B-3ED8CF7D1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100" y="-14289"/>
            <a:ext cx="5496692" cy="3639953"/>
          </a:xfrm>
          <a:prstGeom prst="rect">
            <a:avLst/>
          </a:prstGeom>
        </p:spPr>
      </p:pic>
      <p:pic>
        <p:nvPicPr>
          <p:cNvPr id="23" name="Picture 22">
            <a:extLst>
              <a:ext uri="{FF2B5EF4-FFF2-40B4-BE49-F238E27FC236}">
                <a16:creationId xmlns:a16="http://schemas.microsoft.com/office/drawing/2014/main" id="{86D5E16C-5707-4670-92A6-A4211C2C3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599" y="3486151"/>
            <a:ext cx="5534797" cy="3371849"/>
          </a:xfrm>
          <a:prstGeom prst="rect">
            <a:avLst/>
          </a:prstGeom>
        </p:spPr>
      </p:pic>
      <p:pic>
        <p:nvPicPr>
          <p:cNvPr id="3" name="Picture 2">
            <a:extLst>
              <a:ext uri="{FF2B5EF4-FFF2-40B4-BE49-F238E27FC236}">
                <a16:creationId xmlns:a16="http://schemas.microsoft.com/office/drawing/2014/main" id="{433F1B84-1449-4B38-9C8B-A490286F6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46622"/>
            <a:ext cx="5377208" cy="3639953"/>
          </a:xfrm>
          <a:prstGeom prst="rect">
            <a:avLst/>
          </a:prstGeom>
        </p:spPr>
      </p:pic>
    </p:spTree>
    <p:extLst>
      <p:ext uri="{BB962C8B-B14F-4D97-AF65-F5344CB8AC3E}">
        <p14:creationId xmlns:p14="http://schemas.microsoft.com/office/powerpoint/2010/main" val="181021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62C604-33A2-4584-9365-A2D18F69EBCE}"/>
              </a:ext>
            </a:extLst>
          </p:cNvPr>
          <p:cNvSpPr>
            <a:spLocks noGrp="1"/>
          </p:cNvSpPr>
          <p:nvPr>
            <p:ph type="title"/>
          </p:nvPr>
        </p:nvSpPr>
        <p:spPr>
          <a:xfrm>
            <a:off x="839788" y="107577"/>
            <a:ext cx="11074306" cy="881436"/>
          </a:xfrm>
          <a:solidFill>
            <a:schemeClr val="accent1">
              <a:lumMod val="20000"/>
              <a:lumOff val="80000"/>
            </a:schemeClr>
          </a:solidFill>
        </p:spPr>
        <p:txBody>
          <a:bodyPr/>
          <a:lstStyle/>
          <a:p>
            <a:pPr algn="ctr"/>
            <a:r>
              <a:rPr lang="en-US" b="1" dirty="0"/>
              <a:t>Model Optimization</a:t>
            </a:r>
            <a:r>
              <a:rPr lang="en-US" dirty="0"/>
              <a:t> </a:t>
            </a:r>
            <a:endParaRPr lang="en-VC" dirty="0"/>
          </a:p>
        </p:txBody>
      </p:sp>
      <p:pic>
        <p:nvPicPr>
          <p:cNvPr id="8" name="Content Placeholder 7">
            <a:extLst>
              <a:ext uri="{FF2B5EF4-FFF2-40B4-BE49-F238E27FC236}">
                <a16:creationId xmlns:a16="http://schemas.microsoft.com/office/drawing/2014/main" id="{F51D7DCA-40E7-44BA-81E5-89B9FF8587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3871" y="1387671"/>
            <a:ext cx="5428128" cy="4454423"/>
          </a:xfrm>
        </p:spPr>
      </p:pic>
      <p:sp>
        <p:nvSpPr>
          <p:cNvPr id="9" name="Text Placeholder 8">
            <a:extLst>
              <a:ext uri="{FF2B5EF4-FFF2-40B4-BE49-F238E27FC236}">
                <a16:creationId xmlns:a16="http://schemas.microsoft.com/office/drawing/2014/main" id="{0D74114D-877E-4800-87A1-43FD8C56A523}"/>
              </a:ext>
            </a:extLst>
          </p:cNvPr>
          <p:cNvSpPr>
            <a:spLocks noGrp="1"/>
          </p:cNvSpPr>
          <p:nvPr>
            <p:ph type="body" sz="half" idx="2"/>
          </p:nvPr>
        </p:nvSpPr>
        <p:spPr>
          <a:xfrm>
            <a:off x="839788" y="1586751"/>
            <a:ext cx="5117259" cy="4454423"/>
          </a:xfrm>
        </p:spPr>
        <p:txBody>
          <a:bodyPr>
            <a:normAutofit/>
          </a:bodyPr>
          <a:lstStyle/>
          <a:p>
            <a:pPr marL="342900" indent="-342900">
              <a:buFont typeface="Arial" panose="020B0604020202020204" pitchFamily="34" charset="0"/>
              <a:buChar char="•"/>
            </a:pPr>
            <a:r>
              <a:rPr lang="en-US" sz="2400" dirty="0"/>
              <a:t>Evaluating using the confusion metric, </a:t>
            </a:r>
          </a:p>
          <a:p>
            <a:pPr marL="342900" indent="-342900">
              <a:buFont typeface="Arial" panose="020B0604020202020204" pitchFamily="34" charset="0"/>
              <a:buChar char="•"/>
            </a:pPr>
            <a:r>
              <a:rPr lang="en-US" sz="2400" dirty="0"/>
              <a:t>SVM : TP = 66.13 and FN = 12.61</a:t>
            </a:r>
          </a:p>
          <a:p>
            <a:pPr marL="342900" indent="-342900">
              <a:buFont typeface="Arial" panose="020B0604020202020204" pitchFamily="34" charset="0"/>
              <a:buChar char="•"/>
            </a:pPr>
            <a:r>
              <a:rPr lang="en-US" sz="2400" dirty="0"/>
              <a:t>Xgboost : TP = 65.45 and FN = 12.61</a:t>
            </a:r>
          </a:p>
          <a:p>
            <a:endParaRPr lang="en-US" sz="2400" dirty="0"/>
          </a:p>
          <a:p>
            <a:r>
              <a:rPr lang="en-US" sz="2400" dirty="0"/>
              <a:t>Differences in the value of TP and FN:</a:t>
            </a:r>
          </a:p>
          <a:p>
            <a:pPr marL="342900" indent="-342900">
              <a:buFont typeface="Arial" panose="020B0604020202020204" pitchFamily="34" charset="0"/>
              <a:buChar char="•"/>
            </a:pPr>
            <a:r>
              <a:rPr lang="en-US" sz="2400" dirty="0"/>
              <a:t>SVM : TP (67.11 – 66.13 = 0.98%)  , FN (14.41 -13.93 = 0.48%)</a:t>
            </a:r>
          </a:p>
          <a:p>
            <a:pPr marL="342900" indent="-342900">
              <a:buFont typeface="Arial" panose="020B0604020202020204" pitchFamily="34" charset="0"/>
              <a:buChar char="•"/>
            </a:pPr>
            <a:r>
              <a:rPr lang="en-US" sz="2400" dirty="0"/>
              <a:t>Xgboost: TP (65.45 – 63.18 = 2.27%) ,FN (12.75 – 12.61 = 0.14%)</a:t>
            </a:r>
          </a:p>
          <a:p>
            <a:pPr marL="285750" indent="-285750">
              <a:buFont typeface="Wingdings" panose="05000000000000000000" pitchFamily="2" charset="2"/>
              <a:buChar char="v"/>
            </a:pPr>
            <a:endParaRPr lang="en-US" sz="2400" dirty="0"/>
          </a:p>
          <a:p>
            <a:endParaRPr lang="en-US" sz="2400" dirty="0"/>
          </a:p>
          <a:p>
            <a:endParaRPr lang="en-US" sz="2400" dirty="0"/>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endParaRPr lang="en-VC" dirty="0"/>
          </a:p>
        </p:txBody>
      </p:sp>
    </p:spTree>
    <p:extLst>
      <p:ext uri="{BB962C8B-B14F-4D97-AF65-F5344CB8AC3E}">
        <p14:creationId xmlns:p14="http://schemas.microsoft.com/office/powerpoint/2010/main" val="186684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8F190B2-6CC9-4C2C-BB47-D83E352DEB33}"/>
              </a:ext>
            </a:extLst>
          </p:cNvPr>
          <p:cNvSpPr>
            <a:spLocks noGrp="1"/>
          </p:cNvSpPr>
          <p:nvPr>
            <p:ph type="title"/>
          </p:nvPr>
        </p:nvSpPr>
        <p:spPr>
          <a:xfrm>
            <a:off x="838200" y="365125"/>
            <a:ext cx="10515600" cy="1006475"/>
          </a:xfrm>
          <a:solidFill>
            <a:schemeClr val="accent1">
              <a:lumMod val="20000"/>
              <a:lumOff val="80000"/>
            </a:schemeClr>
          </a:solidFill>
        </p:spPr>
        <p:txBody>
          <a:bodyPr/>
          <a:lstStyle/>
          <a:p>
            <a:pPr algn="ctr"/>
            <a:r>
              <a:rPr lang="en-US" b="1" dirty="0"/>
              <a:t>Most Improved Models</a:t>
            </a:r>
            <a:endParaRPr lang="en-VC" b="1" dirty="0"/>
          </a:p>
        </p:txBody>
      </p:sp>
      <p:pic>
        <p:nvPicPr>
          <p:cNvPr id="8" name="Content Placeholder 7">
            <a:extLst>
              <a:ext uri="{FF2B5EF4-FFF2-40B4-BE49-F238E27FC236}">
                <a16:creationId xmlns:a16="http://schemas.microsoft.com/office/drawing/2014/main" id="{0ED052C5-3E49-4968-AA24-8D3A317EBD8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492355" y="1385047"/>
            <a:ext cx="5142523" cy="4814047"/>
          </a:xfrm>
        </p:spPr>
      </p:pic>
      <p:pic>
        <p:nvPicPr>
          <p:cNvPr id="3" name="Picture 2">
            <a:extLst>
              <a:ext uri="{FF2B5EF4-FFF2-40B4-BE49-F238E27FC236}">
                <a16:creationId xmlns:a16="http://schemas.microsoft.com/office/drawing/2014/main" id="{24217CBF-359B-4C87-A927-0C2ED428E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71" y="1385047"/>
            <a:ext cx="5142523" cy="4814047"/>
          </a:xfrm>
          <a:prstGeom prst="rect">
            <a:avLst/>
          </a:prstGeom>
        </p:spPr>
      </p:pic>
    </p:spTree>
    <p:extLst>
      <p:ext uri="{BB962C8B-B14F-4D97-AF65-F5344CB8AC3E}">
        <p14:creationId xmlns:p14="http://schemas.microsoft.com/office/powerpoint/2010/main" val="688809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9C00-32F3-4B4E-A7B8-0E28F59839C6}"/>
              </a:ext>
            </a:extLst>
          </p:cNvPr>
          <p:cNvSpPr>
            <a:spLocks noGrp="1"/>
          </p:cNvSpPr>
          <p:nvPr>
            <p:ph type="title"/>
          </p:nvPr>
        </p:nvSpPr>
        <p:spPr>
          <a:xfrm>
            <a:off x="838200" y="365126"/>
            <a:ext cx="10515600" cy="952686"/>
          </a:xfrm>
          <a:solidFill>
            <a:schemeClr val="tx2">
              <a:lumMod val="20000"/>
              <a:lumOff val="80000"/>
            </a:schemeClr>
          </a:solidFill>
        </p:spPr>
        <p:txBody>
          <a:bodyPr/>
          <a:lstStyle/>
          <a:p>
            <a:pPr algn="ctr"/>
            <a:r>
              <a:rPr lang="en-US" dirty="0"/>
              <a:t>Feature Importance</a:t>
            </a:r>
            <a:endParaRPr lang="en-VC" dirty="0"/>
          </a:p>
        </p:txBody>
      </p:sp>
      <p:pic>
        <p:nvPicPr>
          <p:cNvPr id="5" name="Content Placeholder 4">
            <a:extLst>
              <a:ext uri="{FF2B5EF4-FFF2-40B4-BE49-F238E27FC236}">
                <a16:creationId xmlns:a16="http://schemas.microsoft.com/office/drawing/2014/main" id="{1AEB920C-FB1C-48B5-9A8C-29711FFF6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547847" cy="3970523"/>
          </a:xfrm>
        </p:spPr>
      </p:pic>
    </p:spTree>
    <p:extLst>
      <p:ext uri="{BB962C8B-B14F-4D97-AF65-F5344CB8AC3E}">
        <p14:creationId xmlns:p14="http://schemas.microsoft.com/office/powerpoint/2010/main" val="202726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1A6A-C15B-480E-9590-91AC0F3EA7A9}"/>
              </a:ext>
            </a:extLst>
          </p:cNvPr>
          <p:cNvSpPr>
            <a:spLocks noGrp="1"/>
          </p:cNvSpPr>
          <p:nvPr>
            <p:ph type="title"/>
          </p:nvPr>
        </p:nvSpPr>
        <p:spPr>
          <a:xfrm>
            <a:off x="838200" y="351678"/>
            <a:ext cx="10515600" cy="1325563"/>
          </a:xfrm>
          <a:solidFill>
            <a:schemeClr val="tx2">
              <a:lumMod val="20000"/>
              <a:lumOff val="80000"/>
            </a:schemeClr>
          </a:solidFill>
        </p:spPr>
        <p:txBody>
          <a:bodyPr/>
          <a:lstStyle/>
          <a:p>
            <a:r>
              <a:rPr lang="en-US" b="1" dirty="0"/>
              <a:t>How Frequent should the model be Updated?</a:t>
            </a:r>
            <a:endParaRPr lang="en-VC" b="1" dirty="0"/>
          </a:p>
        </p:txBody>
      </p:sp>
      <p:sp>
        <p:nvSpPr>
          <p:cNvPr id="3" name="Content Placeholder 2">
            <a:extLst>
              <a:ext uri="{FF2B5EF4-FFF2-40B4-BE49-F238E27FC236}">
                <a16:creationId xmlns:a16="http://schemas.microsoft.com/office/drawing/2014/main" id="{6A1D98C6-54F9-4856-B8D7-0E14C942C9E6}"/>
              </a:ext>
            </a:extLst>
          </p:cNvPr>
          <p:cNvSpPr>
            <a:spLocks noGrp="1"/>
          </p:cNvSpPr>
          <p:nvPr>
            <p:ph idx="1"/>
          </p:nvPr>
        </p:nvSpPr>
        <p:spPr>
          <a:xfrm>
            <a:off x="838200" y="1976718"/>
            <a:ext cx="10515600" cy="4200244"/>
          </a:xfrm>
        </p:spPr>
        <p:txBody>
          <a:bodyPr>
            <a:normAutofit/>
          </a:bodyPr>
          <a:lstStyle/>
          <a:p>
            <a:r>
              <a:rPr lang="en-US" sz="2400" dirty="0"/>
              <a:t>If there is a steady influx of new data, updating the model more frequently can help incorporate the latest trends and patterns</a:t>
            </a:r>
          </a:p>
          <a:p>
            <a:r>
              <a:rPr lang="en-US" sz="2400" dirty="0"/>
              <a:t>Monitor the model’s performance over time. If there is a noticeable decline in accuracy or predictive power. It may be time to update the model</a:t>
            </a:r>
          </a:p>
          <a:p>
            <a:r>
              <a:rPr lang="en-US" sz="2400" dirty="0"/>
              <a:t>The update frequency should be aligned with the company’s goals and decision making cycles</a:t>
            </a:r>
          </a:p>
          <a:p>
            <a:r>
              <a:rPr lang="en-US" sz="2400" dirty="0"/>
              <a:t>Incorporate feedback loops to gather insights from model users, stakeholders or domain experts. Their input can inform the need for model updates and improvements</a:t>
            </a:r>
            <a:br>
              <a:rPr lang="en-US" sz="2400" dirty="0"/>
            </a:br>
            <a:endParaRPr lang="en-US" sz="2400" b="0" i="0" dirty="0">
              <a:solidFill>
                <a:srgbClr val="0D0D0D"/>
              </a:solidFill>
              <a:effectLst/>
            </a:endParaRPr>
          </a:p>
          <a:p>
            <a:endParaRPr lang="en-VC" dirty="0"/>
          </a:p>
        </p:txBody>
      </p:sp>
    </p:spTree>
    <p:extLst>
      <p:ext uri="{BB962C8B-B14F-4D97-AF65-F5344CB8AC3E}">
        <p14:creationId xmlns:p14="http://schemas.microsoft.com/office/powerpoint/2010/main" val="3901082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153B-1D4F-4A74-B451-BA49517BDC67}"/>
              </a:ext>
            </a:extLst>
          </p:cNvPr>
          <p:cNvSpPr>
            <a:spLocks noGrp="1"/>
          </p:cNvSpPr>
          <p:nvPr>
            <p:ph type="title"/>
          </p:nvPr>
        </p:nvSpPr>
        <p:spPr>
          <a:xfrm>
            <a:off x="838200" y="338231"/>
            <a:ext cx="10515600" cy="1325563"/>
          </a:xfrm>
          <a:solidFill>
            <a:schemeClr val="tx2">
              <a:lumMod val="20000"/>
              <a:lumOff val="80000"/>
            </a:schemeClr>
          </a:solidFill>
        </p:spPr>
        <p:txBody>
          <a:bodyPr vert="horz" lIns="91440" tIns="45720" rIns="91440" bIns="45720" rtlCol="0" anchor="ctr">
            <a:normAutofit/>
          </a:bodyPr>
          <a:lstStyle/>
          <a:p>
            <a:pPr algn="ctr"/>
            <a:r>
              <a:rPr lang="en-US" b="1" dirty="0"/>
              <a:t>Limitation</a:t>
            </a:r>
            <a:endParaRPr lang="en-VC" b="1" dirty="0"/>
          </a:p>
        </p:txBody>
      </p:sp>
      <p:sp>
        <p:nvSpPr>
          <p:cNvPr id="3" name="Content Placeholder 2">
            <a:extLst>
              <a:ext uri="{FF2B5EF4-FFF2-40B4-BE49-F238E27FC236}">
                <a16:creationId xmlns:a16="http://schemas.microsoft.com/office/drawing/2014/main" id="{0D902274-6C3D-452F-9AFE-5F7A6BA5B010}"/>
              </a:ext>
            </a:extLst>
          </p:cNvPr>
          <p:cNvSpPr>
            <a:spLocks noGrp="1"/>
          </p:cNvSpPr>
          <p:nvPr>
            <p:ph idx="1"/>
          </p:nvPr>
        </p:nvSpPr>
        <p:spPr/>
        <p:txBody>
          <a:bodyPr/>
          <a:lstStyle/>
          <a:p>
            <a:r>
              <a:rPr lang="en-US" dirty="0"/>
              <a:t> While the model is highly accurate , it’s essential to acknowledge potential limitation and bias</a:t>
            </a:r>
          </a:p>
          <a:p>
            <a:r>
              <a:rPr lang="en-US" b="0" i="0" dirty="0">
                <a:solidFill>
                  <a:srgbClr val="0D0D0D"/>
                </a:solidFill>
                <a:effectLst/>
                <a:latin typeface="Söhne"/>
              </a:rPr>
              <a:t>There are 11 missing values in the total charges, which were addressed by deleting the entire rows containing missing values</a:t>
            </a:r>
          </a:p>
          <a:p>
            <a:r>
              <a:rPr lang="en-US" dirty="0"/>
              <a:t>The choice made in handling the missing values depends on the extent of missingness</a:t>
            </a:r>
            <a:endParaRPr lang="en-VC" dirty="0"/>
          </a:p>
        </p:txBody>
      </p:sp>
    </p:spTree>
    <p:extLst>
      <p:ext uri="{BB962C8B-B14F-4D97-AF65-F5344CB8AC3E}">
        <p14:creationId xmlns:p14="http://schemas.microsoft.com/office/powerpoint/2010/main" val="406442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C962F-D158-4FE6-A32A-8C59AAC53F6D}"/>
              </a:ext>
            </a:extLst>
          </p:cNvPr>
          <p:cNvSpPr>
            <a:spLocks noGrp="1"/>
          </p:cNvSpPr>
          <p:nvPr>
            <p:ph type="title"/>
          </p:nvPr>
        </p:nvSpPr>
        <p:spPr>
          <a:xfrm>
            <a:off x="838200" y="351678"/>
            <a:ext cx="10515600" cy="1087157"/>
          </a:xfrm>
          <a:solidFill>
            <a:schemeClr val="accent1">
              <a:lumMod val="20000"/>
              <a:lumOff val="80000"/>
            </a:schemeClr>
          </a:solidFill>
        </p:spPr>
        <p:txBody>
          <a:bodyPr/>
          <a:lstStyle/>
          <a:p>
            <a:pPr algn="ctr"/>
            <a:r>
              <a:rPr lang="en-US" b="1" dirty="0"/>
              <a:t>Conclusion</a:t>
            </a:r>
            <a:endParaRPr lang="en-VC" b="1" dirty="0"/>
          </a:p>
        </p:txBody>
      </p:sp>
      <p:sp>
        <p:nvSpPr>
          <p:cNvPr id="4" name="Content Placeholder 3">
            <a:extLst>
              <a:ext uri="{FF2B5EF4-FFF2-40B4-BE49-F238E27FC236}">
                <a16:creationId xmlns:a16="http://schemas.microsoft.com/office/drawing/2014/main" id="{29D63618-F8AA-44B3-B163-06E415EFE5AB}"/>
              </a:ext>
            </a:extLst>
          </p:cNvPr>
          <p:cNvSpPr>
            <a:spLocks noGrp="1"/>
          </p:cNvSpPr>
          <p:nvPr>
            <p:ph idx="1"/>
          </p:nvPr>
        </p:nvSpPr>
        <p:spPr>
          <a:xfrm>
            <a:off x="838200" y="1748118"/>
            <a:ext cx="10515600" cy="4428845"/>
          </a:xfrm>
        </p:spPr>
        <p:txBody>
          <a:bodyPr>
            <a:normAutofit fontScale="85000" lnSpcReduction="20000"/>
          </a:bodyPr>
          <a:lstStyle/>
          <a:p>
            <a:pPr marL="0" indent="0">
              <a:buNone/>
            </a:pPr>
            <a:r>
              <a:rPr lang="en-US" b="0" i="0" dirty="0">
                <a:solidFill>
                  <a:srgbClr val="0D0D0D"/>
                </a:solidFill>
                <a:effectLst/>
                <a:latin typeface="Söhne"/>
              </a:rPr>
              <a:t>Utilizing an analytical approach, insights extracted from this analysis revealed the following</a:t>
            </a:r>
            <a:r>
              <a:rPr lang="en-US" dirty="0"/>
              <a:t>:</a:t>
            </a:r>
          </a:p>
          <a:p>
            <a:endParaRPr lang="en-US" dirty="0"/>
          </a:p>
          <a:p>
            <a:r>
              <a:rPr lang="en-US" b="0" i="0" dirty="0">
                <a:solidFill>
                  <a:srgbClr val="0D0D0D"/>
                </a:solidFill>
                <a:effectLst/>
                <a:latin typeface="Söhne"/>
              </a:rPr>
              <a:t>Factors such as contract type, lack of tech support, absence of internet support, reliance solely on phone service, lack of online security measures, specific internet services, </a:t>
            </a:r>
            <a:r>
              <a:rPr lang="en-US" dirty="0">
                <a:solidFill>
                  <a:srgbClr val="0D0D0D"/>
                </a:solidFill>
                <a:latin typeface="Söhne"/>
              </a:rPr>
              <a:t>and p</a:t>
            </a:r>
            <a:r>
              <a:rPr lang="en-US" b="0" i="0" dirty="0">
                <a:solidFill>
                  <a:srgbClr val="0D0D0D"/>
                </a:solidFill>
                <a:effectLst/>
                <a:latin typeface="Söhne"/>
              </a:rPr>
              <a:t>ayment methods significantly influence customer churn behavior.</a:t>
            </a:r>
          </a:p>
          <a:p>
            <a:r>
              <a:rPr lang="en-US" b="0" i="0" dirty="0">
                <a:solidFill>
                  <a:srgbClr val="0D0D0D"/>
                </a:solidFill>
                <a:effectLst/>
                <a:latin typeface="Söhne"/>
              </a:rPr>
              <a:t>Furthermore, in the multivariate analysis of numerical values </a:t>
            </a:r>
            <a:r>
              <a:rPr lang="en-US" dirty="0"/>
              <a:t>A robust correlation of 0.83 is noted between tenure and total charges indicating a strong relationship</a:t>
            </a:r>
            <a:endParaRPr lang="en-US" b="0" i="0" dirty="0">
              <a:solidFill>
                <a:srgbClr val="0D0D0D"/>
              </a:solidFill>
              <a:effectLst/>
              <a:latin typeface="Söhne"/>
            </a:endParaRPr>
          </a:p>
          <a:p>
            <a:r>
              <a:rPr lang="en-US" b="0" i="0" dirty="0">
                <a:solidFill>
                  <a:srgbClr val="0D0D0D"/>
                </a:solidFill>
                <a:effectLst/>
                <a:latin typeface="Söhne"/>
              </a:rPr>
              <a:t>SVM model demonstrate a high accuracy rate of (0.80%) in predicting churn based on my validation tests</a:t>
            </a:r>
          </a:p>
          <a:p>
            <a:r>
              <a:rPr lang="en-US" dirty="0">
                <a:solidFill>
                  <a:srgbClr val="0D0D0D"/>
                </a:solidFill>
                <a:latin typeface="Söhne"/>
              </a:rPr>
              <a:t>The model built will be used on a new dataset </a:t>
            </a:r>
            <a:r>
              <a:rPr lang="en-US" b="0" i="0" dirty="0">
                <a:solidFill>
                  <a:srgbClr val="0D0D0D"/>
                </a:solidFill>
                <a:effectLst/>
                <a:latin typeface="Söhne"/>
              </a:rPr>
              <a:t>to accurately forecast which customers are likely to churn </a:t>
            </a:r>
            <a:endParaRPr lang="en-VC" dirty="0"/>
          </a:p>
        </p:txBody>
      </p:sp>
    </p:spTree>
    <p:extLst>
      <p:ext uri="{BB962C8B-B14F-4D97-AF65-F5344CB8AC3E}">
        <p14:creationId xmlns:p14="http://schemas.microsoft.com/office/powerpoint/2010/main" val="1262863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4CAD2-A027-4605-9D1D-43207A5F071A}"/>
              </a:ext>
            </a:extLst>
          </p:cNvPr>
          <p:cNvSpPr>
            <a:spLocks noGrp="1"/>
          </p:cNvSpPr>
          <p:nvPr>
            <p:ph type="title"/>
          </p:nvPr>
        </p:nvSpPr>
        <p:spPr>
          <a:xfrm>
            <a:off x="838200" y="365125"/>
            <a:ext cx="10515600" cy="804769"/>
          </a:xfrm>
          <a:solidFill>
            <a:schemeClr val="accent1">
              <a:lumMod val="20000"/>
              <a:lumOff val="80000"/>
            </a:schemeClr>
          </a:solidFill>
        </p:spPr>
        <p:txBody>
          <a:bodyPr/>
          <a:lstStyle/>
          <a:p>
            <a:pPr algn="ctr"/>
            <a:r>
              <a:rPr lang="en-US" b="1" dirty="0"/>
              <a:t>Recommendations</a:t>
            </a:r>
            <a:endParaRPr lang="en-VC" b="1" dirty="0"/>
          </a:p>
        </p:txBody>
      </p:sp>
      <p:sp>
        <p:nvSpPr>
          <p:cNvPr id="4" name="Content Placeholder 3">
            <a:extLst>
              <a:ext uri="{FF2B5EF4-FFF2-40B4-BE49-F238E27FC236}">
                <a16:creationId xmlns:a16="http://schemas.microsoft.com/office/drawing/2014/main" id="{98C2F82D-BDAA-4A73-A608-506D7A3E73BB}"/>
              </a:ext>
            </a:extLst>
          </p:cNvPr>
          <p:cNvSpPr>
            <a:spLocks noGrp="1"/>
          </p:cNvSpPr>
          <p:nvPr>
            <p:ph idx="1"/>
          </p:nvPr>
        </p:nvSpPr>
        <p:spPr>
          <a:xfrm>
            <a:off x="838200" y="1344706"/>
            <a:ext cx="10515600" cy="5271247"/>
          </a:xfrm>
        </p:spPr>
        <p:txBody>
          <a:bodyPr>
            <a:normAutofit fontScale="25000" lnSpcReduction="20000"/>
          </a:bodyPr>
          <a:lstStyle/>
          <a:p>
            <a:pPr marL="0" indent="0">
              <a:buNone/>
            </a:pPr>
            <a:r>
              <a:rPr lang="en-US" sz="9600" b="0" i="0" dirty="0">
                <a:solidFill>
                  <a:srgbClr val="0D0D0D"/>
                </a:solidFill>
                <a:effectLst/>
              </a:rPr>
              <a:t>Based on the model’s predictions , I suggest:</a:t>
            </a:r>
          </a:p>
          <a:p>
            <a:r>
              <a:rPr lang="en-US" sz="9600" b="0" i="0" dirty="0">
                <a:solidFill>
                  <a:srgbClr val="0D0D0D"/>
                </a:solidFill>
                <a:effectLst/>
              </a:rPr>
              <a:t>Invest in improving tech support services to address customer queries and concerns more efficiently.</a:t>
            </a:r>
          </a:p>
          <a:p>
            <a:r>
              <a:rPr lang="en-US" sz="9600" b="0" i="0" dirty="0">
                <a:solidFill>
                  <a:srgbClr val="0D0D0D"/>
                </a:solidFill>
                <a:effectLst/>
              </a:rPr>
              <a:t>Increase availability and reliability of internet support services to ensure customers have consistent access to assistance and troubleshooting.</a:t>
            </a:r>
          </a:p>
          <a:p>
            <a:r>
              <a:rPr lang="en-US" sz="9600" b="0" i="0" dirty="0">
                <a:solidFill>
                  <a:srgbClr val="0D0D0D"/>
                </a:solidFill>
                <a:effectLst/>
              </a:rPr>
              <a:t>Implement robust online security measures to protect customer data and privacy, reassuring them of the safety of their online interactions and transactions.</a:t>
            </a:r>
          </a:p>
          <a:p>
            <a:r>
              <a:rPr lang="en-US" sz="9600" b="0" i="0" dirty="0">
                <a:solidFill>
                  <a:srgbClr val="0D0D0D"/>
                </a:solidFill>
                <a:effectLst/>
              </a:rPr>
              <a:t>Highlight the benefits and advantages of specific internet services to attract and retain customers seeking high-speed, reliable connectivity.</a:t>
            </a:r>
          </a:p>
          <a:p>
            <a:r>
              <a:rPr lang="en-US" sz="9600" b="0" i="0" dirty="0">
                <a:solidFill>
                  <a:srgbClr val="0D0D0D"/>
                </a:solidFill>
                <a:effectLst/>
              </a:rPr>
              <a:t>Offer a wider range of payment methods to accommodate diverse customer preferences most especially the </a:t>
            </a:r>
            <a:r>
              <a:rPr lang="en-US" sz="9600" dirty="0"/>
              <a:t>non automated  payment method</a:t>
            </a:r>
            <a:r>
              <a:rPr lang="en-US" sz="9600" b="0" i="0" dirty="0">
                <a:solidFill>
                  <a:srgbClr val="0D0D0D"/>
                </a:solidFill>
                <a:effectLst/>
              </a:rPr>
              <a:t>, making it easier for customers to manage their accounts and reduce churn.</a:t>
            </a:r>
          </a:p>
          <a:p>
            <a:r>
              <a:rPr lang="en-US" sz="9600" b="0" i="0" dirty="0">
                <a:solidFill>
                  <a:srgbClr val="0D0D0D"/>
                </a:solidFill>
                <a:effectLst/>
              </a:rPr>
              <a:t>Consider revising pricing structures to ensure they align with customer expectations and budget constraints, potentially offering more flexible options or discounts to mitigate the impact of rising monthly charges on churn behavior</a:t>
            </a:r>
          </a:p>
          <a:p>
            <a:endParaRPr lang="en-US" sz="4400" b="0" i="0" dirty="0">
              <a:solidFill>
                <a:srgbClr val="0D0D0D"/>
              </a:solidFill>
              <a:effectLst/>
            </a:endParaRPr>
          </a:p>
          <a:p>
            <a:pPr>
              <a:buFont typeface="Wingdings" panose="05000000000000000000" pitchFamily="2" charset="2"/>
              <a:buChar char="Ø"/>
            </a:pPr>
            <a:endParaRPr lang="en-VC" dirty="0"/>
          </a:p>
        </p:txBody>
      </p:sp>
    </p:spTree>
    <p:extLst>
      <p:ext uri="{BB962C8B-B14F-4D97-AF65-F5344CB8AC3E}">
        <p14:creationId xmlns:p14="http://schemas.microsoft.com/office/powerpoint/2010/main" val="402406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150C-968A-4274-966A-18C4C72C73FB}"/>
              </a:ext>
            </a:extLst>
          </p:cNvPr>
          <p:cNvSpPr>
            <a:spLocks noGrp="1"/>
          </p:cNvSpPr>
          <p:nvPr>
            <p:ph type="title"/>
          </p:nvPr>
        </p:nvSpPr>
        <p:spPr>
          <a:solidFill>
            <a:schemeClr val="accent1">
              <a:lumMod val="20000"/>
              <a:lumOff val="80000"/>
            </a:schemeClr>
          </a:solidFill>
        </p:spPr>
        <p:txBody>
          <a:bodyPr/>
          <a:lstStyle/>
          <a:p>
            <a:pPr algn="ctr"/>
            <a:r>
              <a:rPr lang="en-US" b="1" dirty="0"/>
              <a:t>Introduction</a:t>
            </a:r>
            <a:endParaRPr lang="en-VC" b="1" dirty="0"/>
          </a:p>
        </p:txBody>
      </p:sp>
      <p:sp>
        <p:nvSpPr>
          <p:cNvPr id="3" name="Content Placeholder 2">
            <a:extLst>
              <a:ext uri="{FF2B5EF4-FFF2-40B4-BE49-F238E27FC236}">
                <a16:creationId xmlns:a16="http://schemas.microsoft.com/office/drawing/2014/main" id="{3E9B0CD0-E7F7-47DE-9806-056B1F4E861D}"/>
              </a:ext>
            </a:extLst>
          </p:cNvPr>
          <p:cNvSpPr>
            <a:spLocks noGrp="1"/>
          </p:cNvSpPr>
          <p:nvPr>
            <p:ph idx="1"/>
          </p:nvPr>
        </p:nvSpPr>
        <p:spPr>
          <a:xfrm>
            <a:off x="838200" y="1922929"/>
            <a:ext cx="10515600" cy="4254034"/>
          </a:xfrm>
        </p:spPr>
        <p:txBody>
          <a:bodyPr>
            <a:normAutofit/>
          </a:bodyPr>
          <a:lstStyle/>
          <a:p>
            <a:pPr marL="0" indent="0">
              <a:buNone/>
            </a:pPr>
            <a:r>
              <a:rPr lang="en-US" b="0" i="0" dirty="0">
                <a:solidFill>
                  <a:srgbClr val="000000"/>
                </a:solidFill>
                <a:effectLst/>
                <a:cs typeface="Times New Roman" panose="02020603050405020304" pitchFamily="18" charset="0"/>
              </a:rPr>
              <a:t>   </a:t>
            </a:r>
            <a:r>
              <a:rPr lang="en-US" sz="2600" b="0" i="0" dirty="0">
                <a:solidFill>
                  <a:srgbClr val="000000"/>
                </a:solidFill>
                <a:effectLst/>
                <a:cs typeface="Times New Roman" panose="02020603050405020304" pitchFamily="18" charset="0"/>
              </a:rPr>
              <a:t>ConnectTel is a leading telecommunications company at the forefront of innovation and connectivity solutions. With a strong presence in the global market, ConnectTel has established itself as a trusted provider of reliable voice, data, and Internet services. Offering a comprehensive range of telecommunications solutions, including mobile networks , broadband connections, and enterprise solutions.     </a:t>
            </a:r>
          </a:p>
          <a:p>
            <a:pPr marL="0" indent="0">
              <a:buNone/>
            </a:pPr>
            <a:r>
              <a:rPr lang="en-US" sz="2600" b="0" i="0" dirty="0">
                <a:solidFill>
                  <a:srgbClr val="000000"/>
                </a:solidFill>
                <a:effectLst/>
                <a:cs typeface="Times New Roman" panose="02020603050405020304" pitchFamily="18" charset="0"/>
              </a:rPr>
              <a:t>    ConnectTel Telecom Company has faced the pressing need to address customer churn, which poses a significant threat to its business sustainability and growth.</a:t>
            </a:r>
          </a:p>
          <a:p>
            <a:pPr marL="0" indent="0">
              <a:buNone/>
            </a:pPr>
            <a:endParaRPr lang="en-VC" sz="2600" dirty="0"/>
          </a:p>
        </p:txBody>
      </p:sp>
    </p:spTree>
    <p:extLst>
      <p:ext uri="{BB962C8B-B14F-4D97-AF65-F5344CB8AC3E}">
        <p14:creationId xmlns:p14="http://schemas.microsoft.com/office/powerpoint/2010/main" val="1915585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077428-5F29-4003-AAC3-9AEF527F76B6}"/>
              </a:ext>
            </a:extLst>
          </p:cNvPr>
          <p:cNvSpPr>
            <a:spLocks noGrp="1"/>
          </p:cNvSpPr>
          <p:nvPr>
            <p:ph type="title"/>
          </p:nvPr>
        </p:nvSpPr>
        <p:spPr>
          <a:xfrm>
            <a:off x="838200" y="645459"/>
            <a:ext cx="10515600" cy="5432612"/>
          </a:xfrm>
        </p:spPr>
        <p:txBody>
          <a:bodyPr/>
          <a:lstStyle/>
          <a:p>
            <a:r>
              <a:rPr lang="en-US" dirty="0"/>
              <a:t>			   </a:t>
            </a:r>
            <a:r>
              <a:rPr lang="en-US" sz="5400" dirty="0"/>
              <a:t>Thank you </a:t>
            </a:r>
            <a:endParaRPr lang="en-VC" dirty="0"/>
          </a:p>
        </p:txBody>
      </p:sp>
      <p:pic>
        <p:nvPicPr>
          <p:cNvPr id="6" name="Graphic 5" descr="Angel face with solid fill with solid fill">
            <a:extLst>
              <a:ext uri="{FF2B5EF4-FFF2-40B4-BE49-F238E27FC236}">
                <a16:creationId xmlns:a16="http://schemas.microsoft.com/office/drawing/2014/main" id="{97BACFB8-290A-4EC2-89EE-3A994E5A4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7977" y="2904565"/>
            <a:ext cx="914400" cy="914400"/>
          </a:xfrm>
          <a:prstGeom prst="rect">
            <a:avLst/>
          </a:prstGeom>
        </p:spPr>
      </p:pic>
    </p:spTree>
    <p:extLst>
      <p:ext uri="{BB962C8B-B14F-4D97-AF65-F5344CB8AC3E}">
        <p14:creationId xmlns:p14="http://schemas.microsoft.com/office/powerpoint/2010/main" val="75368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F310-2496-4E81-8531-288A0B3564DE}"/>
              </a:ext>
            </a:extLst>
          </p:cNvPr>
          <p:cNvSpPr>
            <a:spLocks noGrp="1"/>
          </p:cNvSpPr>
          <p:nvPr>
            <p:ph type="title"/>
          </p:nvPr>
        </p:nvSpPr>
        <p:spPr>
          <a:solidFill>
            <a:schemeClr val="accent1">
              <a:lumMod val="20000"/>
              <a:lumOff val="80000"/>
            </a:schemeClr>
          </a:solidFill>
        </p:spPr>
        <p:txBody>
          <a:bodyPr/>
          <a:lstStyle/>
          <a:p>
            <a:pPr algn="ctr"/>
            <a:r>
              <a:rPr lang="en-US" b="1" dirty="0"/>
              <a:t>Problem Statement and Objectives</a:t>
            </a:r>
            <a:endParaRPr lang="en-VC" b="1" dirty="0"/>
          </a:p>
        </p:txBody>
      </p:sp>
      <p:sp>
        <p:nvSpPr>
          <p:cNvPr id="3" name="Content Placeholder 2">
            <a:extLst>
              <a:ext uri="{FF2B5EF4-FFF2-40B4-BE49-F238E27FC236}">
                <a16:creationId xmlns:a16="http://schemas.microsoft.com/office/drawing/2014/main" id="{B598918D-7518-44CF-8B58-45E6E7143969}"/>
              </a:ext>
            </a:extLst>
          </p:cNvPr>
          <p:cNvSpPr>
            <a:spLocks noGrp="1"/>
          </p:cNvSpPr>
          <p:nvPr>
            <p:ph idx="1"/>
          </p:nvPr>
        </p:nvSpPr>
        <p:spPr/>
        <p:txBody>
          <a:bodyPr>
            <a:normAutofit/>
          </a:bodyPr>
          <a:lstStyle/>
          <a:p>
            <a:r>
              <a:rPr lang="en-US" b="0" i="0" dirty="0">
                <a:solidFill>
                  <a:srgbClr val="0D0D0D"/>
                </a:solidFill>
                <a:effectLst/>
                <a:latin typeface="Söhne"/>
              </a:rPr>
              <a:t>The problem statement for this predictive project is to develop a robust customer churn prediction system for ConnectTel</a:t>
            </a:r>
            <a:r>
              <a:rPr lang="en-US" dirty="0">
                <a:solidFill>
                  <a:srgbClr val="0D0D0D"/>
                </a:solidFill>
                <a:latin typeface="Söhne"/>
              </a:rPr>
              <a:t>.</a:t>
            </a:r>
          </a:p>
          <a:p>
            <a:r>
              <a:rPr lang="en-US" b="0" i="0" dirty="0">
                <a:solidFill>
                  <a:srgbClr val="0D0D0D"/>
                </a:solidFill>
                <a:effectLst/>
                <a:latin typeface="Söhne"/>
              </a:rPr>
              <a:t>The objective is to accurately forecast which customers are likely to churn (i.e.</a:t>
            </a:r>
            <a:r>
              <a:rPr lang="en-US" dirty="0">
                <a:solidFill>
                  <a:srgbClr val="0D0D0D"/>
                </a:solidFill>
                <a:latin typeface="Söhne"/>
              </a:rPr>
              <a:t> </a:t>
            </a:r>
            <a:r>
              <a:rPr lang="en-US" b="0" i="0" dirty="0">
                <a:solidFill>
                  <a:srgbClr val="0D0D0D"/>
                </a:solidFill>
                <a:effectLst/>
                <a:latin typeface="Söhne"/>
              </a:rPr>
              <a:t>discontinue their services) based on historical customer data. </a:t>
            </a:r>
          </a:p>
          <a:p>
            <a:r>
              <a:rPr lang="en-US" dirty="0">
                <a:solidFill>
                  <a:srgbClr val="0D0D0D"/>
                </a:solidFill>
                <a:latin typeface="Söhne"/>
              </a:rPr>
              <a:t>Hence, b</a:t>
            </a:r>
            <a:r>
              <a:rPr lang="en-US" b="0" i="0" dirty="0">
                <a:solidFill>
                  <a:srgbClr val="0D0D0D"/>
                </a:solidFill>
                <a:effectLst/>
                <a:latin typeface="Söhne"/>
              </a:rPr>
              <a:t>y leveraging advanced analytics and machine learning techniques on the provided dataset, and providing recommendations to the company, the aims is to implement targeted retention initiatives to reduce customer attrition, enhance customer loyalty, and maintain a competitive edge in the telecommunications industry.</a:t>
            </a:r>
            <a:endParaRPr lang="en-VC" dirty="0"/>
          </a:p>
        </p:txBody>
      </p:sp>
    </p:spTree>
    <p:extLst>
      <p:ext uri="{BB962C8B-B14F-4D97-AF65-F5344CB8AC3E}">
        <p14:creationId xmlns:p14="http://schemas.microsoft.com/office/powerpoint/2010/main" val="51028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9C58-4639-4F8F-9C70-36ED4A15120D}"/>
              </a:ext>
            </a:extLst>
          </p:cNvPr>
          <p:cNvSpPr>
            <a:spLocks noGrp="1"/>
          </p:cNvSpPr>
          <p:nvPr>
            <p:ph type="title"/>
          </p:nvPr>
        </p:nvSpPr>
        <p:spPr>
          <a:xfrm>
            <a:off x="838200" y="345049"/>
            <a:ext cx="10515600" cy="804769"/>
          </a:xfrm>
        </p:spPr>
        <p:txBody>
          <a:bodyPr/>
          <a:lstStyle/>
          <a:p>
            <a:r>
              <a:rPr lang="en-US" b="1" dirty="0"/>
              <a:t>Methodology</a:t>
            </a:r>
            <a:endParaRPr lang="en-VC" b="1" dirty="0"/>
          </a:p>
        </p:txBody>
      </p:sp>
      <p:sp>
        <p:nvSpPr>
          <p:cNvPr id="3" name="Content Placeholder 2">
            <a:extLst>
              <a:ext uri="{FF2B5EF4-FFF2-40B4-BE49-F238E27FC236}">
                <a16:creationId xmlns:a16="http://schemas.microsoft.com/office/drawing/2014/main" id="{A3979727-5FA1-4435-83B7-295C735CD85E}"/>
              </a:ext>
            </a:extLst>
          </p:cNvPr>
          <p:cNvSpPr>
            <a:spLocks noGrp="1"/>
          </p:cNvSpPr>
          <p:nvPr>
            <p:ph idx="1"/>
          </p:nvPr>
        </p:nvSpPr>
        <p:spPr>
          <a:xfrm>
            <a:off x="936812" y="1093975"/>
            <a:ext cx="10515600" cy="5239590"/>
          </a:xfrm>
        </p:spPr>
        <p:txBody>
          <a:bodyPr/>
          <a:lstStyle/>
          <a:p>
            <a:endParaRPr lang="en-VC" dirty="0"/>
          </a:p>
        </p:txBody>
      </p:sp>
      <p:grpSp>
        <p:nvGrpSpPr>
          <p:cNvPr id="21" name="Group 20">
            <a:extLst>
              <a:ext uri="{FF2B5EF4-FFF2-40B4-BE49-F238E27FC236}">
                <a16:creationId xmlns:a16="http://schemas.microsoft.com/office/drawing/2014/main" id="{A4672DEB-0082-4512-BDC7-B2E8613EA5AC}"/>
              </a:ext>
            </a:extLst>
          </p:cNvPr>
          <p:cNvGrpSpPr/>
          <p:nvPr/>
        </p:nvGrpSpPr>
        <p:grpSpPr>
          <a:xfrm>
            <a:off x="936811" y="1080528"/>
            <a:ext cx="10318376" cy="5253037"/>
            <a:chOff x="936812" y="1080528"/>
            <a:chExt cx="10318376" cy="5253037"/>
          </a:xfrm>
        </p:grpSpPr>
        <p:sp>
          <p:nvSpPr>
            <p:cNvPr id="6" name="Rectangle 5">
              <a:extLst>
                <a:ext uri="{FF2B5EF4-FFF2-40B4-BE49-F238E27FC236}">
                  <a16:creationId xmlns:a16="http://schemas.microsoft.com/office/drawing/2014/main" id="{151FBD43-E395-4816-AB67-6119E3667BF3}"/>
                </a:ext>
              </a:extLst>
            </p:cNvPr>
            <p:cNvSpPr/>
            <p:nvPr/>
          </p:nvSpPr>
          <p:spPr>
            <a:xfrm>
              <a:off x="936812" y="1080528"/>
              <a:ext cx="10318376" cy="74827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3" name="Rectangle 12">
              <a:extLst>
                <a:ext uri="{FF2B5EF4-FFF2-40B4-BE49-F238E27FC236}">
                  <a16:creationId xmlns:a16="http://schemas.microsoft.com/office/drawing/2014/main" id="{1B588A34-484A-4882-A015-AAE97395E646}"/>
                </a:ext>
              </a:extLst>
            </p:cNvPr>
            <p:cNvSpPr/>
            <p:nvPr/>
          </p:nvSpPr>
          <p:spPr>
            <a:xfrm>
              <a:off x="936812" y="2012857"/>
              <a:ext cx="10318376" cy="74827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4" name="Rectangle 13">
              <a:extLst>
                <a:ext uri="{FF2B5EF4-FFF2-40B4-BE49-F238E27FC236}">
                  <a16:creationId xmlns:a16="http://schemas.microsoft.com/office/drawing/2014/main" id="{2ECB5D16-F438-4999-95E7-014CF6249208}"/>
                </a:ext>
              </a:extLst>
            </p:cNvPr>
            <p:cNvSpPr/>
            <p:nvPr/>
          </p:nvSpPr>
          <p:spPr>
            <a:xfrm>
              <a:off x="936812" y="2945186"/>
              <a:ext cx="10318376" cy="7482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5" name="Rectangle 14">
              <a:extLst>
                <a:ext uri="{FF2B5EF4-FFF2-40B4-BE49-F238E27FC236}">
                  <a16:creationId xmlns:a16="http://schemas.microsoft.com/office/drawing/2014/main" id="{7304FB8E-A57C-4276-A2B2-E9C8A7705E61}"/>
                </a:ext>
              </a:extLst>
            </p:cNvPr>
            <p:cNvSpPr/>
            <p:nvPr/>
          </p:nvSpPr>
          <p:spPr>
            <a:xfrm>
              <a:off x="936812" y="3877515"/>
              <a:ext cx="10318376" cy="74827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6" name="Rectangle 15">
              <a:extLst>
                <a:ext uri="{FF2B5EF4-FFF2-40B4-BE49-F238E27FC236}">
                  <a16:creationId xmlns:a16="http://schemas.microsoft.com/office/drawing/2014/main" id="{C12942F8-70B5-460F-AC86-A508AF1BBB14}"/>
                </a:ext>
              </a:extLst>
            </p:cNvPr>
            <p:cNvSpPr/>
            <p:nvPr/>
          </p:nvSpPr>
          <p:spPr>
            <a:xfrm>
              <a:off x="936812" y="4731404"/>
              <a:ext cx="10318376" cy="7482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sp>
          <p:nvSpPr>
            <p:cNvPr id="17" name="Rectangle 16">
              <a:extLst>
                <a:ext uri="{FF2B5EF4-FFF2-40B4-BE49-F238E27FC236}">
                  <a16:creationId xmlns:a16="http://schemas.microsoft.com/office/drawing/2014/main" id="{40B3D8D0-4F78-4BF8-80E1-854234D209B8}"/>
                </a:ext>
              </a:extLst>
            </p:cNvPr>
            <p:cNvSpPr/>
            <p:nvPr/>
          </p:nvSpPr>
          <p:spPr>
            <a:xfrm>
              <a:off x="936812" y="5585293"/>
              <a:ext cx="10318376" cy="7482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C" dirty="0"/>
            </a:p>
          </p:txBody>
        </p:sp>
      </p:grpSp>
      <p:sp>
        <p:nvSpPr>
          <p:cNvPr id="22" name="TextBox 21">
            <a:extLst>
              <a:ext uri="{FF2B5EF4-FFF2-40B4-BE49-F238E27FC236}">
                <a16:creationId xmlns:a16="http://schemas.microsoft.com/office/drawing/2014/main" id="{1C93D54C-6C1D-44F7-B5BC-8AAE755BA67C}"/>
              </a:ext>
            </a:extLst>
          </p:cNvPr>
          <p:cNvSpPr txBox="1"/>
          <p:nvPr/>
        </p:nvSpPr>
        <p:spPr>
          <a:xfrm>
            <a:off x="936813" y="1093975"/>
            <a:ext cx="10318376" cy="369332"/>
          </a:xfrm>
          <a:prstGeom prst="rect">
            <a:avLst/>
          </a:prstGeom>
          <a:noFill/>
        </p:spPr>
        <p:txBody>
          <a:bodyPr wrap="square" rtlCol="0">
            <a:spAutoFit/>
          </a:bodyPr>
          <a:lstStyle/>
          <a:p>
            <a:r>
              <a:rPr lang="en-US" dirty="0"/>
              <a:t>Data Overview and Exploratory data analysis (EDA)</a:t>
            </a:r>
            <a:endParaRPr lang="en-VC" dirty="0"/>
          </a:p>
        </p:txBody>
      </p:sp>
      <p:sp>
        <p:nvSpPr>
          <p:cNvPr id="25" name="TextBox 24">
            <a:extLst>
              <a:ext uri="{FF2B5EF4-FFF2-40B4-BE49-F238E27FC236}">
                <a16:creationId xmlns:a16="http://schemas.microsoft.com/office/drawing/2014/main" id="{50BCD07C-AE52-497C-8C3B-B6C334C9C551}"/>
              </a:ext>
            </a:extLst>
          </p:cNvPr>
          <p:cNvSpPr txBox="1"/>
          <p:nvPr/>
        </p:nvSpPr>
        <p:spPr>
          <a:xfrm>
            <a:off x="936811" y="2065245"/>
            <a:ext cx="10318377" cy="369332"/>
          </a:xfrm>
          <a:prstGeom prst="rect">
            <a:avLst/>
          </a:prstGeom>
          <a:noFill/>
        </p:spPr>
        <p:txBody>
          <a:bodyPr wrap="square" rtlCol="0">
            <a:spAutoFit/>
          </a:bodyPr>
          <a:lstStyle/>
          <a:p>
            <a:r>
              <a:rPr lang="en-US" dirty="0"/>
              <a:t>Supervised Machine Learning , a classification analysis</a:t>
            </a:r>
            <a:endParaRPr lang="en-VC" dirty="0"/>
          </a:p>
        </p:txBody>
      </p:sp>
      <p:sp>
        <p:nvSpPr>
          <p:cNvPr id="26" name="TextBox 25">
            <a:extLst>
              <a:ext uri="{FF2B5EF4-FFF2-40B4-BE49-F238E27FC236}">
                <a16:creationId xmlns:a16="http://schemas.microsoft.com/office/drawing/2014/main" id="{D5596471-85AC-4DD2-9B0A-B809A9B33C53}"/>
              </a:ext>
            </a:extLst>
          </p:cNvPr>
          <p:cNvSpPr txBox="1"/>
          <p:nvPr/>
        </p:nvSpPr>
        <p:spPr>
          <a:xfrm>
            <a:off x="936809" y="2975781"/>
            <a:ext cx="10318377" cy="646331"/>
          </a:xfrm>
          <a:prstGeom prst="rect">
            <a:avLst/>
          </a:prstGeom>
          <a:noFill/>
        </p:spPr>
        <p:txBody>
          <a:bodyPr wrap="square" rtlCol="0">
            <a:spAutoFit/>
          </a:bodyPr>
          <a:lstStyle/>
          <a:p>
            <a:r>
              <a:rPr lang="en-US" dirty="0"/>
              <a:t>Preparing and processing Data for Modelling, Variable encoding ,Missing data handling, Data Segmentation , Scaling and data normalization</a:t>
            </a:r>
            <a:endParaRPr lang="en-VC" dirty="0"/>
          </a:p>
        </p:txBody>
      </p:sp>
      <p:sp>
        <p:nvSpPr>
          <p:cNvPr id="27" name="TextBox 26">
            <a:extLst>
              <a:ext uri="{FF2B5EF4-FFF2-40B4-BE49-F238E27FC236}">
                <a16:creationId xmlns:a16="http://schemas.microsoft.com/office/drawing/2014/main" id="{8E260E6F-0B4B-449A-B5C6-F0E06F4CF5EB}"/>
              </a:ext>
            </a:extLst>
          </p:cNvPr>
          <p:cNvSpPr txBox="1"/>
          <p:nvPr/>
        </p:nvSpPr>
        <p:spPr>
          <a:xfrm>
            <a:off x="936809" y="3903536"/>
            <a:ext cx="10318377" cy="646331"/>
          </a:xfrm>
          <a:prstGeom prst="rect">
            <a:avLst/>
          </a:prstGeom>
          <a:noFill/>
        </p:spPr>
        <p:txBody>
          <a:bodyPr wrap="square" rtlCol="0">
            <a:spAutoFit/>
          </a:bodyPr>
          <a:lstStyle/>
          <a:p>
            <a:r>
              <a:rPr lang="en-US" dirty="0"/>
              <a:t>Model Building ,Training and prediction ( Naïve Bayes Classifier, Random Forest classifier, Xgboost Classifier and Support Vector Model Classifier </a:t>
            </a:r>
            <a:endParaRPr lang="en-VC" dirty="0"/>
          </a:p>
        </p:txBody>
      </p:sp>
      <p:sp>
        <p:nvSpPr>
          <p:cNvPr id="28" name="TextBox 27">
            <a:extLst>
              <a:ext uri="{FF2B5EF4-FFF2-40B4-BE49-F238E27FC236}">
                <a16:creationId xmlns:a16="http://schemas.microsoft.com/office/drawing/2014/main" id="{6FE34811-E591-4DA9-B8FE-88231844D1F1}"/>
              </a:ext>
            </a:extLst>
          </p:cNvPr>
          <p:cNvSpPr txBox="1"/>
          <p:nvPr/>
        </p:nvSpPr>
        <p:spPr>
          <a:xfrm>
            <a:off x="936810" y="4731404"/>
            <a:ext cx="10318377" cy="369332"/>
          </a:xfrm>
          <a:prstGeom prst="rect">
            <a:avLst/>
          </a:prstGeom>
          <a:noFill/>
        </p:spPr>
        <p:txBody>
          <a:bodyPr wrap="square" rtlCol="0">
            <a:spAutoFit/>
          </a:bodyPr>
          <a:lstStyle/>
          <a:p>
            <a:r>
              <a:rPr lang="en-US" dirty="0"/>
              <a:t>Model Evaluation metrics ( Classification report and Confusion matrix)</a:t>
            </a:r>
            <a:endParaRPr lang="en-VC" dirty="0"/>
          </a:p>
        </p:txBody>
      </p:sp>
      <p:sp>
        <p:nvSpPr>
          <p:cNvPr id="29" name="TextBox 28">
            <a:extLst>
              <a:ext uri="{FF2B5EF4-FFF2-40B4-BE49-F238E27FC236}">
                <a16:creationId xmlns:a16="http://schemas.microsoft.com/office/drawing/2014/main" id="{606769F7-5E74-4FCB-A979-832711D1847E}"/>
              </a:ext>
            </a:extLst>
          </p:cNvPr>
          <p:cNvSpPr txBox="1"/>
          <p:nvPr/>
        </p:nvSpPr>
        <p:spPr>
          <a:xfrm>
            <a:off x="936810" y="5625757"/>
            <a:ext cx="10318377" cy="369332"/>
          </a:xfrm>
          <a:prstGeom prst="rect">
            <a:avLst/>
          </a:prstGeom>
          <a:noFill/>
        </p:spPr>
        <p:txBody>
          <a:bodyPr wrap="square" rtlCol="0">
            <a:spAutoFit/>
          </a:bodyPr>
          <a:lstStyle/>
          <a:p>
            <a:r>
              <a:rPr lang="en-US" dirty="0"/>
              <a:t>Model Optimization/ Hyperparameter and Feature Importance</a:t>
            </a:r>
            <a:endParaRPr lang="en-VC" dirty="0"/>
          </a:p>
        </p:txBody>
      </p:sp>
    </p:spTree>
    <p:extLst>
      <p:ext uri="{BB962C8B-B14F-4D97-AF65-F5344CB8AC3E}">
        <p14:creationId xmlns:p14="http://schemas.microsoft.com/office/powerpoint/2010/main" val="161450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DB9396-6AD6-4454-8743-D5EA5F08C1B5}"/>
              </a:ext>
            </a:extLst>
          </p:cNvPr>
          <p:cNvSpPr>
            <a:spLocks noGrp="1"/>
          </p:cNvSpPr>
          <p:nvPr>
            <p:ph type="title"/>
          </p:nvPr>
        </p:nvSpPr>
        <p:spPr>
          <a:xfrm>
            <a:off x="838200" y="351678"/>
            <a:ext cx="10515600" cy="1325563"/>
          </a:xfrm>
          <a:solidFill>
            <a:schemeClr val="accent1">
              <a:lumMod val="20000"/>
              <a:lumOff val="80000"/>
            </a:schemeClr>
          </a:solidFill>
        </p:spPr>
        <p:txBody>
          <a:bodyPr/>
          <a:lstStyle/>
          <a:p>
            <a:pPr algn="ctr"/>
            <a:r>
              <a:rPr lang="en-US" b="1" dirty="0"/>
              <a:t>Statistical Description </a:t>
            </a:r>
            <a:endParaRPr lang="en-VC" b="1" dirty="0"/>
          </a:p>
        </p:txBody>
      </p:sp>
      <p:pic>
        <p:nvPicPr>
          <p:cNvPr id="8" name="Content Placeholder 7">
            <a:extLst>
              <a:ext uri="{FF2B5EF4-FFF2-40B4-BE49-F238E27FC236}">
                <a16:creationId xmlns:a16="http://schemas.microsoft.com/office/drawing/2014/main" id="{E1EF08FD-5439-4CFA-A8FA-5A1CA453B9C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1760" y="2030507"/>
            <a:ext cx="4715534" cy="4146456"/>
          </a:xfrm>
        </p:spPr>
      </p:pic>
      <p:pic>
        <p:nvPicPr>
          <p:cNvPr id="5" name="Content Placeholder 4">
            <a:extLst>
              <a:ext uri="{FF2B5EF4-FFF2-40B4-BE49-F238E27FC236}">
                <a16:creationId xmlns:a16="http://schemas.microsoft.com/office/drawing/2014/main" id="{44A67469-2CD6-476A-B748-778D1E29AB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7214" y="2184179"/>
            <a:ext cx="5096586" cy="3839111"/>
          </a:xfrm>
        </p:spPr>
      </p:pic>
    </p:spTree>
    <p:extLst>
      <p:ext uri="{BB962C8B-B14F-4D97-AF65-F5344CB8AC3E}">
        <p14:creationId xmlns:p14="http://schemas.microsoft.com/office/powerpoint/2010/main" val="90793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DCD22-B88C-4429-A54B-41393FFAED12}"/>
              </a:ext>
            </a:extLst>
          </p:cNvPr>
          <p:cNvSpPr>
            <a:spLocks noGrp="1"/>
          </p:cNvSpPr>
          <p:nvPr>
            <p:ph type="title"/>
          </p:nvPr>
        </p:nvSpPr>
        <p:spPr>
          <a:xfrm>
            <a:off x="0" y="0"/>
            <a:ext cx="12088906" cy="6857999"/>
          </a:xfrm>
        </p:spPr>
        <p:txBody>
          <a:bodyPr/>
          <a:lstStyle/>
          <a:p>
            <a:endParaRPr lang="en-VC" dirty="0"/>
          </a:p>
        </p:txBody>
      </p:sp>
      <p:graphicFrame>
        <p:nvGraphicFramePr>
          <p:cNvPr id="6" name="Object 5">
            <a:extLst>
              <a:ext uri="{FF2B5EF4-FFF2-40B4-BE49-F238E27FC236}">
                <a16:creationId xmlns:a16="http://schemas.microsoft.com/office/drawing/2014/main" id="{9CDA8A82-5928-45E8-943C-E7D8B8038BE3}"/>
              </a:ext>
            </a:extLst>
          </p:cNvPr>
          <p:cNvGraphicFramePr>
            <a:graphicFrameLocks noChangeAspect="1"/>
          </p:cNvGraphicFramePr>
          <p:nvPr>
            <p:extLst>
              <p:ext uri="{D42A27DB-BD31-4B8C-83A1-F6EECF244321}">
                <p14:modId xmlns:p14="http://schemas.microsoft.com/office/powerpoint/2010/main" val="2640813358"/>
              </p:ext>
            </p:extLst>
          </p:nvPr>
        </p:nvGraphicFramePr>
        <p:xfrm>
          <a:off x="0" y="0"/>
          <a:ext cx="12088906" cy="6857999"/>
        </p:xfrm>
        <a:graphic>
          <a:graphicData uri="http://schemas.openxmlformats.org/presentationml/2006/ole">
            <mc:AlternateContent xmlns:mc="http://schemas.openxmlformats.org/markup-compatibility/2006">
              <mc:Choice xmlns:v="urn:schemas-microsoft-com:vml" Requires="v">
                <p:oleObj spid="_x0000_s6152" name="Worksheet" r:id="rId3" imgW="11592027" imgH="6105552" progId="Excel.Sheet.12">
                  <p:link updateAutomatic="1"/>
                </p:oleObj>
              </mc:Choice>
              <mc:Fallback>
                <p:oleObj name="Worksheet" r:id="rId3" imgW="11592027" imgH="6105552" progId="Excel.Sheet.12">
                  <p:link updateAutomatic="1"/>
                  <p:pic>
                    <p:nvPicPr>
                      <p:cNvPr id="0" name=""/>
                      <p:cNvPicPr/>
                      <p:nvPr/>
                    </p:nvPicPr>
                    <p:blipFill>
                      <a:blip r:embed="rId4"/>
                      <a:stretch>
                        <a:fillRect/>
                      </a:stretch>
                    </p:blipFill>
                    <p:spPr>
                      <a:xfrm>
                        <a:off x="0" y="0"/>
                        <a:ext cx="12088906" cy="6857999"/>
                      </a:xfrm>
                      <a:prstGeom prst="rect">
                        <a:avLst/>
                      </a:prstGeom>
                    </p:spPr>
                  </p:pic>
                </p:oleObj>
              </mc:Fallback>
            </mc:AlternateContent>
          </a:graphicData>
        </a:graphic>
      </p:graphicFrame>
    </p:spTree>
    <p:extLst>
      <p:ext uri="{BB962C8B-B14F-4D97-AF65-F5344CB8AC3E}">
        <p14:creationId xmlns:p14="http://schemas.microsoft.com/office/powerpoint/2010/main" val="107045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1B7818-3E60-4EE3-B6DE-886619722C89}"/>
              </a:ext>
            </a:extLst>
          </p:cNvPr>
          <p:cNvSpPr>
            <a:spLocks noGrp="1"/>
          </p:cNvSpPr>
          <p:nvPr>
            <p:ph type="title"/>
          </p:nvPr>
        </p:nvSpPr>
        <p:spPr>
          <a:xfrm>
            <a:off x="0" y="0"/>
            <a:ext cx="12192000" cy="6858000"/>
          </a:xfrm>
        </p:spPr>
        <p:txBody>
          <a:bodyPr/>
          <a:lstStyle/>
          <a:p>
            <a:endParaRPr lang="en-VC" dirty="0"/>
          </a:p>
        </p:txBody>
      </p:sp>
      <p:graphicFrame>
        <p:nvGraphicFramePr>
          <p:cNvPr id="6" name="Object 5">
            <a:extLst>
              <a:ext uri="{FF2B5EF4-FFF2-40B4-BE49-F238E27FC236}">
                <a16:creationId xmlns:a16="http://schemas.microsoft.com/office/drawing/2014/main" id="{5D7231FB-CC1D-43C2-AA14-4DC462F44525}"/>
              </a:ext>
            </a:extLst>
          </p:cNvPr>
          <p:cNvGraphicFramePr>
            <a:graphicFrameLocks noChangeAspect="1"/>
          </p:cNvGraphicFramePr>
          <p:nvPr>
            <p:extLst>
              <p:ext uri="{D42A27DB-BD31-4B8C-83A1-F6EECF244321}">
                <p14:modId xmlns:p14="http://schemas.microsoft.com/office/powerpoint/2010/main" val="2084241537"/>
              </p:ext>
            </p:extLst>
          </p:nvPr>
        </p:nvGraphicFramePr>
        <p:xfrm>
          <a:off x="0" y="0"/>
          <a:ext cx="12191999" cy="6858000"/>
        </p:xfrm>
        <a:graphic>
          <a:graphicData uri="http://schemas.openxmlformats.org/presentationml/2006/ole">
            <mc:AlternateContent xmlns:mc="http://schemas.openxmlformats.org/markup-compatibility/2006">
              <mc:Choice xmlns:v="urn:schemas-microsoft-com:vml" Requires="v">
                <p:oleObj spid="_x0000_s7176" name="Worksheet" r:id="rId3" imgW="11915793" imgH="6105552" progId="Excel.Sheet.12">
                  <p:link updateAutomatic="1"/>
                </p:oleObj>
              </mc:Choice>
              <mc:Fallback>
                <p:oleObj name="Worksheet" r:id="rId3" imgW="11915793" imgH="6105552" progId="Excel.Sheet.12">
                  <p:link updateAutomatic="1"/>
                  <p:pic>
                    <p:nvPicPr>
                      <p:cNvPr id="0" name=""/>
                      <p:cNvPicPr/>
                      <p:nvPr/>
                    </p:nvPicPr>
                    <p:blipFill>
                      <a:blip r:embed="rId4"/>
                      <a:stretch>
                        <a:fillRect/>
                      </a:stretch>
                    </p:blipFill>
                    <p:spPr>
                      <a:xfrm>
                        <a:off x="0" y="0"/>
                        <a:ext cx="12191999" cy="6858000"/>
                      </a:xfrm>
                      <a:prstGeom prst="rect">
                        <a:avLst/>
                      </a:prstGeom>
                    </p:spPr>
                  </p:pic>
                </p:oleObj>
              </mc:Fallback>
            </mc:AlternateContent>
          </a:graphicData>
        </a:graphic>
      </p:graphicFrame>
    </p:spTree>
    <p:extLst>
      <p:ext uri="{BB962C8B-B14F-4D97-AF65-F5344CB8AC3E}">
        <p14:creationId xmlns:p14="http://schemas.microsoft.com/office/powerpoint/2010/main" val="123436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4BD6-DB49-49F3-8724-AB9505D7FB78}"/>
              </a:ext>
            </a:extLst>
          </p:cNvPr>
          <p:cNvSpPr>
            <a:spLocks noGrp="1"/>
          </p:cNvSpPr>
          <p:nvPr>
            <p:ph type="title"/>
          </p:nvPr>
        </p:nvSpPr>
        <p:spPr>
          <a:xfrm>
            <a:off x="838200" y="215154"/>
            <a:ext cx="10515600" cy="766482"/>
          </a:xfrm>
          <a:solidFill>
            <a:schemeClr val="accent1">
              <a:lumMod val="20000"/>
              <a:lumOff val="80000"/>
            </a:schemeClr>
          </a:solidFill>
        </p:spPr>
        <p:txBody>
          <a:bodyPr>
            <a:normAutofit/>
          </a:bodyPr>
          <a:lstStyle/>
          <a:p>
            <a:pPr algn="ctr"/>
            <a:r>
              <a:rPr lang="en-US" sz="2800" b="1" dirty="0"/>
              <a:t>Correlations among numerical features</a:t>
            </a:r>
            <a:endParaRPr lang="en-VC" sz="2800" b="1" dirty="0"/>
          </a:p>
        </p:txBody>
      </p:sp>
      <p:pic>
        <p:nvPicPr>
          <p:cNvPr id="12" name="Content Placeholder 11">
            <a:extLst>
              <a:ext uri="{FF2B5EF4-FFF2-40B4-BE49-F238E27FC236}">
                <a16:creationId xmlns:a16="http://schemas.microsoft.com/office/drawing/2014/main" id="{E32ECB73-C7DB-4B89-8AF7-074DA4D71B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5976" y="1250575"/>
            <a:ext cx="5836024" cy="5242299"/>
          </a:xfrm>
        </p:spPr>
      </p:pic>
      <p:pic>
        <p:nvPicPr>
          <p:cNvPr id="8" name="Content Placeholder 7">
            <a:extLst>
              <a:ext uri="{FF2B5EF4-FFF2-40B4-BE49-F238E27FC236}">
                <a16:creationId xmlns:a16="http://schemas.microsoft.com/office/drawing/2014/main" id="{F0980882-E6CD-4D4B-93EE-0120B0BBFDD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49018" y="981635"/>
            <a:ext cx="4887007" cy="5365377"/>
          </a:xfrm>
        </p:spPr>
      </p:pic>
    </p:spTree>
    <p:extLst>
      <p:ext uri="{BB962C8B-B14F-4D97-AF65-F5344CB8AC3E}">
        <p14:creationId xmlns:p14="http://schemas.microsoft.com/office/powerpoint/2010/main" val="1681274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69D3549-5B42-4702-902B-F492D8D135F2}"/>
              </a:ext>
            </a:extLst>
          </p:cNvPr>
          <p:cNvSpPr>
            <a:spLocks noGrp="1"/>
          </p:cNvSpPr>
          <p:nvPr>
            <p:ph sz="half" idx="1"/>
          </p:nvPr>
        </p:nvSpPr>
        <p:spPr>
          <a:xfrm>
            <a:off x="838200" y="927847"/>
            <a:ext cx="5181600" cy="5249116"/>
          </a:xfrm>
        </p:spPr>
        <p:txBody>
          <a:bodyPr>
            <a:normAutofit/>
          </a:bodyPr>
          <a:lstStyle/>
          <a:p>
            <a:r>
              <a:rPr lang="en-US" dirty="0"/>
              <a:t> A robust correlation of 0.83 is noted between tenure and total charges indicating a strong relationship</a:t>
            </a:r>
          </a:p>
          <a:p>
            <a:r>
              <a:rPr lang="en-US" dirty="0"/>
              <a:t>Similarly, monthly charges and total charges demonstrate a correlation of 0.65 suggesting a moderately strong relationship</a:t>
            </a:r>
          </a:p>
          <a:p>
            <a:r>
              <a:rPr lang="en-US" dirty="0"/>
              <a:t>In contrast the remaining features exhibit weak correlations with each other</a:t>
            </a:r>
          </a:p>
          <a:p>
            <a:pPr>
              <a:buFont typeface="Wingdings" panose="05000000000000000000" pitchFamily="2" charset="2"/>
              <a:buChar char="v"/>
            </a:pPr>
            <a:endParaRPr lang="en-VC" dirty="0"/>
          </a:p>
        </p:txBody>
      </p:sp>
      <p:sp>
        <p:nvSpPr>
          <p:cNvPr id="9" name="Content Placeholder 8">
            <a:extLst>
              <a:ext uri="{FF2B5EF4-FFF2-40B4-BE49-F238E27FC236}">
                <a16:creationId xmlns:a16="http://schemas.microsoft.com/office/drawing/2014/main" id="{5ECAAAF1-1FA9-4A55-A9CB-42D19AD3C67E}"/>
              </a:ext>
            </a:extLst>
          </p:cNvPr>
          <p:cNvSpPr>
            <a:spLocks noGrp="1"/>
          </p:cNvSpPr>
          <p:nvPr>
            <p:ph sz="half" idx="2"/>
          </p:nvPr>
        </p:nvSpPr>
        <p:spPr>
          <a:xfrm>
            <a:off x="6172200" y="927847"/>
            <a:ext cx="5181600" cy="5249116"/>
          </a:xfrm>
        </p:spPr>
        <p:txBody>
          <a:bodyPr>
            <a:normAutofit/>
          </a:bodyPr>
          <a:lstStyle/>
          <a:p>
            <a:pPr marL="0" indent="0">
              <a:buNone/>
            </a:pPr>
            <a:r>
              <a:rPr lang="en-US" dirty="0"/>
              <a:t> In the multivariate analysis hued by churn behavior.</a:t>
            </a:r>
          </a:p>
          <a:p>
            <a:r>
              <a:rPr lang="en-US" b="0" i="0" dirty="0">
                <a:solidFill>
                  <a:srgbClr val="0D0D0D"/>
                </a:solidFill>
                <a:effectLst/>
                <a:latin typeface="Söhne"/>
              </a:rPr>
              <a:t>Typically, a small number of customers churn as a result of high monthly charges </a:t>
            </a:r>
            <a:endParaRPr lang="en-US" dirty="0"/>
          </a:p>
          <a:p>
            <a:r>
              <a:rPr lang="en-US" dirty="0"/>
              <a:t>At low tenure range and high monthly charges , a clustered customer churn behavior is exhibited</a:t>
            </a:r>
          </a:p>
          <a:p>
            <a:pPr marL="0" indent="0">
              <a:buNone/>
            </a:pPr>
            <a:endParaRPr lang="en-US" dirty="0"/>
          </a:p>
          <a:p>
            <a:endParaRPr lang="en-VC" dirty="0"/>
          </a:p>
        </p:txBody>
      </p:sp>
      <p:cxnSp>
        <p:nvCxnSpPr>
          <p:cNvPr id="11" name="Straight Connector 10">
            <a:extLst>
              <a:ext uri="{FF2B5EF4-FFF2-40B4-BE49-F238E27FC236}">
                <a16:creationId xmlns:a16="http://schemas.microsoft.com/office/drawing/2014/main" id="{4018074D-2CB7-4B0B-B651-738C0CC28CC9}"/>
              </a:ext>
            </a:extLst>
          </p:cNvPr>
          <p:cNvCxnSpPr>
            <a:cxnSpLocks/>
          </p:cNvCxnSpPr>
          <p:nvPr/>
        </p:nvCxnSpPr>
        <p:spPr>
          <a:xfrm>
            <a:off x="5889812" y="685800"/>
            <a:ext cx="0" cy="539227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41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5335</TotalTime>
  <Words>991</Words>
  <Application>Microsoft Office PowerPoint</Application>
  <PresentationFormat>Widescreen</PresentationFormat>
  <Paragraphs>74</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2</vt:i4>
      </vt:variant>
      <vt:variant>
        <vt:lpstr>Slide Titles</vt:lpstr>
      </vt:variant>
      <vt:variant>
        <vt:i4>20</vt:i4>
      </vt:variant>
    </vt:vector>
  </HeadingPairs>
  <TitlesOfParts>
    <vt:vector size="28" baseType="lpstr">
      <vt:lpstr>Arial</vt:lpstr>
      <vt:lpstr>Calibri</vt:lpstr>
      <vt:lpstr>Calibri Light</vt:lpstr>
      <vt:lpstr>Söhne</vt:lpstr>
      <vt:lpstr>Wingdings</vt:lpstr>
      <vt:lpstr>Office Theme</vt:lpstr>
      <vt:lpstr>file:///C:\Users\kaoth\OneDrive\Desktop\Capstone%20project\Customer-Churn.xlsx!Dashboard!R1C1:R32C19</vt:lpstr>
      <vt:lpstr>file:///C:\Users\kaoth\OneDrive\Desktop\Capstone%20project\Customer-Churn.xlsx!Dashboard%20(2)!R1C1:R32C20</vt:lpstr>
      <vt:lpstr>Machine Learning Based model to predict Connectel Customer Churn Behavior   </vt:lpstr>
      <vt:lpstr>Introduction</vt:lpstr>
      <vt:lpstr>Problem Statement and Objectives</vt:lpstr>
      <vt:lpstr>Methodology</vt:lpstr>
      <vt:lpstr>Statistical Description </vt:lpstr>
      <vt:lpstr>PowerPoint Presentation</vt:lpstr>
      <vt:lpstr>PowerPoint Presentation</vt:lpstr>
      <vt:lpstr>Correlations among numerical features</vt:lpstr>
      <vt:lpstr>PowerPoint Presentation</vt:lpstr>
      <vt:lpstr>Machine Learning Model </vt:lpstr>
      <vt:lpstr>Evaluation Metrics</vt:lpstr>
      <vt:lpstr>PowerPoint Presentation</vt:lpstr>
      <vt:lpstr>Model Optimization </vt:lpstr>
      <vt:lpstr>Most Improved Models</vt:lpstr>
      <vt:lpstr>Feature Importance</vt:lpstr>
      <vt:lpstr>How Frequent should the model be Updated?</vt:lpstr>
      <vt:lpstr>Limitation</vt:lpstr>
      <vt:lpstr>Conclusion</vt:lpstr>
      <vt:lpstr>Recommendations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Adedeji kaothar</dc:creator>
  <cp:lastModifiedBy>Adedeji kaothar</cp:lastModifiedBy>
  <cp:revision>127</cp:revision>
  <dcterms:created xsi:type="dcterms:W3CDTF">2024-05-11T20:40:10Z</dcterms:created>
  <dcterms:modified xsi:type="dcterms:W3CDTF">2024-05-19T02:00:59Z</dcterms:modified>
</cp:coreProperties>
</file>