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6" r:id="rId5"/>
    <p:sldId id="260" r:id="rId6"/>
    <p:sldId id="267" r:id="rId7"/>
    <p:sldId id="268" r:id="rId8"/>
    <p:sldId id="269" r:id="rId9"/>
    <p:sldId id="270" r:id="rId10"/>
    <p:sldId id="271" r:id="rId11"/>
    <p:sldId id="272" r:id="rId12"/>
  </p:sldIdLst>
  <p:sldSz cx="12192000" cy="6858000"/>
  <p:notesSz cx="6858000" cy="9144000"/>
  <p:defaultTextStyle>
    <a:defPPr>
      <a:defRPr lang="en-V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4" autoAdjust="0"/>
    <p:restoredTop sz="94660"/>
  </p:normalViewPr>
  <p:slideViewPr>
    <p:cSldViewPr snapToGrid="0">
      <p:cViewPr varScale="1">
        <p:scale>
          <a:sx n="42" d="100"/>
          <a:sy n="42" d="100"/>
        </p:scale>
        <p:origin x="54" y="6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oth\OneDrive\Desktop\Data%20Science%20Lectures\Excel%20Sheet\Dashboarding\FutureTale%20Hotel%20Reservation\FutureTale%20Hotel%20Reservations%20Dataset.xlsb"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kaoth\OneDrive\Desktop\Data%20Science%20Lectures\Excel%20Sheet\Dashboarding\FutureTale%20Hotel%20Reservation\FutureTale%20Hotel%20Reservations%20Dataset.xlsb"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aoth\OneDrive\Desktop\Data%20Science%20Lectures\Excel%20Sheet\Dashboarding\FutureTale%20Hotel%20Reservation\FutureTale%20Hotel%20Reservations%20Dataset.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aoth\OneDrive\Desktop\Data%20Science%20Lectures\Excel%20Sheet\Dashboarding\FutureTale%20Hotel%20Reservation\FutureTale%20Hotel%20Reservations%20Dataset.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aoth\OneDrive\Desktop\Data%20Science%20Lectures\Excel%20Sheet\Dashboarding\FutureTale%20Hotel%20Reservation\FutureTale%20Hotel%20Reservations%20Dataset.xlsb"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aoth\OneDrive\Desktop\Data%20Science%20Lectures\Excel%20Sheet\Dashboarding\FutureTale%20Hotel%20Reservation\FutureTale%20Hotel%20Reservations%20Dataset.xlsb"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aoth\OneDrive\Desktop\Data%20Science%20Lectures\Excel%20Sheet\Dashboarding\FutureTale%20Hotel%20Reservation\FutureTale%20Hotel%20Reservations%20Dataset.xlsb"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aoth\OneDrive\Desktop\Data%20Science%20Lectures\Excel%20Sheet\Dashboarding\FutureTale%20Hotel%20Reservation\FutureTale%20Hotel%20Reservations%20Dataset.xlsb"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kaoth\OneDrive\Desktop\Data%20Science%20Lectures\Excel%20Sheet\Dashboarding\FutureTale%20Hotel%20Reservation\FutureTale%20Hotel%20Reservations%20Dataset.xlsb"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kaoth\OneDrive\Desktop\Data%20Science%20Lectures\Excel%20Sheet\Dashboarding\FutureTale%20Hotel%20Reservation\FutureTale%20Hotel%20Reservations%20Dataset.xlsb"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ivotFmts>
      <c:pivotFmt>
        <c:idx val="0"/>
        <c:spPr>
          <a:solidFill>
            <a:schemeClr val="dk1">
              <a:tint val="885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C"/>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dk1">
              <a:tint val="885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C"/>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dk1">
              <a:tint val="88500"/>
            </a:schemeClr>
          </a:solidFill>
          <a:ln w="19050">
            <a:solidFill>
              <a:schemeClr val="lt1"/>
            </a:solidFill>
          </a:ln>
          <a:effectLst/>
        </c:spPr>
      </c:pivotFmt>
      <c:pivotFmt>
        <c:idx val="3"/>
        <c:spPr>
          <a:solidFill>
            <a:schemeClr val="dk1">
              <a:tint val="88500"/>
            </a:schemeClr>
          </a:solidFill>
          <a:ln w="19050">
            <a:solidFill>
              <a:schemeClr val="lt1"/>
            </a:solidFill>
          </a:ln>
          <a:effectLst/>
        </c:spPr>
      </c:pivotFmt>
      <c:pivotFmt>
        <c:idx val="4"/>
        <c:spPr>
          <a:solidFill>
            <a:schemeClr val="dk1">
              <a:tint val="88500"/>
            </a:schemeClr>
          </a:solidFill>
          <a:ln w="19050">
            <a:solidFill>
              <a:schemeClr val="lt1"/>
            </a:solidFill>
          </a:ln>
          <a:effectLst/>
        </c:spPr>
      </c:pivotFmt>
      <c:pivotFmt>
        <c:idx val="5"/>
        <c:spPr>
          <a:solidFill>
            <a:schemeClr val="dk1">
              <a:tint val="88500"/>
            </a:schemeClr>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C"/>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bg2">
              <a:lumMod val="25000"/>
            </a:schemeClr>
          </a:solidFill>
          <a:ln w="19050">
            <a:noFill/>
          </a:ln>
          <a:effectLst/>
        </c:spPr>
      </c:pivotFmt>
      <c:pivotFmt>
        <c:idx val="7"/>
        <c:spPr>
          <a:solidFill>
            <a:schemeClr val="dk1">
              <a:tint val="88500"/>
            </a:schemeClr>
          </a:solidFill>
          <a:ln w="19050">
            <a:noFill/>
          </a:ln>
          <a:effectLst/>
        </c:spPr>
      </c:pivotFmt>
      <c:pivotFmt>
        <c:idx val="8"/>
        <c:spPr>
          <a:solidFill>
            <a:schemeClr val="dk1">
              <a:tint val="88500"/>
            </a:schemeClr>
          </a:solidFill>
          <a:ln w="19050">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VC"/>
    </a:p>
  </c:txPr>
  <c:externalData r:id="rId3">
    <c:autoUpdate val="0"/>
  </c:externalData>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[FutureTale Hotel Reservations Dataset.xlsb]Pivot!PivotTable14</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C"/>
            </a:p>
          </c:txPr>
          <c:dLblPos val="outEnd"/>
          <c:showLegendKey val="0"/>
          <c:showVal val="1"/>
          <c:showCatName val="1"/>
          <c:showSerName val="0"/>
          <c:showPercent val="0"/>
          <c:showBubbleSize val="0"/>
          <c:separator>
</c:separator>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C"/>
            </a:p>
          </c:txPr>
          <c:dLblPos val="outEnd"/>
          <c:showLegendKey val="0"/>
          <c:showVal val="1"/>
          <c:showCatName val="1"/>
          <c:showSerName val="0"/>
          <c:showPercent val="0"/>
          <c:showBubbleSize val="0"/>
          <c:separator>
</c:separator>
          <c:extLst>
            <c:ext xmlns:c15="http://schemas.microsoft.com/office/drawing/2012/chart" uri="{CE6537A1-D6FC-4f65-9D91-7224C49458BB}"/>
          </c:extLst>
        </c:dLbl>
      </c:pivotFmt>
      <c:pivotFmt>
        <c:idx val="2"/>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Abadi" panose="020B0604020104020204" pitchFamily="34" charset="0"/>
                  <a:ea typeface="+mn-ea"/>
                  <a:cs typeface="+mn-cs"/>
                </a:defRPr>
              </a:pPr>
              <a:endParaRPr lang="en-VC"/>
            </a:p>
          </c:txPr>
          <c:dLblPos val="outEnd"/>
          <c:showLegendKey val="0"/>
          <c:showVal val="1"/>
          <c:showCatName val="1"/>
          <c:showSerName val="0"/>
          <c:showPercent val="0"/>
          <c:showBubbleSize val="0"/>
          <c:separator>
</c:separator>
          <c:extLst>
            <c:ext xmlns:c15="http://schemas.microsoft.com/office/drawing/2012/chart" uri="{CE6537A1-D6FC-4f65-9D91-7224C49458BB}"/>
          </c:extLst>
        </c:dLbl>
      </c:pivotFmt>
      <c:pivotFmt>
        <c:idx val="3"/>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Abadi" panose="020B0604020104020204" pitchFamily="34" charset="0"/>
                  <a:ea typeface="+mn-ea"/>
                  <a:cs typeface="+mn-cs"/>
                </a:defRPr>
              </a:pPr>
              <a:endParaRPr lang="en-VC"/>
            </a:p>
          </c:txPr>
          <c:dLblPos val="outEnd"/>
          <c:showLegendKey val="0"/>
          <c:showVal val="1"/>
          <c:showCatName val="1"/>
          <c:showSerName val="0"/>
          <c:showPercent val="0"/>
          <c:showBubbleSize val="0"/>
          <c:separator>
</c:separator>
          <c:extLst>
            <c:ext xmlns:c15="http://schemas.microsoft.com/office/drawing/2012/chart" uri="{CE6537A1-D6FC-4f65-9D91-7224C49458BB}"/>
          </c:extLst>
        </c:dLbl>
      </c:pivotFmt>
      <c:pivotFmt>
        <c:idx val="4"/>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Abadi" panose="020B0604020104020204" pitchFamily="34" charset="0"/>
                  <a:ea typeface="+mn-ea"/>
                  <a:cs typeface="+mn-cs"/>
                </a:defRPr>
              </a:pPr>
              <a:endParaRPr lang="en-VC"/>
            </a:p>
          </c:txPr>
          <c:dLblPos val="outEnd"/>
          <c:showLegendKey val="0"/>
          <c:showVal val="1"/>
          <c:showCatName val="1"/>
          <c:showSerName val="0"/>
          <c:showPercent val="0"/>
          <c:showBubbleSize val="0"/>
          <c:separator>
</c:separator>
          <c:extLst>
            <c:ext xmlns:c15="http://schemas.microsoft.com/office/drawing/2012/chart" uri="{CE6537A1-D6FC-4f65-9D91-7224C49458BB}"/>
          </c:extLst>
        </c:dLbl>
      </c:pivotFmt>
      <c:pivotFmt>
        <c:idx val="5"/>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Abadi" panose="020B0604020104020204" pitchFamily="34" charset="0"/>
                  <a:ea typeface="+mn-ea"/>
                  <a:cs typeface="+mn-cs"/>
                </a:defRPr>
              </a:pPr>
              <a:endParaRPr lang="en-VC"/>
            </a:p>
          </c:txPr>
          <c:dLblPos val="outEnd"/>
          <c:showLegendKey val="0"/>
          <c:showVal val="1"/>
          <c:showCatName val="1"/>
          <c:showSerName val="0"/>
          <c:showPercent val="0"/>
          <c:showBubbleSize val="0"/>
          <c:separator>
</c:separator>
          <c:extLst>
            <c:ext xmlns:c15="http://schemas.microsoft.com/office/drawing/2012/chart" uri="{CE6537A1-D6FC-4f65-9D91-7224C49458BB}"/>
          </c:extLst>
        </c:dLbl>
      </c:pivotFmt>
    </c:pivotFmts>
    <c:plotArea>
      <c:layout>
        <c:manualLayout>
          <c:layoutTarget val="inner"/>
          <c:xMode val="edge"/>
          <c:yMode val="edge"/>
          <c:x val="6.0302934860415186E-2"/>
          <c:y val="5.2267395147035191E-2"/>
          <c:w val="0.93888888888888888"/>
          <c:h val="0.83284203760244258"/>
        </c:manualLayout>
      </c:layout>
      <c:barChart>
        <c:barDir val="col"/>
        <c:grouping val="clustered"/>
        <c:varyColors val="0"/>
        <c:ser>
          <c:idx val="0"/>
          <c:order val="0"/>
          <c:tx>
            <c:strRef>
              <c:f>Pivot!$P$7</c:f>
              <c:strCache>
                <c:ptCount val="1"/>
                <c:pt idx="0">
                  <c:v>Total</c:v>
                </c:pt>
              </c:strCache>
            </c:strRef>
          </c:tx>
          <c:spPr>
            <a:solidFill>
              <a:schemeClr val="bg2">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Abadi" panose="020B0604020104020204" pitchFamily="34" charset="0"/>
                    <a:ea typeface="+mn-ea"/>
                    <a:cs typeface="+mn-cs"/>
                  </a:defRPr>
                </a:pPr>
                <a:endParaRPr lang="en-VC"/>
              </a:p>
            </c:txPr>
            <c:dLblPos val="outEnd"/>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Pivot!$O$8:$O$13</c:f>
              <c:strCache>
                <c:ptCount val="5"/>
                <c:pt idx="0">
                  <c:v>Aviation</c:v>
                </c:pt>
                <c:pt idx="1">
                  <c:v>Complementary</c:v>
                </c:pt>
                <c:pt idx="2">
                  <c:v>Corporate</c:v>
                </c:pt>
                <c:pt idx="3">
                  <c:v>Offline</c:v>
                </c:pt>
                <c:pt idx="4">
                  <c:v>Online</c:v>
                </c:pt>
              </c:strCache>
            </c:strRef>
          </c:cat>
          <c:val>
            <c:numRef>
              <c:f>Pivot!$P$8:$P$13</c:f>
              <c:numCache>
                <c:formatCode>_-* #,##0_-;\-* #,##0_-;_-* "-"??_-;_-@_-</c:formatCode>
                <c:ptCount val="5"/>
                <c:pt idx="0">
                  <c:v>125</c:v>
                </c:pt>
                <c:pt idx="1">
                  <c:v>391</c:v>
                </c:pt>
                <c:pt idx="2">
                  <c:v>2017</c:v>
                </c:pt>
                <c:pt idx="3">
                  <c:v>10528</c:v>
                </c:pt>
                <c:pt idx="4">
                  <c:v>23214</c:v>
                </c:pt>
              </c:numCache>
            </c:numRef>
          </c:val>
          <c:extLst>
            <c:ext xmlns:c16="http://schemas.microsoft.com/office/drawing/2014/chart" uri="{C3380CC4-5D6E-409C-BE32-E72D297353CC}">
              <c16:uniqueId val="{00000000-6F6C-4389-A781-889C3287C4E4}"/>
            </c:ext>
          </c:extLst>
        </c:ser>
        <c:dLbls>
          <c:dLblPos val="outEnd"/>
          <c:showLegendKey val="0"/>
          <c:showVal val="1"/>
          <c:showCatName val="0"/>
          <c:showSerName val="0"/>
          <c:showPercent val="0"/>
          <c:showBubbleSize val="0"/>
        </c:dLbls>
        <c:gapWidth val="145"/>
        <c:overlap val="-27"/>
        <c:axId val="368906624"/>
        <c:axId val="368911544"/>
      </c:barChart>
      <c:catAx>
        <c:axId val="368906624"/>
        <c:scaling>
          <c:orientation val="minMax"/>
        </c:scaling>
        <c:delete val="1"/>
        <c:axPos val="b"/>
        <c:numFmt formatCode="General" sourceLinked="1"/>
        <c:majorTickMark val="none"/>
        <c:minorTickMark val="none"/>
        <c:tickLblPos val="nextTo"/>
        <c:crossAx val="368911544"/>
        <c:crosses val="autoZero"/>
        <c:auto val="1"/>
        <c:lblAlgn val="ctr"/>
        <c:lblOffset val="100"/>
        <c:noMultiLvlLbl val="0"/>
      </c:catAx>
      <c:valAx>
        <c:axId val="368911544"/>
        <c:scaling>
          <c:orientation val="minMax"/>
        </c:scaling>
        <c:delete val="1"/>
        <c:axPos val="l"/>
        <c:numFmt formatCode="_-* #,##0_-;\-* #,##0_-;_-* &quot;-&quot;??_-;_-@_-" sourceLinked="1"/>
        <c:majorTickMark val="none"/>
        <c:minorTickMark val="none"/>
        <c:tickLblPos val="nextTo"/>
        <c:crossAx val="3689066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VC"/>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689761242847064E-2"/>
          <c:y val="0"/>
          <c:w val="0.86262047751430582"/>
          <c:h val="0.7671819847950041"/>
        </c:manualLayout>
      </c:layout>
      <c:barChart>
        <c:barDir val="col"/>
        <c:grouping val="clustered"/>
        <c:varyColors val="0"/>
        <c:dLbls>
          <c:dLblPos val="outEnd"/>
          <c:showLegendKey val="0"/>
          <c:showVal val="1"/>
          <c:showCatName val="0"/>
          <c:showSerName val="0"/>
          <c:showPercent val="0"/>
          <c:showBubbleSize val="0"/>
        </c:dLbls>
        <c:gapWidth val="20"/>
        <c:axId val="749169888"/>
        <c:axId val="749167728"/>
      </c:barChart>
      <c:catAx>
        <c:axId val="7491698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5400000" spcFirstLastPara="1" vertOverflow="ellipsis" wrap="square" anchor="ctr" anchorCtr="1"/>
          <a:lstStyle/>
          <a:p>
            <a:pPr>
              <a:defRPr sz="700" b="0" i="0" u="none" strike="noStrike" kern="1200" baseline="0">
                <a:solidFill>
                  <a:schemeClr val="bg2">
                    <a:lumMod val="50000"/>
                  </a:schemeClr>
                </a:solidFill>
                <a:latin typeface="+mn-lt"/>
                <a:ea typeface="+mn-ea"/>
                <a:cs typeface="+mn-cs"/>
              </a:defRPr>
            </a:pPr>
            <a:endParaRPr lang="en-VC"/>
          </a:p>
        </c:txPr>
        <c:crossAx val="749167728"/>
        <c:crosses val="autoZero"/>
        <c:auto val="1"/>
        <c:lblAlgn val="ctr"/>
        <c:lblOffset val="100"/>
        <c:noMultiLvlLbl val="0"/>
      </c:catAx>
      <c:valAx>
        <c:axId val="749167728"/>
        <c:scaling>
          <c:orientation val="minMax"/>
        </c:scaling>
        <c:delete val="1"/>
        <c:axPos val="l"/>
        <c:numFmt formatCode="General" sourceLinked="1"/>
        <c:majorTickMark val="out"/>
        <c:minorTickMark val="none"/>
        <c:tickLblPos val="nextTo"/>
        <c:crossAx val="7491698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VC"/>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[FutureTale Hotel Reservations Dataset.xlsb]Pivot!PivotTable2</c:name>
    <c:fmtId val="-1"/>
  </c:pivotSource>
  <c:chart>
    <c:autoTitleDeleted val="1"/>
    <c:pivotFmts>
      <c:pivotFmt>
        <c:idx val="0"/>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marker>
          <c:symbol val="circle"/>
          <c:size val="4"/>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VC"/>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VC"/>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3">
                  <a:shade val="76000"/>
                  <a:lumMod val="110000"/>
                  <a:satMod val="105000"/>
                  <a:tint val="67000"/>
                </a:schemeClr>
              </a:gs>
              <a:gs pos="50000">
                <a:schemeClr val="accent3">
                  <a:shade val="76000"/>
                  <a:lumMod val="105000"/>
                  <a:satMod val="103000"/>
                  <a:tint val="73000"/>
                </a:schemeClr>
              </a:gs>
              <a:gs pos="100000">
                <a:schemeClr val="accent3">
                  <a:shade val="76000"/>
                  <a:lumMod val="105000"/>
                  <a:satMod val="109000"/>
                  <a:tint val="81000"/>
                </a:schemeClr>
              </a:gs>
            </a:gsLst>
            <a:lin ang="5400000" scaled="0"/>
          </a:gradFill>
          <a:ln w="9525" cap="flat" cmpd="sng" algn="ctr">
            <a:solidFill>
              <a:schemeClr val="accent3">
                <a:shade val="76000"/>
                <a:shade val="95000"/>
              </a:schemeClr>
            </a:solidFill>
            <a:round/>
          </a:ln>
          <a:effectLst/>
        </c:spPr>
      </c:pivotFmt>
      <c:pivotFmt>
        <c:idx val="3"/>
        <c:spPr>
          <a:gradFill rotWithShape="1">
            <a:gsLst>
              <a:gs pos="0">
                <a:schemeClr val="accent3">
                  <a:tint val="77000"/>
                  <a:lumMod val="110000"/>
                  <a:satMod val="105000"/>
                  <a:tint val="67000"/>
                </a:schemeClr>
              </a:gs>
              <a:gs pos="50000">
                <a:schemeClr val="accent3">
                  <a:tint val="77000"/>
                  <a:lumMod val="105000"/>
                  <a:satMod val="103000"/>
                  <a:tint val="73000"/>
                </a:schemeClr>
              </a:gs>
              <a:gs pos="100000">
                <a:schemeClr val="accent3">
                  <a:tint val="77000"/>
                  <a:lumMod val="105000"/>
                  <a:satMod val="109000"/>
                  <a:tint val="81000"/>
                </a:schemeClr>
              </a:gs>
            </a:gsLst>
            <a:lin ang="5400000" scaled="0"/>
          </a:gradFill>
          <a:ln w="9525" cap="flat" cmpd="sng" algn="ctr">
            <a:solidFill>
              <a:schemeClr val="accent3">
                <a:tint val="77000"/>
                <a:shade val="95000"/>
              </a:schemeClr>
            </a:solidFill>
            <a:round/>
          </a:ln>
          <a:effectLst/>
        </c:spPr>
      </c:pivotFmt>
      <c:pivotFmt>
        <c:idx val="4"/>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VC"/>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335C67"/>
          </a:solidFill>
          <a:ln w="9525" cap="flat" cmpd="sng" algn="ctr">
            <a:solidFill>
              <a:schemeClr val="accent3">
                <a:shade val="76000"/>
                <a:shade val="95000"/>
              </a:schemeClr>
            </a:solidFill>
            <a:round/>
          </a:ln>
          <a:effectLst>
            <a:outerShdw blurRad="50800" dist="50800" dir="5400000" algn="ctr" rotWithShape="0">
              <a:srgbClr val="335C67"/>
            </a:outerShdw>
          </a:effectLst>
        </c:spPr>
      </c:pivotFmt>
      <c:pivotFmt>
        <c:idx val="6"/>
        <c:spPr>
          <a:gradFill rotWithShape="1">
            <a:gsLst>
              <a:gs pos="0">
                <a:schemeClr val="accent3">
                  <a:tint val="77000"/>
                  <a:lumMod val="110000"/>
                  <a:satMod val="105000"/>
                  <a:tint val="67000"/>
                </a:schemeClr>
              </a:gs>
              <a:gs pos="50000">
                <a:schemeClr val="accent3">
                  <a:tint val="77000"/>
                  <a:lumMod val="105000"/>
                  <a:satMod val="103000"/>
                  <a:tint val="73000"/>
                </a:schemeClr>
              </a:gs>
              <a:gs pos="100000">
                <a:schemeClr val="accent3">
                  <a:tint val="77000"/>
                  <a:lumMod val="105000"/>
                  <a:satMod val="109000"/>
                  <a:tint val="81000"/>
                </a:schemeClr>
              </a:gs>
            </a:gsLst>
            <a:lin ang="5400000" scaled="0"/>
          </a:gradFill>
          <a:ln w="9525" cap="flat" cmpd="sng" algn="ctr">
            <a:solidFill>
              <a:schemeClr val="accent3">
                <a:tint val="77000"/>
                <a:shade val="95000"/>
              </a:schemeClr>
            </a:solidFill>
            <a:round/>
          </a:ln>
          <a:effectLst/>
        </c:spPr>
      </c:pivotFmt>
      <c:pivotFmt>
        <c:idx val="7"/>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VC"/>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335C67"/>
          </a:solidFill>
          <a:ln w="9525" cap="flat" cmpd="sng" algn="ctr">
            <a:solidFill>
              <a:schemeClr val="accent3">
                <a:shade val="76000"/>
                <a:shade val="95000"/>
              </a:schemeClr>
            </a:solidFill>
            <a:round/>
          </a:ln>
          <a:effectLst>
            <a:outerShdw blurRad="50800" dist="50800" dir="5400000" algn="ctr" rotWithShape="0">
              <a:srgbClr val="335C67"/>
            </a:outerShdw>
          </a:effectLst>
        </c:spPr>
      </c:pivotFmt>
      <c:pivotFmt>
        <c:idx val="9"/>
        <c:spPr>
          <a:gradFill rotWithShape="1">
            <a:gsLst>
              <a:gs pos="0">
                <a:schemeClr val="accent3">
                  <a:tint val="77000"/>
                  <a:lumMod val="110000"/>
                  <a:satMod val="105000"/>
                  <a:tint val="67000"/>
                </a:schemeClr>
              </a:gs>
              <a:gs pos="50000">
                <a:schemeClr val="accent3">
                  <a:tint val="77000"/>
                  <a:lumMod val="105000"/>
                  <a:satMod val="103000"/>
                  <a:tint val="73000"/>
                </a:schemeClr>
              </a:gs>
              <a:gs pos="100000">
                <a:schemeClr val="accent3">
                  <a:tint val="77000"/>
                  <a:lumMod val="105000"/>
                  <a:satMod val="109000"/>
                  <a:tint val="81000"/>
                </a:schemeClr>
              </a:gs>
            </a:gsLst>
            <a:lin ang="5400000" scaled="0"/>
          </a:gradFill>
          <a:ln w="9525" cap="flat" cmpd="sng" algn="ctr">
            <a:solidFill>
              <a:schemeClr val="accent3">
                <a:tint val="77000"/>
                <a:shade val="95000"/>
              </a:schemeClr>
            </a:solidFill>
            <a:round/>
          </a:ln>
          <a:effectLst/>
        </c:spPr>
      </c:pivotFmt>
      <c:pivotFmt>
        <c:idx val="10"/>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VC"/>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rgbClr val="335C67"/>
          </a:solidFill>
          <a:ln w="9525" cap="flat" cmpd="sng" algn="ctr">
            <a:solidFill>
              <a:schemeClr val="accent3">
                <a:shade val="76000"/>
                <a:shade val="95000"/>
              </a:schemeClr>
            </a:solidFill>
            <a:round/>
          </a:ln>
          <a:effectLst>
            <a:outerShdw blurRad="50800" dist="50800" dir="5400000" algn="ctr" rotWithShape="0">
              <a:srgbClr val="335C67"/>
            </a:outerShdw>
          </a:effectLst>
        </c:spPr>
      </c:pivotFmt>
      <c:pivotFmt>
        <c:idx val="12"/>
        <c:spPr>
          <a:gradFill rotWithShape="1">
            <a:gsLst>
              <a:gs pos="0">
                <a:schemeClr val="accent3">
                  <a:tint val="77000"/>
                  <a:lumMod val="110000"/>
                  <a:satMod val="105000"/>
                  <a:tint val="67000"/>
                </a:schemeClr>
              </a:gs>
              <a:gs pos="50000">
                <a:schemeClr val="accent3">
                  <a:tint val="77000"/>
                  <a:lumMod val="105000"/>
                  <a:satMod val="103000"/>
                  <a:tint val="73000"/>
                </a:schemeClr>
              </a:gs>
              <a:gs pos="100000">
                <a:schemeClr val="accent3">
                  <a:tint val="77000"/>
                  <a:lumMod val="105000"/>
                  <a:satMod val="109000"/>
                  <a:tint val="81000"/>
                </a:schemeClr>
              </a:gs>
            </a:gsLst>
            <a:lin ang="5400000" scaled="0"/>
          </a:gradFill>
          <a:ln w="9525" cap="flat" cmpd="sng" algn="ctr">
            <a:solidFill>
              <a:schemeClr val="accent3">
                <a:tint val="77000"/>
                <a:shade val="95000"/>
              </a:schemeClr>
            </a:solidFill>
            <a:round/>
          </a:ln>
          <a:effectLst/>
        </c:spPr>
      </c:pivotFmt>
      <c:pivotFmt>
        <c:idx val="13"/>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VC"/>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rgbClr val="335C67"/>
          </a:solidFill>
          <a:ln w="9525" cap="flat" cmpd="sng" algn="ctr">
            <a:solidFill>
              <a:schemeClr val="accent3">
                <a:shade val="76000"/>
                <a:shade val="95000"/>
              </a:schemeClr>
            </a:solidFill>
            <a:round/>
          </a:ln>
          <a:effectLst>
            <a:outerShdw blurRad="50800" dist="50800" dir="5400000" algn="ctr" rotWithShape="0">
              <a:srgbClr val="335C67"/>
            </a:outerShdw>
          </a:effectLst>
        </c:spPr>
      </c:pivotFmt>
      <c:pivotFmt>
        <c:idx val="15"/>
        <c:spPr>
          <a:gradFill rotWithShape="1">
            <a:gsLst>
              <a:gs pos="0">
                <a:schemeClr val="accent3">
                  <a:tint val="77000"/>
                  <a:lumMod val="110000"/>
                  <a:satMod val="105000"/>
                  <a:tint val="67000"/>
                </a:schemeClr>
              </a:gs>
              <a:gs pos="50000">
                <a:schemeClr val="accent3">
                  <a:tint val="77000"/>
                  <a:lumMod val="105000"/>
                  <a:satMod val="103000"/>
                  <a:tint val="73000"/>
                </a:schemeClr>
              </a:gs>
              <a:gs pos="100000">
                <a:schemeClr val="accent3">
                  <a:tint val="77000"/>
                  <a:lumMod val="105000"/>
                  <a:satMod val="109000"/>
                  <a:tint val="81000"/>
                </a:schemeClr>
              </a:gs>
            </a:gsLst>
            <a:lin ang="5400000" scaled="0"/>
          </a:gradFill>
          <a:ln w="9525" cap="flat" cmpd="sng" algn="ctr">
            <a:solidFill>
              <a:schemeClr val="accent3">
                <a:tint val="77000"/>
                <a:shade val="95000"/>
              </a:schemeClr>
            </a:solidFill>
            <a:round/>
          </a:ln>
          <a:effectLst/>
        </c:spPr>
      </c:pivotFmt>
    </c:pivotFmts>
    <c:plotArea>
      <c:layout>
        <c:manualLayout>
          <c:layoutTarget val="inner"/>
          <c:xMode val="edge"/>
          <c:yMode val="edge"/>
          <c:x val="0.18571391076115484"/>
          <c:y val="0.11489133858267717"/>
          <c:w val="0.68571428571428572"/>
          <c:h val="0.68571428571428572"/>
        </c:manualLayout>
      </c:layout>
      <c:doughnutChart>
        <c:varyColors val="1"/>
        <c:ser>
          <c:idx val="0"/>
          <c:order val="0"/>
          <c:tx>
            <c:strRef>
              <c:f>Pivot!$C$9</c:f>
              <c:strCache>
                <c:ptCount val="1"/>
                <c:pt idx="0">
                  <c:v>Total</c:v>
                </c:pt>
              </c:strCache>
            </c:strRef>
          </c:tx>
          <c:dPt>
            <c:idx val="0"/>
            <c:bubble3D val="0"/>
            <c:spPr>
              <a:solidFill>
                <a:srgbClr val="335C67"/>
              </a:solidFill>
              <a:ln w="9525" cap="flat" cmpd="sng" algn="ctr">
                <a:solidFill>
                  <a:schemeClr val="accent3">
                    <a:shade val="76000"/>
                    <a:shade val="95000"/>
                  </a:schemeClr>
                </a:solidFill>
                <a:round/>
              </a:ln>
              <a:effectLst>
                <a:outerShdw blurRad="50800" dist="50800" dir="5400000" algn="ctr" rotWithShape="0">
                  <a:srgbClr val="335C67"/>
                </a:outerShdw>
              </a:effectLst>
            </c:spPr>
            <c:extLst>
              <c:ext xmlns:c16="http://schemas.microsoft.com/office/drawing/2014/chart" uri="{C3380CC4-5D6E-409C-BE32-E72D297353CC}">
                <c16:uniqueId val="{00000001-7977-4580-822D-307DE321FAD0}"/>
              </c:ext>
            </c:extLst>
          </c:dPt>
          <c:dPt>
            <c:idx val="1"/>
            <c:bubble3D val="0"/>
            <c:spPr>
              <a:gradFill rotWithShape="1">
                <a:gsLst>
                  <a:gs pos="0">
                    <a:schemeClr val="accent3">
                      <a:tint val="77000"/>
                      <a:lumMod val="110000"/>
                      <a:satMod val="105000"/>
                      <a:tint val="67000"/>
                    </a:schemeClr>
                  </a:gs>
                  <a:gs pos="50000">
                    <a:schemeClr val="accent3">
                      <a:tint val="77000"/>
                      <a:lumMod val="105000"/>
                      <a:satMod val="103000"/>
                      <a:tint val="73000"/>
                    </a:schemeClr>
                  </a:gs>
                  <a:gs pos="100000">
                    <a:schemeClr val="accent3">
                      <a:tint val="77000"/>
                      <a:lumMod val="105000"/>
                      <a:satMod val="109000"/>
                      <a:tint val="81000"/>
                    </a:schemeClr>
                  </a:gs>
                </a:gsLst>
                <a:lin ang="5400000" scaled="0"/>
              </a:gradFill>
              <a:ln w="9525" cap="flat" cmpd="sng" algn="ctr">
                <a:solidFill>
                  <a:schemeClr val="accent3">
                    <a:tint val="77000"/>
                    <a:shade val="95000"/>
                  </a:schemeClr>
                </a:solidFill>
                <a:round/>
              </a:ln>
              <a:effectLst/>
            </c:spPr>
            <c:extLst>
              <c:ext xmlns:c16="http://schemas.microsoft.com/office/drawing/2014/chart" uri="{C3380CC4-5D6E-409C-BE32-E72D297353CC}">
                <c16:uniqueId val="{00000003-7977-4580-822D-307DE321FAD0}"/>
              </c:ext>
            </c:extLst>
          </c:dPt>
          <c:cat>
            <c:strRef>
              <c:f>Pivot!$B$10:$B$12</c:f>
              <c:strCache>
                <c:ptCount val="2"/>
                <c:pt idx="0">
                  <c:v>Canceled</c:v>
                </c:pt>
                <c:pt idx="1">
                  <c:v>Not_Canceled</c:v>
                </c:pt>
              </c:strCache>
            </c:strRef>
          </c:cat>
          <c:val>
            <c:numRef>
              <c:f>Pivot!$C$10:$C$12</c:f>
              <c:numCache>
                <c:formatCode>0%</c:formatCode>
                <c:ptCount val="2"/>
                <c:pt idx="0">
                  <c:v>0.32763611302549966</c:v>
                </c:pt>
                <c:pt idx="1">
                  <c:v>0.67236388697450034</c:v>
                </c:pt>
              </c:numCache>
            </c:numRef>
          </c:val>
          <c:extLst>
            <c:ext xmlns:c16="http://schemas.microsoft.com/office/drawing/2014/chart" uri="{C3380CC4-5D6E-409C-BE32-E72D297353CC}">
              <c16:uniqueId val="{00000004-7977-4580-822D-307DE321FAD0}"/>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VC"/>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[FutureTale Hotel Reservations Dataset.xlsb]Pivot!PivotTable2</c:name>
    <c:fmtId val="-1"/>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pivotFmt>
      <c:pivotFmt>
        <c:idx val="3"/>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pivotFmt>
      <c:pivotFmt>
        <c:idx val="6"/>
      </c:pivotFmt>
      <c:pivotFmt>
        <c:idx val="7"/>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VC"/>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bg2"/>
          </a:solidFill>
          <a:ln w="9525" cap="flat" cmpd="sng" algn="ctr">
            <a:solidFill>
              <a:schemeClr val="accent3">
                <a:shade val="76000"/>
                <a:shade val="95000"/>
              </a:schemeClr>
            </a:solidFill>
            <a:round/>
          </a:ln>
          <a:effectLst>
            <a:outerShdw blurRad="50800" dist="50800" dir="5400000" algn="ctr" rotWithShape="0">
              <a:schemeClr val="bg1">
                <a:lumMod val="95000"/>
              </a:schemeClr>
            </a:outerShdw>
          </a:effectLst>
        </c:spPr>
      </c:pivotFmt>
      <c:pivotFmt>
        <c:idx val="9"/>
        <c:spPr>
          <a:solidFill>
            <a:srgbClr val="335C67"/>
          </a:solidFill>
          <a:ln w="9525" cap="flat" cmpd="sng" algn="ctr">
            <a:solidFill>
              <a:schemeClr val="accent3">
                <a:tint val="77000"/>
                <a:shade val="95000"/>
              </a:schemeClr>
            </a:solidFill>
            <a:round/>
          </a:ln>
          <a:effectLst>
            <a:outerShdw blurRad="50800" dist="50800" dir="5400000" algn="ctr" rotWithShape="0">
              <a:srgbClr val="335C67"/>
            </a:outerShdw>
          </a:effectLst>
        </c:spPr>
      </c:pivotFmt>
      <c:pivotFmt>
        <c:idx val="10"/>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VC"/>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bg2"/>
          </a:solidFill>
          <a:ln w="9525" cap="flat" cmpd="sng" algn="ctr">
            <a:solidFill>
              <a:schemeClr val="accent3">
                <a:shade val="76000"/>
                <a:shade val="95000"/>
              </a:schemeClr>
            </a:solidFill>
            <a:round/>
          </a:ln>
          <a:effectLst>
            <a:outerShdw blurRad="50800" dist="50800" dir="5400000" algn="ctr" rotWithShape="0">
              <a:schemeClr val="bg1">
                <a:lumMod val="95000"/>
              </a:schemeClr>
            </a:outerShdw>
          </a:effectLst>
        </c:spPr>
      </c:pivotFmt>
      <c:pivotFmt>
        <c:idx val="12"/>
        <c:spPr>
          <a:solidFill>
            <a:srgbClr val="335C67"/>
          </a:solidFill>
          <a:ln w="9525" cap="flat" cmpd="sng" algn="ctr">
            <a:solidFill>
              <a:schemeClr val="accent3">
                <a:tint val="77000"/>
                <a:shade val="95000"/>
              </a:schemeClr>
            </a:solidFill>
            <a:round/>
          </a:ln>
          <a:effectLst>
            <a:outerShdw blurRad="50800" dist="50800" dir="5400000" algn="ctr" rotWithShape="0">
              <a:srgbClr val="335C67"/>
            </a:outerShdw>
          </a:effectLst>
        </c:spPr>
      </c:pivotFmt>
      <c:pivotFmt>
        <c:idx val="13"/>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VC"/>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bg2"/>
          </a:solidFill>
          <a:ln w="9525" cap="flat" cmpd="sng" algn="ctr">
            <a:solidFill>
              <a:schemeClr val="accent3">
                <a:shade val="76000"/>
                <a:shade val="95000"/>
              </a:schemeClr>
            </a:solidFill>
            <a:round/>
          </a:ln>
          <a:effectLst>
            <a:outerShdw blurRad="50800" dist="50800" dir="5400000" algn="ctr" rotWithShape="0">
              <a:schemeClr val="bg1">
                <a:lumMod val="95000"/>
              </a:schemeClr>
            </a:outerShdw>
          </a:effectLst>
        </c:spPr>
      </c:pivotFmt>
      <c:pivotFmt>
        <c:idx val="15"/>
        <c:spPr>
          <a:solidFill>
            <a:srgbClr val="335C67"/>
          </a:solidFill>
          <a:ln w="9525" cap="flat" cmpd="sng" algn="ctr">
            <a:solidFill>
              <a:schemeClr val="accent3">
                <a:tint val="77000"/>
                <a:shade val="95000"/>
              </a:schemeClr>
            </a:solidFill>
            <a:round/>
          </a:ln>
          <a:effectLst>
            <a:outerShdw blurRad="50800" dist="50800" dir="5400000" algn="ctr" rotWithShape="0">
              <a:srgbClr val="335C67"/>
            </a:outerShdw>
          </a:effectLst>
        </c:spPr>
      </c:pivotFmt>
      <c:pivotFmt>
        <c:idx val="16"/>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VC"/>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bg2"/>
          </a:solidFill>
          <a:ln w="9525" cap="flat" cmpd="sng" algn="ctr">
            <a:solidFill>
              <a:schemeClr val="accent3">
                <a:shade val="76000"/>
                <a:shade val="95000"/>
              </a:schemeClr>
            </a:solidFill>
            <a:round/>
          </a:ln>
          <a:effectLst>
            <a:outerShdw blurRad="50800" dist="50800" dir="5400000" algn="ctr" rotWithShape="0">
              <a:schemeClr val="bg1">
                <a:lumMod val="95000"/>
              </a:schemeClr>
            </a:outerShdw>
          </a:effectLst>
        </c:spPr>
      </c:pivotFmt>
      <c:pivotFmt>
        <c:idx val="18"/>
        <c:spPr>
          <a:solidFill>
            <a:srgbClr val="335C67"/>
          </a:solidFill>
          <a:ln w="9525" cap="flat" cmpd="sng" algn="ctr">
            <a:solidFill>
              <a:schemeClr val="accent3">
                <a:tint val="77000"/>
                <a:shade val="95000"/>
              </a:schemeClr>
            </a:solidFill>
            <a:round/>
          </a:ln>
          <a:effectLst>
            <a:outerShdw blurRad="50800" dist="50800" dir="5400000" algn="ctr" rotWithShape="0">
              <a:srgbClr val="335C67"/>
            </a:outerShdw>
          </a:effectLst>
        </c:spPr>
      </c:pivotFmt>
    </c:pivotFmts>
    <c:plotArea>
      <c:layout>
        <c:manualLayout>
          <c:layoutTarget val="inner"/>
          <c:xMode val="edge"/>
          <c:yMode val="edge"/>
          <c:x val="0.21300972672533583"/>
          <c:y val="0.25135521426158358"/>
          <c:w val="0.70855874293246379"/>
          <c:h val="0.63574242942952286"/>
        </c:manualLayout>
      </c:layout>
      <c:doughnutChart>
        <c:varyColors val="1"/>
        <c:ser>
          <c:idx val="0"/>
          <c:order val="0"/>
          <c:tx>
            <c:strRef>
              <c:f>Pivot!$C$9</c:f>
              <c:strCache>
                <c:ptCount val="1"/>
                <c:pt idx="0">
                  <c:v>Total</c:v>
                </c:pt>
              </c:strCache>
            </c:strRef>
          </c:tx>
          <c:dPt>
            <c:idx val="0"/>
            <c:bubble3D val="0"/>
            <c:spPr>
              <a:solidFill>
                <a:schemeClr val="bg2"/>
              </a:solidFill>
              <a:ln w="9525" cap="flat" cmpd="sng" algn="ctr">
                <a:solidFill>
                  <a:schemeClr val="accent3">
                    <a:shade val="76000"/>
                    <a:shade val="95000"/>
                  </a:schemeClr>
                </a:solidFill>
                <a:round/>
              </a:ln>
              <a:effectLst>
                <a:outerShdw blurRad="50800" dist="50800" dir="5400000" algn="ctr" rotWithShape="0">
                  <a:schemeClr val="bg1">
                    <a:lumMod val="95000"/>
                  </a:schemeClr>
                </a:outerShdw>
              </a:effectLst>
            </c:spPr>
            <c:extLst>
              <c:ext xmlns:c16="http://schemas.microsoft.com/office/drawing/2014/chart" uri="{C3380CC4-5D6E-409C-BE32-E72D297353CC}">
                <c16:uniqueId val="{00000001-0F28-4880-B57D-A99740CD1511}"/>
              </c:ext>
            </c:extLst>
          </c:dPt>
          <c:dPt>
            <c:idx val="1"/>
            <c:bubble3D val="0"/>
            <c:spPr>
              <a:solidFill>
                <a:srgbClr val="335C67"/>
              </a:solidFill>
              <a:ln w="9525" cap="flat" cmpd="sng" algn="ctr">
                <a:solidFill>
                  <a:schemeClr val="accent3">
                    <a:tint val="77000"/>
                    <a:shade val="95000"/>
                  </a:schemeClr>
                </a:solidFill>
                <a:round/>
              </a:ln>
              <a:effectLst>
                <a:outerShdw blurRad="50800" dist="50800" dir="5400000" algn="ctr" rotWithShape="0">
                  <a:srgbClr val="335C67"/>
                </a:outerShdw>
              </a:effectLst>
            </c:spPr>
            <c:extLst>
              <c:ext xmlns:c16="http://schemas.microsoft.com/office/drawing/2014/chart" uri="{C3380CC4-5D6E-409C-BE32-E72D297353CC}">
                <c16:uniqueId val="{00000003-0F28-4880-B57D-A99740CD1511}"/>
              </c:ext>
            </c:extLst>
          </c:dPt>
          <c:cat>
            <c:strRef>
              <c:f>Pivot!$B$10:$B$12</c:f>
              <c:strCache>
                <c:ptCount val="2"/>
                <c:pt idx="0">
                  <c:v>Canceled</c:v>
                </c:pt>
                <c:pt idx="1">
                  <c:v>Not_Canceled</c:v>
                </c:pt>
              </c:strCache>
            </c:strRef>
          </c:cat>
          <c:val>
            <c:numRef>
              <c:f>Pivot!$C$10:$C$12</c:f>
              <c:numCache>
                <c:formatCode>0%</c:formatCode>
                <c:ptCount val="2"/>
                <c:pt idx="0">
                  <c:v>0.32763611302549966</c:v>
                </c:pt>
                <c:pt idx="1">
                  <c:v>0.67236388697450034</c:v>
                </c:pt>
              </c:numCache>
            </c:numRef>
          </c:val>
          <c:extLst>
            <c:ext xmlns:c16="http://schemas.microsoft.com/office/drawing/2014/chart" uri="{C3380CC4-5D6E-409C-BE32-E72D297353CC}">
              <c16:uniqueId val="{00000004-0F28-4880-B57D-A99740CD1511}"/>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VC"/>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VC"/>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[FutureTale Hotel Reservations Dataset.xlsb]Pivot!PivotTable3</c:name>
    <c:fmtId val="-1"/>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rgbClr val="22333B"/>
            </a:solidFill>
            <a:round/>
          </a:ln>
          <a:effectLst>
            <a:innerShdw blurRad="63500" dist="50800" dir="13500000">
              <a:srgbClr val="22333B">
                <a:alpha val="49804"/>
              </a:srgbClr>
            </a:inn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innerShdw blurRad="63500" dist="50800" dir="13500000">
                <a:srgbClr val="22333B">
                  <a:alpha val="49804"/>
                </a:srgbClr>
              </a:inn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Abadi" panose="020B0604020104020204" pitchFamily="34" charset="0"/>
                  <a:ea typeface="+mn-ea"/>
                  <a:cs typeface="+mn-cs"/>
                </a:defRPr>
              </a:pPr>
              <a:endParaRPr lang="en-VC"/>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rgbClr val="CFBAF0"/>
            </a:solidFill>
            <a:round/>
          </a:ln>
          <a:effectLst>
            <a:outerShdw blurRad="57150" dist="19050" dir="5400000" algn="ctr" rotWithShape="0">
              <a:srgbClr val="00B0F0">
                <a:alpha val="62000"/>
              </a:srgbClr>
            </a:outerShdw>
          </a:effectLst>
        </c:spPr>
        <c:marker>
          <c:symbol val="circle"/>
          <c:size val="6"/>
          <c:spPr>
            <a:solidFill>
              <a:srgbClr val="CFBAF0"/>
            </a:solidFill>
            <a:ln w="9525">
              <a:solidFill>
                <a:srgbClr val="00B0F0"/>
              </a:solidFill>
              <a:round/>
            </a:ln>
            <a:effectLst>
              <a:outerShdw blurRad="57150" dist="19050" dir="5400000" algn="ctr" rotWithShape="0">
                <a:srgbClr val="00B0F0">
                  <a:alpha val="62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Abadi" panose="020B0604020104020204" pitchFamily="34" charset="0"/>
                  <a:ea typeface="+mn-ea"/>
                  <a:cs typeface="+mn-cs"/>
                </a:defRPr>
              </a:pPr>
              <a:endParaRPr lang="en-VC"/>
            </a:p>
          </c:txPr>
          <c:dLblPos val="t"/>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rgbClr val="22333B"/>
            </a:solidFill>
            <a:round/>
          </a:ln>
          <a:effectLst>
            <a:innerShdw blurRad="63500" dist="50800" dir="13500000">
              <a:srgbClr val="22333B">
                <a:alpha val="49804"/>
              </a:srgbClr>
            </a:inn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innerShdw blurRad="63500" dist="50800" dir="13500000">
                <a:srgbClr val="22333B">
                  <a:alpha val="49804"/>
                </a:srgbClr>
              </a:inn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Abadi" panose="020B0604020104020204" pitchFamily="34" charset="0"/>
                  <a:ea typeface="+mn-ea"/>
                  <a:cs typeface="+mn-cs"/>
                </a:defRPr>
              </a:pPr>
              <a:endParaRPr lang="en-VC"/>
            </a:p>
          </c:txPr>
          <c:dLblPos val="t"/>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rgbClr val="CFBAF0"/>
            </a:solidFill>
            <a:round/>
          </a:ln>
          <a:effectLst>
            <a:outerShdw blurRad="57150" dist="19050" dir="5400000" algn="ctr" rotWithShape="0">
              <a:srgbClr val="00B0F0">
                <a:alpha val="62000"/>
              </a:srgbClr>
            </a:outerShdw>
          </a:effectLst>
        </c:spPr>
        <c:marker>
          <c:symbol val="circle"/>
          <c:size val="6"/>
          <c:spPr>
            <a:solidFill>
              <a:srgbClr val="CFBAF0"/>
            </a:solidFill>
            <a:ln w="9525">
              <a:solidFill>
                <a:srgbClr val="00B0F0"/>
              </a:solidFill>
              <a:round/>
            </a:ln>
            <a:effectLst>
              <a:outerShdw blurRad="57150" dist="19050" dir="5400000" algn="ctr" rotWithShape="0">
                <a:srgbClr val="00B0F0">
                  <a:alpha val="62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Abadi" panose="020B0604020104020204" pitchFamily="34" charset="0"/>
                  <a:ea typeface="+mn-ea"/>
                  <a:cs typeface="+mn-cs"/>
                </a:defRPr>
              </a:pPr>
              <a:endParaRPr lang="en-VC"/>
            </a:p>
          </c:txPr>
          <c:dLblPos val="t"/>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rgbClr val="22333B"/>
            </a:solidFill>
            <a:round/>
          </a:ln>
          <a:effectLst>
            <a:innerShdw blurRad="63500" dist="50800" dir="13500000">
              <a:srgbClr val="22333B">
                <a:alpha val="49804"/>
              </a:srgbClr>
            </a:inn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innerShdw blurRad="63500" dist="50800" dir="13500000">
                <a:srgbClr val="22333B">
                  <a:alpha val="49804"/>
                </a:srgbClr>
              </a:inn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Abadi" panose="020B0604020104020204" pitchFamily="34" charset="0"/>
                  <a:ea typeface="+mn-ea"/>
                  <a:cs typeface="+mn-cs"/>
                </a:defRPr>
              </a:pPr>
              <a:endParaRPr lang="en-VC"/>
            </a:p>
          </c:txPr>
          <c:dLblPos val="t"/>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rgbClr val="CFBAF0"/>
            </a:solidFill>
            <a:round/>
          </a:ln>
          <a:effectLst>
            <a:outerShdw blurRad="57150" dist="19050" dir="5400000" algn="ctr" rotWithShape="0">
              <a:srgbClr val="00B0F0">
                <a:alpha val="62000"/>
              </a:srgbClr>
            </a:outerShdw>
          </a:effectLst>
        </c:spPr>
        <c:marker>
          <c:symbol val="circle"/>
          <c:size val="6"/>
          <c:spPr>
            <a:solidFill>
              <a:srgbClr val="CFBAF0"/>
            </a:solidFill>
            <a:ln w="9525">
              <a:solidFill>
                <a:srgbClr val="00B0F0"/>
              </a:solidFill>
              <a:round/>
            </a:ln>
            <a:effectLst>
              <a:outerShdw blurRad="57150" dist="19050" dir="5400000" algn="ctr" rotWithShape="0">
                <a:srgbClr val="00B0F0">
                  <a:alpha val="62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Abadi" panose="020B0604020104020204" pitchFamily="34" charset="0"/>
                  <a:ea typeface="+mn-ea"/>
                  <a:cs typeface="+mn-cs"/>
                </a:defRPr>
              </a:pPr>
              <a:endParaRPr lang="en-VC"/>
            </a:p>
          </c:txPr>
          <c:dLblPos val="t"/>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rgbClr val="22333B"/>
            </a:solidFill>
            <a:round/>
          </a:ln>
          <a:effectLst>
            <a:innerShdw blurRad="63500" dist="50800" dir="13500000">
              <a:srgbClr val="22333B">
                <a:alpha val="49804"/>
              </a:srgbClr>
            </a:inn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innerShdw blurRad="63500" dist="50800" dir="13500000">
                <a:srgbClr val="22333B">
                  <a:alpha val="49804"/>
                </a:srgbClr>
              </a:inn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Abadi" panose="020B0604020104020204" pitchFamily="34" charset="0"/>
                  <a:ea typeface="+mn-ea"/>
                  <a:cs typeface="+mn-cs"/>
                </a:defRPr>
              </a:pPr>
              <a:endParaRPr lang="en-VC"/>
            </a:p>
          </c:txPr>
          <c:dLblPos val="t"/>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rgbClr val="CFBAF0"/>
            </a:solidFill>
            <a:round/>
          </a:ln>
          <a:effectLst>
            <a:outerShdw blurRad="57150" dist="19050" dir="5400000" algn="ctr" rotWithShape="0">
              <a:srgbClr val="00B0F0">
                <a:alpha val="62000"/>
              </a:srgbClr>
            </a:outerShdw>
          </a:effectLst>
        </c:spPr>
        <c:marker>
          <c:symbol val="circle"/>
          <c:size val="6"/>
          <c:spPr>
            <a:solidFill>
              <a:srgbClr val="CFBAF0"/>
            </a:solidFill>
            <a:ln w="9525">
              <a:solidFill>
                <a:srgbClr val="00B0F0"/>
              </a:solidFill>
              <a:round/>
            </a:ln>
            <a:effectLst>
              <a:outerShdw blurRad="57150" dist="19050" dir="5400000" algn="ctr" rotWithShape="0">
                <a:srgbClr val="00B0F0">
                  <a:alpha val="62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Abadi" panose="020B0604020104020204" pitchFamily="34" charset="0"/>
                  <a:ea typeface="+mn-ea"/>
                  <a:cs typeface="+mn-cs"/>
                </a:defRPr>
              </a:pPr>
              <a:endParaRPr lang="en-VC"/>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1.7789573717078462E-2"/>
          <c:y val="5.0925925925925923E-2"/>
          <c:w val="0.96832331185874498"/>
          <c:h val="0.74077974628171483"/>
        </c:manualLayout>
      </c:layout>
      <c:lineChart>
        <c:grouping val="standard"/>
        <c:varyColors val="0"/>
        <c:ser>
          <c:idx val="0"/>
          <c:order val="0"/>
          <c:tx>
            <c:strRef>
              <c:f>Pivot!$C$16:$C$17</c:f>
              <c:strCache>
                <c:ptCount val="1"/>
                <c:pt idx="0">
                  <c:v>Canceled</c:v>
                </c:pt>
              </c:strCache>
            </c:strRef>
          </c:tx>
          <c:spPr>
            <a:ln w="34925" cap="rnd">
              <a:solidFill>
                <a:srgbClr val="22333B"/>
              </a:solidFill>
              <a:round/>
            </a:ln>
            <a:effectLst>
              <a:innerShdw blurRad="63500" dist="50800" dir="13500000">
                <a:srgbClr val="22333B">
                  <a:alpha val="49804"/>
                </a:srgbClr>
              </a:inn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innerShdw blurRad="63500" dist="50800" dir="13500000">
                  <a:srgbClr val="22333B">
                    <a:alpha val="49804"/>
                  </a:srgbClr>
                </a:innerShdw>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Abadi" panose="020B0604020104020204" pitchFamily="34" charset="0"/>
                    <a:ea typeface="+mn-ea"/>
                    <a:cs typeface="+mn-cs"/>
                  </a:defRPr>
                </a:pPr>
                <a:endParaRPr lang="en-VC"/>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Pivot!$B$18:$B$38</c:f>
              <c:multiLvlStrCache>
                <c:ptCount val="18"/>
                <c:lvl>
                  <c:pt idx="0">
                    <c:v>Jul</c:v>
                  </c:pt>
                  <c:pt idx="1">
                    <c:v>Aug</c:v>
                  </c:pt>
                  <c:pt idx="2">
                    <c:v>Sep</c:v>
                  </c:pt>
                  <c:pt idx="3">
                    <c:v>Oct</c:v>
                  </c:pt>
                  <c:pt idx="4">
                    <c:v>Nov</c:v>
                  </c:pt>
                  <c:pt idx="5">
                    <c:v>Dec</c:v>
                  </c:pt>
                  <c:pt idx="6">
                    <c:v>Jan</c:v>
                  </c:pt>
                  <c:pt idx="7">
                    <c:v>Feb</c:v>
                  </c:pt>
                  <c:pt idx="8">
                    <c:v>Mar</c:v>
                  </c:pt>
                  <c:pt idx="9">
                    <c:v>Apr</c:v>
                  </c:pt>
                  <c:pt idx="10">
                    <c:v>May</c:v>
                  </c:pt>
                  <c:pt idx="11">
                    <c:v>Jun</c:v>
                  </c:pt>
                  <c:pt idx="12">
                    <c:v>Jul</c:v>
                  </c:pt>
                  <c:pt idx="13">
                    <c:v>Aug</c:v>
                  </c:pt>
                  <c:pt idx="14">
                    <c:v>Sep</c:v>
                  </c:pt>
                  <c:pt idx="15">
                    <c:v>Oct</c:v>
                  </c:pt>
                  <c:pt idx="16">
                    <c:v>Nov</c:v>
                  </c:pt>
                  <c:pt idx="17">
                    <c:v>Dec</c:v>
                  </c:pt>
                </c:lvl>
                <c:lvl>
                  <c:pt idx="0">
                    <c:v>2017</c:v>
                  </c:pt>
                  <c:pt idx="6">
                    <c:v>2018</c:v>
                  </c:pt>
                </c:lvl>
              </c:multiLvlStrCache>
            </c:multiLvlStrRef>
          </c:cat>
          <c:val>
            <c:numRef>
              <c:f>Pivot!$C$18:$C$38</c:f>
              <c:numCache>
                <c:formatCode>_-* #,##0_-;\-* #,##0_-;_-* "-"??_-;_-@_-</c:formatCode>
                <c:ptCount val="18"/>
                <c:pt idx="0">
                  <c:v>243</c:v>
                </c:pt>
                <c:pt idx="1">
                  <c:v>185</c:v>
                </c:pt>
                <c:pt idx="2">
                  <c:v>182</c:v>
                </c:pt>
                <c:pt idx="3">
                  <c:v>302</c:v>
                </c:pt>
                <c:pt idx="4">
                  <c:v>27</c:v>
                </c:pt>
                <c:pt idx="5">
                  <c:v>22</c:v>
                </c:pt>
                <c:pt idx="6">
                  <c:v>24</c:v>
                </c:pt>
                <c:pt idx="7">
                  <c:v>430</c:v>
                </c:pt>
                <c:pt idx="8">
                  <c:v>700</c:v>
                </c:pt>
                <c:pt idx="9">
                  <c:v>995</c:v>
                </c:pt>
                <c:pt idx="10">
                  <c:v>948</c:v>
                </c:pt>
                <c:pt idx="11">
                  <c:v>1291</c:v>
                </c:pt>
                <c:pt idx="12">
                  <c:v>1071</c:v>
                </c:pt>
                <c:pt idx="13">
                  <c:v>1303</c:v>
                </c:pt>
                <c:pt idx="14">
                  <c:v>1356</c:v>
                </c:pt>
                <c:pt idx="15">
                  <c:v>1578</c:v>
                </c:pt>
                <c:pt idx="16">
                  <c:v>848</c:v>
                </c:pt>
                <c:pt idx="17">
                  <c:v>380</c:v>
                </c:pt>
              </c:numCache>
            </c:numRef>
          </c:val>
          <c:smooth val="0"/>
          <c:extLst>
            <c:ext xmlns:c16="http://schemas.microsoft.com/office/drawing/2014/chart" uri="{C3380CC4-5D6E-409C-BE32-E72D297353CC}">
              <c16:uniqueId val="{00000000-B2EE-4AB7-8363-31EDB3836AF6}"/>
            </c:ext>
          </c:extLst>
        </c:ser>
        <c:ser>
          <c:idx val="1"/>
          <c:order val="1"/>
          <c:tx>
            <c:strRef>
              <c:f>Pivot!$D$16:$D$17</c:f>
              <c:strCache>
                <c:ptCount val="1"/>
                <c:pt idx="0">
                  <c:v>Not_Canceled</c:v>
                </c:pt>
              </c:strCache>
            </c:strRef>
          </c:tx>
          <c:spPr>
            <a:ln w="34925" cap="rnd">
              <a:solidFill>
                <a:srgbClr val="CFBAF0"/>
              </a:solidFill>
              <a:round/>
            </a:ln>
            <a:effectLst>
              <a:outerShdw blurRad="57150" dist="19050" dir="5400000" algn="ctr" rotWithShape="0">
                <a:srgbClr val="00B0F0">
                  <a:alpha val="62000"/>
                </a:srgbClr>
              </a:outerShdw>
            </a:effectLst>
          </c:spPr>
          <c:marker>
            <c:symbol val="circle"/>
            <c:size val="6"/>
            <c:spPr>
              <a:solidFill>
                <a:srgbClr val="CFBAF0"/>
              </a:solidFill>
              <a:ln w="9525">
                <a:solidFill>
                  <a:srgbClr val="00B0F0"/>
                </a:solidFill>
                <a:round/>
              </a:ln>
              <a:effectLst>
                <a:outerShdw blurRad="57150" dist="19050" dir="5400000" algn="ctr" rotWithShape="0">
                  <a:srgbClr val="00B0F0">
                    <a:alpha val="62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Abadi" panose="020B0604020104020204" pitchFamily="34" charset="0"/>
                    <a:ea typeface="+mn-ea"/>
                    <a:cs typeface="+mn-cs"/>
                  </a:defRPr>
                </a:pPr>
                <a:endParaRPr lang="en-VC"/>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Pivot!$B$18:$B$38</c:f>
              <c:multiLvlStrCache>
                <c:ptCount val="18"/>
                <c:lvl>
                  <c:pt idx="0">
                    <c:v>Jul</c:v>
                  </c:pt>
                  <c:pt idx="1">
                    <c:v>Aug</c:v>
                  </c:pt>
                  <c:pt idx="2">
                    <c:v>Sep</c:v>
                  </c:pt>
                  <c:pt idx="3">
                    <c:v>Oct</c:v>
                  </c:pt>
                  <c:pt idx="4">
                    <c:v>Nov</c:v>
                  </c:pt>
                  <c:pt idx="5">
                    <c:v>Dec</c:v>
                  </c:pt>
                  <c:pt idx="6">
                    <c:v>Jan</c:v>
                  </c:pt>
                  <c:pt idx="7">
                    <c:v>Feb</c:v>
                  </c:pt>
                  <c:pt idx="8">
                    <c:v>Mar</c:v>
                  </c:pt>
                  <c:pt idx="9">
                    <c:v>Apr</c:v>
                  </c:pt>
                  <c:pt idx="10">
                    <c:v>May</c:v>
                  </c:pt>
                  <c:pt idx="11">
                    <c:v>Jun</c:v>
                  </c:pt>
                  <c:pt idx="12">
                    <c:v>Jul</c:v>
                  </c:pt>
                  <c:pt idx="13">
                    <c:v>Aug</c:v>
                  </c:pt>
                  <c:pt idx="14">
                    <c:v>Sep</c:v>
                  </c:pt>
                  <c:pt idx="15">
                    <c:v>Oct</c:v>
                  </c:pt>
                  <c:pt idx="16">
                    <c:v>Nov</c:v>
                  </c:pt>
                  <c:pt idx="17">
                    <c:v>Dec</c:v>
                  </c:pt>
                </c:lvl>
                <c:lvl>
                  <c:pt idx="0">
                    <c:v>2017</c:v>
                  </c:pt>
                  <c:pt idx="6">
                    <c:v>2018</c:v>
                  </c:pt>
                </c:lvl>
              </c:multiLvlStrCache>
            </c:multiLvlStrRef>
          </c:cat>
          <c:val>
            <c:numRef>
              <c:f>Pivot!$D$18:$D$38</c:f>
              <c:numCache>
                <c:formatCode>_-* #,##0_-;\-* #,##0_-;_-* "-"??_-;_-@_-</c:formatCode>
                <c:ptCount val="18"/>
                <c:pt idx="0">
                  <c:v>120</c:v>
                </c:pt>
                <c:pt idx="1">
                  <c:v>829</c:v>
                </c:pt>
                <c:pt idx="2">
                  <c:v>1467</c:v>
                </c:pt>
                <c:pt idx="3">
                  <c:v>1611</c:v>
                </c:pt>
                <c:pt idx="4">
                  <c:v>620</c:v>
                </c:pt>
                <c:pt idx="5">
                  <c:v>906</c:v>
                </c:pt>
                <c:pt idx="6">
                  <c:v>990</c:v>
                </c:pt>
                <c:pt idx="7">
                  <c:v>1274</c:v>
                </c:pt>
                <c:pt idx="8">
                  <c:v>1658</c:v>
                </c:pt>
                <c:pt idx="9">
                  <c:v>1741</c:v>
                </c:pt>
                <c:pt idx="10">
                  <c:v>1650</c:v>
                </c:pt>
                <c:pt idx="11">
                  <c:v>1912</c:v>
                </c:pt>
                <c:pt idx="12">
                  <c:v>1486</c:v>
                </c:pt>
                <c:pt idx="13">
                  <c:v>1496</c:v>
                </c:pt>
                <c:pt idx="14">
                  <c:v>1606</c:v>
                </c:pt>
                <c:pt idx="15">
                  <c:v>1826</c:v>
                </c:pt>
                <c:pt idx="16">
                  <c:v>1485</c:v>
                </c:pt>
                <c:pt idx="17">
                  <c:v>1713</c:v>
                </c:pt>
              </c:numCache>
            </c:numRef>
          </c:val>
          <c:smooth val="0"/>
          <c:extLst>
            <c:ext xmlns:c16="http://schemas.microsoft.com/office/drawing/2014/chart" uri="{C3380CC4-5D6E-409C-BE32-E72D297353CC}">
              <c16:uniqueId val="{00000001-B2EE-4AB7-8363-31EDB3836AF6}"/>
            </c:ext>
          </c:extLst>
        </c:ser>
        <c:dLbls>
          <c:dLblPos val="t"/>
          <c:showLegendKey val="0"/>
          <c:showVal val="1"/>
          <c:showCatName val="0"/>
          <c:showSerName val="0"/>
          <c:showPercent val="0"/>
          <c:showBubbleSize val="0"/>
        </c:dLbls>
        <c:marker val="1"/>
        <c:smooth val="0"/>
        <c:axId val="637335552"/>
        <c:axId val="637338504"/>
      </c:lineChart>
      <c:catAx>
        <c:axId val="637335552"/>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1" i="0" u="none" strike="noStrike" kern="1200" baseline="0">
                <a:solidFill>
                  <a:schemeClr val="bg2">
                    <a:lumMod val="50000"/>
                  </a:schemeClr>
                </a:solidFill>
                <a:latin typeface="Abadi" panose="020B0604020104020204" pitchFamily="34" charset="0"/>
                <a:ea typeface="+mn-ea"/>
                <a:cs typeface="+mn-cs"/>
              </a:defRPr>
            </a:pPr>
            <a:endParaRPr lang="en-VC"/>
          </a:p>
        </c:txPr>
        <c:crossAx val="637338504"/>
        <c:crosses val="autoZero"/>
        <c:auto val="1"/>
        <c:lblAlgn val="ctr"/>
        <c:lblOffset val="100"/>
        <c:noMultiLvlLbl val="0"/>
      </c:catAx>
      <c:valAx>
        <c:axId val="637338504"/>
        <c:scaling>
          <c:orientation val="minMax"/>
        </c:scaling>
        <c:delete val="1"/>
        <c:axPos val="l"/>
        <c:numFmt formatCode="_-* #,##0_-;\-* #,##0_-;_-* &quot;-&quot;??_-;_-@_-" sourceLinked="1"/>
        <c:majorTickMark val="none"/>
        <c:minorTickMark val="none"/>
        <c:tickLblPos val="nextTo"/>
        <c:crossAx val="637335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VC"/>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[FutureTale Hotel Reservations Dataset.xlsb]Pivot!PivotTable4</c:name>
    <c:fmtId val="-1"/>
  </c:pivotSource>
  <c:chart>
    <c:autoTitleDeleted val="1"/>
    <c:pivotFmts>
      <c:pivotFmt>
        <c:idx val="0"/>
        <c:spPr>
          <a:pattFill prst="ltUpDiag">
            <a:fgClr>
              <a:schemeClr val="accent1"/>
            </a:fgClr>
            <a:bgClr>
              <a:schemeClr val="lt1"/>
            </a:bgClr>
          </a:pattFill>
          <a:ln w="34925" cap="rnd">
            <a:solidFill>
              <a:schemeClr val="lt1"/>
            </a:solidFill>
            <a:round/>
          </a:ln>
          <a:effectLst>
            <a:outerShdw dist="25400" dir="2700000" algn="tl" rotWithShape="0">
              <a:schemeClr val="accent1"/>
            </a:outerShdw>
          </a:effectLst>
        </c:spPr>
        <c:marker>
          <c:symbol val="circle"/>
          <c:size val="5"/>
          <c:spPr>
            <a:solidFill>
              <a:schemeClr val="accent1"/>
            </a:solidFill>
            <a:ln w="22225">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VC"/>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ltUpDiag">
            <a:fgClr>
              <a:schemeClr val="accent1"/>
            </a:fgClr>
            <a:bgClr>
              <a:schemeClr val="lt1"/>
            </a:bgClr>
          </a:pattFill>
          <a:ln w="34925" cap="rnd">
            <a:solidFill>
              <a:schemeClr val="lt1"/>
            </a:solidFill>
            <a:round/>
          </a:ln>
          <a:effectLst>
            <a:outerShdw dist="25400" dir="2700000" algn="tl" rotWithShape="0">
              <a:schemeClr val="accent1"/>
            </a:outerShdw>
          </a:effectLst>
        </c:spPr>
        <c:marker>
          <c:symbol val="circle"/>
          <c:size val="5"/>
          <c:spPr>
            <a:solidFill>
              <a:schemeClr val="accent1"/>
            </a:solidFill>
            <a:ln w="22225">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VC"/>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ltUpDiag">
            <a:fgClr>
              <a:schemeClr val="accent1"/>
            </a:fgClr>
            <a:bgClr>
              <a:schemeClr val="lt1"/>
            </a:bgClr>
          </a:pattFill>
          <a:ln w="34925" cap="rnd">
            <a:solidFill>
              <a:schemeClr val="lt1"/>
            </a:solidFill>
            <a:round/>
          </a:ln>
          <a:effectLst>
            <a:outerShdw dist="25400" dir="2700000" algn="tl" rotWithShape="0">
              <a:schemeClr val="bg2">
                <a:lumMod val="75000"/>
              </a:schemeClr>
            </a:outerShdw>
          </a:effectLst>
        </c:spPr>
        <c:marker>
          <c:symbol val="circle"/>
          <c:size val="5"/>
          <c:spPr>
            <a:solidFill>
              <a:schemeClr val="accent1"/>
            </a:solidFill>
            <a:ln w="22225">
              <a:solidFill>
                <a:schemeClr val="lt1"/>
              </a:solidFill>
              <a:round/>
            </a:ln>
            <a:effectLst>
              <a:outerShdw dist="25400" dir="2700000" algn="tl" rotWithShape="0">
                <a:schemeClr val="bg2">
                  <a:lumMod val="75000"/>
                </a:scheme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Abadi" panose="020B0604020104020204" pitchFamily="34" charset="0"/>
                  <a:ea typeface="+mn-ea"/>
                  <a:cs typeface="+mn-cs"/>
                </a:defRPr>
              </a:pPr>
              <a:endParaRPr lang="en-VC"/>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pattFill prst="ltUpDiag">
            <a:fgClr>
              <a:schemeClr val="accent1"/>
            </a:fgClr>
            <a:bgClr>
              <a:schemeClr val="lt1"/>
            </a:bgClr>
          </a:pattFill>
          <a:ln w="34925" cap="rnd">
            <a:solidFill>
              <a:schemeClr val="lt1"/>
            </a:solidFill>
            <a:round/>
          </a:ln>
          <a:effectLst>
            <a:outerShdw dist="25400" dir="2700000" algn="tl" rotWithShape="0">
              <a:schemeClr val="bg2">
                <a:lumMod val="75000"/>
              </a:schemeClr>
            </a:outerShdw>
          </a:effectLst>
        </c:spPr>
        <c:marker>
          <c:symbol val="circle"/>
          <c:size val="5"/>
          <c:spPr>
            <a:solidFill>
              <a:schemeClr val="accent1"/>
            </a:solidFill>
            <a:ln w="22225">
              <a:solidFill>
                <a:schemeClr val="lt1"/>
              </a:solidFill>
              <a:round/>
            </a:ln>
            <a:effectLst>
              <a:outerShdw dist="25400" dir="2700000" algn="tl" rotWithShape="0">
                <a:schemeClr val="bg2">
                  <a:lumMod val="75000"/>
                </a:scheme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Abadi" panose="020B0604020104020204" pitchFamily="34" charset="0"/>
                  <a:ea typeface="+mn-ea"/>
                  <a:cs typeface="+mn-cs"/>
                </a:defRPr>
              </a:pPr>
              <a:endParaRPr lang="en-VC"/>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pattFill prst="ltUpDiag">
            <a:fgClr>
              <a:schemeClr val="accent1"/>
            </a:fgClr>
            <a:bgClr>
              <a:schemeClr val="lt1"/>
            </a:bgClr>
          </a:pattFill>
          <a:ln w="34925" cap="rnd">
            <a:solidFill>
              <a:schemeClr val="lt1"/>
            </a:solidFill>
            <a:round/>
          </a:ln>
          <a:effectLst>
            <a:outerShdw dist="25400" dir="2700000" algn="tl" rotWithShape="0">
              <a:schemeClr val="bg2">
                <a:lumMod val="75000"/>
              </a:schemeClr>
            </a:outerShdw>
          </a:effectLst>
        </c:spPr>
        <c:marker>
          <c:symbol val="circle"/>
          <c:size val="5"/>
          <c:spPr>
            <a:solidFill>
              <a:schemeClr val="accent1"/>
            </a:solidFill>
            <a:ln w="22225">
              <a:solidFill>
                <a:schemeClr val="lt1"/>
              </a:solidFill>
              <a:round/>
            </a:ln>
            <a:effectLst>
              <a:outerShdw dist="25400" dir="2700000" algn="tl" rotWithShape="0">
                <a:schemeClr val="bg2">
                  <a:lumMod val="75000"/>
                </a:scheme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Abadi" panose="020B0604020104020204" pitchFamily="34" charset="0"/>
                  <a:ea typeface="+mn-ea"/>
                  <a:cs typeface="+mn-cs"/>
                </a:defRPr>
              </a:pPr>
              <a:endParaRPr lang="en-VC"/>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pattFill prst="ltUpDiag">
            <a:fgClr>
              <a:schemeClr val="accent1"/>
            </a:fgClr>
            <a:bgClr>
              <a:schemeClr val="lt1"/>
            </a:bgClr>
          </a:pattFill>
          <a:ln w="34925" cap="rnd">
            <a:solidFill>
              <a:schemeClr val="lt1"/>
            </a:solidFill>
            <a:round/>
          </a:ln>
          <a:effectLst>
            <a:outerShdw dist="25400" dir="2700000" algn="tl" rotWithShape="0">
              <a:schemeClr val="bg2">
                <a:lumMod val="75000"/>
              </a:schemeClr>
            </a:outerShdw>
          </a:effectLst>
        </c:spPr>
        <c:marker>
          <c:symbol val="circle"/>
          <c:size val="5"/>
          <c:spPr>
            <a:solidFill>
              <a:schemeClr val="accent1"/>
            </a:solidFill>
            <a:ln w="22225">
              <a:solidFill>
                <a:schemeClr val="lt1"/>
              </a:solidFill>
              <a:round/>
            </a:ln>
            <a:effectLst>
              <a:outerShdw dist="25400" dir="2700000" algn="tl" rotWithShape="0">
                <a:schemeClr val="bg2">
                  <a:lumMod val="75000"/>
                </a:scheme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Abadi" panose="020B0604020104020204" pitchFamily="34" charset="0"/>
                  <a:ea typeface="+mn-ea"/>
                  <a:cs typeface="+mn-cs"/>
                </a:defRPr>
              </a:pPr>
              <a:endParaRPr lang="en-VC"/>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1.5395703027884667E-2"/>
          <c:y val="0.1915886228507151"/>
          <c:w val="0.95952217968990627"/>
          <c:h val="0.61807897835566961"/>
        </c:manualLayout>
      </c:layout>
      <c:lineChart>
        <c:grouping val="standard"/>
        <c:varyColors val="0"/>
        <c:ser>
          <c:idx val="0"/>
          <c:order val="0"/>
          <c:tx>
            <c:strRef>
              <c:f>Pivot!$I$5</c:f>
              <c:strCache>
                <c:ptCount val="1"/>
                <c:pt idx="0">
                  <c:v>Total</c:v>
                </c:pt>
              </c:strCache>
            </c:strRef>
          </c:tx>
          <c:spPr>
            <a:ln w="34925" cap="rnd">
              <a:solidFill>
                <a:schemeClr val="lt1"/>
              </a:solidFill>
              <a:round/>
            </a:ln>
            <a:effectLst>
              <a:outerShdw dist="25400" dir="2700000" algn="tl" rotWithShape="0">
                <a:schemeClr val="bg2">
                  <a:lumMod val="75000"/>
                </a:schemeClr>
              </a:outerShdw>
            </a:effectLst>
          </c:spPr>
          <c:marker>
            <c:symbol val="circle"/>
            <c:size val="5"/>
            <c:spPr>
              <a:solidFill>
                <a:schemeClr val="accent1"/>
              </a:solidFill>
              <a:ln w="22225">
                <a:solidFill>
                  <a:schemeClr val="lt1"/>
                </a:solidFill>
                <a:round/>
              </a:ln>
              <a:effectLst>
                <a:outerShdw dist="25400" dir="2700000" algn="tl" rotWithShape="0">
                  <a:schemeClr val="bg2">
                    <a:lumMod val="75000"/>
                  </a:scheme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Abadi" panose="020B0604020104020204" pitchFamily="34" charset="0"/>
                    <a:ea typeface="+mn-ea"/>
                    <a:cs typeface="+mn-cs"/>
                  </a:defRPr>
                </a:pPr>
                <a:endParaRPr lang="en-VC"/>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multiLvlStrRef>
              <c:f>Pivot!$H$6:$H$26</c:f>
              <c:multiLvlStrCache>
                <c:ptCount val="18"/>
                <c:lvl>
                  <c:pt idx="0">
                    <c:v>Jul</c:v>
                  </c:pt>
                  <c:pt idx="1">
                    <c:v>Aug</c:v>
                  </c:pt>
                  <c:pt idx="2">
                    <c:v>Sep</c:v>
                  </c:pt>
                  <c:pt idx="3">
                    <c:v>Oct</c:v>
                  </c:pt>
                  <c:pt idx="4">
                    <c:v>Nov</c:v>
                  </c:pt>
                  <c:pt idx="5">
                    <c:v>Dec</c:v>
                  </c:pt>
                  <c:pt idx="6">
                    <c:v>Jan</c:v>
                  </c:pt>
                  <c:pt idx="7">
                    <c:v>Feb</c:v>
                  </c:pt>
                  <c:pt idx="8">
                    <c:v>Mar</c:v>
                  </c:pt>
                  <c:pt idx="9">
                    <c:v>Apr</c:v>
                  </c:pt>
                  <c:pt idx="10">
                    <c:v>May</c:v>
                  </c:pt>
                  <c:pt idx="11">
                    <c:v>Jun</c:v>
                  </c:pt>
                  <c:pt idx="12">
                    <c:v>Jul</c:v>
                  </c:pt>
                  <c:pt idx="13">
                    <c:v>Aug</c:v>
                  </c:pt>
                  <c:pt idx="14">
                    <c:v>Sep</c:v>
                  </c:pt>
                  <c:pt idx="15">
                    <c:v>Oct</c:v>
                  </c:pt>
                  <c:pt idx="16">
                    <c:v>Nov</c:v>
                  </c:pt>
                  <c:pt idx="17">
                    <c:v>Dec</c:v>
                  </c:pt>
                </c:lvl>
                <c:lvl>
                  <c:pt idx="0">
                    <c:v>2017</c:v>
                  </c:pt>
                  <c:pt idx="6">
                    <c:v>2018</c:v>
                  </c:pt>
                </c:lvl>
              </c:multiLvlStrCache>
            </c:multiLvlStrRef>
          </c:cat>
          <c:val>
            <c:numRef>
              <c:f>Pivot!$I$6:$I$26</c:f>
              <c:numCache>
                <c:formatCode>_-* #,##0_-;\-* #,##0_-;_-* "-"??_-;_-@_-</c:formatCode>
                <c:ptCount val="18"/>
                <c:pt idx="0">
                  <c:v>363</c:v>
                </c:pt>
                <c:pt idx="1">
                  <c:v>1014</c:v>
                </c:pt>
                <c:pt idx="2">
                  <c:v>1649</c:v>
                </c:pt>
                <c:pt idx="3">
                  <c:v>1913</c:v>
                </c:pt>
                <c:pt idx="4">
                  <c:v>647</c:v>
                </c:pt>
                <c:pt idx="5">
                  <c:v>928</c:v>
                </c:pt>
                <c:pt idx="6">
                  <c:v>1014</c:v>
                </c:pt>
                <c:pt idx="7">
                  <c:v>1704</c:v>
                </c:pt>
                <c:pt idx="8">
                  <c:v>2358</c:v>
                </c:pt>
                <c:pt idx="9">
                  <c:v>2736</c:v>
                </c:pt>
                <c:pt idx="10">
                  <c:v>2598</c:v>
                </c:pt>
                <c:pt idx="11">
                  <c:v>3203</c:v>
                </c:pt>
                <c:pt idx="12">
                  <c:v>2557</c:v>
                </c:pt>
                <c:pt idx="13">
                  <c:v>2799</c:v>
                </c:pt>
                <c:pt idx="14">
                  <c:v>2962</c:v>
                </c:pt>
                <c:pt idx="15">
                  <c:v>3404</c:v>
                </c:pt>
                <c:pt idx="16">
                  <c:v>2333</c:v>
                </c:pt>
                <c:pt idx="17">
                  <c:v>2093</c:v>
                </c:pt>
              </c:numCache>
            </c:numRef>
          </c:val>
          <c:smooth val="0"/>
          <c:extLst>
            <c:ext xmlns:c16="http://schemas.microsoft.com/office/drawing/2014/chart" uri="{C3380CC4-5D6E-409C-BE32-E72D297353CC}">
              <c16:uniqueId val="{00000000-C881-41B1-80CC-C8263BC54FFC}"/>
            </c:ext>
          </c:extLst>
        </c:ser>
        <c:dLbls>
          <c:dLblPos val="t"/>
          <c:showLegendKey val="0"/>
          <c:showVal val="1"/>
          <c:showCatName val="0"/>
          <c:showSerName val="0"/>
          <c:showPercent val="0"/>
          <c:showBubbleSize val="0"/>
        </c:dLbls>
        <c:dropLines>
          <c:spPr>
            <a:ln w="9525" cap="flat" cmpd="sng" algn="ctr">
              <a:solidFill>
                <a:schemeClr val="bg2">
                  <a:lumMod val="75000"/>
                </a:schemeClr>
              </a:solidFill>
              <a:round/>
            </a:ln>
            <a:effectLst>
              <a:outerShdw blurRad="50800" dist="50800" dir="5400000" algn="ctr" rotWithShape="0">
                <a:schemeClr val="tx1"/>
              </a:outerShdw>
            </a:effectLst>
          </c:spPr>
        </c:dropLines>
        <c:marker val="1"/>
        <c:smooth val="0"/>
        <c:axId val="640303784"/>
        <c:axId val="640304440"/>
      </c:lineChart>
      <c:catAx>
        <c:axId val="640303784"/>
        <c:scaling>
          <c:orientation val="minMax"/>
        </c:scaling>
        <c:delete val="1"/>
        <c:axPos val="b"/>
        <c:numFmt formatCode="General" sourceLinked="1"/>
        <c:majorTickMark val="none"/>
        <c:minorTickMark val="none"/>
        <c:tickLblPos val="nextTo"/>
        <c:crossAx val="640304440"/>
        <c:crosses val="autoZero"/>
        <c:auto val="1"/>
        <c:lblAlgn val="ctr"/>
        <c:lblOffset val="100"/>
        <c:noMultiLvlLbl val="0"/>
      </c:catAx>
      <c:valAx>
        <c:axId val="640304440"/>
        <c:scaling>
          <c:orientation val="minMax"/>
        </c:scaling>
        <c:delete val="1"/>
        <c:axPos val="l"/>
        <c:numFmt formatCode="_-* #,##0_-;\-* #,##0_-;_-* &quot;-&quot;??_-;_-@_-" sourceLinked="1"/>
        <c:majorTickMark val="none"/>
        <c:minorTickMark val="none"/>
        <c:tickLblPos val="nextTo"/>
        <c:crossAx val="6403037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VC"/>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VC"/>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201560085363162"/>
          <c:y val="5.7516316189052057E-2"/>
          <c:w val="0.74232364412392371"/>
          <c:h val="0.80027057783106259"/>
        </c:manualLayout>
      </c:layout>
      <c:barChart>
        <c:barDir val="col"/>
        <c:grouping val="percentStacked"/>
        <c:varyColors val="0"/>
        <c:ser>
          <c:idx val="0"/>
          <c:order val="0"/>
          <c:tx>
            <c:strRef>
              <c:f>'[FutureTale Hotel Reservations Dataset.xlsb]Pivot'!$I$38</c:f>
              <c:strCache>
                <c:ptCount val="1"/>
                <c:pt idx="0">
                  <c:v>Cancelation Rate</c:v>
                </c:pt>
              </c:strCache>
            </c:strRef>
          </c:tx>
          <c:spPr>
            <a:solidFill>
              <a:srgbClr val="335C67"/>
            </a:solidFill>
            <a:ln w="9525">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95000"/>
                      </a:schemeClr>
                    </a:solidFill>
                    <a:latin typeface="Abadi" panose="020B0604020104020204" pitchFamily="34" charset="0"/>
                    <a:ea typeface="+mn-ea"/>
                    <a:cs typeface="+mn-cs"/>
                  </a:defRPr>
                </a:pPr>
                <a:endParaRPr lang="en-VC"/>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'[FutureTale Hotel Reservations Dataset.xlsb]Pivot'!$H$39:$H$42</c:f>
              <c:strCache>
                <c:ptCount val="4"/>
                <c:pt idx="0">
                  <c:v>Meal Plan 1</c:v>
                </c:pt>
                <c:pt idx="1">
                  <c:v>Meal Plan 2</c:v>
                </c:pt>
                <c:pt idx="2">
                  <c:v>Meal Plan 3</c:v>
                </c:pt>
                <c:pt idx="3">
                  <c:v>Not Selected</c:v>
                </c:pt>
              </c:strCache>
            </c:strRef>
          </c:cat>
          <c:val>
            <c:numRef>
              <c:f>'[FutureTale Hotel Reservations Dataset.xlsb]Pivot'!$I$39:$I$42</c:f>
              <c:numCache>
                <c:formatCode>0%</c:formatCode>
                <c:ptCount val="4"/>
                <c:pt idx="0">
                  <c:v>0.31180168852164541</c:v>
                </c:pt>
                <c:pt idx="1">
                  <c:v>0.45567322239031771</c:v>
                </c:pt>
                <c:pt idx="2">
                  <c:v>0.2</c:v>
                </c:pt>
                <c:pt idx="3">
                  <c:v>0.33118908382066276</c:v>
                </c:pt>
              </c:numCache>
            </c:numRef>
          </c:val>
          <c:extLst>
            <c:ext xmlns:c16="http://schemas.microsoft.com/office/drawing/2014/chart" uri="{C3380CC4-5D6E-409C-BE32-E72D297353CC}">
              <c16:uniqueId val="{00000000-70AC-47A5-96B8-74509EB764D9}"/>
            </c:ext>
          </c:extLst>
        </c:ser>
        <c:ser>
          <c:idx val="1"/>
          <c:order val="1"/>
          <c:tx>
            <c:strRef>
              <c:f>'[FutureTale Hotel Reservations Dataset.xlsb]Pivot'!$J$38</c:f>
              <c:strCache>
                <c:ptCount val="1"/>
                <c:pt idx="0">
                  <c:v>Non-Cancelation Rate</c:v>
                </c:pt>
              </c:strCache>
            </c:strRef>
          </c:tx>
          <c:spPr>
            <a:solidFill>
              <a:srgbClr val="00B0F0"/>
            </a:solidFill>
            <a:ln w="9525">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283618"/>
                    </a:solidFill>
                    <a:latin typeface="Abadi" panose="020B0604020104020204" pitchFamily="34" charset="0"/>
                    <a:ea typeface="+mn-ea"/>
                    <a:cs typeface="+mn-cs"/>
                  </a:defRPr>
                </a:pPr>
                <a:endParaRPr lang="en-VC"/>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'[FutureTale Hotel Reservations Dataset.xlsb]Pivot'!$H$39:$H$42</c:f>
              <c:strCache>
                <c:ptCount val="4"/>
                <c:pt idx="0">
                  <c:v>Meal Plan 1</c:v>
                </c:pt>
                <c:pt idx="1">
                  <c:v>Meal Plan 2</c:v>
                </c:pt>
                <c:pt idx="2">
                  <c:v>Meal Plan 3</c:v>
                </c:pt>
                <c:pt idx="3">
                  <c:v>Not Selected</c:v>
                </c:pt>
              </c:strCache>
            </c:strRef>
          </c:cat>
          <c:val>
            <c:numRef>
              <c:f>'[FutureTale Hotel Reservations Dataset.xlsb]Pivot'!$J$39:$J$42</c:f>
              <c:numCache>
                <c:formatCode>0%</c:formatCode>
                <c:ptCount val="4"/>
                <c:pt idx="0">
                  <c:v>0.68819831147835453</c:v>
                </c:pt>
                <c:pt idx="1">
                  <c:v>0.54432677760968229</c:v>
                </c:pt>
                <c:pt idx="2">
                  <c:v>0.8</c:v>
                </c:pt>
                <c:pt idx="3">
                  <c:v>0.66881091617933719</c:v>
                </c:pt>
              </c:numCache>
            </c:numRef>
          </c:val>
          <c:extLst>
            <c:ext xmlns:c16="http://schemas.microsoft.com/office/drawing/2014/chart" uri="{C3380CC4-5D6E-409C-BE32-E72D297353CC}">
              <c16:uniqueId val="{00000001-70AC-47A5-96B8-74509EB764D9}"/>
            </c:ext>
          </c:extLst>
        </c:ser>
        <c:dLbls>
          <c:dLblPos val="inEnd"/>
          <c:showLegendKey val="0"/>
          <c:showVal val="1"/>
          <c:showCatName val="0"/>
          <c:showSerName val="0"/>
          <c:showPercent val="0"/>
          <c:showBubbleSize val="0"/>
        </c:dLbls>
        <c:gapWidth val="121"/>
        <c:overlap val="100"/>
        <c:axId val="640305424"/>
        <c:axId val="640298208"/>
      </c:barChart>
      <c:lineChart>
        <c:grouping val="standard"/>
        <c:varyColors val="0"/>
        <c:ser>
          <c:idx val="2"/>
          <c:order val="2"/>
          <c:tx>
            <c:strRef>
              <c:f>'[FutureTale Hotel Reservations Dataset.xlsb]Pivot'!$K$38</c:f>
              <c:strCache>
                <c:ptCount val="1"/>
                <c:pt idx="0">
                  <c:v>Total Booking</c:v>
                </c:pt>
              </c:strCache>
            </c:strRef>
          </c:tx>
          <c:spPr>
            <a:ln w="28575" cap="rnd">
              <a:solidFill>
                <a:schemeClr val="accent3"/>
              </a:solidFill>
              <a:round/>
            </a:ln>
            <a:effectLst/>
          </c:spPr>
          <c:marker>
            <c:symbol val="none"/>
          </c:marker>
          <c:dLbls>
            <c:dLbl>
              <c:idx val="0"/>
              <c:layout>
                <c:manualLayout>
                  <c:x val="0"/>
                  <c:y val="3.660129212030585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0AC-47A5-96B8-74509EB764D9}"/>
                </c:ext>
              </c:extLst>
            </c:dLbl>
            <c:spPr>
              <a:solidFill>
                <a:schemeClr val="tx1"/>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lumMod val="95000"/>
                      </a:schemeClr>
                    </a:solidFill>
                    <a:latin typeface="Abadi" panose="020B0604020104020204" pitchFamily="34" charset="0"/>
                    <a:ea typeface="+mn-ea"/>
                    <a:cs typeface="+mn-cs"/>
                  </a:defRPr>
                </a:pPr>
                <a:endParaRPr lang="en-VC"/>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'[FutureTale Hotel Reservations Dataset.xlsb]Pivot'!$H$39:$H$42</c:f>
              <c:strCache>
                <c:ptCount val="4"/>
                <c:pt idx="0">
                  <c:v>Meal Plan 1</c:v>
                </c:pt>
                <c:pt idx="1">
                  <c:v>Meal Plan 2</c:v>
                </c:pt>
                <c:pt idx="2">
                  <c:v>Meal Plan 3</c:v>
                </c:pt>
                <c:pt idx="3">
                  <c:v>Not Selected</c:v>
                </c:pt>
              </c:strCache>
            </c:strRef>
          </c:cat>
          <c:val>
            <c:numRef>
              <c:f>'[FutureTale Hotel Reservations Dataset.xlsb]Pivot'!$K$39:$K$42</c:f>
              <c:numCache>
                <c:formatCode>_-* #,##0_-;\-* #,##0_-;_-* "-"??_-;_-@_-</c:formatCode>
                <c:ptCount val="4"/>
                <c:pt idx="0">
                  <c:v>27835</c:v>
                </c:pt>
                <c:pt idx="1">
                  <c:v>3305</c:v>
                </c:pt>
                <c:pt idx="2">
                  <c:v>5</c:v>
                </c:pt>
                <c:pt idx="3">
                  <c:v>5130</c:v>
                </c:pt>
              </c:numCache>
            </c:numRef>
          </c:val>
          <c:smooth val="0"/>
          <c:extLst>
            <c:ext xmlns:c16="http://schemas.microsoft.com/office/drawing/2014/chart" uri="{C3380CC4-5D6E-409C-BE32-E72D297353CC}">
              <c16:uniqueId val="{00000003-70AC-47A5-96B8-74509EB764D9}"/>
            </c:ext>
          </c:extLst>
        </c:ser>
        <c:dLbls>
          <c:showLegendKey val="0"/>
          <c:showVal val="1"/>
          <c:showCatName val="0"/>
          <c:showSerName val="0"/>
          <c:showPercent val="0"/>
          <c:showBubbleSize val="0"/>
        </c:dLbls>
        <c:marker val="1"/>
        <c:smooth val="0"/>
        <c:axId val="640304112"/>
        <c:axId val="640304440"/>
      </c:lineChart>
      <c:catAx>
        <c:axId val="640305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badi" panose="020B0604020104020204" pitchFamily="34" charset="0"/>
                <a:ea typeface="+mn-ea"/>
                <a:cs typeface="+mn-cs"/>
              </a:defRPr>
            </a:pPr>
            <a:endParaRPr lang="en-VC"/>
          </a:p>
        </c:txPr>
        <c:crossAx val="640298208"/>
        <c:crosses val="autoZero"/>
        <c:auto val="1"/>
        <c:lblAlgn val="ctr"/>
        <c:lblOffset val="100"/>
        <c:noMultiLvlLbl val="0"/>
      </c:catAx>
      <c:valAx>
        <c:axId val="64029820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95000"/>
                  </a:schemeClr>
                </a:solidFill>
                <a:latin typeface="+mn-lt"/>
                <a:ea typeface="+mn-ea"/>
                <a:cs typeface="+mn-cs"/>
              </a:defRPr>
            </a:pPr>
            <a:endParaRPr lang="en-VC"/>
          </a:p>
        </c:txPr>
        <c:crossAx val="640305424"/>
        <c:crosses val="autoZero"/>
        <c:crossBetween val="between"/>
      </c:valAx>
      <c:valAx>
        <c:axId val="640304440"/>
        <c:scaling>
          <c:orientation val="minMax"/>
        </c:scaling>
        <c:delete val="0"/>
        <c:axPos val="r"/>
        <c:numFmt formatCode="_-* #,##0_-;\-* #,##0_-;_-*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95000"/>
                  </a:schemeClr>
                </a:solidFill>
                <a:latin typeface="+mn-lt"/>
                <a:ea typeface="+mn-ea"/>
                <a:cs typeface="+mn-cs"/>
              </a:defRPr>
            </a:pPr>
            <a:endParaRPr lang="en-VC"/>
          </a:p>
        </c:txPr>
        <c:crossAx val="640304112"/>
        <c:crosses val="max"/>
        <c:crossBetween val="between"/>
      </c:valAx>
      <c:catAx>
        <c:axId val="640304112"/>
        <c:scaling>
          <c:orientation val="minMax"/>
        </c:scaling>
        <c:delete val="1"/>
        <c:axPos val="b"/>
        <c:numFmt formatCode="General" sourceLinked="1"/>
        <c:majorTickMark val="out"/>
        <c:minorTickMark val="none"/>
        <c:tickLblPos val="nextTo"/>
        <c:crossAx val="640304440"/>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VC"/>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5503340966841294E-2"/>
          <c:y val="5.0925925925925923E-2"/>
          <c:w val="0.78030780813752865"/>
          <c:h val="0.6918726305045203"/>
        </c:manualLayout>
      </c:layout>
      <c:barChart>
        <c:barDir val="col"/>
        <c:grouping val="percentStacked"/>
        <c:varyColors val="0"/>
        <c:ser>
          <c:idx val="0"/>
          <c:order val="0"/>
          <c:tx>
            <c:strRef>
              <c:f>'[FutureTale Hotel Reservations Dataset.xlsb]Pivot'!$L$17</c:f>
              <c:strCache>
                <c:ptCount val="1"/>
                <c:pt idx="0">
                  <c:v>Cancelation Rate</c:v>
                </c:pt>
              </c:strCache>
            </c:strRef>
          </c:tx>
          <c:spPr>
            <a:solidFill>
              <a:srgbClr val="335C67"/>
            </a:solidFill>
            <a:ln>
              <a:solidFill>
                <a:srgbClr val="335C67"/>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lumMod val="95000"/>
                      </a:schemeClr>
                    </a:solidFill>
                    <a:latin typeface="Abadi" panose="020B0604020104020204" pitchFamily="34" charset="0"/>
                    <a:ea typeface="+mn-ea"/>
                    <a:cs typeface="+mn-cs"/>
                  </a:defRPr>
                </a:pPr>
                <a:endParaRPr lang="en-VC"/>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'[FutureTale Hotel Reservations Dataset.xlsb]Pivot'!$K$18:$K$24</c:f>
              <c:strCache>
                <c:ptCount val="7"/>
                <c:pt idx="0">
                  <c:v>Room_Type 1</c:v>
                </c:pt>
                <c:pt idx="1">
                  <c:v>Room_Type 2</c:v>
                </c:pt>
                <c:pt idx="2">
                  <c:v>Room_Type 3</c:v>
                </c:pt>
                <c:pt idx="3">
                  <c:v>Room_Type 4</c:v>
                </c:pt>
                <c:pt idx="4">
                  <c:v>Room_Type 5</c:v>
                </c:pt>
                <c:pt idx="5">
                  <c:v>Room_Type 6</c:v>
                </c:pt>
                <c:pt idx="6">
                  <c:v>Room_Type 7</c:v>
                </c:pt>
              </c:strCache>
            </c:strRef>
          </c:cat>
          <c:val>
            <c:numRef>
              <c:f>'[FutureTale Hotel Reservations Dataset.xlsb]Pivot'!$L$18:$L$24</c:f>
              <c:numCache>
                <c:formatCode>0%</c:formatCode>
                <c:ptCount val="7"/>
                <c:pt idx="0">
                  <c:v>0.32250266619267687</c:v>
                </c:pt>
                <c:pt idx="1">
                  <c:v>0.32947976878612717</c:v>
                </c:pt>
                <c:pt idx="2">
                  <c:v>0.2857142857142857</c:v>
                </c:pt>
                <c:pt idx="3">
                  <c:v>0.34158824500577845</c:v>
                </c:pt>
                <c:pt idx="4">
                  <c:v>0.27169811320754716</c:v>
                </c:pt>
                <c:pt idx="5">
                  <c:v>0.42028985507246375</c:v>
                </c:pt>
                <c:pt idx="6">
                  <c:v>0.22784810126582278</c:v>
                </c:pt>
              </c:numCache>
            </c:numRef>
          </c:val>
          <c:extLst>
            <c:ext xmlns:c16="http://schemas.microsoft.com/office/drawing/2014/chart" uri="{C3380CC4-5D6E-409C-BE32-E72D297353CC}">
              <c16:uniqueId val="{00000000-1DC0-45CF-BF4E-4D6C204C6C23}"/>
            </c:ext>
          </c:extLst>
        </c:ser>
        <c:ser>
          <c:idx val="1"/>
          <c:order val="1"/>
          <c:tx>
            <c:strRef>
              <c:f>'[FutureTale Hotel Reservations Dataset.xlsb]Pivot'!$M$17</c:f>
              <c:strCache>
                <c:ptCount val="1"/>
                <c:pt idx="0">
                  <c:v>Non-Cancelation Rate</c:v>
                </c:pt>
              </c:strCache>
            </c:strRef>
          </c:tx>
          <c:spPr>
            <a:solidFill>
              <a:srgbClr val="00B0F0"/>
            </a:solidFill>
            <a:ln>
              <a:noFill/>
            </a:ln>
            <a:effectLst/>
          </c:spPr>
          <c:invertIfNegative val="0"/>
          <c:dLbls>
            <c:dLbl>
              <c:idx val="1"/>
              <c:layout>
                <c:manualLayout>
                  <c:x val="-6.3027592437781017E-3"/>
                  <c:y val="-4.957967053782089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DC0-45CF-BF4E-4D6C204C6C23}"/>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Abadi" panose="020B0604020104020204" pitchFamily="34" charset="0"/>
                    <a:ea typeface="+mn-ea"/>
                    <a:cs typeface="+mn-cs"/>
                  </a:defRPr>
                </a:pPr>
                <a:endParaRPr lang="en-VC"/>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'[FutureTale Hotel Reservations Dataset.xlsb]Pivot'!$K$18:$K$24</c:f>
              <c:strCache>
                <c:ptCount val="7"/>
                <c:pt idx="0">
                  <c:v>Room_Type 1</c:v>
                </c:pt>
                <c:pt idx="1">
                  <c:v>Room_Type 2</c:v>
                </c:pt>
                <c:pt idx="2">
                  <c:v>Room_Type 3</c:v>
                </c:pt>
                <c:pt idx="3">
                  <c:v>Room_Type 4</c:v>
                </c:pt>
                <c:pt idx="4">
                  <c:v>Room_Type 5</c:v>
                </c:pt>
                <c:pt idx="5">
                  <c:v>Room_Type 6</c:v>
                </c:pt>
                <c:pt idx="6">
                  <c:v>Room_Type 7</c:v>
                </c:pt>
              </c:strCache>
            </c:strRef>
          </c:cat>
          <c:val>
            <c:numRef>
              <c:f>'[FutureTale Hotel Reservations Dataset.xlsb]Pivot'!$M$18:$M$24</c:f>
              <c:numCache>
                <c:formatCode>0%</c:formatCode>
                <c:ptCount val="7"/>
                <c:pt idx="0">
                  <c:v>0.67749733380732313</c:v>
                </c:pt>
                <c:pt idx="1">
                  <c:v>0.67052023121387283</c:v>
                </c:pt>
                <c:pt idx="2">
                  <c:v>0.7142857142857143</c:v>
                </c:pt>
                <c:pt idx="3">
                  <c:v>0.65841175499422155</c:v>
                </c:pt>
                <c:pt idx="4">
                  <c:v>0.72830188679245289</c:v>
                </c:pt>
                <c:pt idx="5">
                  <c:v>0.57971014492753625</c:v>
                </c:pt>
                <c:pt idx="6">
                  <c:v>0.77215189873417722</c:v>
                </c:pt>
              </c:numCache>
            </c:numRef>
          </c:val>
          <c:extLst>
            <c:ext xmlns:c16="http://schemas.microsoft.com/office/drawing/2014/chart" uri="{C3380CC4-5D6E-409C-BE32-E72D297353CC}">
              <c16:uniqueId val="{00000002-1DC0-45CF-BF4E-4D6C204C6C23}"/>
            </c:ext>
          </c:extLst>
        </c:ser>
        <c:dLbls>
          <c:dLblPos val="inEnd"/>
          <c:showLegendKey val="0"/>
          <c:showVal val="1"/>
          <c:showCatName val="0"/>
          <c:showSerName val="0"/>
          <c:showPercent val="0"/>
          <c:showBubbleSize val="0"/>
        </c:dLbls>
        <c:gapWidth val="87"/>
        <c:overlap val="100"/>
        <c:axId val="602147568"/>
        <c:axId val="602148880"/>
      </c:barChart>
      <c:lineChart>
        <c:grouping val="standard"/>
        <c:varyColors val="0"/>
        <c:ser>
          <c:idx val="2"/>
          <c:order val="2"/>
          <c:tx>
            <c:strRef>
              <c:f>'[FutureTale Hotel Reservations Dataset.xlsb]Pivot'!$N$17</c:f>
              <c:strCache>
                <c:ptCount val="1"/>
                <c:pt idx="0">
                  <c:v>Total Booking</c:v>
                </c:pt>
              </c:strCache>
            </c:strRef>
          </c:tx>
          <c:spPr>
            <a:ln w="28575" cap="rnd">
              <a:solidFill>
                <a:schemeClr val="accent3"/>
              </a:solidFill>
              <a:round/>
            </a:ln>
            <a:effectLst/>
          </c:spPr>
          <c:marker>
            <c:symbol val="none"/>
          </c:marker>
          <c:dLbls>
            <c:dLbl>
              <c:idx val="0"/>
              <c:layout>
                <c:manualLayout>
                  <c:x val="1.8908277731334189E-2"/>
                  <c:y val="1.67832241763005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DC0-45CF-BF4E-4D6C204C6C23}"/>
                </c:ext>
              </c:extLst>
            </c:dLbl>
            <c:spPr>
              <a:solidFill>
                <a:schemeClr val="tx1"/>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lumMod val="95000"/>
                      </a:schemeClr>
                    </a:solidFill>
                    <a:latin typeface="Abadi" panose="020B0604020104020204" pitchFamily="34" charset="0"/>
                    <a:ea typeface="+mn-ea"/>
                    <a:cs typeface="+mn-cs"/>
                  </a:defRPr>
                </a:pPr>
                <a:endParaRPr lang="en-VC"/>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'[FutureTale Hotel Reservations Dataset.xlsb]Pivot'!$K$18:$K$24</c:f>
              <c:strCache>
                <c:ptCount val="7"/>
                <c:pt idx="0">
                  <c:v>Room_Type 1</c:v>
                </c:pt>
                <c:pt idx="1">
                  <c:v>Room_Type 2</c:v>
                </c:pt>
                <c:pt idx="2">
                  <c:v>Room_Type 3</c:v>
                </c:pt>
                <c:pt idx="3">
                  <c:v>Room_Type 4</c:v>
                </c:pt>
                <c:pt idx="4">
                  <c:v>Room_Type 5</c:v>
                </c:pt>
                <c:pt idx="5">
                  <c:v>Room_Type 6</c:v>
                </c:pt>
                <c:pt idx="6">
                  <c:v>Room_Type 7</c:v>
                </c:pt>
              </c:strCache>
            </c:strRef>
          </c:cat>
          <c:val>
            <c:numRef>
              <c:f>'[FutureTale Hotel Reservations Dataset.xlsb]Pivot'!$N$18:$N$24</c:f>
              <c:numCache>
                <c:formatCode>_-* #,##0_-;\-* #,##0_-;_-* "-"??_-;_-@_-</c:formatCode>
                <c:ptCount val="7"/>
                <c:pt idx="0">
                  <c:v>28130</c:v>
                </c:pt>
                <c:pt idx="1">
                  <c:v>692</c:v>
                </c:pt>
                <c:pt idx="2">
                  <c:v>7</c:v>
                </c:pt>
                <c:pt idx="3">
                  <c:v>6057</c:v>
                </c:pt>
                <c:pt idx="4">
                  <c:v>265</c:v>
                </c:pt>
                <c:pt idx="5">
                  <c:v>966</c:v>
                </c:pt>
                <c:pt idx="6">
                  <c:v>158</c:v>
                </c:pt>
              </c:numCache>
            </c:numRef>
          </c:val>
          <c:smooth val="0"/>
          <c:extLst>
            <c:ext xmlns:c16="http://schemas.microsoft.com/office/drawing/2014/chart" uri="{C3380CC4-5D6E-409C-BE32-E72D297353CC}">
              <c16:uniqueId val="{00000004-1DC0-45CF-BF4E-4D6C204C6C23}"/>
            </c:ext>
          </c:extLst>
        </c:ser>
        <c:dLbls>
          <c:showLegendKey val="0"/>
          <c:showVal val="1"/>
          <c:showCatName val="0"/>
          <c:showSerName val="0"/>
          <c:showPercent val="0"/>
          <c:showBubbleSize val="0"/>
        </c:dLbls>
        <c:marker val="1"/>
        <c:smooth val="0"/>
        <c:axId val="602158720"/>
        <c:axId val="602142648"/>
      </c:lineChart>
      <c:catAx>
        <c:axId val="602147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Abadi" panose="020B0604020104020204" pitchFamily="34" charset="0"/>
                <a:ea typeface="+mn-ea"/>
                <a:cs typeface="+mn-cs"/>
              </a:defRPr>
            </a:pPr>
            <a:endParaRPr lang="en-VC"/>
          </a:p>
        </c:txPr>
        <c:crossAx val="602148880"/>
        <c:crosses val="autoZero"/>
        <c:auto val="1"/>
        <c:lblAlgn val="ctr"/>
        <c:lblOffset val="100"/>
        <c:noMultiLvlLbl val="0"/>
      </c:catAx>
      <c:valAx>
        <c:axId val="6021488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VC"/>
          </a:p>
        </c:txPr>
        <c:crossAx val="602147568"/>
        <c:crosses val="autoZero"/>
        <c:crossBetween val="between"/>
      </c:valAx>
      <c:valAx>
        <c:axId val="602142648"/>
        <c:scaling>
          <c:orientation val="minMax"/>
        </c:scaling>
        <c:delete val="0"/>
        <c:axPos val="r"/>
        <c:numFmt formatCode="_-* #,##0_-;\-* #,##0_-;_-*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VC"/>
          </a:p>
        </c:txPr>
        <c:crossAx val="602158720"/>
        <c:crosses val="max"/>
        <c:crossBetween val="between"/>
      </c:valAx>
      <c:catAx>
        <c:axId val="602158720"/>
        <c:scaling>
          <c:orientation val="minMax"/>
        </c:scaling>
        <c:delete val="1"/>
        <c:axPos val="b"/>
        <c:numFmt formatCode="General" sourceLinked="1"/>
        <c:majorTickMark val="out"/>
        <c:minorTickMark val="none"/>
        <c:tickLblPos val="nextTo"/>
        <c:crossAx val="602142648"/>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VC"/>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0374064135837769"/>
          <c:y val="5.5345911949685536E-2"/>
          <c:w val="0.69625935864162236"/>
          <c:h val="0.77421324221264798"/>
        </c:manualLayout>
      </c:layout>
      <c:barChart>
        <c:barDir val="bar"/>
        <c:grouping val="percentStacked"/>
        <c:varyColors val="0"/>
        <c:ser>
          <c:idx val="0"/>
          <c:order val="0"/>
          <c:tx>
            <c:strRef>
              <c:f>'[FutureTale Hotel Reservations Dataset.xlsb]Pivot'!$N$38</c:f>
              <c:strCache>
                <c:ptCount val="1"/>
                <c:pt idx="0">
                  <c:v>Cancelation Rate</c:v>
                </c:pt>
              </c:strCache>
            </c:strRef>
          </c:tx>
          <c:spPr>
            <a:solidFill>
              <a:srgbClr val="335C67"/>
            </a:solidFill>
            <a:ln>
              <a:noFill/>
            </a:ln>
            <a:effectLst/>
          </c:spPr>
          <c:invertIfNegative val="0"/>
          <c:dLbls>
            <c:dLbl>
              <c:idx val="1"/>
              <c:layout>
                <c:manualLayout>
                  <c:x val="3.9812554680664893E-2"/>
                  <c:y val="-8.4875562720133283E-1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850-4A4E-AD3F-AF9D17BC8DEA}"/>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lumMod val="95000"/>
                      </a:schemeClr>
                    </a:solidFill>
                    <a:latin typeface="Abadi" panose="020B0604020104020204" pitchFamily="34" charset="0"/>
                    <a:ea typeface="+mn-ea"/>
                    <a:cs typeface="+mn-cs"/>
                  </a:defRPr>
                </a:pPr>
                <a:endParaRPr lang="en-VC"/>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'[FutureTale Hotel Reservations Dataset.xlsb]Pivot'!$M$39:$M$43</c:f>
              <c:strCache>
                <c:ptCount val="5"/>
                <c:pt idx="0">
                  <c:v>Aviation</c:v>
                </c:pt>
                <c:pt idx="1">
                  <c:v>Complementary</c:v>
                </c:pt>
                <c:pt idx="2">
                  <c:v>Corporate</c:v>
                </c:pt>
                <c:pt idx="3">
                  <c:v>Offline</c:v>
                </c:pt>
                <c:pt idx="4">
                  <c:v>Online</c:v>
                </c:pt>
              </c:strCache>
            </c:strRef>
          </c:cat>
          <c:val>
            <c:numRef>
              <c:f>'[FutureTale Hotel Reservations Dataset.xlsb]Pivot'!$N$39:$N$43</c:f>
              <c:numCache>
                <c:formatCode>0%</c:formatCode>
                <c:ptCount val="5"/>
                <c:pt idx="0">
                  <c:v>0.29599999999999999</c:v>
                </c:pt>
                <c:pt idx="1">
                  <c:v>0</c:v>
                </c:pt>
                <c:pt idx="2">
                  <c:v>0.10907288051561725</c:v>
                </c:pt>
                <c:pt idx="3">
                  <c:v>0.2994870820668693</c:v>
                </c:pt>
                <c:pt idx="4">
                  <c:v>0.36508141638666319</c:v>
                </c:pt>
              </c:numCache>
            </c:numRef>
          </c:val>
          <c:extLst>
            <c:ext xmlns:c16="http://schemas.microsoft.com/office/drawing/2014/chart" uri="{C3380CC4-5D6E-409C-BE32-E72D297353CC}">
              <c16:uniqueId val="{00000001-1850-4A4E-AD3F-AF9D17BC8DEA}"/>
            </c:ext>
          </c:extLst>
        </c:ser>
        <c:ser>
          <c:idx val="1"/>
          <c:order val="1"/>
          <c:tx>
            <c:strRef>
              <c:f>'[FutureTale Hotel Reservations Dataset.xlsb]Pivot'!$O$38</c:f>
              <c:strCache>
                <c:ptCount val="1"/>
                <c:pt idx="0">
                  <c:v>Non-Cancelation Rate</c:v>
                </c:pt>
              </c:strCache>
            </c:strRef>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Abadi" panose="020B0604020104020204" pitchFamily="34" charset="0"/>
                    <a:ea typeface="+mn-ea"/>
                    <a:cs typeface="+mn-cs"/>
                  </a:defRPr>
                </a:pPr>
                <a:endParaRPr lang="en-VC"/>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'[FutureTale Hotel Reservations Dataset.xlsb]Pivot'!$M$39:$M$43</c:f>
              <c:strCache>
                <c:ptCount val="5"/>
                <c:pt idx="0">
                  <c:v>Aviation</c:v>
                </c:pt>
                <c:pt idx="1">
                  <c:v>Complementary</c:v>
                </c:pt>
                <c:pt idx="2">
                  <c:v>Corporate</c:v>
                </c:pt>
                <c:pt idx="3">
                  <c:v>Offline</c:v>
                </c:pt>
                <c:pt idx="4">
                  <c:v>Online</c:v>
                </c:pt>
              </c:strCache>
            </c:strRef>
          </c:cat>
          <c:val>
            <c:numRef>
              <c:f>'[FutureTale Hotel Reservations Dataset.xlsb]Pivot'!$O$39:$O$43</c:f>
              <c:numCache>
                <c:formatCode>0%</c:formatCode>
                <c:ptCount val="5"/>
                <c:pt idx="0">
                  <c:v>0.70399999999999996</c:v>
                </c:pt>
                <c:pt idx="1">
                  <c:v>1</c:v>
                </c:pt>
                <c:pt idx="2">
                  <c:v>0.89092711948438275</c:v>
                </c:pt>
                <c:pt idx="3">
                  <c:v>0.70051291793313064</c:v>
                </c:pt>
                <c:pt idx="4">
                  <c:v>0.63491858361333686</c:v>
                </c:pt>
              </c:numCache>
            </c:numRef>
          </c:val>
          <c:extLst>
            <c:ext xmlns:c16="http://schemas.microsoft.com/office/drawing/2014/chart" uri="{C3380CC4-5D6E-409C-BE32-E72D297353CC}">
              <c16:uniqueId val="{00000002-1850-4A4E-AD3F-AF9D17BC8DEA}"/>
            </c:ext>
          </c:extLst>
        </c:ser>
        <c:dLbls>
          <c:dLblPos val="inEnd"/>
          <c:showLegendKey val="0"/>
          <c:showVal val="1"/>
          <c:showCatName val="0"/>
          <c:showSerName val="0"/>
          <c:showPercent val="0"/>
          <c:showBubbleSize val="0"/>
        </c:dLbls>
        <c:gapWidth val="120"/>
        <c:overlap val="100"/>
        <c:axId val="697820608"/>
        <c:axId val="697827824"/>
      </c:barChart>
      <c:catAx>
        <c:axId val="6978206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badi" panose="020B0604020104020204" pitchFamily="34" charset="0"/>
                <a:ea typeface="+mn-ea"/>
                <a:cs typeface="+mn-cs"/>
              </a:defRPr>
            </a:pPr>
            <a:endParaRPr lang="en-VC"/>
          </a:p>
        </c:txPr>
        <c:crossAx val="697827824"/>
        <c:crosses val="autoZero"/>
        <c:auto val="1"/>
        <c:lblAlgn val="ctr"/>
        <c:lblOffset val="100"/>
        <c:noMultiLvlLbl val="0"/>
      </c:catAx>
      <c:valAx>
        <c:axId val="697827824"/>
        <c:scaling>
          <c:orientation val="minMax"/>
        </c:scaling>
        <c:delete val="1"/>
        <c:axPos val="b"/>
        <c:numFmt formatCode="0%" sourceLinked="1"/>
        <c:majorTickMark val="none"/>
        <c:minorTickMark val="none"/>
        <c:tickLblPos val="nextTo"/>
        <c:crossAx val="697820608"/>
        <c:crosses val="autoZero"/>
        <c:crossBetween val="between"/>
      </c:valAx>
      <c:spPr>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Abadi" panose="020B0604020104020204" pitchFamily="34" charset="0"/>
              <a:ea typeface="+mn-ea"/>
              <a:cs typeface="+mn-cs"/>
            </a:defRPr>
          </a:pPr>
          <a:endParaRPr lang="en-VC"/>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VC"/>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 id="16">
  <a:schemeClr val="accent3"/>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BB76-F27E-4FF7-8045-391531B897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C"/>
          </a:p>
        </p:txBody>
      </p:sp>
      <p:sp>
        <p:nvSpPr>
          <p:cNvPr id="3" name="Subtitle 2">
            <a:extLst>
              <a:ext uri="{FF2B5EF4-FFF2-40B4-BE49-F238E27FC236}">
                <a16:creationId xmlns:a16="http://schemas.microsoft.com/office/drawing/2014/main" id="{F77B37B3-FEA0-4F46-94DE-2C8408009B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C"/>
          </a:p>
        </p:txBody>
      </p:sp>
      <p:sp>
        <p:nvSpPr>
          <p:cNvPr id="4" name="Date Placeholder 3">
            <a:extLst>
              <a:ext uri="{FF2B5EF4-FFF2-40B4-BE49-F238E27FC236}">
                <a16:creationId xmlns:a16="http://schemas.microsoft.com/office/drawing/2014/main" id="{EFC66CB7-2F43-4501-A1D5-598B3EBD19AE}"/>
              </a:ext>
            </a:extLst>
          </p:cNvPr>
          <p:cNvSpPr>
            <a:spLocks noGrp="1"/>
          </p:cNvSpPr>
          <p:nvPr>
            <p:ph type="dt" sz="half" idx="10"/>
          </p:nvPr>
        </p:nvSpPr>
        <p:spPr/>
        <p:txBody>
          <a:bodyPr/>
          <a:lstStyle/>
          <a:p>
            <a:fld id="{C179AA9E-C7AB-45DE-9D23-F36D1729123E}" type="datetimeFigureOut">
              <a:rPr lang="en-VC" smtClean="0"/>
              <a:t>23/02/2024</a:t>
            </a:fld>
            <a:endParaRPr lang="en-VC"/>
          </a:p>
        </p:txBody>
      </p:sp>
      <p:sp>
        <p:nvSpPr>
          <p:cNvPr id="5" name="Footer Placeholder 4">
            <a:extLst>
              <a:ext uri="{FF2B5EF4-FFF2-40B4-BE49-F238E27FC236}">
                <a16:creationId xmlns:a16="http://schemas.microsoft.com/office/drawing/2014/main" id="{203C28C0-D9B8-4865-BC81-BE941EF8B014}"/>
              </a:ext>
            </a:extLst>
          </p:cNvPr>
          <p:cNvSpPr>
            <a:spLocks noGrp="1"/>
          </p:cNvSpPr>
          <p:nvPr>
            <p:ph type="ftr" sz="quarter" idx="11"/>
          </p:nvPr>
        </p:nvSpPr>
        <p:spPr/>
        <p:txBody>
          <a:bodyPr/>
          <a:lstStyle/>
          <a:p>
            <a:endParaRPr lang="en-VC"/>
          </a:p>
        </p:txBody>
      </p:sp>
      <p:sp>
        <p:nvSpPr>
          <p:cNvPr id="6" name="Slide Number Placeholder 5">
            <a:extLst>
              <a:ext uri="{FF2B5EF4-FFF2-40B4-BE49-F238E27FC236}">
                <a16:creationId xmlns:a16="http://schemas.microsoft.com/office/drawing/2014/main" id="{F8213C49-AADF-4BE1-A18F-EC7F2A8A9C1E}"/>
              </a:ext>
            </a:extLst>
          </p:cNvPr>
          <p:cNvSpPr>
            <a:spLocks noGrp="1"/>
          </p:cNvSpPr>
          <p:nvPr>
            <p:ph type="sldNum" sz="quarter" idx="12"/>
          </p:nvPr>
        </p:nvSpPr>
        <p:spPr/>
        <p:txBody>
          <a:bodyPr/>
          <a:lstStyle/>
          <a:p>
            <a:fld id="{7A26FF02-AC52-47C5-A514-7DAD7B3A1263}" type="slidenum">
              <a:rPr lang="en-VC" smtClean="0"/>
              <a:t>‹#›</a:t>
            </a:fld>
            <a:endParaRPr lang="en-VC"/>
          </a:p>
        </p:txBody>
      </p:sp>
    </p:spTree>
    <p:extLst>
      <p:ext uri="{BB962C8B-B14F-4D97-AF65-F5344CB8AC3E}">
        <p14:creationId xmlns:p14="http://schemas.microsoft.com/office/powerpoint/2010/main" val="3655469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4521-18C2-4436-A5C1-FAE2CF833594}"/>
              </a:ext>
            </a:extLst>
          </p:cNvPr>
          <p:cNvSpPr>
            <a:spLocks noGrp="1"/>
          </p:cNvSpPr>
          <p:nvPr>
            <p:ph type="title"/>
          </p:nvPr>
        </p:nvSpPr>
        <p:spPr/>
        <p:txBody>
          <a:bodyPr/>
          <a:lstStyle/>
          <a:p>
            <a:r>
              <a:rPr lang="en-US"/>
              <a:t>Click to edit Master title style</a:t>
            </a:r>
            <a:endParaRPr lang="en-VC"/>
          </a:p>
        </p:txBody>
      </p:sp>
      <p:sp>
        <p:nvSpPr>
          <p:cNvPr id="3" name="Vertical Text Placeholder 2">
            <a:extLst>
              <a:ext uri="{FF2B5EF4-FFF2-40B4-BE49-F238E27FC236}">
                <a16:creationId xmlns:a16="http://schemas.microsoft.com/office/drawing/2014/main" id="{3CD99FA4-DD92-414C-AD67-9C28E48BF0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4" name="Date Placeholder 3">
            <a:extLst>
              <a:ext uri="{FF2B5EF4-FFF2-40B4-BE49-F238E27FC236}">
                <a16:creationId xmlns:a16="http://schemas.microsoft.com/office/drawing/2014/main" id="{D8FB9CCF-5FA9-4291-BEC5-C64D808B0911}"/>
              </a:ext>
            </a:extLst>
          </p:cNvPr>
          <p:cNvSpPr>
            <a:spLocks noGrp="1"/>
          </p:cNvSpPr>
          <p:nvPr>
            <p:ph type="dt" sz="half" idx="10"/>
          </p:nvPr>
        </p:nvSpPr>
        <p:spPr/>
        <p:txBody>
          <a:bodyPr/>
          <a:lstStyle/>
          <a:p>
            <a:fld id="{C179AA9E-C7AB-45DE-9D23-F36D1729123E}" type="datetimeFigureOut">
              <a:rPr lang="en-VC" smtClean="0"/>
              <a:t>23/02/2024</a:t>
            </a:fld>
            <a:endParaRPr lang="en-VC"/>
          </a:p>
        </p:txBody>
      </p:sp>
      <p:sp>
        <p:nvSpPr>
          <p:cNvPr id="5" name="Footer Placeholder 4">
            <a:extLst>
              <a:ext uri="{FF2B5EF4-FFF2-40B4-BE49-F238E27FC236}">
                <a16:creationId xmlns:a16="http://schemas.microsoft.com/office/drawing/2014/main" id="{F4EB286C-CCF5-4C89-835F-7A6649A23F5F}"/>
              </a:ext>
            </a:extLst>
          </p:cNvPr>
          <p:cNvSpPr>
            <a:spLocks noGrp="1"/>
          </p:cNvSpPr>
          <p:nvPr>
            <p:ph type="ftr" sz="quarter" idx="11"/>
          </p:nvPr>
        </p:nvSpPr>
        <p:spPr/>
        <p:txBody>
          <a:bodyPr/>
          <a:lstStyle/>
          <a:p>
            <a:endParaRPr lang="en-VC"/>
          </a:p>
        </p:txBody>
      </p:sp>
      <p:sp>
        <p:nvSpPr>
          <p:cNvPr id="6" name="Slide Number Placeholder 5">
            <a:extLst>
              <a:ext uri="{FF2B5EF4-FFF2-40B4-BE49-F238E27FC236}">
                <a16:creationId xmlns:a16="http://schemas.microsoft.com/office/drawing/2014/main" id="{0D792575-8E49-40E7-9D36-2AE0280B4B40}"/>
              </a:ext>
            </a:extLst>
          </p:cNvPr>
          <p:cNvSpPr>
            <a:spLocks noGrp="1"/>
          </p:cNvSpPr>
          <p:nvPr>
            <p:ph type="sldNum" sz="quarter" idx="12"/>
          </p:nvPr>
        </p:nvSpPr>
        <p:spPr/>
        <p:txBody>
          <a:bodyPr/>
          <a:lstStyle/>
          <a:p>
            <a:fld id="{7A26FF02-AC52-47C5-A514-7DAD7B3A1263}" type="slidenum">
              <a:rPr lang="en-VC" smtClean="0"/>
              <a:t>‹#›</a:t>
            </a:fld>
            <a:endParaRPr lang="en-VC"/>
          </a:p>
        </p:txBody>
      </p:sp>
    </p:spTree>
    <p:extLst>
      <p:ext uri="{BB962C8B-B14F-4D97-AF65-F5344CB8AC3E}">
        <p14:creationId xmlns:p14="http://schemas.microsoft.com/office/powerpoint/2010/main" val="144673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2FA4A5-3812-4F13-AB29-F1B455E89F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C"/>
          </a:p>
        </p:txBody>
      </p:sp>
      <p:sp>
        <p:nvSpPr>
          <p:cNvPr id="3" name="Vertical Text Placeholder 2">
            <a:extLst>
              <a:ext uri="{FF2B5EF4-FFF2-40B4-BE49-F238E27FC236}">
                <a16:creationId xmlns:a16="http://schemas.microsoft.com/office/drawing/2014/main" id="{E369A4E2-C033-4866-974D-C484B0560B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4" name="Date Placeholder 3">
            <a:extLst>
              <a:ext uri="{FF2B5EF4-FFF2-40B4-BE49-F238E27FC236}">
                <a16:creationId xmlns:a16="http://schemas.microsoft.com/office/drawing/2014/main" id="{75B64EBA-F48C-4C22-A07C-51FA38E7B27D}"/>
              </a:ext>
            </a:extLst>
          </p:cNvPr>
          <p:cNvSpPr>
            <a:spLocks noGrp="1"/>
          </p:cNvSpPr>
          <p:nvPr>
            <p:ph type="dt" sz="half" idx="10"/>
          </p:nvPr>
        </p:nvSpPr>
        <p:spPr/>
        <p:txBody>
          <a:bodyPr/>
          <a:lstStyle/>
          <a:p>
            <a:fld id="{C179AA9E-C7AB-45DE-9D23-F36D1729123E}" type="datetimeFigureOut">
              <a:rPr lang="en-VC" smtClean="0"/>
              <a:t>23/02/2024</a:t>
            </a:fld>
            <a:endParaRPr lang="en-VC"/>
          </a:p>
        </p:txBody>
      </p:sp>
      <p:sp>
        <p:nvSpPr>
          <p:cNvPr id="5" name="Footer Placeholder 4">
            <a:extLst>
              <a:ext uri="{FF2B5EF4-FFF2-40B4-BE49-F238E27FC236}">
                <a16:creationId xmlns:a16="http://schemas.microsoft.com/office/drawing/2014/main" id="{F9851715-1117-4F17-B9A4-635FEE45229A}"/>
              </a:ext>
            </a:extLst>
          </p:cNvPr>
          <p:cNvSpPr>
            <a:spLocks noGrp="1"/>
          </p:cNvSpPr>
          <p:nvPr>
            <p:ph type="ftr" sz="quarter" idx="11"/>
          </p:nvPr>
        </p:nvSpPr>
        <p:spPr/>
        <p:txBody>
          <a:bodyPr/>
          <a:lstStyle/>
          <a:p>
            <a:endParaRPr lang="en-VC"/>
          </a:p>
        </p:txBody>
      </p:sp>
      <p:sp>
        <p:nvSpPr>
          <p:cNvPr id="6" name="Slide Number Placeholder 5">
            <a:extLst>
              <a:ext uri="{FF2B5EF4-FFF2-40B4-BE49-F238E27FC236}">
                <a16:creationId xmlns:a16="http://schemas.microsoft.com/office/drawing/2014/main" id="{D52A516F-CE8A-40AF-BD72-2BDBB52DE7CA}"/>
              </a:ext>
            </a:extLst>
          </p:cNvPr>
          <p:cNvSpPr>
            <a:spLocks noGrp="1"/>
          </p:cNvSpPr>
          <p:nvPr>
            <p:ph type="sldNum" sz="quarter" idx="12"/>
          </p:nvPr>
        </p:nvSpPr>
        <p:spPr/>
        <p:txBody>
          <a:bodyPr/>
          <a:lstStyle/>
          <a:p>
            <a:fld id="{7A26FF02-AC52-47C5-A514-7DAD7B3A1263}" type="slidenum">
              <a:rPr lang="en-VC" smtClean="0"/>
              <a:t>‹#›</a:t>
            </a:fld>
            <a:endParaRPr lang="en-VC"/>
          </a:p>
        </p:txBody>
      </p:sp>
    </p:spTree>
    <p:extLst>
      <p:ext uri="{BB962C8B-B14F-4D97-AF65-F5344CB8AC3E}">
        <p14:creationId xmlns:p14="http://schemas.microsoft.com/office/powerpoint/2010/main" val="2637265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D648C-54B4-49C0-A4AF-947A941CEF58}"/>
              </a:ext>
            </a:extLst>
          </p:cNvPr>
          <p:cNvSpPr>
            <a:spLocks noGrp="1"/>
          </p:cNvSpPr>
          <p:nvPr>
            <p:ph type="title"/>
          </p:nvPr>
        </p:nvSpPr>
        <p:spPr/>
        <p:txBody>
          <a:bodyPr/>
          <a:lstStyle/>
          <a:p>
            <a:r>
              <a:rPr lang="en-US"/>
              <a:t>Click to edit Master title style</a:t>
            </a:r>
            <a:endParaRPr lang="en-VC"/>
          </a:p>
        </p:txBody>
      </p:sp>
      <p:sp>
        <p:nvSpPr>
          <p:cNvPr id="3" name="Content Placeholder 2">
            <a:extLst>
              <a:ext uri="{FF2B5EF4-FFF2-40B4-BE49-F238E27FC236}">
                <a16:creationId xmlns:a16="http://schemas.microsoft.com/office/drawing/2014/main" id="{4329026C-8BE8-4076-85DD-C196ABB55A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4" name="Date Placeholder 3">
            <a:extLst>
              <a:ext uri="{FF2B5EF4-FFF2-40B4-BE49-F238E27FC236}">
                <a16:creationId xmlns:a16="http://schemas.microsoft.com/office/drawing/2014/main" id="{C25AD50E-5626-499D-B620-8EC2726EBBA6}"/>
              </a:ext>
            </a:extLst>
          </p:cNvPr>
          <p:cNvSpPr>
            <a:spLocks noGrp="1"/>
          </p:cNvSpPr>
          <p:nvPr>
            <p:ph type="dt" sz="half" idx="10"/>
          </p:nvPr>
        </p:nvSpPr>
        <p:spPr/>
        <p:txBody>
          <a:bodyPr/>
          <a:lstStyle/>
          <a:p>
            <a:fld id="{C179AA9E-C7AB-45DE-9D23-F36D1729123E}" type="datetimeFigureOut">
              <a:rPr lang="en-VC" smtClean="0"/>
              <a:t>23/02/2024</a:t>
            </a:fld>
            <a:endParaRPr lang="en-VC"/>
          </a:p>
        </p:txBody>
      </p:sp>
      <p:sp>
        <p:nvSpPr>
          <p:cNvPr id="5" name="Footer Placeholder 4">
            <a:extLst>
              <a:ext uri="{FF2B5EF4-FFF2-40B4-BE49-F238E27FC236}">
                <a16:creationId xmlns:a16="http://schemas.microsoft.com/office/drawing/2014/main" id="{D3AF94A5-FE70-4F9E-81A9-063559283B08}"/>
              </a:ext>
            </a:extLst>
          </p:cNvPr>
          <p:cNvSpPr>
            <a:spLocks noGrp="1"/>
          </p:cNvSpPr>
          <p:nvPr>
            <p:ph type="ftr" sz="quarter" idx="11"/>
          </p:nvPr>
        </p:nvSpPr>
        <p:spPr/>
        <p:txBody>
          <a:bodyPr/>
          <a:lstStyle/>
          <a:p>
            <a:endParaRPr lang="en-VC"/>
          </a:p>
        </p:txBody>
      </p:sp>
      <p:sp>
        <p:nvSpPr>
          <p:cNvPr id="6" name="Slide Number Placeholder 5">
            <a:extLst>
              <a:ext uri="{FF2B5EF4-FFF2-40B4-BE49-F238E27FC236}">
                <a16:creationId xmlns:a16="http://schemas.microsoft.com/office/drawing/2014/main" id="{684C801C-4716-49AE-A194-712F261E12B1}"/>
              </a:ext>
            </a:extLst>
          </p:cNvPr>
          <p:cNvSpPr>
            <a:spLocks noGrp="1"/>
          </p:cNvSpPr>
          <p:nvPr>
            <p:ph type="sldNum" sz="quarter" idx="12"/>
          </p:nvPr>
        </p:nvSpPr>
        <p:spPr/>
        <p:txBody>
          <a:bodyPr/>
          <a:lstStyle/>
          <a:p>
            <a:fld id="{7A26FF02-AC52-47C5-A514-7DAD7B3A1263}" type="slidenum">
              <a:rPr lang="en-VC" smtClean="0"/>
              <a:t>‹#›</a:t>
            </a:fld>
            <a:endParaRPr lang="en-VC"/>
          </a:p>
        </p:txBody>
      </p:sp>
    </p:spTree>
    <p:extLst>
      <p:ext uri="{BB962C8B-B14F-4D97-AF65-F5344CB8AC3E}">
        <p14:creationId xmlns:p14="http://schemas.microsoft.com/office/powerpoint/2010/main" val="3310316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76C7C-F2E7-4C4D-96D0-99A6B982FA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C"/>
          </a:p>
        </p:txBody>
      </p:sp>
      <p:sp>
        <p:nvSpPr>
          <p:cNvPr id="3" name="Text Placeholder 2">
            <a:extLst>
              <a:ext uri="{FF2B5EF4-FFF2-40B4-BE49-F238E27FC236}">
                <a16:creationId xmlns:a16="http://schemas.microsoft.com/office/drawing/2014/main" id="{B90B633B-9DBF-4576-A0D2-BBDB42BD81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84DDFF-9A7A-49B3-9AB1-9102B16663B2}"/>
              </a:ext>
            </a:extLst>
          </p:cNvPr>
          <p:cNvSpPr>
            <a:spLocks noGrp="1"/>
          </p:cNvSpPr>
          <p:nvPr>
            <p:ph type="dt" sz="half" idx="10"/>
          </p:nvPr>
        </p:nvSpPr>
        <p:spPr/>
        <p:txBody>
          <a:bodyPr/>
          <a:lstStyle/>
          <a:p>
            <a:fld id="{C179AA9E-C7AB-45DE-9D23-F36D1729123E}" type="datetimeFigureOut">
              <a:rPr lang="en-VC" smtClean="0"/>
              <a:t>23/02/2024</a:t>
            </a:fld>
            <a:endParaRPr lang="en-VC"/>
          </a:p>
        </p:txBody>
      </p:sp>
      <p:sp>
        <p:nvSpPr>
          <p:cNvPr id="5" name="Footer Placeholder 4">
            <a:extLst>
              <a:ext uri="{FF2B5EF4-FFF2-40B4-BE49-F238E27FC236}">
                <a16:creationId xmlns:a16="http://schemas.microsoft.com/office/drawing/2014/main" id="{F35678C1-7018-45B5-B1C0-6CA7C9A8A20F}"/>
              </a:ext>
            </a:extLst>
          </p:cNvPr>
          <p:cNvSpPr>
            <a:spLocks noGrp="1"/>
          </p:cNvSpPr>
          <p:nvPr>
            <p:ph type="ftr" sz="quarter" idx="11"/>
          </p:nvPr>
        </p:nvSpPr>
        <p:spPr/>
        <p:txBody>
          <a:bodyPr/>
          <a:lstStyle/>
          <a:p>
            <a:endParaRPr lang="en-VC"/>
          </a:p>
        </p:txBody>
      </p:sp>
      <p:sp>
        <p:nvSpPr>
          <p:cNvPr id="6" name="Slide Number Placeholder 5">
            <a:extLst>
              <a:ext uri="{FF2B5EF4-FFF2-40B4-BE49-F238E27FC236}">
                <a16:creationId xmlns:a16="http://schemas.microsoft.com/office/drawing/2014/main" id="{35A68C7C-74A0-4090-B420-562201BD72B8}"/>
              </a:ext>
            </a:extLst>
          </p:cNvPr>
          <p:cNvSpPr>
            <a:spLocks noGrp="1"/>
          </p:cNvSpPr>
          <p:nvPr>
            <p:ph type="sldNum" sz="quarter" idx="12"/>
          </p:nvPr>
        </p:nvSpPr>
        <p:spPr/>
        <p:txBody>
          <a:bodyPr/>
          <a:lstStyle/>
          <a:p>
            <a:fld id="{7A26FF02-AC52-47C5-A514-7DAD7B3A1263}" type="slidenum">
              <a:rPr lang="en-VC" smtClean="0"/>
              <a:t>‹#›</a:t>
            </a:fld>
            <a:endParaRPr lang="en-VC"/>
          </a:p>
        </p:txBody>
      </p:sp>
    </p:spTree>
    <p:extLst>
      <p:ext uri="{BB962C8B-B14F-4D97-AF65-F5344CB8AC3E}">
        <p14:creationId xmlns:p14="http://schemas.microsoft.com/office/powerpoint/2010/main" val="1217907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256B1-98E5-47CD-825D-6B3D2B8E78CE}"/>
              </a:ext>
            </a:extLst>
          </p:cNvPr>
          <p:cNvSpPr>
            <a:spLocks noGrp="1"/>
          </p:cNvSpPr>
          <p:nvPr>
            <p:ph type="title"/>
          </p:nvPr>
        </p:nvSpPr>
        <p:spPr/>
        <p:txBody>
          <a:bodyPr/>
          <a:lstStyle/>
          <a:p>
            <a:r>
              <a:rPr lang="en-US"/>
              <a:t>Click to edit Master title style</a:t>
            </a:r>
            <a:endParaRPr lang="en-VC"/>
          </a:p>
        </p:txBody>
      </p:sp>
      <p:sp>
        <p:nvSpPr>
          <p:cNvPr id="3" name="Content Placeholder 2">
            <a:extLst>
              <a:ext uri="{FF2B5EF4-FFF2-40B4-BE49-F238E27FC236}">
                <a16:creationId xmlns:a16="http://schemas.microsoft.com/office/drawing/2014/main" id="{D45B55E3-D731-4B0D-BE4D-FFE571864F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4" name="Content Placeholder 3">
            <a:extLst>
              <a:ext uri="{FF2B5EF4-FFF2-40B4-BE49-F238E27FC236}">
                <a16:creationId xmlns:a16="http://schemas.microsoft.com/office/drawing/2014/main" id="{5599AE21-745E-4B0B-8DC8-62C57DF625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5" name="Date Placeholder 4">
            <a:extLst>
              <a:ext uri="{FF2B5EF4-FFF2-40B4-BE49-F238E27FC236}">
                <a16:creationId xmlns:a16="http://schemas.microsoft.com/office/drawing/2014/main" id="{E4C715F8-F4A0-407F-A172-8EBC728F0964}"/>
              </a:ext>
            </a:extLst>
          </p:cNvPr>
          <p:cNvSpPr>
            <a:spLocks noGrp="1"/>
          </p:cNvSpPr>
          <p:nvPr>
            <p:ph type="dt" sz="half" idx="10"/>
          </p:nvPr>
        </p:nvSpPr>
        <p:spPr/>
        <p:txBody>
          <a:bodyPr/>
          <a:lstStyle/>
          <a:p>
            <a:fld id="{C179AA9E-C7AB-45DE-9D23-F36D1729123E}" type="datetimeFigureOut">
              <a:rPr lang="en-VC" smtClean="0"/>
              <a:t>23/02/2024</a:t>
            </a:fld>
            <a:endParaRPr lang="en-VC"/>
          </a:p>
        </p:txBody>
      </p:sp>
      <p:sp>
        <p:nvSpPr>
          <p:cNvPr id="6" name="Footer Placeholder 5">
            <a:extLst>
              <a:ext uri="{FF2B5EF4-FFF2-40B4-BE49-F238E27FC236}">
                <a16:creationId xmlns:a16="http://schemas.microsoft.com/office/drawing/2014/main" id="{53505F29-7F60-4DDE-9878-EB372BEA414E}"/>
              </a:ext>
            </a:extLst>
          </p:cNvPr>
          <p:cNvSpPr>
            <a:spLocks noGrp="1"/>
          </p:cNvSpPr>
          <p:nvPr>
            <p:ph type="ftr" sz="quarter" idx="11"/>
          </p:nvPr>
        </p:nvSpPr>
        <p:spPr/>
        <p:txBody>
          <a:bodyPr/>
          <a:lstStyle/>
          <a:p>
            <a:endParaRPr lang="en-VC"/>
          </a:p>
        </p:txBody>
      </p:sp>
      <p:sp>
        <p:nvSpPr>
          <p:cNvPr id="7" name="Slide Number Placeholder 6">
            <a:extLst>
              <a:ext uri="{FF2B5EF4-FFF2-40B4-BE49-F238E27FC236}">
                <a16:creationId xmlns:a16="http://schemas.microsoft.com/office/drawing/2014/main" id="{87B3411D-7A3A-4F73-A046-408287A0ADDE}"/>
              </a:ext>
            </a:extLst>
          </p:cNvPr>
          <p:cNvSpPr>
            <a:spLocks noGrp="1"/>
          </p:cNvSpPr>
          <p:nvPr>
            <p:ph type="sldNum" sz="quarter" idx="12"/>
          </p:nvPr>
        </p:nvSpPr>
        <p:spPr/>
        <p:txBody>
          <a:bodyPr/>
          <a:lstStyle/>
          <a:p>
            <a:fld id="{7A26FF02-AC52-47C5-A514-7DAD7B3A1263}" type="slidenum">
              <a:rPr lang="en-VC" smtClean="0"/>
              <a:t>‹#›</a:t>
            </a:fld>
            <a:endParaRPr lang="en-VC"/>
          </a:p>
        </p:txBody>
      </p:sp>
    </p:spTree>
    <p:extLst>
      <p:ext uri="{BB962C8B-B14F-4D97-AF65-F5344CB8AC3E}">
        <p14:creationId xmlns:p14="http://schemas.microsoft.com/office/powerpoint/2010/main" val="2118020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39A7-177B-42AD-A8D8-86217E5180F7}"/>
              </a:ext>
            </a:extLst>
          </p:cNvPr>
          <p:cNvSpPr>
            <a:spLocks noGrp="1"/>
          </p:cNvSpPr>
          <p:nvPr>
            <p:ph type="title"/>
          </p:nvPr>
        </p:nvSpPr>
        <p:spPr>
          <a:xfrm>
            <a:off x="839788" y="365125"/>
            <a:ext cx="10515600" cy="1325563"/>
          </a:xfrm>
        </p:spPr>
        <p:txBody>
          <a:bodyPr/>
          <a:lstStyle/>
          <a:p>
            <a:r>
              <a:rPr lang="en-US"/>
              <a:t>Click to edit Master title style</a:t>
            </a:r>
            <a:endParaRPr lang="en-VC"/>
          </a:p>
        </p:txBody>
      </p:sp>
      <p:sp>
        <p:nvSpPr>
          <p:cNvPr id="3" name="Text Placeholder 2">
            <a:extLst>
              <a:ext uri="{FF2B5EF4-FFF2-40B4-BE49-F238E27FC236}">
                <a16:creationId xmlns:a16="http://schemas.microsoft.com/office/drawing/2014/main" id="{BF036237-31F0-406A-88D9-9B6FFA3A72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167E5E-153E-4028-9702-A4B1B2C63C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5" name="Text Placeholder 4">
            <a:extLst>
              <a:ext uri="{FF2B5EF4-FFF2-40B4-BE49-F238E27FC236}">
                <a16:creationId xmlns:a16="http://schemas.microsoft.com/office/drawing/2014/main" id="{D454BE33-6E22-4775-B77A-C17712AE61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7C6FC5-2395-42BA-8F03-5055D7E934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7" name="Date Placeholder 6">
            <a:extLst>
              <a:ext uri="{FF2B5EF4-FFF2-40B4-BE49-F238E27FC236}">
                <a16:creationId xmlns:a16="http://schemas.microsoft.com/office/drawing/2014/main" id="{63540090-CE75-4B24-A0B2-E4D062747701}"/>
              </a:ext>
            </a:extLst>
          </p:cNvPr>
          <p:cNvSpPr>
            <a:spLocks noGrp="1"/>
          </p:cNvSpPr>
          <p:nvPr>
            <p:ph type="dt" sz="half" idx="10"/>
          </p:nvPr>
        </p:nvSpPr>
        <p:spPr/>
        <p:txBody>
          <a:bodyPr/>
          <a:lstStyle/>
          <a:p>
            <a:fld id="{C179AA9E-C7AB-45DE-9D23-F36D1729123E}" type="datetimeFigureOut">
              <a:rPr lang="en-VC" smtClean="0"/>
              <a:t>23/02/2024</a:t>
            </a:fld>
            <a:endParaRPr lang="en-VC"/>
          </a:p>
        </p:txBody>
      </p:sp>
      <p:sp>
        <p:nvSpPr>
          <p:cNvPr id="8" name="Footer Placeholder 7">
            <a:extLst>
              <a:ext uri="{FF2B5EF4-FFF2-40B4-BE49-F238E27FC236}">
                <a16:creationId xmlns:a16="http://schemas.microsoft.com/office/drawing/2014/main" id="{8C7CBD0B-A81B-42E8-B784-4023B181A83B}"/>
              </a:ext>
            </a:extLst>
          </p:cNvPr>
          <p:cNvSpPr>
            <a:spLocks noGrp="1"/>
          </p:cNvSpPr>
          <p:nvPr>
            <p:ph type="ftr" sz="quarter" idx="11"/>
          </p:nvPr>
        </p:nvSpPr>
        <p:spPr/>
        <p:txBody>
          <a:bodyPr/>
          <a:lstStyle/>
          <a:p>
            <a:endParaRPr lang="en-VC"/>
          </a:p>
        </p:txBody>
      </p:sp>
      <p:sp>
        <p:nvSpPr>
          <p:cNvPr id="9" name="Slide Number Placeholder 8">
            <a:extLst>
              <a:ext uri="{FF2B5EF4-FFF2-40B4-BE49-F238E27FC236}">
                <a16:creationId xmlns:a16="http://schemas.microsoft.com/office/drawing/2014/main" id="{30412C06-4492-4EC4-8666-693C93B8B376}"/>
              </a:ext>
            </a:extLst>
          </p:cNvPr>
          <p:cNvSpPr>
            <a:spLocks noGrp="1"/>
          </p:cNvSpPr>
          <p:nvPr>
            <p:ph type="sldNum" sz="quarter" idx="12"/>
          </p:nvPr>
        </p:nvSpPr>
        <p:spPr/>
        <p:txBody>
          <a:bodyPr/>
          <a:lstStyle/>
          <a:p>
            <a:fld id="{7A26FF02-AC52-47C5-A514-7DAD7B3A1263}" type="slidenum">
              <a:rPr lang="en-VC" smtClean="0"/>
              <a:t>‹#›</a:t>
            </a:fld>
            <a:endParaRPr lang="en-VC"/>
          </a:p>
        </p:txBody>
      </p:sp>
    </p:spTree>
    <p:extLst>
      <p:ext uri="{BB962C8B-B14F-4D97-AF65-F5344CB8AC3E}">
        <p14:creationId xmlns:p14="http://schemas.microsoft.com/office/powerpoint/2010/main" val="3091849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72B04-EA8E-4560-88E0-150968C95B8E}"/>
              </a:ext>
            </a:extLst>
          </p:cNvPr>
          <p:cNvSpPr>
            <a:spLocks noGrp="1"/>
          </p:cNvSpPr>
          <p:nvPr>
            <p:ph type="title"/>
          </p:nvPr>
        </p:nvSpPr>
        <p:spPr/>
        <p:txBody>
          <a:bodyPr/>
          <a:lstStyle/>
          <a:p>
            <a:r>
              <a:rPr lang="en-US"/>
              <a:t>Click to edit Master title style</a:t>
            </a:r>
            <a:endParaRPr lang="en-VC"/>
          </a:p>
        </p:txBody>
      </p:sp>
      <p:sp>
        <p:nvSpPr>
          <p:cNvPr id="3" name="Date Placeholder 2">
            <a:extLst>
              <a:ext uri="{FF2B5EF4-FFF2-40B4-BE49-F238E27FC236}">
                <a16:creationId xmlns:a16="http://schemas.microsoft.com/office/drawing/2014/main" id="{472E385B-0E51-4659-A2A2-78C8458B10C6}"/>
              </a:ext>
            </a:extLst>
          </p:cNvPr>
          <p:cNvSpPr>
            <a:spLocks noGrp="1"/>
          </p:cNvSpPr>
          <p:nvPr>
            <p:ph type="dt" sz="half" idx="10"/>
          </p:nvPr>
        </p:nvSpPr>
        <p:spPr/>
        <p:txBody>
          <a:bodyPr/>
          <a:lstStyle/>
          <a:p>
            <a:fld id="{C179AA9E-C7AB-45DE-9D23-F36D1729123E}" type="datetimeFigureOut">
              <a:rPr lang="en-VC" smtClean="0"/>
              <a:t>23/02/2024</a:t>
            </a:fld>
            <a:endParaRPr lang="en-VC"/>
          </a:p>
        </p:txBody>
      </p:sp>
      <p:sp>
        <p:nvSpPr>
          <p:cNvPr id="4" name="Footer Placeholder 3">
            <a:extLst>
              <a:ext uri="{FF2B5EF4-FFF2-40B4-BE49-F238E27FC236}">
                <a16:creationId xmlns:a16="http://schemas.microsoft.com/office/drawing/2014/main" id="{60D4BC91-E18E-4F24-BB21-CDE3CDA62ADF}"/>
              </a:ext>
            </a:extLst>
          </p:cNvPr>
          <p:cNvSpPr>
            <a:spLocks noGrp="1"/>
          </p:cNvSpPr>
          <p:nvPr>
            <p:ph type="ftr" sz="quarter" idx="11"/>
          </p:nvPr>
        </p:nvSpPr>
        <p:spPr/>
        <p:txBody>
          <a:bodyPr/>
          <a:lstStyle/>
          <a:p>
            <a:endParaRPr lang="en-VC"/>
          </a:p>
        </p:txBody>
      </p:sp>
      <p:sp>
        <p:nvSpPr>
          <p:cNvPr id="5" name="Slide Number Placeholder 4">
            <a:extLst>
              <a:ext uri="{FF2B5EF4-FFF2-40B4-BE49-F238E27FC236}">
                <a16:creationId xmlns:a16="http://schemas.microsoft.com/office/drawing/2014/main" id="{A5AB3D68-ADC5-4F5E-A3BA-694624FFE7D5}"/>
              </a:ext>
            </a:extLst>
          </p:cNvPr>
          <p:cNvSpPr>
            <a:spLocks noGrp="1"/>
          </p:cNvSpPr>
          <p:nvPr>
            <p:ph type="sldNum" sz="quarter" idx="12"/>
          </p:nvPr>
        </p:nvSpPr>
        <p:spPr/>
        <p:txBody>
          <a:bodyPr/>
          <a:lstStyle/>
          <a:p>
            <a:fld id="{7A26FF02-AC52-47C5-A514-7DAD7B3A1263}" type="slidenum">
              <a:rPr lang="en-VC" smtClean="0"/>
              <a:t>‹#›</a:t>
            </a:fld>
            <a:endParaRPr lang="en-VC"/>
          </a:p>
        </p:txBody>
      </p:sp>
    </p:spTree>
    <p:extLst>
      <p:ext uri="{BB962C8B-B14F-4D97-AF65-F5344CB8AC3E}">
        <p14:creationId xmlns:p14="http://schemas.microsoft.com/office/powerpoint/2010/main" val="483129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D8D13D-9055-4D12-8CBE-33CE6A6360D1}"/>
              </a:ext>
            </a:extLst>
          </p:cNvPr>
          <p:cNvSpPr>
            <a:spLocks noGrp="1"/>
          </p:cNvSpPr>
          <p:nvPr>
            <p:ph type="dt" sz="half" idx="10"/>
          </p:nvPr>
        </p:nvSpPr>
        <p:spPr/>
        <p:txBody>
          <a:bodyPr/>
          <a:lstStyle/>
          <a:p>
            <a:fld id="{C179AA9E-C7AB-45DE-9D23-F36D1729123E}" type="datetimeFigureOut">
              <a:rPr lang="en-VC" smtClean="0"/>
              <a:t>23/02/2024</a:t>
            </a:fld>
            <a:endParaRPr lang="en-VC"/>
          </a:p>
        </p:txBody>
      </p:sp>
      <p:sp>
        <p:nvSpPr>
          <p:cNvPr id="3" name="Footer Placeholder 2">
            <a:extLst>
              <a:ext uri="{FF2B5EF4-FFF2-40B4-BE49-F238E27FC236}">
                <a16:creationId xmlns:a16="http://schemas.microsoft.com/office/drawing/2014/main" id="{AAA9500F-97C1-4FDF-995C-7C85877610FE}"/>
              </a:ext>
            </a:extLst>
          </p:cNvPr>
          <p:cNvSpPr>
            <a:spLocks noGrp="1"/>
          </p:cNvSpPr>
          <p:nvPr>
            <p:ph type="ftr" sz="quarter" idx="11"/>
          </p:nvPr>
        </p:nvSpPr>
        <p:spPr/>
        <p:txBody>
          <a:bodyPr/>
          <a:lstStyle/>
          <a:p>
            <a:endParaRPr lang="en-VC"/>
          </a:p>
        </p:txBody>
      </p:sp>
      <p:sp>
        <p:nvSpPr>
          <p:cNvPr id="4" name="Slide Number Placeholder 3">
            <a:extLst>
              <a:ext uri="{FF2B5EF4-FFF2-40B4-BE49-F238E27FC236}">
                <a16:creationId xmlns:a16="http://schemas.microsoft.com/office/drawing/2014/main" id="{977B7459-9B99-48B3-8C97-1733EC85AF21}"/>
              </a:ext>
            </a:extLst>
          </p:cNvPr>
          <p:cNvSpPr>
            <a:spLocks noGrp="1"/>
          </p:cNvSpPr>
          <p:nvPr>
            <p:ph type="sldNum" sz="quarter" idx="12"/>
          </p:nvPr>
        </p:nvSpPr>
        <p:spPr/>
        <p:txBody>
          <a:bodyPr/>
          <a:lstStyle/>
          <a:p>
            <a:fld id="{7A26FF02-AC52-47C5-A514-7DAD7B3A1263}" type="slidenum">
              <a:rPr lang="en-VC" smtClean="0"/>
              <a:t>‹#›</a:t>
            </a:fld>
            <a:endParaRPr lang="en-VC"/>
          </a:p>
        </p:txBody>
      </p:sp>
    </p:spTree>
    <p:extLst>
      <p:ext uri="{BB962C8B-B14F-4D97-AF65-F5344CB8AC3E}">
        <p14:creationId xmlns:p14="http://schemas.microsoft.com/office/powerpoint/2010/main" val="4121009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C483F-2DB5-4B8A-8CA6-A8F0B968C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C"/>
          </a:p>
        </p:txBody>
      </p:sp>
      <p:sp>
        <p:nvSpPr>
          <p:cNvPr id="3" name="Content Placeholder 2">
            <a:extLst>
              <a:ext uri="{FF2B5EF4-FFF2-40B4-BE49-F238E27FC236}">
                <a16:creationId xmlns:a16="http://schemas.microsoft.com/office/drawing/2014/main" id="{65F53AA3-67E8-47A1-9430-0AF2D9CC0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4" name="Text Placeholder 3">
            <a:extLst>
              <a:ext uri="{FF2B5EF4-FFF2-40B4-BE49-F238E27FC236}">
                <a16:creationId xmlns:a16="http://schemas.microsoft.com/office/drawing/2014/main" id="{B5A0FEE9-C7A8-45E8-9969-201100F98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3D09D4-FFBD-40B9-BD8F-070AAA6769B4}"/>
              </a:ext>
            </a:extLst>
          </p:cNvPr>
          <p:cNvSpPr>
            <a:spLocks noGrp="1"/>
          </p:cNvSpPr>
          <p:nvPr>
            <p:ph type="dt" sz="half" idx="10"/>
          </p:nvPr>
        </p:nvSpPr>
        <p:spPr/>
        <p:txBody>
          <a:bodyPr/>
          <a:lstStyle/>
          <a:p>
            <a:fld id="{C179AA9E-C7AB-45DE-9D23-F36D1729123E}" type="datetimeFigureOut">
              <a:rPr lang="en-VC" smtClean="0"/>
              <a:t>23/02/2024</a:t>
            </a:fld>
            <a:endParaRPr lang="en-VC"/>
          </a:p>
        </p:txBody>
      </p:sp>
      <p:sp>
        <p:nvSpPr>
          <p:cNvPr id="6" name="Footer Placeholder 5">
            <a:extLst>
              <a:ext uri="{FF2B5EF4-FFF2-40B4-BE49-F238E27FC236}">
                <a16:creationId xmlns:a16="http://schemas.microsoft.com/office/drawing/2014/main" id="{091C56EE-58BC-4AE0-BB5D-36798141B4D9}"/>
              </a:ext>
            </a:extLst>
          </p:cNvPr>
          <p:cNvSpPr>
            <a:spLocks noGrp="1"/>
          </p:cNvSpPr>
          <p:nvPr>
            <p:ph type="ftr" sz="quarter" idx="11"/>
          </p:nvPr>
        </p:nvSpPr>
        <p:spPr/>
        <p:txBody>
          <a:bodyPr/>
          <a:lstStyle/>
          <a:p>
            <a:endParaRPr lang="en-VC"/>
          </a:p>
        </p:txBody>
      </p:sp>
      <p:sp>
        <p:nvSpPr>
          <p:cNvPr id="7" name="Slide Number Placeholder 6">
            <a:extLst>
              <a:ext uri="{FF2B5EF4-FFF2-40B4-BE49-F238E27FC236}">
                <a16:creationId xmlns:a16="http://schemas.microsoft.com/office/drawing/2014/main" id="{6818A279-5822-4386-B5C8-3E9F8EFE04A9}"/>
              </a:ext>
            </a:extLst>
          </p:cNvPr>
          <p:cNvSpPr>
            <a:spLocks noGrp="1"/>
          </p:cNvSpPr>
          <p:nvPr>
            <p:ph type="sldNum" sz="quarter" idx="12"/>
          </p:nvPr>
        </p:nvSpPr>
        <p:spPr/>
        <p:txBody>
          <a:bodyPr/>
          <a:lstStyle/>
          <a:p>
            <a:fld id="{7A26FF02-AC52-47C5-A514-7DAD7B3A1263}" type="slidenum">
              <a:rPr lang="en-VC" smtClean="0"/>
              <a:t>‹#›</a:t>
            </a:fld>
            <a:endParaRPr lang="en-VC"/>
          </a:p>
        </p:txBody>
      </p:sp>
    </p:spTree>
    <p:extLst>
      <p:ext uri="{BB962C8B-B14F-4D97-AF65-F5344CB8AC3E}">
        <p14:creationId xmlns:p14="http://schemas.microsoft.com/office/powerpoint/2010/main" val="3632596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C34D-ADFF-43CF-BB84-F71B81AE99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C"/>
          </a:p>
        </p:txBody>
      </p:sp>
      <p:sp>
        <p:nvSpPr>
          <p:cNvPr id="3" name="Picture Placeholder 2">
            <a:extLst>
              <a:ext uri="{FF2B5EF4-FFF2-40B4-BE49-F238E27FC236}">
                <a16:creationId xmlns:a16="http://schemas.microsoft.com/office/drawing/2014/main" id="{C050EE51-89CF-4B16-82D6-E88CC8B74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C"/>
          </a:p>
        </p:txBody>
      </p:sp>
      <p:sp>
        <p:nvSpPr>
          <p:cNvPr id="4" name="Text Placeholder 3">
            <a:extLst>
              <a:ext uri="{FF2B5EF4-FFF2-40B4-BE49-F238E27FC236}">
                <a16:creationId xmlns:a16="http://schemas.microsoft.com/office/drawing/2014/main" id="{844224D0-37AA-452E-B755-EB98A87A4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A0F9DE-8F67-4090-944D-E6B4806B5752}"/>
              </a:ext>
            </a:extLst>
          </p:cNvPr>
          <p:cNvSpPr>
            <a:spLocks noGrp="1"/>
          </p:cNvSpPr>
          <p:nvPr>
            <p:ph type="dt" sz="half" idx="10"/>
          </p:nvPr>
        </p:nvSpPr>
        <p:spPr/>
        <p:txBody>
          <a:bodyPr/>
          <a:lstStyle/>
          <a:p>
            <a:fld id="{C179AA9E-C7AB-45DE-9D23-F36D1729123E}" type="datetimeFigureOut">
              <a:rPr lang="en-VC" smtClean="0"/>
              <a:t>23/02/2024</a:t>
            </a:fld>
            <a:endParaRPr lang="en-VC"/>
          </a:p>
        </p:txBody>
      </p:sp>
      <p:sp>
        <p:nvSpPr>
          <p:cNvPr id="6" name="Footer Placeholder 5">
            <a:extLst>
              <a:ext uri="{FF2B5EF4-FFF2-40B4-BE49-F238E27FC236}">
                <a16:creationId xmlns:a16="http://schemas.microsoft.com/office/drawing/2014/main" id="{252840EA-306D-476D-AD33-C72B8EA24036}"/>
              </a:ext>
            </a:extLst>
          </p:cNvPr>
          <p:cNvSpPr>
            <a:spLocks noGrp="1"/>
          </p:cNvSpPr>
          <p:nvPr>
            <p:ph type="ftr" sz="quarter" idx="11"/>
          </p:nvPr>
        </p:nvSpPr>
        <p:spPr/>
        <p:txBody>
          <a:bodyPr/>
          <a:lstStyle/>
          <a:p>
            <a:endParaRPr lang="en-VC"/>
          </a:p>
        </p:txBody>
      </p:sp>
      <p:sp>
        <p:nvSpPr>
          <p:cNvPr id="7" name="Slide Number Placeholder 6">
            <a:extLst>
              <a:ext uri="{FF2B5EF4-FFF2-40B4-BE49-F238E27FC236}">
                <a16:creationId xmlns:a16="http://schemas.microsoft.com/office/drawing/2014/main" id="{9265760F-909D-4512-816B-638B7575D112}"/>
              </a:ext>
            </a:extLst>
          </p:cNvPr>
          <p:cNvSpPr>
            <a:spLocks noGrp="1"/>
          </p:cNvSpPr>
          <p:nvPr>
            <p:ph type="sldNum" sz="quarter" idx="12"/>
          </p:nvPr>
        </p:nvSpPr>
        <p:spPr/>
        <p:txBody>
          <a:bodyPr/>
          <a:lstStyle/>
          <a:p>
            <a:fld id="{7A26FF02-AC52-47C5-A514-7DAD7B3A1263}" type="slidenum">
              <a:rPr lang="en-VC" smtClean="0"/>
              <a:t>‹#›</a:t>
            </a:fld>
            <a:endParaRPr lang="en-VC"/>
          </a:p>
        </p:txBody>
      </p:sp>
    </p:spTree>
    <p:extLst>
      <p:ext uri="{BB962C8B-B14F-4D97-AF65-F5344CB8AC3E}">
        <p14:creationId xmlns:p14="http://schemas.microsoft.com/office/powerpoint/2010/main" val="1158222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647A16-8A30-4725-B8A3-5E0F36F256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C"/>
          </a:p>
        </p:txBody>
      </p:sp>
      <p:sp>
        <p:nvSpPr>
          <p:cNvPr id="3" name="Text Placeholder 2">
            <a:extLst>
              <a:ext uri="{FF2B5EF4-FFF2-40B4-BE49-F238E27FC236}">
                <a16:creationId xmlns:a16="http://schemas.microsoft.com/office/drawing/2014/main" id="{A990211C-2058-43FB-97AC-581311AFAA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C"/>
          </a:p>
        </p:txBody>
      </p:sp>
      <p:sp>
        <p:nvSpPr>
          <p:cNvPr id="4" name="Date Placeholder 3">
            <a:extLst>
              <a:ext uri="{FF2B5EF4-FFF2-40B4-BE49-F238E27FC236}">
                <a16:creationId xmlns:a16="http://schemas.microsoft.com/office/drawing/2014/main" id="{078E97E8-7C63-4D4F-A744-9A09378DF4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79AA9E-C7AB-45DE-9D23-F36D1729123E}" type="datetimeFigureOut">
              <a:rPr lang="en-VC" smtClean="0"/>
              <a:t>23/02/2024</a:t>
            </a:fld>
            <a:endParaRPr lang="en-VC"/>
          </a:p>
        </p:txBody>
      </p:sp>
      <p:sp>
        <p:nvSpPr>
          <p:cNvPr id="5" name="Footer Placeholder 4">
            <a:extLst>
              <a:ext uri="{FF2B5EF4-FFF2-40B4-BE49-F238E27FC236}">
                <a16:creationId xmlns:a16="http://schemas.microsoft.com/office/drawing/2014/main" id="{2ABD74F0-7D5B-4385-A03D-30C401EB5D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C"/>
          </a:p>
        </p:txBody>
      </p:sp>
      <p:sp>
        <p:nvSpPr>
          <p:cNvPr id="6" name="Slide Number Placeholder 5">
            <a:extLst>
              <a:ext uri="{FF2B5EF4-FFF2-40B4-BE49-F238E27FC236}">
                <a16:creationId xmlns:a16="http://schemas.microsoft.com/office/drawing/2014/main" id="{6890C19E-0DD2-46D2-A1B0-2C6F84286C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26FF02-AC52-47C5-A514-7DAD7B3A1263}" type="slidenum">
              <a:rPr lang="en-VC" smtClean="0"/>
              <a:t>‹#›</a:t>
            </a:fld>
            <a:endParaRPr lang="en-VC"/>
          </a:p>
        </p:txBody>
      </p:sp>
    </p:spTree>
    <p:extLst>
      <p:ext uri="{BB962C8B-B14F-4D97-AF65-F5344CB8AC3E}">
        <p14:creationId xmlns:p14="http://schemas.microsoft.com/office/powerpoint/2010/main" val="986699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hart" Target="../charts/chart1.xml"/><Relationship Id="rId13" Type="http://schemas.openxmlformats.org/officeDocument/2006/relationships/hyperlink" Target="https://freepngimg.com/png/25982-cancel-button-transparent" TargetMode="External"/><Relationship Id="rId18" Type="http://schemas.openxmlformats.org/officeDocument/2006/relationships/image" Target="../media/image9.png"/><Relationship Id="rId26" Type="http://schemas.openxmlformats.org/officeDocument/2006/relationships/image" Target="../media/image4.emf"/><Relationship Id="rId3" Type="http://schemas.openxmlformats.org/officeDocument/2006/relationships/image" Target="../media/image2.png"/><Relationship Id="rId21" Type="http://schemas.openxmlformats.org/officeDocument/2006/relationships/chart" Target="../charts/chart7.xml"/><Relationship Id="rId7" Type="http://schemas.openxmlformats.org/officeDocument/2006/relationships/hyperlink" Target="https://openclipart.org/detail/213241/Check-box-icon-by-SimpleIcons" TargetMode="External"/><Relationship Id="rId12" Type="http://schemas.microsoft.com/office/2007/relationships/hdphoto" Target="../media/hdphoto1.wdp"/><Relationship Id="rId17" Type="http://schemas.openxmlformats.org/officeDocument/2006/relationships/chart" Target="../charts/chart6.xml"/><Relationship Id="rId25" Type="http://schemas.openxmlformats.org/officeDocument/2006/relationships/oleObject" Target="file:///C:\Users\kaoth\OneDrive\Desktop\Data%20Science%20Lectures\Excel%20Sheet\Dashboarding\FutureTale%20Hotel%20Reservation\FutureTale%20Hotel%20Reservations%20Dataset.xlsb!Dashboard!R1C4:R35C29" TargetMode="External"/><Relationship Id="rId2" Type="http://schemas.openxmlformats.org/officeDocument/2006/relationships/slideLayout" Target="../slideLayouts/slideLayout2.xml"/><Relationship Id="rId16" Type="http://schemas.openxmlformats.org/officeDocument/2006/relationships/chart" Target="../charts/chart5.xml"/><Relationship Id="rId20" Type="http://schemas.openxmlformats.org/officeDocument/2006/relationships/image" Target="../media/image11.png"/><Relationship Id="rId1" Type="http://schemas.openxmlformats.org/officeDocument/2006/relationships/vmlDrawing" Target="../drawings/vmlDrawing1.vml"/><Relationship Id="rId6" Type="http://schemas.openxmlformats.org/officeDocument/2006/relationships/image" Target="../media/image6.png"/><Relationship Id="rId11" Type="http://schemas.openxmlformats.org/officeDocument/2006/relationships/image" Target="../media/image8.png"/><Relationship Id="rId24" Type="http://schemas.openxmlformats.org/officeDocument/2006/relationships/chart" Target="../charts/chart10.xml"/><Relationship Id="rId5" Type="http://schemas.openxmlformats.org/officeDocument/2006/relationships/image" Target="../media/image5.png"/><Relationship Id="rId15" Type="http://schemas.openxmlformats.org/officeDocument/2006/relationships/chart" Target="../charts/chart4.xml"/><Relationship Id="rId23" Type="http://schemas.openxmlformats.org/officeDocument/2006/relationships/chart" Target="../charts/chart9.xml"/><Relationship Id="rId10" Type="http://schemas.openxmlformats.org/officeDocument/2006/relationships/chart" Target="../charts/chart2.xml"/><Relationship Id="rId19" Type="http://schemas.openxmlformats.org/officeDocument/2006/relationships/image" Target="../media/image10.png"/><Relationship Id="rId4" Type="http://schemas.openxmlformats.org/officeDocument/2006/relationships/image" Target="../media/image3.svg"/><Relationship Id="rId9" Type="http://schemas.openxmlformats.org/officeDocument/2006/relationships/image" Target="../media/image7.png"/><Relationship Id="rId14" Type="http://schemas.openxmlformats.org/officeDocument/2006/relationships/chart" Target="../charts/chart3.xml"/><Relationship Id="rId22" Type="http://schemas.openxmlformats.org/officeDocument/2006/relationships/chart" Target="../charts/chart8.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oleObject" Target="file:///C:\Users\kaoth\OneDrive\Desktop\Data%20Science%20Lectures\Excel%20Sheet\Dashboarding\FutureTale%20Hotel%20Reservation\FutureTale%20Hotel%20Reservations%20Dataset.xlsb!Pivot%20charts!R2C2:R19C9" TargetMode="Externa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3.emf"/><Relationship Id="rId5" Type="http://schemas.openxmlformats.org/officeDocument/2006/relationships/oleObject" Target="file:///C:\Users\kaoth\OneDrive\Desktop\Data%20Science%20Lectures\Excel%20Sheet\Dashboarding\FutureTale%20Hotel%20Reservation\FutureTale%20Hotel%20Reservations%20Dataset.xlsb!Pivot%20charts!R2C12:R19C18" TargetMode="Externa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4.emf"/><Relationship Id="rId5" Type="http://schemas.openxmlformats.org/officeDocument/2006/relationships/oleObject" Target="file:///C:\Users\kaoth\OneDrive\Desktop\Data%20Science%20Lectures\Excel%20Sheet\Dashboarding\FutureTale%20Hotel%20Reservation\FutureTale%20Hotel%20Reservations%20Dataset.xlsb!Pivot%20charts!R22C2:R37C9" TargetMode="Externa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2.png"/><Relationship Id="rId7" Type="http://schemas.openxmlformats.org/officeDocument/2006/relationships/oleObject" Target="file:///C:\Users\kaoth\OneDrive\Desktop\Data%20Science%20Lectures\Excel%20Sheet\Dashboarding\FutureTale%20Hotel%20Reservation\FutureTale%20Hotel%20Reservations%20Dataset.xlsb!Pivot%20charts!R26C20:R35C24" TargetMode="External"/><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15.emf"/><Relationship Id="rId5" Type="http://schemas.openxmlformats.org/officeDocument/2006/relationships/oleObject" Target="file:///C:\Users\kaoth\OneDrive\Desktop\Data%20Science%20Lectures\Excel%20Sheet\Dashboarding\FutureTale%20Hotel%20Reservation\FutureTale%20Hotel%20Reservations%20Dataset.xlsb!Pivot%20charts!R22C11:R37C17" TargetMode="Externa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290957F-CE15-407B-8A59-2E4DF0FD5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7163"/>
            <a:ext cx="12192000" cy="7015163"/>
          </a:xfrm>
          <a:prstGeom prst="rect">
            <a:avLst/>
          </a:prstGeom>
        </p:spPr>
      </p:pic>
      <p:sp>
        <p:nvSpPr>
          <p:cNvPr id="4" name="Title 3">
            <a:extLst>
              <a:ext uri="{FF2B5EF4-FFF2-40B4-BE49-F238E27FC236}">
                <a16:creationId xmlns:a16="http://schemas.microsoft.com/office/drawing/2014/main" id="{04539504-BDEE-4753-AA5C-A6367F00B6EE}"/>
              </a:ext>
            </a:extLst>
          </p:cNvPr>
          <p:cNvSpPr>
            <a:spLocks noGrp="1"/>
          </p:cNvSpPr>
          <p:nvPr>
            <p:ph type="title"/>
          </p:nvPr>
        </p:nvSpPr>
        <p:spPr>
          <a:xfrm>
            <a:off x="0" y="1571625"/>
            <a:ext cx="8115300" cy="3400425"/>
          </a:xfrm>
        </p:spPr>
        <p:txBody>
          <a:bodyPr/>
          <a:lstStyle/>
          <a:p>
            <a:r>
              <a:rPr lang="en-US" dirty="0" err="1">
                <a:solidFill>
                  <a:schemeClr val="bg1"/>
                </a:solidFill>
                <a:latin typeface="Century" panose="02040604050505020304" pitchFamily="18" charset="0"/>
              </a:rPr>
              <a:t>FutureTale</a:t>
            </a:r>
            <a:r>
              <a:rPr lang="en-US" dirty="0">
                <a:solidFill>
                  <a:schemeClr val="bg1"/>
                </a:solidFill>
                <a:latin typeface="Century" panose="02040604050505020304" pitchFamily="18" charset="0"/>
              </a:rPr>
              <a:t> Hotel Reservation</a:t>
            </a:r>
            <a:endParaRPr lang="en-VC" dirty="0">
              <a:solidFill>
                <a:schemeClr val="bg1"/>
              </a:solidFill>
              <a:latin typeface="Century" panose="02040604050505020304" pitchFamily="18" charset="0"/>
            </a:endParaRPr>
          </a:p>
        </p:txBody>
      </p:sp>
    </p:spTree>
    <p:extLst>
      <p:ext uri="{BB962C8B-B14F-4D97-AF65-F5344CB8AC3E}">
        <p14:creationId xmlns:p14="http://schemas.microsoft.com/office/powerpoint/2010/main" val="2341496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chemeClr val="accent5">
                <a:lumMod val="50000"/>
                <a:alpha val="55000"/>
              </a:schemeClr>
            </a:gs>
            <a:gs pos="0">
              <a:schemeClr val="accent1">
                <a:lumMod val="60000"/>
                <a:lumOff val="40000"/>
                <a:alpha val="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29F01B-838C-4723-BBB1-B1900B91CFD5}"/>
              </a:ext>
            </a:extLst>
          </p:cNvPr>
          <p:cNvSpPr>
            <a:spLocks noGrp="1"/>
          </p:cNvSpPr>
          <p:nvPr>
            <p:ph type="title"/>
          </p:nvPr>
        </p:nvSpPr>
        <p:spPr/>
        <p:txBody>
          <a:bodyPr/>
          <a:lstStyle/>
          <a:p>
            <a:r>
              <a:rPr lang="en-US" b="1" dirty="0">
                <a:latin typeface="Söhne"/>
              </a:rPr>
              <a:t>Recommendation Cont’d</a:t>
            </a:r>
            <a:endParaRPr lang="en-VC" b="1" dirty="0">
              <a:latin typeface="Söhne"/>
            </a:endParaRPr>
          </a:p>
        </p:txBody>
      </p:sp>
      <p:sp>
        <p:nvSpPr>
          <p:cNvPr id="5" name="Content Placeholder 4">
            <a:extLst>
              <a:ext uri="{FF2B5EF4-FFF2-40B4-BE49-F238E27FC236}">
                <a16:creationId xmlns:a16="http://schemas.microsoft.com/office/drawing/2014/main" id="{AE8ED411-BA97-4A08-8FFC-2E5E0DD4D08B}"/>
              </a:ext>
            </a:extLst>
          </p:cNvPr>
          <p:cNvSpPr>
            <a:spLocks noGrp="1"/>
          </p:cNvSpPr>
          <p:nvPr>
            <p:ph idx="1"/>
          </p:nvPr>
        </p:nvSpPr>
        <p:spPr>
          <a:xfrm>
            <a:off x="838200" y="1825625"/>
            <a:ext cx="10515600" cy="4667250"/>
          </a:xfrm>
        </p:spPr>
        <p:txBody>
          <a:bodyPr>
            <a:normAutofit/>
          </a:bodyPr>
          <a:lstStyle/>
          <a:p>
            <a:pPr algn="l">
              <a:buFont typeface="Arial" panose="020B0604020202020204" pitchFamily="34" charset="0"/>
              <a:buChar char="•"/>
            </a:pPr>
            <a:r>
              <a:rPr lang="en-US" sz="2000" b="1" i="1" dirty="0">
                <a:solidFill>
                  <a:srgbClr val="0D0D0D"/>
                </a:solidFill>
                <a:effectLst/>
                <a:latin typeface="Söhne"/>
              </a:rPr>
              <a:t>Streamline Booking Process</a:t>
            </a:r>
            <a:r>
              <a:rPr lang="en-US" sz="2000" b="0" i="1" dirty="0">
                <a:solidFill>
                  <a:srgbClr val="0D0D0D"/>
                </a:solidFill>
                <a:effectLst/>
                <a:latin typeface="Söhne"/>
              </a:rPr>
              <a:t>:</a:t>
            </a:r>
            <a:r>
              <a:rPr lang="en-US" sz="2000" b="0" i="0" dirty="0">
                <a:solidFill>
                  <a:srgbClr val="0D0D0D"/>
                </a:solidFill>
                <a:effectLst/>
                <a:latin typeface="Söhne"/>
              </a:rPr>
              <a:t> Enhance the online booking experience to make it user-friendly and efficient since it has the highest booking. Simplify the reservation process, and ensure transparency in terms of policies and fees to minimize uncertainties that may lead to cancellations.</a:t>
            </a:r>
          </a:p>
          <a:p>
            <a:pPr algn="l">
              <a:buFont typeface="Arial" panose="020B0604020202020204" pitchFamily="34" charset="0"/>
              <a:buChar char="•"/>
            </a:pPr>
            <a:r>
              <a:rPr lang="en-US" sz="2000" b="1" i="1" dirty="0">
                <a:solidFill>
                  <a:srgbClr val="0D0D0D"/>
                </a:solidFill>
                <a:effectLst/>
                <a:latin typeface="Söhne"/>
              </a:rPr>
              <a:t>Guest Feedback Analysis</a:t>
            </a:r>
            <a:r>
              <a:rPr lang="en-US" sz="2000" b="0" i="1" dirty="0">
                <a:solidFill>
                  <a:srgbClr val="0D0D0D"/>
                </a:solidFill>
                <a:effectLst/>
                <a:latin typeface="Söhne"/>
              </a:rPr>
              <a:t>:</a:t>
            </a:r>
            <a:r>
              <a:rPr lang="en-US" sz="2000" b="0" i="0" dirty="0">
                <a:solidFill>
                  <a:srgbClr val="0D0D0D"/>
                </a:solidFill>
                <a:effectLst/>
                <a:latin typeface="Söhne"/>
              </a:rPr>
              <a:t> Analyze guest feedback and reviews to identify specific pain points leading to cancellations. Addressing these concerns, whether related to service, amenities, or policies, can contribute to improved guest satisfaction and reduced cancellations.</a:t>
            </a:r>
          </a:p>
          <a:p>
            <a:r>
              <a:rPr lang="en-US" sz="2000" b="1" i="1" dirty="0">
                <a:solidFill>
                  <a:srgbClr val="0D0D0D"/>
                </a:solidFill>
                <a:effectLst/>
                <a:latin typeface="Söhne"/>
              </a:rPr>
              <a:t>Continuous Monitoring</a:t>
            </a:r>
            <a:r>
              <a:rPr lang="en-US" sz="2000" b="0" i="1" dirty="0">
                <a:solidFill>
                  <a:srgbClr val="0D0D0D"/>
                </a:solidFill>
                <a:effectLst/>
                <a:latin typeface="Söhne"/>
              </a:rPr>
              <a:t>:</a:t>
            </a:r>
            <a:r>
              <a:rPr lang="en-US" sz="2000" b="0" i="0" dirty="0">
                <a:solidFill>
                  <a:srgbClr val="0D0D0D"/>
                </a:solidFill>
                <a:effectLst/>
                <a:latin typeface="Söhne"/>
              </a:rPr>
              <a:t> Implement a robust system for continuous monitoring of booking patterns, cancellations, and guest behavior. Regularly analyze data to identify emerging trends and make informed adjustments to strategies</a:t>
            </a:r>
            <a:r>
              <a:rPr lang="en-US" sz="1050" b="0" i="0" dirty="0">
                <a:solidFill>
                  <a:srgbClr val="0D0D0D"/>
                </a:solidFill>
                <a:effectLst/>
                <a:latin typeface="Söhne"/>
              </a:rPr>
              <a:t>.</a:t>
            </a:r>
            <a:endParaRPr lang="en-US" sz="1400" dirty="0">
              <a:solidFill>
                <a:srgbClr val="0D0D0D"/>
              </a:solidFill>
              <a:latin typeface="Söhne"/>
            </a:endParaRPr>
          </a:p>
        </p:txBody>
      </p:sp>
      <p:pic>
        <p:nvPicPr>
          <p:cNvPr id="4" name="Graphic 3" descr="Sleep with solid fill">
            <a:extLst>
              <a:ext uri="{FF2B5EF4-FFF2-40B4-BE49-F238E27FC236}">
                <a16:creationId xmlns:a16="http://schemas.microsoft.com/office/drawing/2014/main" id="{C097FAA6-D212-470F-B74F-166A30D366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17218" y="2011363"/>
            <a:ext cx="3357563" cy="2586037"/>
          </a:xfrm>
          <a:prstGeom prst="rect">
            <a:avLst/>
          </a:prstGeom>
        </p:spPr>
      </p:pic>
    </p:spTree>
    <p:extLst>
      <p:ext uri="{BB962C8B-B14F-4D97-AF65-F5344CB8AC3E}">
        <p14:creationId xmlns:p14="http://schemas.microsoft.com/office/powerpoint/2010/main" val="2902747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00000">
              <a:schemeClr val="accent5">
                <a:lumMod val="50000"/>
                <a:alpha val="55000"/>
              </a:schemeClr>
            </a:gs>
            <a:gs pos="0">
              <a:schemeClr val="accent1">
                <a:lumMod val="60000"/>
                <a:lumOff val="40000"/>
                <a:alpha val="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C4D29-BB1A-4FFB-ACA1-3AC96347062B}"/>
              </a:ext>
            </a:extLst>
          </p:cNvPr>
          <p:cNvSpPr>
            <a:spLocks noGrp="1"/>
          </p:cNvSpPr>
          <p:nvPr>
            <p:ph type="title"/>
          </p:nvPr>
        </p:nvSpPr>
        <p:spPr>
          <a:xfrm>
            <a:off x="838200" y="365125"/>
            <a:ext cx="10515600" cy="6008781"/>
          </a:xfrm>
        </p:spPr>
        <p:txBody>
          <a:bodyPr/>
          <a:lstStyle/>
          <a:p>
            <a:r>
              <a:rPr lang="en-US" dirty="0"/>
              <a:t>				</a:t>
            </a:r>
            <a:r>
              <a:rPr lang="en-US" dirty="0">
                <a:latin typeface="Söhne"/>
              </a:rPr>
              <a:t>THANK YOU</a:t>
            </a:r>
            <a:endParaRPr lang="en-VC" dirty="0">
              <a:latin typeface="Söhne"/>
            </a:endParaRPr>
          </a:p>
        </p:txBody>
      </p:sp>
    </p:spTree>
    <p:extLst>
      <p:ext uri="{BB962C8B-B14F-4D97-AF65-F5344CB8AC3E}">
        <p14:creationId xmlns:p14="http://schemas.microsoft.com/office/powerpoint/2010/main" val="1135959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chemeClr val="accent5">
                <a:lumMod val="50000"/>
                <a:alpha val="55000"/>
              </a:schemeClr>
            </a:gs>
            <a:gs pos="0">
              <a:schemeClr val="accent1">
                <a:lumMod val="60000"/>
                <a:lumOff val="40000"/>
                <a:alpha val="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487F3C-634B-4B8F-B39D-FAB25C900638}"/>
              </a:ext>
            </a:extLst>
          </p:cNvPr>
          <p:cNvSpPr>
            <a:spLocks noGrp="1"/>
          </p:cNvSpPr>
          <p:nvPr>
            <p:ph type="title"/>
          </p:nvPr>
        </p:nvSpPr>
        <p:spPr>
          <a:xfrm>
            <a:off x="537882" y="365125"/>
            <a:ext cx="10910047" cy="992187"/>
          </a:xfrm>
        </p:spPr>
        <p:txBody>
          <a:bodyPr/>
          <a:lstStyle/>
          <a:p>
            <a:r>
              <a:rPr lang="en-US" b="1" dirty="0">
                <a:latin typeface="Söhne"/>
              </a:rPr>
              <a:t>Introduction</a:t>
            </a:r>
            <a:endParaRPr lang="en-VC" b="1" dirty="0">
              <a:latin typeface="Söhne"/>
            </a:endParaRPr>
          </a:p>
        </p:txBody>
      </p:sp>
      <p:sp>
        <p:nvSpPr>
          <p:cNvPr id="5" name="Content Placeholder 4">
            <a:extLst>
              <a:ext uri="{FF2B5EF4-FFF2-40B4-BE49-F238E27FC236}">
                <a16:creationId xmlns:a16="http://schemas.microsoft.com/office/drawing/2014/main" id="{AE8ED411-BA97-4A08-8FFC-2E5E0DD4D08B}"/>
              </a:ext>
            </a:extLst>
          </p:cNvPr>
          <p:cNvSpPr>
            <a:spLocks noGrp="1"/>
          </p:cNvSpPr>
          <p:nvPr>
            <p:ph idx="1"/>
          </p:nvPr>
        </p:nvSpPr>
        <p:spPr>
          <a:xfrm>
            <a:off x="537882" y="1357312"/>
            <a:ext cx="10815918" cy="4962806"/>
          </a:xfrm>
        </p:spPr>
        <p:txBody>
          <a:bodyPr>
            <a:normAutofit/>
          </a:bodyPr>
          <a:lstStyle/>
          <a:p>
            <a:pPr marL="0" indent="0">
              <a:buNone/>
            </a:pPr>
            <a:r>
              <a:rPr lang="en-US" sz="2800" dirty="0"/>
              <a:t>   </a:t>
            </a:r>
            <a:r>
              <a:rPr lang="en-US" sz="2000" b="0" i="0" dirty="0">
                <a:solidFill>
                  <a:srgbClr val="0D0D0D"/>
                </a:solidFill>
                <a:effectLst/>
                <a:latin typeface="Söhne"/>
              </a:rPr>
              <a:t>In an era where data-driven decision-making is pivotal to success, understanding the intricate details of reservation patterns and guest behavior plays a crucial role in shaping the future of the hotel industry.</a:t>
            </a:r>
            <a:endParaRPr lang="en-US" sz="2000" dirty="0"/>
          </a:p>
          <a:p>
            <a:pPr marL="0" indent="0">
              <a:buNone/>
            </a:pPr>
            <a:r>
              <a:rPr lang="en-US" sz="2000" dirty="0"/>
              <a:t> Future Tale Hotel speaks dynamic modernity. The Chinese Restaurant, Japanese Gourmet Restaurant, Lobby Lounge &amp; Bars, and Grand Ballroom, as well as the guest rooms and suites, meet the most exacting comfort and service standards </a:t>
            </a:r>
          </a:p>
          <a:p>
            <a:pPr marL="0" indent="0">
              <a:buNone/>
            </a:pPr>
            <a:r>
              <a:rPr lang="en-US" sz="2000" dirty="0"/>
              <a:t>   Future Tale hotel has noticed inconsistencies in their returns from 2017 to 2018. Being a modern relaxation center with a booking platform, A significant number of hotel reservations are called-off due to cancellations or no-shows. The typical reasons for cancellations include change of plans, scheduling conflicts etc.</a:t>
            </a:r>
          </a:p>
          <a:p>
            <a:pPr marL="0" indent="0">
              <a:buNone/>
            </a:pPr>
            <a:r>
              <a:rPr lang="en-US" sz="2000" dirty="0"/>
              <a:t>  Importantly, </a:t>
            </a:r>
            <a:r>
              <a:rPr lang="en-US" sz="2000" dirty="0">
                <a:solidFill>
                  <a:srgbClr val="0D0D0D"/>
                </a:solidFill>
                <a:latin typeface="Söhne"/>
              </a:rPr>
              <a:t>my</a:t>
            </a:r>
            <a:r>
              <a:rPr lang="en-US" sz="2000" b="0" i="0" dirty="0">
                <a:solidFill>
                  <a:srgbClr val="0D0D0D"/>
                </a:solidFill>
                <a:effectLst/>
                <a:latin typeface="Söhne"/>
              </a:rPr>
              <a:t> ability to comprehend the reasons behind reservation cancellations is paramount. By dissecting this data, </a:t>
            </a:r>
            <a:r>
              <a:rPr lang="en-US" sz="2000" dirty="0">
                <a:solidFill>
                  <a:srgbClr val="0D0D0D"/>
                </a:solidFill>
                <a:latin typeface="Söhne"/>
              </a:rPr>
              <a:t>I </a:t>
            </a:r>
            <a:r>
              <a:rPr lang="en-US" sz="2000" b="0" i="0" dirty="0">
                <a:solidFill>
                  <a:srgbClr val="0D0D0D"/>
                </a:solidFill>
                <a:effectLst/>
                <a:latin typeface="Söhne"/>
              </a:rPr>
              <a:t>unearth valuable information that empowers us to enhance our booking policies, optimize revenue streams, and deliver an experience that not only meets but exceeds the expectations of our discerning guests.</a:t>
            </a:r>
            <a:endParaRPr lang="en-VC" sz="2000" dirty="0"/>
          </a:p>
        </p:txBody>
      </p:sp>
      <p:pic>
        <p:nvPicPr>
          <p:cNvPr id="4" name="Graphic 3" descr="Sleep with solid fill">
            <a:extLst>
              <a:ext uri="{FF2B5EF4-FFF2-40B4-BE49-F238E27FC236}">
                <a16:creationId xmlns:a16="http://schemas.microsoft.com/office/drawing/2014/main" id="{C097FAA6-D212-470F-B74F-166A30D366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17218" y="2011363"/>
            <a:ext cx="3357563" cy="2586037"/>
          </a:xfrm>
          <a:prstGeom prst="rect">
            <a:avLst/>
          </a:prstGeom>
        </p:spPr>
      </p:pic>
    </p:spTree>
    <p:extLst>
      <p:ext uri="{BB962C8B-B14F-4D97-AF65-F5344CB8AC3E}">
        <p14:creationId xmlns:p14="http://schemas.microsoft.com/office/powerpoint/2010/main" val="2082305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accent5">
                <a:lumMod val="50000"/>
                <a:alpha val="55000"/>
              </a:schemeClr>
            </a:gs>
            <a:gs pos="0">
              <a:schemeClr val="accent1">
                <a:lumMod val="60000"/>
                <a:lumOff val="40000"/>
                <a:alpha val="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487F3C-634B-4B8F-B39D-FAB25C900638}"/>
              </a:ext>
            </a:extLst>
          </p:cNvPr>
          <p:cNvSpPr>
            <a:spLocks noGrp="1"/>
          </p:cNvSpPr>
          <p:nvPr>
            <p:ph type="title"/>
          </p:nvPr>
        </p:nvSpPr>
        <p:spPr>
          <a:xfrm>
            <a:off x="537881" y="365125"/>
            <a:ext cx="11228295" cy="6264275"/>
          </a:xfrm>
        </p:spPr>
        <p:txBody>
          <a:bodyPr/>
          <a:lstStyle/>
          <a:p>
            <a:endParaRPr lang="en-VC" dirty="0"/>
          </a:p>
        </p:txBody>
      </p:sp>
      <p:sp>
        <p:nvSpPr>
          <p:cNvPr id="5" name="Content Placeholder 4">
            <a:extLst>
              <a:ext uri="{FF2B5EF4-FFF2-40B4-BE49-F238E27FC236}">
                <a16:creationId xmlns:a16="http://schemas.microsoft.com/office/drawing/2014/main" id="{AE8ED411-BA97-4A08-8FFC-2E5E0DD4D08B}"/>
              </a:ext>
            </a:extLst>
          </p:cNvPr>
          <p:cNvSpPr>
            <a:spLocks noGrp="1"/>
          </p:cNvSpPr>
          <p:nvPr>
            <p:ph idx="1"/>
          </p:nvPr>
        </p:nvSpPr>
        <p:spPr>
          <a:xfrm>
            <a:off x="537882" y="1357312"/>
            <a:ext cx="10815918" cy="4962806"/>
          </a:xfrm>
        </p:spPr>
        <p:txBody>
          <a:bodyPr>
            <a:normAutofit/>
          </a:bodyPr>
          <a:lstStyle/>
          <a:p>
            <a:pPr marL="0" indent="0">
              <a:buNone/>
            </a:pPr>
            <a:r>
              <a:rPr lang="en-US" sz="2800" dirty="0"/>
              <a:t>   </a:t>
            </a:r>
            <a:endParaRPr lang="en-VC" sz="2000" dirty="0"/>
          </a:p>
        </p:txBody>
      </p:sp>
      <p:pic>
        <p:nvPicPr>
          <p:cNvPr id="4" name="Graphic 3" descr="Sleep with solid fill">
            <a:extLst>
              <a:ext uri="{FF2B5EF4-FFF2-40B4-BE49-F238E27FC236}">
                <a16:creationId xmlns:a16="http://schemas.microsoft.com/office/drawing/2014/main" id="{C097FAA6-D212-470F-B74F-166A30D366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17218" y="2011363"/>
            <a:ext cx="3357563" cy="2586037"/>
          </a:xfrm>
          <a:prstGeom prst="rect">
            <a:avLst/>
          </a:prstGeom>
        </p:spPr>
      </p:pic>
      <p:grpSp>
        <p:nvGrpSpPr>
          <p:cNvPr id="8" name="Group 12">
            <a:extLst>
              <a:ext uri="{FF2B5EF4-FFF2-40B4-BE49-F238E27FC236}">
                <a16:creationId xmlns:a16="http://schemas.microsoft.com/office/drawing/2014/main" id="{19153339-28E5-4BFE-A535-CD92A52EA446}"/>
              </a:ext>
            </a:extLst>
          </p:cNvPr>
          <p:cNvGrpSpPr>
            <a:grpSpLocks/>
          </p:cNvGrpSpPr>
          <p:nvPr/>
        </p:nvGrpSpPr>
        <p:grpSpPr bwMode="auto">
          <a:xfrm>
            <a:off x="552450" y="0"/>
            <a:ext cx="25365075" cy="6981825"/>
            <a:chOff x="22542" y="0"/>
            <a:chExt cx="252252" cy="71936"/>
          </a:xfrm>
        </p:grpSpPr>
        <p:pic>
          <p:nvPicPr>
            <p:cNvPr id="9" name="Picture 8" descr="A black and white calendar with squares and boxes&#10;&#10;Description automatically generated">
              <a:extLst>
                <a:ext uri="{FF2B5EF4-FFF2-40B4-BE49-F238E27FC236}">
                  <a16:creationId xmlns:a16="http://schemas.microsoft.com/office/drawing/2014/main" id="{73D1819F-BED0-82FD-146A-4CAFF7FD1CD1}"/>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7140173" y="4439919"/>
              <a:ext cx="402845" cy="414656"/>
            </a:xfrm>
            <a:prstGeom prst="rect">
              <a:avLst/>
            </a:prstGeom>
          </p:spPr>
        </p:pic>
        <p:pic>
          <p:nvPicPr>
            <p:cNvPr id="10" name="Picture 9">
              <a:extLst>
                <a:ext uri="{FF2B5EF4-FFF2-40B4-BE49-F238E27FC236}">
                  <a16:creationId xmlns:a16="http://schemas.microsoft.com/office/drawing/2014/main" id="{33610BC1-EB57-1C65-0E43-FCEB2957942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26526039" y="3251200"/>
              <a:ext cx="257181" cy="246380"/>
            </a:xfrm>
            <a:prstGeom prst="rect">
              <a:avLst/>
            </a:prstGeom>
          </p:spPr>
        </p:pic>
        <p:grpSp>
          <p:nvGrpSpPr>
            <p:cNvPr id="11" name="Group 31">
              <a:extLst>
                <a:ext uri="{FF2B5EF4-FFF2-40B4-BE49-F238E27FC236}">
                  <a16:creationId xmlns:a16="http://schemas.microsoft.com/office/drawing/2014/main" id="{20DB341E-1A50-46AA-80F5-35DBE3284CE1}"/>
                </a:ext>
              </a:extLst>
            </p:cNvPr>
            <p:cNvGrpSpPr>
              <a:grpSpLocks/>
            </p:cNvGrpSpPr>
            <p:nvPr/>
          </p:nvGrpSpPr>
          <p:grpSpPr bwMode="auto">
            <a:xfrm>
              <a:off x="22542" y="0"/>
              <a:ext cx="212433" cy="71936"/>
              <a:chOff x="22542" y="0"/>
              <a:chExt cx="212432" cy="71936"/>
            </a:xfrm>
          </p:grpSpPr>
          <p:cxnSp>
            <p:nvCxnSpPr>
              <p:cNvPr id="16" name="Straight Connector 15">
                <a:extLst>
                  <a:ext uri="{FF2B5EF4-FFF2-40B4-BE49-F238E27FC236}">
                    <a16:creationId xmlns:a16="http://schemas.microsoft.com/office/drawing/2014/main" id="{8CF179A0-13AF-3A40-199C-64F8BA7AFAF5}"/>
                  </a:ext>
                </a:extLst>
              </p:cNvPr>
              <p:cNvCxnSpPr/>
              <p:nvPr/>
            </p:nvCxnSpPr>
            <p:spPr>
              <a:xfrm>
                <a:off x="21994159" y="3157945"/>
                <a:ext cx="278220" cy="68651"/>
              </a:xfrm>
              <a:prstGeom prst="line">
                <a:avLst/>
              </a:prstGeom>
              <a:ln/>
            </p:spPr>
            <p:style>
              <a:lnRef idx="2">
                <a:schemeClr val="accent3"/>
              </a:lnRef>
              <a:fillRef idx="0">
                <a:schemeClr val="accent3"/>
              </a:fillRef>
              <a:effectRef idx="1">
                <a:schemeClr val="accent3"/>
              </a:effectRef>
              <a:fontRef idx="minor">
                <a:schemeClr val="tx1"/>
              </a:fontRef>
            </p:style>
          </p:cxnSp>
          <p:grpSp>
            <p:nvGrpSpPr>
              <p:cNvPr id="17" name="Group 16">
                <a:extLst>
                  <a:ext uri="{FF2B5EF4-FFF2-40B4-BE49-F238E27FC236}">
                    <a16:creationId xmlns:a16="http://schemas.microsoft.com/office/drawing/2014/main" id="{0DE5EE83-0A5E-47FE-AC0E-2D1FA637C672}"/>
                  </a:ext>
                </a:extLst>
              </p:cNvPr>
              <p:cNvGrpSpPr/>
              <p:nvPr/>
            </p:nvGrpSpPr>
            <p:grpSpPr>
              <a:xfrm>
                <a:off x="0" y="0"/>
                <a:ext cx="14493872" cy="7100980"/>
                <a:chOff x="0" y="0"/>
                <a:chExt cx="14493872" cy="7100980"/>
              </a:xfrm>
            </p:grpSpPr>
            <p:sp>
              <p:nvSpPr>
                <p:cNvPr id="18" name="Rectangle 17">
                  <a:extLst>
                    <a:ext uri="{FF2B5EF4-FFF2-40B4-BE49-F238E27FC236}">
                      <a16:creationId xmlns:a16="http://schemas.microsoft.com/office/drawing/2014/main" id="{8E679568-A944-BEDF-527A-D3E64D92B3A9}"/>
                    </a:ext>
                  </a:extLst>
                </p:cNvPr>
                <p:cNvSpPr/>
                <p:nvPr/>
              </p:nvSpPr>
              <p:spPr>
                <a:xfrm>
                  <a:off x="1815459" y="6926183"/>
                  <a:ext cx="8395628" cy="174797"/>
                </a:xfrm>
                <a:prstGeom prst="rect">
                  <a:avLst/>
                </a:prstGeom>
                <a:solidFill>
                  <a:srgbClr val="DCDFE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lang="en-US" sz="1100">
                    <a:solidFill>
                      <a:schemeClr val="lt1"/>
                    </a:solidFill>
                    <a:latin typeface="+mn-lt"/>
                    <a:ea typeface="+mn-ea"/>
                    <a:cs typeface="+mn-cs"/>
                  </a:endParaRPr>
                </a:p>
              </p:txBody>
            </p:sp>
            <p:sp>
              <p:nvSpPr>
                <p:cNvPr id="19" name="Rectangle: Top Corners Rounded 18">
                  <a:extLst>
                    <a:ext uri="{FF2B5EF4-FFF2-40B4-BE49-F238E27FC236}">
                      <a16:creationId xmlns:a16="http://schemas.microsoft.com/office/drawing/2014/main" id="{59D6A495-7D88-4DF2-513D-C786488FD5FC}"/>
                    </a:ext>
                  </a:extLst>
                </p:cNvPr>
                <p:cNvSpPr/>
                <p:nvPr/>
              </p:nvSpPr>
              <p:spPr>
                <a:xfrm rot="16200000">
                  <a:off x="-2465302" y="2676533"/>
                  <a:ext cx="6873875" cy="1843489"/>
                </a:xfrm>
                <a:prstGeom prst="round2SameRect">
                  <a:avLst>
                    <a:gd name="adj1" fmla="val 22493"/>
                    <a:gd name="adj2" fmla="val 0"/>
                  </a:avLst>
                </a:prstGeom>
                <a:solidFill>
                  <a:srgbClr val="DCDFE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0" name="Rectangle: Top Corners Rounded 19">
                  <a:extLst>
                    <a:ext uri="{FF2B5EF4-FFF2-40B4-BE49-F238E27FC236}">
                      <a16:creationId xmlns:a16="http://schemas.microsoft.com/office/drawing/2014/main" id="{02CE47F2-7B4C-441C-AC83-79C4E25FF9C8}"/>
                    </a:ext>
                  </a:extLst>
                </p:cNvPr>
                <p:cNvSpPr/>
                <p:nvPr/>
              </p:nvSpPr>
              <p:spPr>
                <a:xfrm rot="16200000">
                  <a:off x="-2498258" y="2643723"/>
                  <a:ext cx="6857999" cy="1861483"/>
                </a:xfrm>
                <a:prstGeom prst="round2SameRect">
                  <a:avLst>
                    <a:gd name="adj1" fmla="val 17820"/>
                    <a:gd name="adj2" fmla="val 0"/>
                  </a:avLst>
                </a:prstGeom>
                <a:solidFill>
                  <a:schemeClr val="bg1">
                    <a:alpha val="5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lang="en-US" sz="1100">
                    <a:solidFill>
                      <a:schemeClr val="lt1"/>
                    </a:solidFill>
                    <a:latin typeface="+mn-lt"/>
                    <a:ea typeface="+mn-ea"/>
                    <a:cs typeface="+mn-cs"/>
                  </a:endParaRPr>
                </a:p>
              </p:txBody>
            </p:sp>
            <p:sp>
              <p:nvSpPr>
                <p:cNvPr id="21" name="Rectangle 20">
                  <a:extLst>
                    <a:ext uri="{FF2B5EF4-FFF2-40B4-BE49-F238E27FC236}">
                      <a16:creationId xmlns:a16="http://schemas.microsoft.com/office/drawing/2014/main" id="{AB186263-8E98-0A0B-1C97-01F1CCF18DDA}"/>
                    </a:ext>
                  </a:extLst>
                </p:cNvPr>
                <p:cNvSpPr/>
                <p:nvPr/>
              </p:nvSpPr>
              <p:spPr>
                <a:xfrm>
                  <a:off x="2394667" y="0"/>
                  <a:ext cx="7835102" cy="123554"/>
                </a:xfrm>
                <a:prstGeom prst="rect">
                  <a:avLst/>
                </a:prstGeom>
                <a:solidFill>
                  <a:srgbClr val="DCDFE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lang="en-US" sz="1100">
                    <a:solidFill>
                      <a:schemeClr val="lt1"/>
                    </a:solidFill>
                    <a:latin typeface="+mn-lt"/>
                    <a:ea typeface="+mn-ea"/>
                    <a:cs typeface="+mn-cs"/>
                  </a:endParaRPr>
                </a:p>
              </p:txBody>
            </p:sp>
            <p:sp>
              <p:nvSpPr>
                <p:cNvPr id="22" name="Rectangle 21">
                  <a:extLst>
                    <a:ext uri="{FF2B5EF4-FFF2-40B4-BE49-F238E27FC236}">
                      <a16:creationId xmlns:a16="http://schemas.microsoft.com/office/drawing/2014/main" id="{73B383D8-1133-924C-1D2F-C56A49A4D0F6}"/>
                    </a:ext>
                  </a:extLst>
                </p:cNvPr>
                <p:cNvSpPr/>
                <p:nvPr/>
              </p:nvSpPr>
              <p:spPr>
                <a:xfrm>
                  <a:off x="2000247" y="1713917"/>
                  <a:ext cx="9318625" cy="5260558"/>
                </a:xfrm>
                <a:prstGeom prst="rect">
                  <a:avLst/>
                </a:prstGeom>
                <a:solidFill>
                  <a:srgbClr val="F0F1F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r>
                    <a:rPr lang="en-US" sz="1100">
                      <a:solidFill>
                        <a:schemeClr val="lt1"/>
                      </a:solidFill>
                      <a:latin typeface="+mn-lt"/>
                      <a:ea typeface="+mn-ea"/>
                      <a:cs typeface="+mn-cs"/>
                    </a:rPr>
                    <a:t>o</a:t>
                  </a:r>
                </a:p>
              </p:txBody>
            </p:sp>
            <p:sp>
              <p:nvSpPr>
                <p:cNvPr id="23" name="Rectangle: Top Corners Rounded 22">
                  <a:extLst>
                    <a:ext uri="{FF2B5EF4-FFF2-40B4-BE49-F238E27FC236}">
                      <a16:creationId xmlns:a16="http://schemas.microsoft.com/office/drawing/2014/main" id="{B54A2879-3440-C82B-B719-017864792B39}"/>
                    </a:ext>
                  </a:extLst>
                </p:cNvPr>
                <p:cNvSpPr/>
                <p:nvPr/>
              </p:nvSpPr>
              <p:spPr>
                <a:xfrm rot="5400000" flipH="1">
                  <a:off x="9540871" y="2034587"/>
                  <a:ext cx="6842125" cy="3063876"/>
                </a:xfrm>
                <a:prstGeom prst="round2SameRect">
                  <a:avLst>
                    <a:gd name="adj1" fmla="val 16720"/>
                    <a:gd name="adj2" fmla="val 0"/>
                  </a:avLst>
                </a:prstGeom>
                <a:solidFill>
                  <a:srgbClr val="DCDFE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4" name="Rectangle: Top Corners Rounded 23">
                  <a:extLst>
                    <a:ext uri="{FF2B5EF4-FFF2-40B4-BE49-F238E27FC236}">
                      <a16:creationId xmlns:a16="http://schemas.microsoft.com/office/drawing/2014/main" id="{0AFFBA93-EFA1-F3F8-C1D2-0920266FA3E4}"/>
                    </a:ext>
                  </a:extLst>
                </p:cNvPr>
                <p:cNvSpPr/>
                <p:nvPr/>
              </p:nvSpPr>
              <p:spPr>
                <a:xfrm rot="5400000" flipH="1">
                  <a:off x="9493247" y="2098087"/>
                  <a:ext cx="6889750" cy="2921000"/>
                </a:xfrm>
                <a:prstGeom prst="round2SameRect">
                  <a:avLst>
                    <a:gd name="adj1" fmla="val 11721"/>
                    <a:gd name="adj2" fmla="val 0"/>
                  </a:avLst>
                </a:prstGeom>
                <a:solidFill>
                  <a:schemeClr val="bg1">
                    <a:alpha val="5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lang="en-US" sz="1100">
                    <a:solidFill>
                      <a:schemeClr val="lt1"/>
                    </a:solidFill>
                    <a:latin typeface="+mn-lt"/>
                    <a:ea typeface="+mn-ea"/>
                    <a:cs typeface="+mn-cs"/>
                  </a:endParaRPr>
                </a:p>
              </p:txBody>
            </p:sp>
            <p:sp>
              <p:nvSpPr>
                <p:cNvPr id="25" name="Rectangle 24">
                  <a:extLst>
                    <a:ext uri="{FF2B5EF4-FFF2-40B4-BE49-F238E27FC236}">
                      <a16:creationId xmlns:a16="http://schemas.microsoft.com/office/drawing/2014/main" id="{688907E3-26C5-F3D7-06AD-28FB3B404C12}"/>
                    </a:ext>
                  </a:extLst>
                </p:cNvPr>
                <p:cNvSpPr/>
                <p:nvPr/>
              </p:nvSpPr>
              <p:spPr>
                <a:xfrm>
                  <a:off x="1968498" y="133852"/>
                  <a:ext cx="9318624" cy="1582652"/>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6" name="Rectangle: Rounded Corners 25">
                  <a:extLst>
                    <a:ext uri="{FF2B5EF4-FFF2-40B4-BE49-F238E27FC236}">
                      <a16:creationId xmlns:a16="http://schemas.microsoft.com/office/drawing/2014/main" id="{F99EFDA0-0906-4F18-A63B-5A49B44F0FB4}"/>
                    </a:ext>
                  </a:extLst>
                </p:cNvPr>
                <p:cNvSpPr/>
                <p:nvPr/>
              </p:nvSpPr>
              <p:spPr>
                <a:xfrm>
                  <a:off x="2666645" y="1134042"/>
                  <a:ext cx="1905352" cy="765586"/>
                </a:xfrm>
                <a:prstGeom prst="roundRect">
                  <a:avLst>
                    <a:gd name="adj" fmla="val 9091"/>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a:t>=</a:t>
                  </a:r>
                </a:p>
              </p:txBody>
            </p:sp>
            <p:sp>
              <p:nvSpPr>
                <p:cNvPr id="27" name="TextBox 27">
                  <a:extLst>
                    <a:ext uri="{FF2B5EF4-FFF2-40B4-BE49-F238E27FC236}">
                      <a16:creationId xmlns:a16="http://schemas.microsoft.com/office/drawing/2014/main" id="{78949A07-1878-4EA6-8CFD-A8DC3E590449}"/>
                    </a:ext>
                  </a:extLst>
                </p:cNvPr>
                <p:cNvSpPr txBox="1"/>
                <p:nvPr/>
              </p:nvSpPr>
              <p:spPr>
                <a:xfrm>
                  <a:off x="20524428" y="-92663"/>
                  <a:ext cx="718848" cy="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200" b="1">
                      <a:latin typeface="Abadi" panose="020B0604020104020204" pitchFamily="34" charset="0"/>
                    </a:rPr>
                    <a:t>Total Trips</a:t>
                  </a:r>
                </a:p>
              </p:txBody>
            </p:sp>
            <p:sp>
              <p:nvSpPr>
                <p:cNvPr id="28" name="Rectangle: Rounded Corners 27">
                  <a:extLst>
                    <a:ext uri="{FF2B5EF4-FFF2-40B4-BE49-F238E27FC236}">
                      <a16:creationId xmlns:a16="http://schemas.microsoft.com/office/drawing/2014/main" id="{5C2ACB61-20D8-458E-BDF6-78B86723AE88}"/>
                    </a:ext>
                  </a:extLst>
                </p:cNvPr>
                <p:cNvSpPr/>
                <p:nvPr/>
              </p:nvSpPr>
              <p:spPr>
                <a:xfrm>
                  <a:off x="11489762" y="3038762"/>
                  <a:ext cx="2908859" cy="3917076"/>
                </a:xfrm>
                <a:prstGeom prst="roundRect">
                  <a:avLst>
                    <a:gd name="adj" fmla="val 10417"/>
                  </a:avLst>
                </a:prstGeom>
                <a:solidFill>
                  <a:srgbClr val="FAFA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aphicFrame>
              <p:nvGraphicFramePr>
                <p:cNvPr id="29" name="Chart 28">
                  <a:extLst>
                    <a:ext uri="{FF2B5EF4-FFF2-40B4-BE49-F238E27FC236}">
                      <a16:creationId xmlns:a16="http://schemas.microsoft.com/office/drawing/2014/main" id="{CD88C684-E2E7-44F2-A4D4-06885098F89E}"/>
                    </a:ext>
                  </a:extLst>
                </p:cNvPr>
                <p:cNvGraphicFramePr>
                  <a:graphicFrameLocks/>
                </p:cNvGraphicFramePr>
                <p:nvPr/>
              </p:nvGraphicFramePr>
              <p:xfrm>
                <a:off x="9973204" y="2054068"/>
                <a:ext cx="1024667" cy="1420123"/>
              </p:xfrm>
              <a:graphic>
                <a:graphicData uri="http://schemas.openxmlformats.org/drawingml/2006/chart">
                  <c:chart xmlns:c="http://schemas.openxmlformats.org/drawingml/2006/chart" xmlns:r="http://schemas.openxmlformats.org/officeDocument/2006/relationships" r:id="rId8"/>
                </a:graphicData>
              </a:graphic>
            </p:graphicFrame>
            <p:sp>
              <p:nvSpPr>
                <p:cNvPr id="30" name="Rectangle: Rounded Corners 29">
                  <a:extLst>
                    <a:ext uri="{FF2B5EF4-FFF2-40B4-BE49-F238E27FC236}">
                      <a16:creationId xmlns:a16="http://schemas.microsoft.com/office/drawing/2014/main" id="{36BFD0DF-6462-2F5F-D26F-12BED7F65898}"/>
                    </a:ext>
                  </a:extLst>
                </p:cNvPr>
                <p:cNvSpPr/>
                <p:nvPr/>
              </p:nvSpPr>
              <p:spPr>
                <a:xfrm>
                  <a:off x="11509371" y="145462"/>
                  <a:ext cx="2841625" cy="2797820"/>
                </a:xfrm>
                <a:prstGeom prst="roundRect">
                  <a:avLst>
                    <a:gd name="adj" fmla="val 11989"/>
                  </a:avLst>
                </a:prstGeom>
                <a:solidFill>
                  <a:srgbClr val="335C67">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1" name="Rectangle: Rounded Corners 30">
                  <a:extLst>
                    <a:ext uri="{FF2B5EF4-FFF2-40B4-BE49-F238E27FC236}">
                      <a16:creationId xmlns:a16="http://schemas.microsoft.com/office/drawing/2014/main" id="{17353D5A-C5CB-BD9E-F50E-7EDC88B0CF3C}"/>
                    </a:ext>
                  </a:extLst>
                </p:cNvPr>
                <p:cNvSpPr/>
                <p:nvPr/>
              </p:nvSpPr>
              <p:spPr>
                <a:xfrm>
                  <a:off x="5469628" y="1113450"/>
                  <a:ext cx="1880494" cy="765586"/>
                </a:xfrm>
                <a:prstGeom prst="roundRect">
                  <a:avLst>
                    <a:gd name="adj" fmla="val 9091"/>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2" name="Rectangle: Rounded Corners 31">
                  <a:extLst>
                    <a:ext uri="{FF2B5EF4-FFF2-40B4-BE49-F238E27FC236}">
                      <a16:creationId xmlns:a16="http://schemas.microsoft.com/office/drawing/2014/main" id="{6A4281AD-7A7B-427D-BDF9-234EE4683D87}"/>
                    </a:ext>
                  </a:extLst>
                </p:cNvPr>
                <p:cNvSpPr/>
                <p:nvPr/>
              </p:nvSpPr>
              <p:spPr>
                <a:xfrm>
                  <a:off x="6445247" y="1986963"/>
                  <a:ext cx="4778375" cy="2554088"/>
                </a:xfrm>
                <a:prstGeom prst="roundRect">
                  <a:avLst>
                    <a:gd name="adj" fmla="val 12503"/>
                  </a:avLst>
                </a:prstGeom>
                <a:solidFill>
                  <a:schemeClr val="bg1">
                    <a:alpha val="5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3" name="Rectangle: Rounded Corners 32">
                  <a:extLst>
                    <a:ext uri="{FF2B5EF4-FFF2-40B4-BE49-F238E27FC236}">
                      <a16:creationId xmlns:a16="http://schemas.microsoft.com/office/drawing/2014/main" id="{8A637781-4702-9AE2-D37B-D37A14946798}"/>
                    </a:ext>
                  </a:extLst>
                </p:cNvPr>
                <p:cNvSpPr/>
                <p:nvPr/>
              </p:nvSpPr>
              <p:spPr>
                <a:xfrm>
                  <a:off x="6429372" y="4590463"/>
                  <a:ext cx="4810125" cy="2365374"/>
                </a:xfrm>
                <a:prstGeom prst="roundRect">
                  <a:avLst>
                    <a:gd name="adj" fmla="val 12503"/>
                  </a:avLst>
                </a:prstGeom>
                <a:solidFill>
                  <a:schemeClr val="bg1">
                    <a:alpha val="5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lang="en-US" sz="1100">
                    <a:solidFill>
                      <a:schemeClr val="lt1"/>
                    </a:solidFill>
                    <a:latin typeface="+mn-lt"/>
                    <a:ea typeface="+mn-ea"/>
                    <a:cs typeface="+mn-cs"/>
                  </a:endParaRPr>
                </a:p>
              </p:txBody>
            </p:sp>
            <p:pic>
              <p:nvPicPr>
                <p:cNvPr id="34" name="Picture 33" descr="A black background with orange and grey letters&#10;&#10;Description automatically generated">
                  <a:extLst>
                    <a:ext uri="{FF2B5EF4-FFF2-40B4-BE49-F238E27FC236}">
                      <a16:creationId xmlns:a16="http://schemas.microsoft.com/office/drawing/2014/main" id="{EF58CE18-23A1-AEFA-1C5D-9DA5DA00E49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2872" y="788256"/>
                  <a:ext cx="1745102" cy="733118"/>
                </a:xfrm>
                <a:prstGeom prst="rect">
                  <a:avLst/>
                </a:prstGeom>
              </p:spPr>
            </p:pic>
            <p:sp>
              <p:nvSpPr>
                <p:cNvPr id="35" name="Rectangle: Rounded Corners 34">
                  <a:extLst>
                    <a:ext uri="{FF2B5EF4-FFF2-40B4-BE49-F238E27FC236}">
                      <a16:creationId xmlns:a16="http://schemas.microsoft.com/office/drawing/2014/main" id="{B76406B4-03F8-7F99-A8D9-1750BDD0BE83}"/>
                    </a:ext>
                  </a:extLst>
                </p:cNvPr>
                <p:cNvSpPr/>
                <p:nvPr/>
              </p:nvSpPr>
              <p:spPr>
                <a:xfrm>
                  <a:off x="2111373" y="1948898"/>
                  <a:ext cx="4221270" cy="5054563"/>
                </a:xfrm>
                <a:prstGeom prst="roundRect">
                  <a:avLst>
                    <a:gd name="adj" fmla="val 12073"/>
                  </a:avLst>
                </a:prstGeom>
                <a:solidFill>
                  <a:schemeClr val="bg1">
                    <a:alpha val="5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lang="en-US" sz="1100">
                    <a:solidFill>
                      <a:schemeClr val="lt1"/>
                    </a:solidFill>
                    <a:latin typeface="+mn-lt"/>
                    <a:ea typeface="+mn-ea"/>
                    <a:cs typeface="+mn-cs"/>
                  </a:endParaRPr>
                </a:p>
              </p:txBody>
            </p:sp>
            <p:graphicFrame>
              <p:nvGraphicFramePr>
                <p:cNvPr id="36" name="Chart 35">
                  <a:extLst>
                    <a:ext uri="{FF2B5EF4-FFF2-40B4-BE49-F238E27FC236}">
                      <a16:creationId xmlns:a16="http://schemas.microsoft.com/office/drawing/2014/main" id="{B5F92174-07DD-42E0-900B-755E0E02A6FF}"/>
                    </a:ext>
                  </a:extLst>
                </p:cNvPr>
                <p:cNvGraphicFramePr>
                  <a:graphicFrameLocks/>
                </p:cNvGraphicFramePr>
                <p:nvPr/>
              </p:nvGraphicFramePr>
              <p:xfrm>
                <a:off x="7810240" y="2367730"/>
                <a:ext cx="1762665" cy="2525848"/>
              </p:xfrm>
              <a:graphic>
                <a:graphicData uri="http://schemas.openxmlformats.org/drawingml/2006/chart">
                  <c:chart xmlns:c="http://schemas.openxmlformats.org/drawingml/2006/chart" xmlns:r="http://schemas.openxmlformats.org/officeDocument/2006/relationships" r:id="rId10"/>
                </a:graphicData>
              </a:graphic>
            </p:graphicFrame>
            <p:sp>
              <p:nvSpPr>
                <p:cNvPr id="37" name="Rectangle: Rounded Corners 36">
                  <a:extLst>
                    <a:ext uri="{FF2B5EF4-FFF2-40B4-BE49-F238E27FC236}">
                      <a16:creationId xmlns:a16="http://schemas.microsoft.com/office/drawing/2014/main" id="{45DFA61F-E9C7-9E9E-A580-783811DE4D1A}"/>
                    </a:ext>
                  </a:extLst>
                </p:cNvPr>
                <p:cNvSpPr/>
                <p:nvPr/>
              </p:nvSpPr>
              <p:spPr>
                <a:xfrm>
                  <a:off x="8397872" y="1061108"/>
                  <a:ext cx="1793875" cy="765586"/>
                </a:xfrm>
                <a:prstGeom prst="roundRect">
                  <a:avLst>
                    <a:gd name="adj" fmla="val 9091"/>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sp>
            <p:nvSpPr>
              <p:cNvPr id="38" name="TextBox 16">
                <a:extLst>
                  <a:ext uri="{FF2B5EF4-FFF2-40B4-BE49-F238E27FC236}">
                    <a16:creationId xmlns:a16="http://schemas.microsoft.com/office/drawing/2014/main" id="{8725D091-020E-4295-BC89-66E632964163}"/>
                  </a:ext>
                </a:extLst>
              </p:cNvPr>
              <p:cNvSpPr txBox="1"/>
              <p:nvPr/>
            </p:nvSpPr>
            <p:spPr>
              <a:xfrm>
                <a:off x="5175249" y="1682750"/>
                <a:ext cx="1000125" cy="41274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3CD72A0B-FBAC-43E1-B0D4-92F4744FB081}" type="TxLink">
                  <a:rPr lang="en-US" sz="1800" b="0" i="0" u="none" strike="noStrike">
                    <a:solidFill>
                      <a:srgbClr val="335C67"/>
                    </a:solidFill>
                    <a:latin typeface="Abadi" panose="020B0604020104020204" pitchFamily="34" charset="0"/>
                    <a:ea typeface="Calibri"/>
                    <a:cs typeface="Calibri"/>
                  </a:rPr>
                  <a:pPr/>
                  <a:t> 36,275 </a:t>
                </a:fld>
                <a:endParaRPr lang="en-VC" sz="1800">
                  <a:solidFill>
                    <a:srgbClr val="335C67"/>
                  </a:solidFill>
                  <a:latin typeface="Abadi" panose="020B0604020104020204" pitchFamily="34" charset="0"/>
                </a:endParaRPr>
              </a:p>
            </p:txBody>
          </p:sp>
          <p:pic>
            <p:nvPicPr>
              <p:cNvPr id="39" name="Picture 38" descr="A black and white calendar with squares and boxes&#10;&#10;Description automatically generated">
                <a:extLst>
                  <a:ext uri="{FF2B5EF4-FFF2-40B4-BE49-F238E27FC236}">
                    <a16:creationId xmlns:a16="http://schemas.microsoft.com/office/drawing/2014/main" id="{8854F1FE-D183-4435-8B1F-0A2A922C9355}"/>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289948" y="1524000"/>
                <a:ext cx="504552" cy="444500"/>
              </a:xfrm>
              <a:prstGeom prst="rect">
                <a:avLst/>
              </a:prstGeom>
            </p:spPr>
          </p:pic>
          <p:sp>
            <p:nvSpPr>
              <p:cNvPr id="40" name="TextBox 17">
                <a:extLst>
                  <a:ext uri="{FF2B5EF4-FFF2-40B4-BE49-F238E27FC236}">
                    <a16:creationId xmlns:a16="http://schemas.microsoft.com/office/drawing/2014/main" id="{5121FFEE-8CDF-4242-A324-4561A99DC895}"/>
                  </a:ext>
                </a:extLst>
              </p:cNvPr>
              <p:cNvSpPr txBox="1"/>
              <p:nvPr/>
            </p:nvSpPr>
            <p:spPr>
              <a:xfrm>
                <a:off x="5048250" y="1412876"/>
                <a:ext cx="1349376" cy="3175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a:solidFill>
                      <a:srgbClr val="A6A6A6"/>
                    </a:solidFill>
                    <a:latin typeface="Abadi" panose="020B0604020104020204" pitchFamily="34" charset="0"/>
                  </a:rPr>
                  <a:t>Total </a:t>
                </a:r>
                <a:r>
                  <a:rPr lang="en-US" sz="1200">
                    <a:solidFill>
                      <a:srgbClr val="A6A6A6"/>
                    </a:solidFill>
                    <a:latin typeface="Abadi" panose="020B0604020104020204" pitchFamily="34" charset="0"/>
                  </a:rPr>
                  <a:t>Bookings</a:t>
                </a:r>
                <a:endParaRPr lang="en-VC" sz="1400">
                  <a:solidFill>
                    <a:srgbClr val="A6A6A6"/>
                  </a:solidFill>
                  <a:latin typeface="Abadi" panose="020B0604020104020204" pitchFamily="34" charset="0"/>
                </a:endParaRPr>
              </a:p>
            </p:txBody>
          </p:sp>
          <p:sp>
            <p:nvSpPr>
              <p:cNvPr id="41" name="TextBox 37">
                <a:extLst>
                  <a:ext uri="{FF2B5EF4-FFF2-40B4-BE49-F238E27FC236}">
                    <a16:creationId xmlns:a16="http://schemas.microsoft.com/office/drawing/2014/main" id="{78256A2E-32A0-4880-9414-E5C75245366A}"/>
                  </a:ext>
                </a:extLst>
              </p:cNvPr>
              <p:cNvSpPr txBox="1"/>
              <p:nvPr/>
            </p:nvSpPr>
            <p:spPr>
              <a:xfrm>
                <a:off x="8604250" y="1254125"/>
                <a:ext cx="1063625" cy="4127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a:solidFill>
                      <a:srgbClr val="A6A6A6"/>
                    </a:solidFill>
                    <a:latin typeface="Abadi" panose="020B0604020104020204" pitchFamily="34" charset="0"/>
                  </a:rPr>
                  <a:t>Cancellation of Bookings</a:t>
                </a:r>
                <a:endParaRPr lang="en-VC" sz="1100">
                  <a:solidFill>
                    <a:srgbClr val="A6A6A6"/>
                  </a:solidFill>
                  <a:latin typeface="Abadi" panose="020B0604020104020204" pitchFamily="34" charset="0"/>
                </a:endParaRPr>
              </a:p>
            </p:txBody>
          </p:sp>
          <p:sp>
            <p:nvSpPr>
              <p:cNvPr id="42" name="TextBox 39">
                <a:extLst>
                  <a:ext uri="{FF2B5EF4-FFF2-40B4-BE49-F238E27FC236}">
                    <a16:creationId xmlns:a16="http://schemas.microsoft.com/office/drawing/2014/main" id="{A8A48F87-862C-4C73-B63C-8DAE263386D6}"/>
                  </a:ext>
                </a:extLst>
              </p:cNvPr>
              <p:cNvSpPr txBox="1"/>
              <p:nvPr/>
            </p:nvSpPr>
            <p:spPr>
              <a:xfrm>
                <a:off x="11493500" y="1238251"/>
                <a:ext cx="876299" cy="4762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200">
                    <a:solidFill>
                      <a:srgbClr val="A6A6A6"/>
                    </a:solidFill>
                    <a:latin typeface="Abadi" panose="020B0604020104020204" pitchFamily="34" charset="0"/>
                  </a:rPr>
                  <a:t>Redeemed  Bookings</a:t>
                </a:r>
                <a:endParaRPr lang="en-VC" sz="1200">
                  <a:solidFill>
                    <a:srgbClr val="A6A6A6"/>
                  </a:solidFill>
                  <a:latin typeface="Abadi" panose="020B0604020104020204" pitchFamily="34" charset="0"/>
                </a:endParaRPr>
              </a:p>
            </p:txBody>
          </p:sp>
          <p:pic>
            <p:nvPicPr>
              <p:cNvPr id="43" name="Picture 42" descr="A red x symbol on a black background&#10;&#10;Description automatically generated">
                <a:extLst>
                  <a:ext uri="{FF2B5EF4-FFF2-40B4-BE49-F238E27FC236}">
                    <a16:creationId xmlns:a16="http://schemas.microsoft.com/office/drawing/2014/main" id="{C23D4D3B-3965-4492-8EFC-D2AE43203626}"/>
                  </a:ext>
                </a:extLst>
              </p:cNvPr>
              <p:cNvPicPr>
                <a:picLocks noChangeAspect="1"/>
              </p:cNvPicPr>
              <p:nvPr/>
            </p:nvPicPr>
            <p:blipFill>
              <a:blip r:embed="rId11" cstate="print">
                <a:duotone>
                  <a:prstClr val="black"/>
                  <a:schemeClr val="tx2">
                    <a:tint val="45000"/>
                    <a:satMod val="400000"/>
                  </a:schemeClr>
                </a:duotone>
                <a:extLst>
                  <a:ext uri="{BEBA8EAE-BF5A-486C-A8C5-ECC9F3942E4B}">
                    <a14:imgProps xmlns:a14="http://schemas.microsoft.com/office/drawing/2010/main">
                      <a14:imgLayer r:embed="rId12">
                        <a14:imgEffect>
                          <a14:artisticGlowEdges/>
                        </a14:imgEffect>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flipH="1">
                <a:off x="8505119" y="1739202"/>
                <a:ext cx="242583" cy="213424"/>
              </a:xfrm>
              <a:prstGeom prst="rect">
                <a:avLst/>
              </a:prstGeom>
            </p:spPr>
          </p:pic>
          <p:pic>
            <p:nvPicPr>
              <p:cNvPr id="44" name="Picture 43">
                <a:extLst>
                  <a:ext uri="{FF2B5EF4-FFF2-40B4-BE49-F238E27FC236}">
                    <a16:creationId xmlns:a16="http://schemas.microsoft.com/office/drawing/2014/main" id="{BD43E04B-98AB-4FC9-A4CE-D318BB5FBC8A}"/>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1477626" y="1673140"/>
                <a:ext cx="253999" cy="243331"/>
              </a:xfrm>
              <a:prstGeom prst="rect">
                <a:avLst/>
              </a:prstGeom>
            </p:spPr>
          </p:pic>
          <p:sp>
            <p:nvSpPr>
              <p:cNvPr id="45" name="TextBox 42">
                <a:extLst>
                  <a:ext uri="{FF2B5EF4-FFF2-40B4-BE49-F238E27FC236}">
                    <a16:creationId xmlns:a16="http://schemas.microsoft.com/office/drawing/2014/main" id="{35A2BF86-0455-4E59-9218-EBEE04CE4B8B}"/>
                  </a:ext>
                </a:extLst>
              </p:cNvPr>
              <p:cNvSpPr txBox="1"/>
              <p:nvPr/>
            </p:nvSpPr>
            <p:spPr>
              <a:xfrm>
                <a:off x="4286251" y="381000"/>
                <a:ext cx="5429250" cy="77152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a:solidFill>
                      <a:schemeClr val="bg1"/>
                    </a:solidFill>
                    <a:latin typeface="Abadi" panose="020B0604020104020204" pitchFamily="34" charset="0"/>
                  </a:rPr>
                  <a:t>FutureTale</a:t>
                </a:r>
                <a:r>
                  <a:rPr lang="en-US" sz="2000" baseline="0">
                    <a:solidFill>
                      <a:schemeClr val="bg1"/>
                    </a:solidFill>
                    <a:latin typeface="Abadi" panose="020B0604020104020204" pitchFamily="34" charset="0"/>
                  </a:rPr>
                  <a:t> Hotel Booking Cancellation</a:t>
                </a:r>
              </a:p>
              <a:p>
                <a:r>
                  <a:rPr lang="en-US" sz="2000" baseline="0">
                    <a:solidFill>
                      <a:schemeClr val="bg1"/>
                    </a:solidFill>
                    <a:latin typeface="Abadi" panose="020B0604020104020204" pitchFamily="34" charset="0"/>
                  </a:rPr>
                  <a:t>Dashboard 2017 - 2018</a:t>
                </a:r>
                <a:endParaRPr lang="en-VC" sz="2000">
                  <a:solidFill>
                    <a:schemeClr val="bg1"/>
                  </a:solidFill>
                  <a:latin typeface="Abadi" panose="020B0604020104020204" pitchFamily="34" charset="0"/>
                </a:endParaRPr>
              </a:p>
            </p:txBody>
          </p:sp>
          <p:graphicFrame>
            <p:nvGraphicFramePr>
              <p:cNvPr id="46" name="Chart 45">
                <a:extLst>
                  <a:ext uri="{FF2B5EF4-FFF2-40B4-BE49-F238E27FC236}">
                    <a16:creationId xmlns:a16="http://schemas.microsoft.com/office/drawing/2014/main" id="{E5E44183-B617-46D8-A636-863F12463D52}"/>
                  </a:ext>
                </a:extLst>
              </p:cNvPr>
              <p:cNvGraphicFramePr>
                <a:graphicFrameLocks/>
              </p:cNvGraphicFramePr>
              <p:nvPr/>
            </p:nvGraphicFramePr>
            <p:xfrm>
              <a:off x="7699375" y="1158876"/>
              <a:ext cx="825500" cy="9525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47" name="Chart 46">
                <a:extLst>
                  <a:ext uri="{FF2B5EF4-FFF2-40B4-BE49-F238E27FC236}">
                    <a16:creationId xmlns:a16="http://schemas.microsoft.com/office/drawing/2014/main" id="{624E0146-CC1D-4119-A2FF-0765CF324243}"/>
                  </a:ext>
                </a:extLst>
              </p:cNvPr>
              <p:cNvGraphicFramePr>
                <a:graphicFrameLocks/>
              </p:cNvGraphicFramePr>
              <p:nvPr/>
            </p:nvGraphicFramePr>
            <p:xfrm>
              <a:off x="10668000" y="1016000"/>
              <a:ext cx="809625" cy="962025"/>
            </p:xfrm>
            <a:graphic>
              <a:graphicData uri="http://schemas.openxmlformats.org/drawingml/2006/chart">
                <c:chart xmlns:c="http://schemas.openxmlformats.org/drawingml/2006/chart" xmlns:r="http://schemas.openxmlformats.org/officeDocument/2006/relationships" r:id="rId15"/>
              </a:graphicData>
            </a:graphic>
          </p:graphicFrame>
          <p:sp>
            <p:nvSpPr>
              <p:cNvPr id="48" name="TextBox 48">
                <a:extLst>
                  <a:ext uri="{FF2B5EF4-FFF2-40B4-BE49-F238E27FC236}">
                    <a16:creationId xmlns:a16="http://schemas.microsoft.com/office/drawing/2014/main" id="{E77E874F-2728-4D24-BF29-D8956B0E9A8B}"/>
                  </a:ext>
                </a:extLst>
              </p:cNvPr>
              <p:cNvSpPr txBox="1"/>
              <p:nvPr/>
            </p:nvSpPr>
            <p:spPr>
              <a:xfrm>
                <a:off x="7915274" y="1485901"/>
                <a:ext cx="498475" cy="27622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82BE591B-FBBA-407E-A3D6-AC9CF406DC61}" type="TxLink">
                  <a:rPr lang="en-US" sz="1200" b="0" i="0" u="none" strike="noStrike">
                    <a:solidFill>
                      <a:srgbClr val="335C67"/>
                    </a:solidFill>
                    <a:latin typeface="Calibri"/>
                    <a:ea typeface="Calibri"/>
                    <a:cs typeface="Calibri"/>
                  </a:rPr>
                  <a:pPr/>
                  <a:t>33%</a:t>
                </a:fld>
                <a:endParaRPr lang="en-VC" sz="2000">
                  <a:solidFill>
                    <a:srgbClr val="335C67"/>
                  </a:solidFill>
                  <a:latin typeface="Abadi" panose="020B0604020104020204" pitchFamily="34" charset="0"/>
                </a:endParaRPr>
              </a:p>
            </p:txBody>
          </p:sp>
          <p:sp>
            <p:nvSpPr>
              <p:cNvPr id="49" name="TextBox 49">
                <a:extLst>
                  <a:ext uri="{FF2B5EF4-FFF2-40B4-BE49-F238E27FC236}">
                    <a16:creationId xmlns:a16="http://schemas.microsoft.com/office/drawing/2014/main" id="{78A7B8AD-016E-4575-9B7A-C0943AF40090}"/>
                  </a:ext>
                </a:extLst>
              </p:cNvPr>
              <p:cNvSpPr txBox="1"/>
              <p:nvPr/>
            </p:nvSpPr>
            <p:spPr>
              <a:xfrm>
                <a:off x="10899775" y="1454151"/>
                <a:ext cx="482600" cy="26034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522BDAF8-C42F-4DCC-8EFE-1BAD49667DEB}" type="TxLink">
                  <a:rPr lang="en-US" sz="1200" b="0" i="0" u="none" strike="noStrike">
                    <a:solidFill>
                      <a:srgbClr val="335C67"/>
                    </a:solidFill>
                    <a:latin typeface="Calibri"/>
                    <a:ea typeface="Calibri"/>
                    <a:cs typeface="Calibri"/>
                  </a:rPr>
                  <a:pPr/>
                  <a:t>67%</a:t>
                </a:fld>
                <a:endParaRPr lang="en-VC" sz="2000">
                  <a:solidFill>
                    <a:srgbClr val="335C67"/>
                  </a:solidFill>
                  <a:latin typeface="Abadi" panose="020B0604020104020204" pitchFamily="34" charset="0"/>
                </a:endParaRPr>
              </a:p>
            </p:txBody>
          </p:sp>
          <p:graphicFrame>
            <p:nvGraphicFramePr>
              <p:cNvPr id="50" name="Chart 49">
                <a:extLst>
                  <a:ext uri="{FF2B5EF4-FFF2-40B4-BE49-F238E27FC236}">
                    <a16:creationId xmlns:a16="http://schemas.microsoft.com/office/drawing/2014/main" id="{8AD7706F-46FA-485A-98CF-C001263843C5}"/>
                  </a:ext>
                </a:extLst>
              </p:cNvPr>
              <p:cNvGraphicFramePr>
                <a:graphicFrameLocks/>
              </p:cNvGraphicFramePr>
              <p:nvPr/>
            </p:nvGraphicFramePr>
            <p:xfrm>
              <a:off x="4397375" y="2032000"/>
              <a:ext cx="4191000" cy="3762375"/>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51" name="Chart 50">
                <a:extLst>
                  <a:ext uri="{FF2B5EF4-FFF2-40B4-BE49-F238E27FC236}">
                    <a16:creationId xmlns:a16="http://schemas.microsoft.com/office/drawing/2014/main" id="{E67F2C6E-6359-4999-B8DE-D27ED0AF44A4}"/>
                  </a:ext>
                </a:extLst>
              </p:cNvPr>
              <p:cNvGraphicFramePr>
                <a:graphicFrameLocks/>
              </p:cNvGraphicFramePr>
              <p:nvPr/>
            </p:nvGraphicFramePr>
            <p:xfrm>
              <a:off x="4413250" y="5524500"/>
              <a:ext cx="4175126" cy="1603376"/>
            </p:xfrm>
            <a:graphic>
              <a:graphicData uri="http://schemas.openxmlformats.org/drawingml/2006/chart">
                <c:chart xmlns:c="http://schemas.openxmlformats.org/drawingml/2006/chart" xmlns:r="http://schemas.openxmlformats.org/officeDocument/2006/relationships" r:id="rId17"/>
              </a:graphicData>
            </a:graphic>
          </p:graphicFrame>
          <p:pic>
            <p:nvPicPr>
              <p:cNvPr id="52" name="table">
                <a:extLst>
                  <a:ext uri="{FF2B5EF4-FFF2-40B4-BE49-F238E27FC236}">
                    <a16:creationId xmlns:a16="http://schemas.microsoft.com/office/drawing/2014/main" id="{1069EC76-A218-4B5B-B2D7-24B9C7D18613}"/>
                  </a:ext>
                </a:extLst>
              </p:cNvPr>
              <p:cNvPicPr>
                <a:picLocks noChangeAspect="1"/>
              </p:cNvPicPr>
              <p:nvPr/>
            </p:nvPicPr>
            <p:blipFill>
              <a:blip r:embed="rId18"/>
              <a:stretch>
                <a:fillRect/>
              </a:stretch>
            </p:blipFill>
            <p:spPr>
              <a:xfrm>
                <a:off x="2428875" y="3149384"/>
                <a:ext cx="1682750" cy="777875"/>
              </a:xfrm>
              <a:prstGeom prst="rect">
                <a:avLst/>
              </a:prstGeom>
            </p:spPr>
          </p:pic>
          <p:pic>
            <p:nvPicPr>
              <p:cNvPr id="53" name="table">
                <a:extLst>
                  <a:ext uri="{FF2B5EF4-FFF2-40B4-BE49-F238E27FC236}">
                    <a16:creationId xmlns:a16="http://schemas.microsoft.com/office/drawing/2014/main" id="{1A3A0C20-ED02-4552-897A-3F0130059BAA}"/>
                  </a:ext>
                </a:extLst>
              </p:cNvPr>
              <p:cNvPicPr>
                <a:picLocks noChangeAspect="1"/>
              </p:cNvPicPr>
              <p:nvPr/>
            </p:nvPicPr>
            <p:blipFill>
              <a:blip r:embed="rId19"/>
              <a:stretch>
                <a:fillRect/>
              </a:stretch>
            </p:blipFill>
            <p:spPr>
              <a:xfrm>
                <a:off x="2428875" y="4616018"/>
                <a:ext cx="1712026" cy="2257857"/>
              </a:xfrm>
              <a:prstGeom prst="rect">
                <a:avLst/>
              </a:prstGeom>
            </p:spPr>
          </p:pic>
          <p:pic>
            <p:nvPicPr>
              <p:cNvPr id="54" name="table">
                <a:extLst>
                  <a:ext uri="{FF2B5EF4-FFF2-40B4-BE49-F238E27FC236}">
                    <a16:creationId xmlns:a16="http://schemas.microsoft.com/office/drawing/2014/main" id="{D0989054-33DD-4A54-B794-9E8D09DF20E9}"/>
                  </a:ext>
                </a:extLst>
              </p:cNvPr>
              <p:cNvPicPr>
                <a:picLocks noChangeAspect="1"/>
              </p:cNvPicPr>
              <p:nvPr/>
            </p:nvPicPr>
            <p:blipFill>
              <a:blip r:embed="rId20"/>
              <a:stretch>
                <a:fillRect/>
              </a:stretch>
            </p:blipFill>
            <p:spPr>
              <a:xfrm>
                <a:off x="2428875" y="1710892"/>
                <a:ext cx="1778000" cy="749733"/>
              </a:xfrm>
              <a:prstGeom prst="rect">
                <a:avLst/>
              </a:prstGeom>
            </p:spPr>
          </p:pic>
          <p:cxnSp>
            <p:nvCxnSpPr>
              <p:cNvPr id="55" name="Straight Connector 54">
                <a:extLst>
                  <a:ext uri="{FF2B5EF4-FFF2-40B4-BE49-F238E27FC236}">
                    <a16:creationId xmlns:a16="http://schemas.microsoft.com/office/drawing/2014/main" id="{95DCBEBC-3886-425D-8277-08D25FBC1EA5}"/>
                  </a:ext>
                </a:extLst>
              </p:cNvPr>
              <p:cNvCxnSpPr/>
              <p:nvPr/>
            </p:nvCxnSpPr>
            <p:spPr>
              <a:xfrm>
                <a:off x="4397375" y="5492750"/>
                <a:ext cx="4254500" cy="0"/>
              </a:xfrm>
              <a:prstGeom prst="line">
                <a:avLst/>
              </a:prstGeom>
            </p:spPr>
            <p:style>
              <a:lnRef idx="1">
                <a:schemeClr val="accent3"/>
              </a:lnRef>
              <a:fillRef idx="0">
                <a:schemeClr val="accent3"/>
              </a:fillRef>
              <a:effectRef idx="0">
                <a:schemeClr val="accent3"/>
              </a:effectRef>
              <a:fontRef idx="minor">
                <a:schemeClr val="tx1"/>
              </a:fontRef>
            </p:style>
          </p:cxnSp>
          <p:graphicFrame>
            <p:nvGraphicFramePr>
              <p:cNvPr id="56" name="Chart 55">
                <a:extLst>
                  <a:ext uri="{FF2B5EF4-FFF2-40B4-BE49-F238E27FC236}">
                    <a16:creationId xmlns:a16="http://schemas.microsoft.com/office/drawing/2014/main" id="{59DACD57-A8AB-4552-AB7A-6A82ADAE33C3}"/>
                  </a:ext>
                </a:extLst>
              </p:cNvPr>
              <p:cNvGraphicFramePr>
                <a:graphicFrameLocks/>
              </p:cNvGraphicFramePr>
              <p:nvPr/>
            </p:nvGraphicFramePr>
            <p:xfrm>
              <a:off x="8826500" y="2127249"/>
              <a:ext cx="3683000" cy="2428876"/>
            </p:xfrm>
            <a:graphic>
              <a:graphicData uri="http://schemas.openxmlformats.org/drawingml/2006/chart">
                <c:chart xmlns:c="http://schemas.openxmlformats.org/drawingml/2006/chart" xmlns:r="http://schemas.openxmlformats.org/officeDocument/2006/relationships" r:id="rId21"/>
              </a:graphicData>
            </a:graphic>
          </p:graphicFrame>
          <p:sp>
            <p:nvSpPr>
              <p:cNvPr id="57" name="TextBox 72">
                <a:extLst>
                  <a:ext uri="{FF2B5EF4-FFF2-40B4-BE49-F238E27FC236}">
                    <a16:creationId xmlns:a16="http://schemas.microsoft.com/office/drawing/2014/main" id="{E71A2186-1C09-4F3B-A9D5-772221359E3A}"/>
                  </a:ext>
                </a:extLst>
              </p:cNvPr>
              <p:cNvSpPr txBox="1"/>
              <p:nvPr/>
            </p:nvSpPr>
            <p:spPr>
              <a:xfrm>
                <a:off x="12026899" y="2390775"/>
                <a:ext cx="1476375" cy="15144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lang="en-US" sz="1400" b="1">
                    <a:solidFill>
                      <a:schemeClr val="tx1">
                        <a:lumMod val="65000"/>
                        <a:lumOff val="35000"/>
                      </a:schemeClr>
                    </a:solidFill>
                    <a:latin typeface="Abadi" panose="020B0604020104020204" pitchFamily="34" charset="0"/>
                  </a:rPr>
                  <a:t>%</a:t>
                </a:r>
                <a:r>
                  <a:rPr lang="en-US" sz="1400" b="1" baseline="0">
                    <a:solidFill>
                      <a:schemeClr val="tx1">
                        <a:lumMod val="65000"/>
                        <a:lumOff val="35000"/>
                      </a:schemeClr>
                    </a:solidFill>
                    <a:latin typeface="Abadi" panose="020B0604020104020204" pitchFamily="34" charset="0"/>
                  </a:rPr>
                  <a:t> Cancelation Rate</a:t>
                </a:r>
                <a:r>
                  <a:rPr lang="en-US" sz="1400" baseline="0">
                    <a:solidFill>
                      <a:schemeClr val="tx1">
                        <a:lumMod val="65000"/>
                        <a:lumOff val="35000"/>
                      </a:schemeClr>
                    </a:solidFill>
                    <a:latin typeface="Abadi" panose="020B0604020104020204" pitchFamily="34" charset="0"/>
                  </a:rPr>
                  <a:t> </a:t>
                </a:r>
                <a:r>
                  <a:rPr lang="en-US" sz="1400" baseline="0">
                    <a:solidFill>
                      <a:srgbClr val="A6A6A6"/>
                    </a:solidFill>
                    <a:latin typeface="Abadi" panose="020B0604020104020204" pitchFamily="34" charset="0"/>
                  </a:rPr>
                  <a:t>across the </a:t>
                </a:r>
                <a:r>
                  <a:rPr lang="en-US" sz="1400" b="1" baseline="0">
                    <a:solidFill>
                      <a:schemeClr val="tx1">
                        <a:lumMod val="65000"/>
                        <a:lumOff val="35000"/>
                      </a:schemeClr>
                    </a:solidFill>
                    <a:latin typeface="Abadi" panose="020B0604020104020204" pitchFamily="34" charset="0"/>
                  </a:rPr>
                  <a:t>meal plan type, with meal plan 1 </a:t>
                </a:r>
                <a:r>
                  <a:rPr lang="en-US" sz="1400" baseline="0">
                    <a:solidFill>
                      <a:srgbClr val="A6A6A6"/>
                    </a:solidFill>
                    <a:latin typeface="Abadi" panose="020B0604020104020204" pitchFamily="34" charset="0"/>
                  </a:rPr>
                  <a:t>having the most bookings for both years</a:t>
                </a:r>
                <a:endParaRPr lang="en-VC" sz="1400">
                  <a:solidFill>
                    <a:srgbClr val="A6A6A6"/>
                  </a:solidFill>
                  <a:latin typeface="Abadi" panose="020B0604020104020204" pitchFamily="34" charset="0"/>
                </a:endParaRPr>
              </a:p>
            </p:txBody>
          </p:sp>
          <p:graphicFrame>
            <p:nvGraphicFramePr>
              <p:cNvPr id="58" name="Chart 57">
                <a:extLst>
                  <a:ext uri="{FF2B5EF4-FFF2-40B4-BE49-F238E27FC236}">
                    <a16:creationId xmlns:a16="http://schemas.microsoft.com/office/drawing/2014/main" id="{454096DE-E7B0-4884-88DE-3B3AD71AFF2F}"/>
                  </a:ext>
                </a:extLst>
              </p:cNvPr>
              <p:cNvGraphicFramePr>
                <a:graphicFrameLocks/>
              </p:cNvGraphicFramePr>
              <p:nvPr/>
            </p:nvGraphicFramePr>
            <p:xfrm>
              <a:off x="8794750" y="4730751"/>
              <a:ext cx="3984625" cy="2270124"/>
            </p:xfrm>
            <a:graphic>
              <a:graphicData uri="http://schemas.openxmlformats.org/drawingml/2006/chart">
                <c:chart xmlns:c="http://schemas.openxmlformats.org/drawingml/2006/chart" xmlns:r="http://schemas.openxmlformats.org/officeDocument/2006/relationships" r:id="rId22"/>
              </a:graphicData>
            </a:graphic>
          </p:graphicFrame>
          <p:sp>
            <p:nvSpPr>
              <p:cNvPr id="59" name="TextBox 76">
                <a:extLst>
                  <a:ext uri="{FF2B5EF4-FFF2-40B4-BE49-F238E27FC236}">
                    <a16:creationId xmlns:a16="http://schemas.microsoft.com/office/drawing/2014/main" id="{3CAD8505-2DBA-4B20-BBE2-E5671099B24B}"/>
                  </a:ext>
                </a:extLst>
              </p:cNvPr>
              <p:cNvSpPr txBox="1"/>
              <p:nvPr/>
            </p:nvSpPr>
            <p:spPr>
              <a:xfrm>
                <a:off x="12350750" y="4730750"/>
                <a:ext cx="1238250" cy="233362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lang="en-US" sz="1200" b="1">
                    <a:solidFill>
                      <a:schemeClr val="tx1">
                        <a:lumMod val="65000"/>
                        <a:lumOff val="35000"/>
                      </a:schemeClr>
                    </a:solidFill>
                    <a:latin typeface="Abadi" panose="020B0604020104020204" pitchFamily="34" charset="0"/>
                  </a:rPr>
                  <a:t>% Cancelation</a:t>
                </a:r>
                <a:r>
                  <a:rPr lang="en-US" sz="1200" b="1" baseline="0">
                    <a:solidFill>
                      <a:schemeClr val="tx1">
                        <a:lumMod val="65000"/>
                        <a:lumOff val="35000"/>
                      </a:schemeClr>
                    </a:solidFill>
                    <a:latin typeface="Abadi" panose="020B0604020104020204" pitchFamily="34" charset="0"/>
                  </a:rPr>
                  <a:t> Rate</a:t>
                </a:r>
                <a:r>
                  <a:rPr lang="en-US" sz="1200" b="1" baseline="0">
                    <a:solidFill>
                      <a:srgbClr val="A6A6A6"/>
                    </a:solidFill>
                    <a:latin typeface="Abadi" panose="020B0604020104020204" pitchFamily="34" charset="0"/>
                  </a:rPr>
                  <a:t> </a:t>
                </a:r>
                <a:r>
                  <a:rPr lang="en-US" sz="1200" baseline="0">
                    <a:solidFill>
                      <a:srgbClr val="A6A6A6"/>
                    </a:solidFill>
                    <a:latin typeface="Abadi" panose="020B0604020104020204" pitchFamily="34" charset="0"/>
                  </a:rPr>
                  <a:t>across </a:t>
                </a:r>
                <a:r>
                  <a:rPr lang="en-US" sz="1200" b="1" baseline="0">
                    <a:solidFill>
                      <a:schemeClr val="tx1">
                        <a:lumMod val="65000"/>
                        <a:lumOff val="35000"/>
                      </a:schemeClr>
                    </a:solidFill>
                    <a:latin typeface="Abadi" panose="020B0604020104020204" pitchFamily="34" charset="0"/>
                  </a:rPr>
                  <a:t>Room types reserved with room type 1 </a:t>
                </a:r>
                <a:r>
                  <a:rPr lang="en-US" sz="1200" baseline="0">
                    <a:solidFill>
                      <a:srgbClr val="A6A6A6"/>
                    </a:solidFill>
                    <a:latin typeface="Abadi" panose="020B0604020104020204" pitchFamily="34" charset="0"/>
                  </a:rPr>
                  <a:t>having most bookings for both year. And a 20% increase in cancelation from previous year</a:t>
                </a:r>
                <a:endParaRPr lang="en-VC" sz="1200">
                  <a:solidFill>
                    <a:srgbClr val="A6A6A6"/>
                  </a:solidFill>
                  <a:latin typeface="Abadi" panose="020B0604020104020204" pitchFamily="34" charset="0"/>
                </a:endParaRPr>
              </a:p>
            </p:txBody>
          </p:sp>
          <p:graphicFrame>
            <p:nvGraphicFramePr>
              <p:cNvPr id="60" name="Chart 59">
                <a:extLst>
                  <a:ext uri="{FF2B5EF4-FFF2-40B4-BE49-F238E27FC236}">
                    <a16:creationId xmlns:a16="http://schemas.microsoft.com/office/drawing/2014/main" id="{09ED8E66-E01B-41B9-B94F-0C954AA3F47C}"/>
                  </a:ext>
                </a:extLst>
              </p:cNvPr>
              <p:cNvGraphicFramePr>
                <a:graphicFrameLocks/>
              </p:cNvGraphicFramePr>
              <p:nvPr/>
            </p:nvGraphicFramePr>
            <p:xfrm>
              <a:off x="13763625" y="3048000"/>
              <a:ext cx="2841625" cy="2333625"/>
            </p:xfrm>
            <a:graphic>
              <a:graphicData uri="http://schemas.openxmlformats.org/drawingml/2006/chart">
                <c:chart xmlns:c="http://schemas.openxmlformats.org/drawingml/2006/chart" xmlns:r="http://schemas.openxmlformats.org/officeDocument/2006/relationships" r:id="rId23"/>
              </a:graphicData>
            </a:graphic>
          </p:graphicFrame>
          <p:graphicFrame>
            <p:nvGraphicFramePr>
              <p:cNvPr id="61" name="Chart 60">
                <a:extLst>
                  <a:ext uri="{FF2B5EF4-FFF2-40B4-BE49-F238E27FC236}">
                    <a16:creationId xmlns:a16="http://schemas.microsoft.com/office/drawing/2014/main" id="{C3EAA2F6-436C-485E-8D97-2502089E5225}"/>
                  </a:ext>
                </a:extLst>
              </p:cNvPr>
              <p:cNvGraphicFramePr>
                <a:graphicFrameLocks/>
              </p:cNvGraphicFramePr>
              <p:nvPr/>
            </p:nvGraphicFramePr>
            <p:xfrm>
              <a:off x="13874749" y="5365750"/>
              <a:ext cx="2762251" cy="1619250"/>
            </p:xfrm>
            <a:graphic>
              <a:graphicData uri="http://schemas.openxmlformats.org/drawingml/2006/chart">
                <c:chart xmlns:c="http://schemas.openxmlformats.org/drawingml/2006/chart" xmlns:r="http://schemas.openxmlformats.org/officeDocument/2006/relationships" r:id="rId24"/>
              </a:graphicData>
            </a:graphic>
          </p:graphicFrame>
          <p:cxnSp>
            <p:nvCxnSpPr>
              <p:cNvPr id="62" name="Straight Connector 61">
                <a:extLst>
                  <a:ext uri="{FF2B5EF4-FFF2-40B4-BE49-F238E27FC236}">
                    <a16:creationId xmlns:a16="http://schemas.microsoft.com/office/drawing/2014/main" id="{34F925EE-B8B0-4FEB-B1F4-E014BB638684}"/>
                  </a:ext>
                </a:extLst>
              </p:cNvPr>
              <p:cNvCxnSpPr/>
              <p:nvPr/>
            </p:nvCxnSpPr>
            <p:spPr>
              <a:xfrm>
                <a:off x="13827125" y="5318125"/>
                <a:ext cx="2905125"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extBox 57">
                <a:extLst>
                  <a:ext uri="{FF2B5EF4-FFF2-40B4-BE49-F238E27FC236}">
                    <a16:creationId xmlns:a16="http://schemas.microsoft.com/office/drawing/2014/main" id="{3771E160-0A0F-4D41-AAD9-018B691E66B2}"/>
                  </a:ext>
                </a:extLst>
              </p:cNvPr>
              <p:cNvSpPr txBox="1"/>
              <p:nvPr/>
            </p:nvSpPr>
            <p:spPr>
              <a:xfrm>
                <a:off x="2730500" y="2835276"/>
                <a:ext cx="825500" cy="27622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a:solidFill>
                      <a:srgbClr val="335C67"/>
                    </a:solidFill>
                    <a:latin typeface="Abadi" panose="020B0604020104020204" pitchFamily="34" charset="0"/>
                  </a:rPr>
                  <a:t>Year</a:t>
                </a:r>
                <a:endParaRPr lang="en-VC" sz="1600">
                  <a:solidFill>
                    <a:srgbClr val="335C67"/>
                  </a:solidFill>
                  <a:latin typeface="Abadi" panose="020B0604020104020204" pitchFamily="34" charset="0"/>
                </a:endParaRPr>
              </a:p>
            </p:txBody>
          </p:sp>
          <p:sp>
            <p:nvSpPr>
              <p:cNvPr id="64" name="TextBox 60">
                <a:extLst>
                  <a:ext uri="{FF2B5EF4-FFF2-40B4-BE49-F238E27FC236}">
                    <a16:creationId xmlns:a16="http://schemas.microsoft.com/office/drawing/2014/main" id="{E3EC52C1-4C25-472D-A076-F3AC2514280C}"/>
                  </a:ext>
                </a:extLst>
              </p:cNvPr>
              <p:cNvSpPr txBox="1"/>
              <p:nvPr/>
            </p:nvSpPr>
            <p:spPr>
              <a:xfrm>
                <a:off x="2682875" y="4305301"/>
                <a:ext cx="1231899" cy="28257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a:solidFill>
                      <a:srgbClr val="335C67"/>
                    </a:solidFill>
                    <a:latin typeface="Abadi" panose="020B0604020104020204" pitchFamily="34" charset="0"/>
                  </a:rPr>
                  <a:t>Month</a:t>
                </a:r>
                <a:endParaRPr lang="en-VC" sz="1600">
                  <a:solidFill>
                    <a:srgbClr val="335C67"/>
                  </a:solidFill>
                  <a:latin typeface="Abadi" panose="020B0604020104020204" pitchFamily="34" charset="0"/>
                </a:endParaRPr>
              </a:p>
            </p:txBody>
          </p:sp>
          <p:sp>
            <p:nvSpPr>
              <p:cNvPr id="65" name="TextBox 63">
                <a:extLst>
                  <a:ext uri="{FF2B5EF4-FFF2-40B4-BE49-F238E27FC236}">
                    <a16:creationId xmlns:a16="http://schemas.microsoft.com/office/drawing/2014/main" id="{803F0BCA-A748-42E5-84C9-BFA3D2891B0F}"/>
                  </a:ext>
                </a:extLst>
              </p:cNvPr>
              <p:cNvSpPr txBox="1"/>
              <p:nvPr/>
            </p:nvSpPr>
            <p:spPr>
              <a:xfrm>
                <a:off x="13862049" y="5349875"/>
                <a:ext cx="1822451" cy="8890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100" b="1">
                    <a:solidFill>
                      <a:schemeClr val="tx1">
                        <a:lumMod val="65000"/>
                        <a:lumOff val="35000"/>
                      </a:schemeClr>
                    </a:solidFill>
                    <a:latin typeface="Abadi" panose="020B0604020104020204" pitchFamily="34" charset="0"/>
                  </a:rPr>
                  <a:t>%</a:t>
                </a:r>
                <a:r>
                  <a:rPr lang="en-US" sz="1100" b="1" baseline="0">
                    <a:solidFill>
                      <a:schemeClr val="tx1">
                        <a:lumMod val="65000"/>
                        <a:lumOff val="35000"/>
                      </a:schemeClr>
                    </a:solidFill>
                    <a:latin typeface="Abadi" panose="020B0604020104020204" pitchFamily="34" charset="0"/>
                  </a:rPr>
                  <a:t> Cancelation Rate</a:t>
                </a:r>
                <a:r>
                  <a:rPr lang="en-US" sz="1100" baseline="0">
                    <a:solidFill>
                      <a:schemeClr val="tx1">
                        <a:lumMod val="65000"/>
                        <a:lumOff val="35000"/>
                      </a:schemeClr>
                    </a:solidFill>
                    <a:latin typeface="Abadi" panose="020B0604020104020204" pitchFamily="34" charset="0"/>
                  </a:rPr>
                  <a:t> </a:t>
                </a:r>
                <a:r>
                  <a:rPr lang="en-US" sz="1100" baseline="0">
                    <a:solidFill>
                      <a:srgbClr val="A6A6A6"/>
                    </a:solidFill>
                    <a:latin typeface="Abadi" panose="020B0604020104020204" pitchFamily="34" charset="0"/>
                  </a:rPr>
                  <a:t>across </a:t>
                </a:r>
                <a:r>
                  <a:rPr lang="en-US" sz="1100" b="1" baseline="0">
                    <a:solidFill>
                      <a:schemeClr val="tx1">
                        <a:lumMod val="65000"/>
                        <a:lumOff val="35000"/>
                      </a:schemeClr>
                    </a:solidFill>
                    <a:latin typeface="Abadi" panose="020B0604020104020204" pitchFamily="34" charset="0"/>
                  </a:rPr>
                  <a:t>Market segment, with online channel Plan 1</a:t>
                </a:r>
                <a:r>
                  <a:rPr lang="en-US" sz="1100" b="1" baseline="0">
                    <a:solidFill>
                      <a:srgbClr val="22333B"/>
                    </a:solidFill>
                    <a:latin typeface="Abadi" panose="020B0604020104020204" pitchFamily="34" charset="0"/>
                  </a:rPr>
                  <a:t> </a:t>
                </a:r>
                <a:r>
                  <a:rPr lang="en-US" sz="1100" baseline="0">
                    <a:solidFill>
                      <a:srgbClr val="A6A6A6"/>
                    </a:solidFill>
                    <a:latin typeface="Abadi" panose="020B0604020104020204" pitchFamily="34" charset="0"/>
                  </a:rPr>
                  <a:t>having the most Bookings for both year</a:t>
                </a:r>
                <a:endParaRPr lang="en-VC" sz="1100">
                  <a:solidFill>
                    <a:srgbClr val="A6A6A6"/>
                  </a:solidFill>
                  <a:latin typeface="Abadi" panose="020B0604020104020204" pitchFamily="34" charset="0"/>
                </a:endParaRPr>
              </a:p>
            </p:txBody>
          </p:sp>
          <p:sp>
            <p:nvSpPr>
              <p:cNvPr id="66" name="TextBox 69">
                <a:extLst>
                  <a:ext uri="{FF2B5EF4-FFF2-40B4-BE49-F238E27FC236}">
                    <a16:creationId xmlns:a16="http://schemas.microsoft.com/office/drawing/2014/main" id="{4DB61FC6-C65B-4548-96A1-B889A6854D0C}"/>
                  </a:ext>
                </a:extLst>
              </p:cNvPr>
              <p:cNvSpPr txBox="1"/>
              <p:nvPr/>
            </p:nvSpPr>
            <p:spPr>
              <a:xfrm>
                <a:off x="13906500" y="444499"/>
                <a:ext cx="2651125" cy="246062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b="1">
                    <a:solidFill>
                      <a:schemeClr val="tx1">
                        <a:lumMod val="50000"/>
                        <a:lumOff val="50000"/>
                      </a:schemeClr>
                    </a:solidFill>
                    <a:latin typeface="Abadi" panose="020B0604020104020204" pitchFamily="34" charset="0"/>
                  </a:rPr>
                  <a:t>From</a:t>
                </a:r>
                <a:r>
                  <a:rPr lang="en-US" sz="1600" b="1" baseline="0">
                    <a:solidFill>
                      <a:schemeClr val="tx1">
                        <a:lumMod val="50000"/>
                        <a:lumOff val="50000"/>
                      </a:schemeClr>
                    </a:solidFill>
                    <a:latin typeface="Abadi" panose="020B0604020104020204" pitchFamily="34" charset="0"/>
                  </a:rPr>
                  <a:t> 2017 to 2018. this analysis unraveled an additional 22% increase in booking cancellations with a corresponding decline im the redeemed bookings of clients at future Tale</a:t>
                </a:r>
                <a:endParaRPr lang="en-VC" sz="1600" b="1">
                  <a:solidFill>
                    <a:schemeClr val="tx1">
                      <a:lumMod val="50000"/>
                      <a:lumOff val="50000"/>
                    </a:schemeClr>
                  </a:solidFill>
                  <a:latin typeface="Abadi" panose="020B0604020104020204" pitchFamily="34" charset="0"/>
                </a:endParaRPr>
              </a:p>
            </p:txBody>
          </p:sp>
        </p:grpSp>
        <p:sp>
          <p:nvSpPr>
            <p:cNvPr id="12" name="Arrow: Right 11">
              <a:extLst>
                <a:ext uri="{FF2B5EF4-FFF2-40B4-BE49-F238E27FC236}">
                  <a16:creationId xmlns:a16="http://schemas.microsoft.com/office/drawing/2014/main" id="{56EC90F7-E31B-4616-8D26-14C66B62BB26}"/>
                </a:ext>
              </a:extLst>
            </p:cNvPr>
            <p:cNvSpPr/>
            <p:nvPr/>
          </p:nvSpPr>
          <p:spPr>
            <a:xfrm>
              <a:off x="2374900" y="4327524"/>
              <a:ext cx="355600" cy="244475"/>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VC" sz="1100"/>
            </a:p>
          </p:txBody>
        </p:sp>
        <p:sp>
          <p:nvSpPr>
            <p:cNvPr id="13" name="Arrow: Right 12">
              <a:extLst>
                <a:ext uri="{FF2B5EF4-FFF2-40B4-BE49-F238E27FC236}">
                  <a16:creationId xmlns:a16="http://schemas.microsoft.com/office/drawing/2014/main" id="{4038C852-2F32-4CC9-8A8F-E37DE3251813}"/>
                </a:ext>
              </a:extLst>
            </p:cNvPr>
            <p:cNvSpPr/>
            <p:nvPr/>
          </p:nvSpPr>
          <p:spPr>
            <a:xfrm>
              <a:off x="2368550" y="2860674"/>
              <a:ext cx="355600" cy="244475"/>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VC" sz="1100"/>
            </a:p>
          </p:txBody>
        </p:sp>
        <p:sp>
          <p:nvSpPr>
            <p:cNvPr id="14" name="Arrow: Right 13">
              <a:extLst>
                <a:ext uri="{FF2B5EF4-FFF2-40B4-BE49-F238E27FC236}">
                  <a16:creationId xmlns:a16="http://schemas.microsoft.com/office/drawing/2014/main" id="{CCF7824D-A4C5-4A23-8CD8-AB8FC324E263}"/>
                </a:ext>
              </a:extLst>
            </p:cNvPr>
            <p:cNvSpPr/>
            <p:nvPr/>
          </p:nvSpPr>
          <p:spPr>
            <a:xfrm flipH="1">
              <a:off x="3829045" y="1746250"/>
              <a:ext cx="260354" cy="269875"/>
            </a:xfrm>
            <a:prstGeom prst="rightArrow">
              <a:avLst/>
            </a:prstGeom>
            <a:solidFill>
              <a:srgbClr val="335C67"/>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VC" sz="1100">
                <a:solidFill>
                  <a:srgbClr val="335C67"/>
                </a:solidFill>
              </a:endParaRPr>
            </a:p>
          </p:txBody>
        </p:sp>
        <p:sp>
          <p:nvSpPr>
            <p:cNvPr id="15" name="Arrow: Right 14">
              <a:extLst>
                <a:ext uri="{FF2B5EF4-FFF2-40B4-BE49-F238E27FC236}">
                  <a16:creationId xmlns:a16="http://schemas.microsoft.com/office/drawing/2014/main" id="{11F3CB0D-BFA6-48CF-ABAB-9F2B9DE25E64}"/>
                </a:ext>
              </a:extLst>
            </p:cNvPr>
            <p:cNvSpPr/>
            <p:nvPr/>
          </p:nvSpPr>
          <p:spPr>
            <a:xfrm flipH="1">
              <a:off x="3829045" y="2041525"/>
              <a:ext cx="260354" cy="269875"/>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VC" sz="1100">
                <a:solidFill>
                  <a:srgbClr val="CFBAF0"/>
                </a:solidFill>
              </a:endParaRPr>
            </a:p>
          </p:txBody>
        </p:sp>
      </p:grpSp>
      <p:graphicFrame>
        <p:nvGraphicFramePr>
          <p:cNvPr id="67" name="Object 66">
            <a:extLst>
              <a:ext uri="{FF2B5EF4-FFF2-40B4-BE49-F238E27FC236}">
                <a16:creationId xmlns:a16="http://schemas.microsoft.com/office/drawing/2014/main" id="{DD36E1ED-3051-41C2-9DBD-58870C30DD49}"/>
              </a:ext>
            </a:extLst>
          </p:cNvPr>
          <p:cNvGraphicFramePr>
            <a:graphicFrameLocks noChangeAspect="1"/>
          </p:cNvGraphicFramePr>
          <p:nvPr>
            <p:extLst>
              <p:ext uri="{D42A27DB-BD31-4B8C-83A1-F6EECF244321}">
                <p14:modId xmlns:p14="http://schemas.microsoft.com/office/powerpoint/2010/main" val="297563685"/>
              </p:ext>
            </p:extLst>
          </p:nvPr>
        </p:nvGraphicFramePr>
        <p:xfrm>
          <a:off x="537881" y="365125"/>
          <a:ext cx="11228295" cy="6264274"/>
        </p:xfrm>
        <a:graphic>
          <a:graphicData uri="http://schemas.openxmlformats.org/presentationml/2006/ole">
            <mc:AlternateContent xmlns:mc="http://schemas.openxmlformats.org/markup-compatibility/2006">
              <mc:Choice xmlns:v="urn:schemas-microsoft-com:vml" Requires="v">
                <p:oleObj spid="_x0000_s1028" name="Binary Worksheet" r:id="rId25" imgW="15363747" imgH="7010526" progId="Excel.SheetBinaryMacroEnabled.12">
                  <p:link updateAutomatic="1"/>
                </p:oleObj>
              </mc:Choice>
              <mc:Fallback>
                <p:oleObj name="Binary Worksheet" r:id="rId25" imgW="15363747" imgH="7010526" progId="Excel.SheetBinaryMacroEnabled.12">
                  <p:link updateAutomatic="1"/>
                  <p:pic>
                    <p:nvPicPr>
                      <p:cNvPr id="67" name="Object 66">
                        <a:extLst>
                          <a:ext uri="{FF2B5EF4-FFF2-40B4-BE49-F238E27FC236}">
                            <a16:creationId xmlns:a16="http://schemas.microsoft.com/office/drawing/2014/main" id="{DD36E1ED-3051-41C2-9DBD-58870C30DD49}"/>
                          </a:ext>
                        </a:extLst>
                      </p:cNvPr>
                      <p:cNvPicPr/>
                      <p:nvPr/>
                    </p:nvPicPr>
                    <p:blipFill>
                      <a:blip r:embed="rId26"/>
                      <a:stretch>
                        <a:fillRect/>
                      </a:stretch>
                    </p:blipFill>
                    <p:spPr>
                      <a:xfrm>
                        <a:off x="537881" y="365125"/>
                        <a:ext cx="11228295" cy="6264274"/>
                      </a:xfrm>
                      <a:prstGeom prst="rect">
                        <a:avLst/>
                      </a:prstGeom>
                    </p:spPr>
                  </p:pic>
                </p:oleObj>
              </mc:Fallback>
            </mc:AlternateContent>
          </a:graphicData>
        </a:graphic>
      </p:graphicFrame>
    </p:spTree>
    <p:extLst>
      <p:ext uri="{BB962C8B-B14F-4D97-AF65-F5344CB8AC3E}">
        <p14:creationId xmlns:p14="http://schemas.microsoft.com/office/powerpoint/2010/main" val="40147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accent5">
                <a:lumMod val="50000"/>
                <a:alpha val="55000"/>
              </a:schemeClr>
            </a:gs>
            <a:gs pos="0">
              <a:schemeClr val="accent1">
                <a:lumMod val="60000"/>
                <a:lumOff val="40000"/>
                <a:alpha val="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66523-EFDC-43A0-8315-760F2BEB3F11}"/>
              </a:ext>
            </a:extLst>
          </p:cNvPr>
          <p:cNvSpPr>
            <a:spLocks noGrp="1"/>
          </p:cNvSpPr>
          <p:nvPr>
            <p:ph type="title"/>
          </p:nvPr>
        </p:nvSpPr>
        <p:spPr/>
        <p:txBody>
          <a:bodyPr/>
          <a:lstStyle/>
          <a:p>
            <a:r>
              <a:rPr lang="en-US" b="1" i="0" dirty="0">
                <a:solidFill>
                  <a:srgbClr val="0D0D0D"/>
                </a:solidFill>
                <a:effectLst/>
                <a:latin typeface="Söhne"/>
              </a:rPr>
              <a:t>Overall Booking and Cancellation Analysis:</a:t>
            </a:r>
            <a:endParaRPr lang="en-VC" dirty="0"/>
          </a:p>
        </p:txBody>
      </p:sp>
      <p:sp>
        <p:nvSpPr>
          <p:cNvPr id="5" name="Content Placeholder 4">
            <a:extLst>
              <a:ext uri="{FF2B5EF4-FFF2-40B4-BE49-F238E27FC236}">
                <a16:creationId xmlns:a16="http://schemas.microsoft.com/office/drawing/2014/main" id="{AE8ED411-BA97-4A08-8FFC-2E5E0DD4D08B}"/>
              </a:ext>
            </a:extLst>
          </p:cNvPr>
          <p:cNvSpPr>
            <a:spLocks noGrp="1"/>
          </p:cNvSpPr>
          <p:nvPr>
            <p:ph idx="1"/>
          </p:nvPr>
        </p:nvSpPr>
        <p:spPr/>
        <p:txBody>
          <a:bodyPr>
            <a:normAutofit/>
          </a:bodyPr>
          <a:lstStyle/>
          <a:p>
            <a:r>
              <a:rPr lang="en-US" b="0" i="0" dirty="0">
                <a:solidFill>
                  <a:srgbClr val="0D0D0D"/>
                </a:solidFill>
                <a:effectLst/>
                <a:latin typeface="Söhne"/>
              </a:rPr>
              <a:t>The analysis reveals that out of a total of 36,275 bookings, 33% were canceled, indicating a very high proportion of reservations being cancelled. </a:t>
            </a:r>
          </a:p>
          <a:p>
            <a:r>
              <a:rPr lang="en-US" b="0" i="0" dirty="0">
                <a:solidFill>
                  <a:srgbClr val="0D0D0D"/>
                </a:solidFill>
                <a:effectLst/>
                <a:latin typeface="Söhne"/>
              </a:rPr>
              <a:t>On a positive note, 67% of the bookings were successfully redeemed, highlighting a substantial portion of fulfilled reservations. </a:t>
            </a:r>
          </a:p>
          <a:p>
            <a:r>
              <a:rPr lang="en-US" b="0" i="0" dirty="0">
                <a:solidFill>
                  <a:srgbClr val="0D0D0D"/>
                </a:solidFill>
                <a:effectLst/>
                <a:latin typeface="Söhne"/>
              </a:rPr>
              <a:t>These metrics provide valuable insights into the booking dynamics, allowing for a comprehensive understanding of the reservation outcomes."</a:t>
            </a:r>
            <a:endParaRPr lang="en-US" sz="2800" dirty="0"/>
          </a:p>
        </p:txBody>
      </p:sp>
      <p:pic>
        <p:nvPicPr>
          <p:cNvPr id="4" name="Graphic 3" descr="Sleep with solid fill">
            <a:extLst>
              <a:ext uri="{FF2B5EF4-FFF2-40B4-BE49-F238E27FC236}">
                <a16:creationId xmlns:a16="http://schemas.microsoft.com/office/drawing/2014/main" id="{C097FAA6-D212-470F-B74F-166A30D366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17218" y="2135981"/>
            <a:ext cx="3357563" cy="2586037"/>
          </a:xfrm>
          <a:prstGeom prst="rect">
            <a:avLst/>
          </a:prstGeom>
        </p:spPr>
      </p:pic>
    </p:spTree>
    <p:extLst>
      <p:ext uri="{BB962C8B-B14F-4D97-AF65-F5344CB8AC3E}">
        <p14:creationId xmlns:p14="http://schemas.microsoft.com/office/powerpoint/2010/main" val="61465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accent5">
                <a:lumMod val="50000"/>
                <a:alpha val="55000"/>
              </a:schemeClr>
            </a:gs>
            <a:gs pos="0">
              <a:schemeClr val="accent1">
                <a:lumMod val="60000"/>
                <a:lumOff val="40000"/>
                <a:alpha val="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66523-EFDC-43A0-8315-760F2BEB3F11}"/>
              </a:ext>
            </a:extLst>
          </p:cNvPr>
          <p:cNvSpPr>
            <a:spLocks noGrp="1"/>
          </p:cNvSpPr>
          <p:nvPr>
            <p:ph type="title"/>
          </p:nvPr>
        </p:nvSpPr>
        <p:spPr/>
        <p:txBody>
          <a:bodyPr/>
          <a:lstStyle/>
          <a:p>
            <a:r>
              <a:rPr lang="en-US" b="1" dirty="0">
                <a:latin typeface="Söhne"/>
              </a:rPr>
              <a:t>Cancelation trend for the period in view</a:t>
            </a:r>
            <a:endParaRPr lang="en-VC" b="1" dirty="0">
              <a:latin typeface="Söhne"/>
            </a:endParaRPr>
          </a:p>
        </p:txBody>
      </p:sp>
      <p:sp>
        <p:nvSpPr>
          <p:cNvPr id="5" name="Content Placeholder 4">
            <a:extLst>
              <a:ext uri="{FF2B5EF4-FFF2-40B4-BE49-F238E27FC236}">
                <a16:creationId xmlns:a16="http://schemas.microsoft.com/office/drawing/2014/main" id="{AE8ED411-BA97-4A08-8FFC-2E5E0DD4D08B}"/>
              </a:ext>
            </a:extLst>
          </p:cNvPr>
          <p:cNvSpPr>
            <a:spLocks noGrp="1"/>
          </p:cNvSpPr>
          <p:nvPr>
            <p:ph sz="half" idx="1"/>
          </p:nvPr>
        </p:nvSpPr>
        <p:spPr>
          <a:xfrm>
            <a:off x="838200" y="1825625"/>
            <a:ext cx="6194612" cy="4351338"/>
          </a:xfrm>
        </p:spPr>
        <p:txBody>
          <a:bodyPr>
            <a:normAutofit/>
          </a:bodyPr>
          <a:lstStyle/>
          <a:p>
            <a:r>
              <a:rPr lang="en-US" sz="2000" dirty="0"/>
              <a:t>In the year 2017, the hotel recorded a total of 6,514 bookings, demonstrating a cancelation rate of 15% and a redemption rate of 85%.</a:t>
            </a:r>
          </a:p>
          <a:p>
            <a:endParaRPr lang="en-US" sz="2000" dirty="0"/>
          </a:p>
          <a:p>
            <a:r>
              <a:rPr lang="en-US" sz="2000" dirty="0"/>
              <a:t>As we move to the year 2018, the total bookings increased to 29,761 but the cancellation rate also saw a rise to 37% resulting in redemption rate of 63%.  </a:t>
            </a:r>
            <a:endParaRPr lang="en-VC" sz="2000" dirty="0"/>
          </a:p>
        </p:txBody>
      </p:sp>
      <p:pic>
        <p:nvPicPr>
          <p:cNvPr id="4" name="Graphic 3" descr="Sleep with solid fill">
            <a:extLst>
              <a:ext uri="{FF2B5EF4-FFF2-40B4-BE49-F238E27FC236}">
                <a16:creationId xmlns:a16="http://schemas.microsoft.com/office/drawing/2014/main" id="{C097FAA6-D212-470F-B74F-166A30D366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17218" y="2135981"/>
            <a:ext cx="3357563" cy="2586037"/>
          </a:xfrm>
          <a:prstGeom prst="rect">
            <a:avLst/>
          </a:prstGeom>
        </p:spPr>
      </p:pic>
      <p:sp>
        <p:nvSpPr>
          <p:cNvPr id="6" name="Content Placeholder 5">
            <a:extLst>
              <a:ext uri="{FF2B5EF4-FFF2-40B4-BE49-F238E27FC236}">
                <a16:creationId xmlns:a16="http://schemas.microsoft.com/office/drawing/2014/main" id="{3FA63952-83F7-4600-A128-8D542AF55F28}"/>
              </a:ext>
            </a:extLst>
          </p:cNvPr>
          <p:cNvSpPr>
            <a:spLocks noGrp="1"/>
          </p:cNvSpPr>
          <p:nvPr>
            <p:ph sz="half" idx="2"/>
          </p:nvPr>
        </p:nvSpPr>
        <p:spPr>
          <a:xfrm>
            <a:off x="7140388" y="1825625"/>
            <a:ext cx="4719918" cy="4351338"/>
          </a:xfrm>
        </p:spPr>
        <p:txBody>
          <a:bodyPr/>
          <a:lstStyle/>
          <a:p>
            <a:endParaRPr lang="en-VC" dirty="0"/>
          </a:p>
        </p:txBody>
      </p:sp>
      <p:graphicFrame>
        <p:nvGraphicFramePr>
          <p:cNvPr id="8" name="Object 7">
            <a:extLst>
              <a:ext uri="{FF2B5EF4-FFF2-40B4-BE49-F238E27FC236}">
                <a16:creationId xmlns:a16="http://schemas.microsoft.com/office/drawing/2014/main" id="{EE238BAF-86DC-4F99-9F52-6D4BE4C05091}"/>
              </a:ext>
            </a:extLst>
          </p:cNvPr>
          <p:cNvGraphicFramePr>
            <a:graphicFrameLocks noChangeAspect="1"/>
          </p:cNvGraphicFramePr>
          <p:nvPr>
            <p:extLst>
              <p:ext uri="{D42A27DB-BD31-4B8C-83A1-F6EECF244321}">
                <p14:modId xmlns:p14="http://schemas.microsoft.com/office/powerpoint/2010/main" val="902007913"/>
              </p:ext>
            </p:extLst>
          </p:nvPr>
        </p:nvGraphicFramePr>
        <p:xfrm>
          <a:off x="7140388" y="1825625"/>
          <a:ext cx="4814047" cy="4351338"/>
        </p:xfrm>
        <a:graphic>
          <a:graphicData uri="http://schemas.openxmlformats.org/presentationml/2006/ole">
            <mc:AlternateContent xmlns:mc="http://schemas.openxmlformats.org/markup-compatibility/2006">
              <mc:Choice xmlns:v="urn:schemas-microsoft-com:vml" Requires="v">
                <p:oleObj spid="_x0000_s2052" name="Binary Worksheet" r:id="rId5" imgW="4886368" imgH="3438521" progId="Excel.SheetBinaryMacroEnabled.12">
                  <p:link updateAutomatic="1"/>
                </p:oleObj>
              </mc:Choice>
              <mc:Fallback>
                <p:oleObj name="Binary Worksheet" r:id="rId5" imgW="4886368" imgH="3438521" progId="Excel.SheetBinaryMacroEnabled.12">
                  <p:link updateAutomatic="1"/>
                  <p:pic>
                    <p:nvPicPr>
                      <p:cNvPr id="8" name="Object 7">
                        <a:extLst>
                          <a:ext uri="{FF2B5EF4-FFF2-40B4-BE49-F238E27FC236}">
                            <a16:creationId xmlns:a16="http://schemas.microsoft.com/office/drawing/2014/main" id="{EE238BAF-86DC-4F99-9F52-6D4BE4C05091}"/>
                          </a:ext>
                        </a:extLst>
                      </p:cNvPr>
                      <p:cNvPicPr/>
                      <p:nvPr/>
                    </p:nvPicPr>
                    <p:blipFill>
                      <a:blip r:embed="rId6"/>
                      <a:stretch>
                        <a:fillRect/>
                      </a:stretch>
                    </p:blipFill>
                    <p:spPr>
                      <a:xfrm>
                        <a:off x="7140388" y="1825625"/>
                        <a:ext cx="4814047" cy="4351338"/>
                      </a:xfrm>
                      <a:prstGeom prst="rect">
                        <a:avLst/>
                      </a:prstGeom>
                    </p:spPr>
                  </p:pic>
                </p:oleObj>
              </mc:Fallback>
            </mc:AlternateContent>
          </a:graphicData>
        </a:graphic>
      </p:graphicFrame>
    </p:spTree>
    <p:extLst>
      <p:ext uri="{BB962C8B-B14F-4D97-AF65-F5344CB8AC3E}">
        <p14:creationId xmlns:p14="http://schemas.microsoft.com/office/powerpoint/2010/main" val="2404224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accent5">
                <a:lumMod val="50000"/>
                <a:alpha val="55000"/>
              </a:schemeClr>
            </a:gs>
            <a:gs pos="0">
              <a:schemeClr val="accent1">
                <a:lumMod val="60000"/>
                <a:lumOff val="40000"/>
                <a:alpha val="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66523-EFDC-43A0-8315-760F2BEB3F11}"/>
              </a:ext>
            </a:extLst>
          </p:cNvPr>
          <p:cNvSpPr>
            <a:spLocks noGrp="1"/>
          </p:cNvSpPr>
          <p:nvPr>
            <p:ph type="title"/>
          </p:nvPr>
        </p:nvSpPr>
        <p:spPr/>
        <p:txBody>
          <a:bodyPr/>
          <a:lstStyle/>
          <a:p>
            <a:r>
              <a:rPr lang="en-US" b="1" dirty="0">
                <a:latin typeface="Söhne"/>
              </a:rPr>
              <a:t>Meal Plan Impacts</a:t>
            </a:r>
            <a:endParaRPr lang="en-VC" b="1" dirty="0">
              <a:latin typeface="Söhne"/>
            </a:endParaRPr>
          </a:p>
        </p:txBody>
      </p:sp>
      <p:sp>
        <p:nvSpPr>
          <p:cNvPr id="5" name="Content Placeholder 4">
            <a:extLst>
              <a:ext uri="{FF2B5EF4-FFF2-40B4-BE49-F238E27FC236}">
                <a16:creationId xmlns:a16="http://schemas.microsoft.com/office/drawing/2014/main" id="{AE8ED411-BA97-4A08-8FFC-2E5E0DD4D08B}"/>
              </a:ext>
            </a:extLst>
          </p:cNvPr>
          <p:cNvSpPr>
            <a:spLocks noGrp="1"/>
          </p:cNvSpPr>
          <p:nvPr>
            <p:ph sz="half" idx="1"/>
          </p:nvPr>
        </p:nvSpPr>
        <p:spPr>
          <a:xfrm>
            <a:off x="838199" y="1825625"/>
            <a:ext cx="6006353" cy="4351338"/>
          </a:xfrm>
        </p:spPr>
        <p:txBody>
          <a:bodyPr>
            <a:normAutofit/>
          </a:bodyPr>
          <a:lstStyle/>
          <a:p>
            <a:r>
              <a:rPr lang="en-US" sz="2000" b="0" i="0" dirty="0">
                <a:solidFill>
                  <a:srgbClr val="0D0D0D"/>
                </a:solidFill>
                <a:effectLst/>
                <a:latin typeface="Söhne"/>
              </a:rPr>
              <a:t>The analysis of cancellation rates across different meal plan types reveals distinct patterns.</a:t>
            </a:r>
          </a:p>
          <a:p>
            <a:r>
              <a:rPr lang="en-US" sz="2000" b="0" i="0" dirty="0">
                <a:solidFill>
                  <a:srgbClr val="0D0D0D"/>
                </a:solidFill>
                <a:effectLst/>
                <a:latin typeface="Söhne"/>
              </a:rPr>
              <a:t> Meal Plan 1 consistently secured the highest number of bookings for both years, showcasing its popularity among guests. </a:t>
            </a:r>
          </a:p>
          <a:p>
            <a:r>
              <a:rPr lang="en-US" sz="2000" b="0" i="0" dirty="0">
                <a:solidFill>
                  <a:srgbClr val="0D0D0D"/>
                </a:solidFill>
                <a:effectLst/>
                <a:latin typeface="Söhne"/>
              </a:rPr>
              <a:t>However, Meal Plan 2, while attracting a substantial number of bookings, experienced the highest cancellation rate overall, surpassing even Meal Plan 1 in cancellation frequency. </a:t>
            </a:r>
          </a:p>
          <a:p>
            <a:r>
              <a:rPr lang="en-US" sz="2000" b="0" i="0" dirty="0">
                <a:solidFill>
                  <a:srgbClr val="0D0D0D"/>
                </a:solidFill>
                <a:effectLst/>
                <a:latin typeface="Söhne"/>
              </a:rPr>
              <a:t>These findings emphasize the importance of understanding the guest’s behavior associated with meal plans, suggesting potential areas for targeted interventions to improve booking stability</a:t>
            </a:r>
            <a:endParaRPr lang="en-VC" sz="2000" dirty="0"/>
          </a:p>
        </p:txBody>
      </p:sp>
      <p:pic>
        <p:nvPicPr>
          <p:cNvPr id="4" name="Graphic 3" descr="Sleep with solid fill">
            <a:extLst>
              <a:ext uri="{FF2B5EF4-FFF2-40B4-BE49-F238E27FC236}">
                <a16:creationId xmlns:a16="http://schemas.microsoft.com/office/drawing/2014/main" id="{C097FAA6-D212-470F-B74F-166A30D366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17218" y="2043907"/>
            <a:ext cx="3357563" cy="2586037"/>
          </a:xfrm>
          <a:prstGeom prst="rect">
            <a:avLst/>
          </a:prstGeom>
        </p:spPr>
      </p:pic>
      <p:sp>
        <p:nvSpPr>
          <p:cNvPr id="6" name="Content Placeholder 5">
            <a:extLst>
              <a:ext uri="{FF2B5EF4-FFF2-40B4-BE49-F238E27FC236}">
                <a16:creationId xmlns:a16="http://schemas.microsoft.com/office/drawing/2014/main" id="{AE52C759-6533-43DE-B5A1-E618AB7820AF}"/>
              </a:ext>
            </a:extLst>
          </p:cNvPr>
          <p:cNvSpPr>
            <a:spLocks noGrp="1"/>
          </p:cNvSpPr>
          <p:nvPr>
            <p:ph sz="half" idx="2"/>
          </p:nvPr>
        </p:nvSpPr>
        <p:spPr>
          <a:xfrm>
            <a:off x="7100046" y="1825625"/>
            <a:ext cx="4639235" cy="4351338"/>
          </a:xfrm>
          <a:ln>
            <a:noFill/>
          </a:ln>
        </p:spPr>
        <p:txBody>
          <a:bodyPr/>
          <a:lstStyle/>
          <a:p>
            <a:endParaRPr lang="en-VC" dirty="0"/>
          </a:p>
        </p:txBody>
      </p:sp>
      <p:graphicFrame>
        <p:nvGraphicFramePr>
          <p:cNvPr id="7" name="Object 6">
            <a:extLst>
              <a:ext uri="{FF2B5EF4-FFF2-40B4-BE49-F238E27FC236}">
                <a16:creationId xmlns:a16="http://schemas.microsoft.com/office/drawing/2014/main" id="{A245D7BD-08E7-457D-A80D-390CEA0A36CA}"/>
              </a:ext>
            </a:extLst>
          </p:cNvPr>
          <p:cNvGraphicFramePr>
            <a:graphicFrameLocks noChangeAspect="1"/>
          </p:cNvGraphicFramePr>
          <p:nvPr>
            <p:extLst>
              <p:ext uri="{D42A27DB-BD31-4B8C-83A1-F6EECF244321}">
                <p14:modId xmlns:p14="http://schemas.microsoft.com/office/powerpoint/2010/main" val="3098224326"/>
              </p:ext>
            </p:extLst>
          </p:nvPr>
        </p:nvGraphicFramePr>
        <p:xfrm>
          <a:off x="7100047" y="1825625"/>
          <a:ext cx="4639235" cy="4351338"/>
        </p:xfrm>
        <a:graphic>
          <a:graphicData uri="http://schemas.openxmlformats.org/presentationml/2006/ole">
            <mc:AlternateContent xmlns:mc="http://schemas.openxmlformats.org/markup-compatibility/2006">
              <mc:Choice xmlns:v="urn:schemas-microsoft-com:vml" Requires="v">
                <p:oleObj spid="_x0000_s3076" name="Binary Worksheet" r:id="rId5" imgW="4276659" imgH="3438521" progId="Excel.SheetBinaryMacroEnabled.12">
                  <p:link updateAutomatic="1"/>
                </p:oleObj>
              </mc:Choice>
              <mc:Fallback>
                <p:oleObj name="Binary Worksheet" r:id="rId5" imgW="4276659" imgH="3438521" progId="Excel.SheetBinaryMacroEnabled.12">
                  <p:link updateAutomatic="1"/>
                  <p:pic>
                    <p:nvPicPr>
                      <p:cNvPr id="7" name="Object 6">
                        <a:extLst>
                          <a:ext uri="{FF2B5EF4-FFF2-40B4-BE49-F238E27FC236}">
                            <a16:creationId xmlns:a16="http://schemas.microsoft.com/office/drawing/2014/main" id="{A245D7BD-08E7-457D-A80D-390CEA0A36CA}"/>
                          </a:ext>
                        </a:extLst>
                      </p:cNvPr>
                      <p:cNvPicPr/>
                      <p:nvPr/>
                    </p:nvPicPr>
                    <p:blipFill>
                      <a:blip r:embed="rId6"/>
                      <a:stretch>
                        <a:fillRect/>
                      </a:stretch>
                    </p:blipFill>
                    <p:spPr>
                      <a:xfrm>
                        <a:off x="7100047" y="1825625"/>
                        <a:ext cx="4639235" cy="4351338"/>
                      </a:xfrm>
                      <a:prstGeom prst="rect">
                        <a:avLst/>
                      </a:prstGeom>
                    </p:spPr>
                  </p:pic>
                </p:oleObj>
              </mc:Fallback>
            </mc:AlternateContent>
          </a:graphicData>
        </a:graphic>
      </p:graphicFrame>
    </p:spTree>
    <p:extLst>
      <p:ext uri="{BB962C8B-B14F-4D97-AF65-F5344CB8AC3E}">
        <p14:creationId xmlns:p14="http://schemas.microsoft.com/office/powerpoint/2010/main" val="3508826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accent5">
                <a:lumMod val="50000"/>
                <a:alpha val="55000"/>
              </a:schemeClr>
            </a:gs>
            <a:gs pos="0">
              <a:schemeClr val="accent1">
                <a:lumMod val="60000"/>
                <a:lumOff val="40000"/>
                <a:alpha val="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66523-EFDC-43A0-8315-760F2BEB3F11}"/>
              </a:ext>
            </a:extLst>
          </p:cNvPr>
          <p:cNvSpPr>
            <a:spLocks noGrp="1"/>
          </p:cNvSpPr>
          <p:nvPr>
            <p:ph type="title"/>
          </p:nvPr>
        </p:nvSpPr>
        <p:spPr>
          <a:xfrm>
            <a:off x="762000" y="393746"/>
            <a:ext cx="10515600" cy="1325563"/>
          </a:xfrm>
        </p:spPr>
        <p:txBody>
          <a:bodyPr/>
          <a:lstStyle/>
          <a:p>
            <a:r>
              <a:rPr lang="en-US" b="1" dirty="0">
                <a:latin typeface="Söhne"/>
              </a:rPr>
              <a:t>Room Type Analysis</a:t>
            </a:r>
            <a:endParaRPr lang="en-VC" b="1" dirty="0">
              <a:latin typeface="Söhne"/>
            </a:endParaRPr>
          </a:p>
        </p:txBody>
      </p:sp>
      <p:sp>
        <p:nvSpPr>
          <p:cNvPr id="5" name="Content Placeholder 4">
            <a:extLst>
              <a:ext uri="{FF2B5EF4-FFF2-40B4-BE49-F238E27FC236}">
                <a16:creationId xmlns:a16="http://schemas.microsoft.com/office/drawing/2014/main" id="{AE8ED411-BA97-4A08-8FFC-2E5E0DD4D08B}"/>
              </a:ext>
            </a:extLst>
          </p:cNvPr>
          <p:cNvSpPr>
            <a:spLocks noGrp="1"/>
          </p:cNvSpPr>
          <p:nvPr>
            <p:ph sz="half" idx="1"/>
          </p:nvPr>
        </p:nvSpPr>
        <p:spPr>
          <a:xfrm>
            <a:off x="762000" y="1783369"/>
            <a:ext cx="6000748" cy="4351338"/>
          </a:xfrm>
        </p:spPr>
        <p:txBody>
          <a:bodyPr>
            <a:normAutofit/>
          </a:bodyPr>
          <a:lstStyle/>
          <a:p>
            <a:r>
              <a:rPr lang="en-US" sz="2000" b="0" i="0" dirty="0">
                <a:solidFill>
                  <a:srgbClr val="0D0D0D"/>
                </a:solidFill>
                <a:effectLst/>
                <a:latin typeface="Söhne"/>
              </a:rPr>
              <a:t>Room Type 1 consistently attracts the most bookings for both years, underscoring its popularity among guests. </a:t>
            </a:r>
          </a:p>
          <a:p>
            <a:r>
              <a:rPr lang="en-US" sz="2000" b="0" i="0" dirty="0">
                <a:solidFill>
                  <a:srgbClr val="0D0D0D"/>
                </a:solidFill>
                <a:effectLst/>
                <a:latin typeface="Söhne"/>
              </a:rPr>
              <a:t>However, Room Type 6 exhibits the highest cancellation rate, signaling a noteworthy trend in reservation dynamics. </a:t>
            </a:r>
          </a:p>
          <a:p>
            <a:r>
              <a:rPr lang="en-US" sz="2000" b="0" i="0" dirty="0">
                <a:solidFill>
                  <a:srgbClr val="0D0D0D"/>
                </a:solidFill>
                <a:effectLst/>
                <a:latin typeface="Söhne"/>
              </a:rPr>
              <a:t>These insights highlight the significance of understanding guest preferences and behavior associated with specific room types, providing valuable input for strategic decisions to optimize booking stability."</a:t>
            </a:r>
            <a:endParaRPr lang="en-VC" sz="2000" dirty="0">
              <a:latin typeface="Söhne"/>
            </a:endParaRPr>
          </a:p>
        </p:txBody>
      </p:sp>
      <p:sp>
        <p:nvSpPr>
          <p:cNvPr id="6" name="Content Placeholder 5">
            <a:extLst>
              <a:ext uri="{FF2B5EF4-FFF2-40B4-BE49-F238E27FC236}">
                <a16:creationId xmlns:a16="http://schemas.microsoft.com/office/drawing/2014/main" id="{F39857CC-4410-4C12-B909-381EA4976F06}"/>
              </a:ext>
            </a:extLst>
          </p:cNvPr>
          <p:cNvSpPr>
            <a:spLocks noGrp="1"/>
          </p:cNvSpPr>
          <p:nvPr>
            <p:ph sz="half" idx="2"/>
          </p:nvPr>
        </p:nvSpPr>
        <p:spPr>
          <a:xfrm>
            <a:off x="6898341" y="1825625"/>
            <a:ext cx="4750732" cy="4351338"/>
          </a:xfrm>
        </p:spPr>
        <p:txBody>
          <a:bodyPr/>
          <a:lstStyle/>
          <a:p>
            <a:endParaRPr lang="en-VC" dirty="0"/>
          </a:p>
        </p:txBody>
      </p:sp>
      <p:pic>
        <p:nvPicPr>
          <p:cNvPr id="4" name="Graphic 3" descr="Sleep with solid fill">
            <a:extLst>
              <a:ext uri="{FF2B5EF4-FFF2-40B4-BE49-F238E27FC236}">
                <a16:creationId xmlns:a16="http://schemas.microsoft.com/office/drawing/2014/main" id="{C097FAA6-D212-470F-B74F-166A30D366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17218" y="2011363"/>
            <a:ext cx="3357563" cy="2586037"/>
          </a:xfrm>
          <a:prstGeom prst="rect">
            <a:avLst/>
          </a:prstGeom>
        </p:spPr>
      </p:pic>
      <p:graphicFrame>
        <p:nvGraphicFramePr>
          <p:cNvPr id="7" name="Object 6">
            <a:extLst>
              <a:ext uri="{FF2B5EF4-FFF2-40B4-BE49-F238E27FC236}">
                <a16:creationId xmlns:a16="http://schemas.microsoft.com/office/drawing/2014/main" id="{05A1ABB8-6058-4334-93A0-4889B08C47E3}"/>
              </a:ext>
            </a:extLst>
          </p:cNvPr>
          <p:cNvGraphicFramePr>
            <a:graphicFrameLocks noChangeAspect="1"/>
          </p:cNvGraphicFramePr>
          <p:nvPr>
            <p:extLst>
              <p:ext uri="{D42A27DB-BD31-4B8C-83A1-F6EECF244321}">
                <p14:modId xmlns:p14="http://schemas.microsoft.com/office/powerpoint/2010/main" val="432528057"/>
              </p:ext>
            </p:extLst>
          </p:nvPr>
        </p:nvGraphicFramePr>
        <p:xfrm>
          <a:off x="6898341" y="1825625"/>
          <a:ext cx="4886325" cy="4351338"/>
        </p:xfrm>
        <a:graphic>
          <a:graphicData uri="http://schemas.openxmlformats.org/presentationml/2006/ole">
            <mc:AlternateContent xmlns:mc="http://schemas.openxmlformats.org/markup-compatibility/2006">
              <mc:Choice xmlns:v="urn:schemas-microsoft-com:vml" Requires="v">
                <p:oleObj spid="_x0000_s4100" name="Binary Worksheet" r:id="rId5" imgW="4886368" imgH="3057678" progId="Excel.SheetBinaryMacroEnabled.12">
                  <p:link updateAutomatic="1"/>
                </p:oleObj>
              </mc:Choice>
              <mc:Fallback>
                <p:oleObj name="Binary Worksheet" r:id="rId5" imgW="4886368" imgH="3057678" progId="Excel.SheetBinaryMacroEnabled.12">
                  <p:link updateAutomatic="1"/>
                  <p:pic>
                    <p:nvPicPr>
                      <p:cNvPr id="7" name="Object 6">
                        <a:extLst>
                          <a:ext uri="{FF2B5EF4-FFF2-40B4-BE49-F238E27FC236}">
                            <a16:creationId xmlns:a16="http://schemas.microsoft.com/office/drawing/2014/main" id="{05A1ABB8-6058-4334-93A0-4889B08C47E3}"/>
                          </a:ext>
                        </a:extLst>
                      </p:cNvPr>
                      <p:cNvPicPr/>
                      <p:nvPr/>
                    </p:nvPicPr>
                    <p:blipFill>
                      <a:blip r:embed="rId6"/>
                      <a:stretch>
                        <a:fillRect/>
                      </a:stretch>
                    </p:blipFill>
                    <p:spPr>
                      <a:xfrm>
                        <a:off x="6898341" y="1825625"/>
                        <a:ext cx="4886325" cy="4351338"/>
                      </a:xfrm>
                      <a:prstGeom prst="rect">
                        <a:avLst/>
                      </a:prstGeom>
                    </p:spPr>
                  </p:pic>
                </p:oleObj>
              </mc:Fallback>
            </mc:AlternateContent>
          </a:graphicData>
        </a:graphic>
      </p:graphicFrame>
    </p:spTree>
    <p:extLst>
      <p:ext uri="{BB962C8B-B14F-4D97-AF65-F5344CB8AC3E}">
        <p14:creationId xmlns:p14="http://schemas.microsoft.com/office/powerpoint/2010/main" val="1363468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accent5">
                <a:lumMod val="50000"/>
                <a:alpha val="55000"/>
              </a:schemeClr>
            </a:gs>
            <a:gs pos="0">
              <a:schemeClr val="accent1">
                <a:lumMod val="60000"/>
                <a:lumOff val="40000"/>
                <a:alpha val="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66523-EFDC-43A0-8315-760F2BEB3F11}"/>
              </a:ext>
            </a:extLst>
          </p:cNvPr>
          <p:cNvSpPr>
            <a:spLocks noGrp="1"/>
          </p:cNvSpPr>
          <p:nvPr>
            <p:ph type="title"/>
          </p:nvPr>
        </p:nvSpPr>
        <p:spPr>
          <a:xfrm>
            <a:off x="762000" y="407193"/>
            <a:ext cx="10515600" cy="1325563"/>
          </a:xfrm>
        </p:spPr>
        <p:txBody>
          <a:bodyPr/>
          <a:lstStyle/>
          <a:p>
            <a:r>
              <a:rPr lang="en-US" b="1" dirty="0">
                <a:latin typeface="Söhne"/>
              </a:rPr>
              <a:t>Market Segment Analysis</a:t>
            </a:r>
            <a:endParaRPr lang="en-VC" b="1" dirty="0">
              <a:latin typeface="Söhne"/>
            </a:endParaRPr>
          </a:p>
        </p:txBody>
      </p:sp>
      <p:sp>
        <p:nvSpPr>
          <p:cNvPr id="5" name="Content Placeholder 4">
            <a:extLst>
              <a:ext uri="{FF2B5EF4-FFF2-40B4-BE49-F238E27FC236}">
                <a16:creationId xmlns:a16="http://schemas.microsoft.com/office/drawing/2014/main" id="{AE8ED411-BA97-4A08-8FFC-2E5E0DD4D08B}"/>
              </a:ext>
            </a:extLst>
          </p:cNvPr>
          <p:cNvSpPr>
            <a:spLocks noGrp="1"/>
          </p:cNvSpPr>
          <p:nvPr>
            <p:ph sz="half" idx="1"/>
          </p:nvPr>
        </p:nvSpPr>
        <p:spPr>
          <a:xfrm>
            <a:off x="838199" y="1825625"/>
            <a:ext cx="6382871" cy="4351338"/>
          </a:xfrm>
        </p:spPr>
        <p:txBody>
          <a:bodyPr>
            <a:normAutofit/>
          </a:bodyPr>
          <a:lstStyle/>
          <a:p>
            <a:r>
              <a:rPr lang="en-US" sz="2000" b="0" i="0" dirty="0">
                <a:solidFill>
                  <a:srgbClr val="0D0D0D"/>
                </a:solidFill>
                <a:effectLst/>
                <a:latin typeface="Söhne"/>
              </a:rPr>
              <a:t>The online market segment emerges with both the highest booking volume and cancellation rate, suggesting a need for targeted strategies to improve booking stability within this segment.</a:t>
            </a:r>
          </a:p>
          <a:p>
            <a:r>
              <a:rPr lang="en-US" sz="2000" b="0" i="0" dirty="0">
                <a:solidFill>
                  <a:srgbClr val="0D0D0D"/>
                </a:solidFill>
                <a:effectLst/>
                <a:latin typeface="Söhne"/>
              </a:rPr>
              <a:t> Conversely, the complementary market segment, while having the lowest booking count, showcases an impressive 0% cancellation rate, underscoring the effectiveness of current practices in securing reservations from this segment</a:t>
            </a:r>
            <a:endParaRPr lang="en-VC" sz="2000" dirty="0">
              <a:latin typeface="Söhne"/>
            </a:endParaRPr>
          </a:p>
        </p:txBody>
      </p:sp>
      <p:sp>
        <p:nvSpPr>
          <p:cNvPr id="6" name="Content Placeholder 5">
            <a:extLst>
              <a:ext uri="{FF2B5EF4-FFF2-40B4-BE49-F238E27FC236}">
                <a16:creationId xmlns:a16="http://schemas.microsoft.com/office/drawing/2014/main" id="{F39857CC-4410-4C12-B909-381EA4976F06}"/>
              </a:ext>
            </a:extLst>
          </p:cNvPr>
          <p:cNvSpPr>
            <a:spLocks noGrp="1"/>
          </p:cNvSpPr>
          <p:nvPr>
            <p:ph sz="half" idx="2"/>
          </p:nvPr>
        </p:nvSpPr>
        <p:spPr>
          <a:xfrm>
            <a:off x="7436224" y="1825625"/>
            <a:ext cx="4343400" cy="4351338"/>
          </a:xfrm>
        </p:spPr>
        <p:txBody>
          <a:bodyPr/>
          <a:lstStyle/>
          <a:p>
            <a:endParaRPr lang="en-VC" dirty="0"/>
          </a:p>
        </p:txBody>
      </p:sp>
      <p:pic>
        <p:nvPicPr>
          <p:cNvPr id="4" name="Graphic 3" descr="Sleep with solid fill">
            <a:extLst>
              <a:ext uri="{FF2B5EF4-FFF2-40B4-BE49-F238E27FC236}">
                <a16:creationId xmlns:a16="http://schemas.microsoft.com/office/drawing/2014/main" id="{C097FAA6-D212-470F-B74F-166A30D366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17218" y="2031207"/>
            <a:ext cx="3357563" cy="2586037"/>
          </a:xfrm>
          <a:prstGeom prst="rect">
            <a:avLst/>
          </a:prstGeom>
        </p:spPr>
      </p:pic>
      <p:graphicFrame>
        <p:nvGraphicFramePr>
          <p:cNvPr id="3" name="Object 2">
            <a:extLst>
              <a:ext uri="{FF2B5EF4-FFF2-40B4-BE49-F238E27FC236}">
                <a16:creationId xmlns:a16="http://schemas.microsoft.com/office/drawing/2014/main" id="{9846CF72-A84A-4DF3-9E0D-264F3D15EA69}"/>
              </a:ext>
            </a:extLst>
          </p:cNvPr>
          <p:cNvGraphicFramePr>
            <a:graphicFrameLocks noChangeAspect="1"/>
          </p:cNvGraphicFramePr>
          <p:nvPr>
            <p:extLst>
              <p:ext uri="{D42A27DB-BD31-4B8C-83A1-F6EECF244321}">
                <p14:modId xmlns:p14="http://schemas.microsoft.com/office/powerpoint/2010/main" val="1271723850"/>
              </p:ext>
            </p:extLst>
          </p:nvPr>
        </p:nvGraphicFramePr>
        <p:xfrm>
          <a:off x="7436224" y="1825625"/>
          <a:ext cx="4542416" cy="4444208"/>
        </p:xfrm>
        <a:graphic>
          <a:graphicData uri="http://schemas.openxmlformats.org/presentationml/2006/ole">
            <mc:AlternateContent xmlns:mc="http://schemas.openxmlformats.org/markup-compatibility/2006">
              <mc:Choice xmlns:v="urn:schemas-microsoft-com:vml" Requires="v">
                <p:oleObj spid="_x0000_s5126" name="Binary Worksheet" r:id="rId5" imgW="4276659" imgH="3057678" progId="Excel.SheetBinaryMacroEnabled.12">
                  <p:link updateAutomatic="1"/>
                </p:oleObj>
              </mc:Choice>
              <mc:Fallback>
                <p:oleObj name="Binary Worksheet" r:id="rId5" imgW="4276659" imgH="3057678" progId="Excel.SheetBinaryMacroEnabled.12">
                  <p:link updateAutomatic="1"/>
                  <p:pic>
                    <p:nvPicPr>
                      <p:cNvPr id="3" name="Object 2">
                        <a:extLst>
                          <a:ext uri="{FF2B5EF4-FFF2-40B4-BE49-F238E27FC236}">
                            <a16:creationId xmlns:a16="http://schemas.microsoft.com/office/drawing/2014/main" id="{9846CF72-A84A-4DF3-9E0D-264F3D15EA69}"/>
                          </a:ext>
                        </a:extLst>
                      </p:cNvPr>
                      <p:cNvPicPr/>
                      <p:nvPr/>
                    </p:nvPicPr>
                    <p:blipFill>
                      <a:blip r:embed="rId6"/>
                      <a:stretch>
                        <a:fillRect/>
                      </a:stretch>
                    </p:blipFill>
                    <p:spPr>
                      <a:xfrm>
                        <a:off x="7436224" y="1825625"/>
                        <a:ext cx="4542416" cy="4444208"/>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167E9F75-7BFE-4D5C-B197-05D931A0BD20}"/>
              </a:ext>
            </a:extLst>
          </p:cNvPr>
          <p:cNvGraphicFramePr>
            <a:graphicFrameLocks noChangeAspect="1"/>
          </p:cNvGraphicFramePr>
          <p:nvPr>
            <p:extLst>
              <p:ext uri="{D42A27DB-BD31-4B8C-83A1-F6EECF244321}">
                <p14:modId xmlns:p14="http://schemas.microsoft.com/office/powerpoint/2010/main" val="377852957"/>
              </p:ext>
            </p:extLst>
          </p:nvPr>
        </p:nvGraphicFramePr>
        <p:xfrm>
          <a:off x="1331259" y="4491318"/>
          <a:ext cx="5226144" cy="1778515"/>
        </p:xfrm>
        <a:graphic>
          <a:graphicData uri="http://schemas.openxmlformats.org/presentationml/2006/ole">
            <mc:AlternateContent xmlns:mc="http://schemas.openxmlformats.org/markup-compatibility/2006">
              <mc:Choice xmlns:v="urn:schemas-microsoft-com:vml" Requires="v">
                <p:oleObj spid="_x0000_s5127" name="Binary Worksheet" r:id="rId7" imgW="3057620" imgH="1914395" progId="Excel.SheetBinaryMacroEnabled.12">
                  <p:link updateAutomatic="1"/>
                </p:oleObj>
              </mc:Choice>
              <mc:Fallback>
                <p:oleObj name="Binary Worksheet" r:id="rId7" imgW="3057620" imgH="1914395" progId="Excel.SheetBinaryMacroEnabled.12">
                  <p:link updateAutomatic="1"/>
                  <p:pic>
                    <p:nvPicPr>
                      <p:cNvPr id="7" name="Object 6">
                        <a:extLst>
                          <a:ext uri="{FF2B5EF4-FFF2-40B4-BE49-F238E27FC236}">
                            <a16:creationId xmlns:a16="http://schemas.microsoft.com/office/drawing/2014/main" id="{167E9F75-7BFE-4D5C-B197-05D931A0BD20}"/>
                          </a:ext>
                        </a:extLst>
                      </p:cNvPr>
                      <p:cNvPicPr/>
                      <p:nvPr/>
                    </p:nvPicPr>
                    <p:blipFill>
                      <a:blip r:embed="rId8"/>
                      <a:stretch>
                        <a:fillRect/>
                      </a:stretch>
                    </p:blipFill>
                    <p:spPr>
                      <a:xfrm>
                        <a:off x="1331259" y="4491318"/>
                        <a:ext cx="5226144" cy="1778515"/>
                      </a:xfrm>
                      <a:prstGeom prst="rect">
                        <a:avLst/>
                      </a:prstGeom>
                    </p:spPr>
                  </p:pic>
                </p:oleObj>
              </mc:Fallback>
            </mc:AlternateContent>
          </a:graphicData>
        </a:graphic>
      </p:graphicFrame>
    </p:spTree>
    <p:extLst>
      <p:ext uri="{BB962C8B-B14F-4D97-AF65-F5344CB8AC3E}">
        <p14:creationId xmlns:p14="http://schemas.microsoft.com/office/powerpoint/2010/main" val="3365680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chemeClr val="accent5">
                <a:lumMod val="50000"/>
                <a:alpha val="55000"/>
              </a:schemeClr>
            </a:gs>
            <a:gs pos="0">
              <a:schemeClr val="accent1">
                <a:lumMod val="60000"/>
                <a:lumOff val="40000"/>
                <a:alpha val="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29F01B-838C-4723-BBB1-B1900B91CFD5}"/>
              </a:ext>
            </a:extLst>
          </p:cNvPr>
          <p:cNvSpPr>
            <a:spLocks noGrp="1"/>
          </p:cNvSpPr>
          <p:nvPr>
            <p:ph type="title"/>
          </p:nvPr>
        </p:nvSpPr>
        <p:spPr/>
        <p:txBody>
          <a:bodyPr/>
          <a:lstStyle/>
          <a:p>
            <a:r>
              <a:rPr lang="en-US" b="1" dirty="0">
                <a:latin typeface="Söhne"/>
              </a:rPr>
              <a:t>Recommendation</a:t>
            </a:r>
            <a:endParaRPr lang="en-VC" b="1" dirty="0">
              <a:latin typeface="Söhne"/>
            </a:endParaRPr>
          </a:p>
        </p:txBody>
      </p:sp>
      <p:sp>
        <p:nvSpPr>
          <p:cNvPr id="5" name="Content Placeholder 4">
            <a:extLst>
              <a:ext uri="{FF2B5EF4-FFF2-40B4-BE49-F238E27FC236}">
                <a16:creationId xmlns:a16="http://schemas.microsoft.com/office/drawing/2014/main" id="{AE8ED411-BA97-4A08-8FFC-2E5E0DD4D08B}"/>
              </a:ext>
            </a:extLst>
          </p:cNvPr>
          <p:cNvSpPr>
            <a:spLocks noGrp="1"/>
          </p:cNvSpPr>
          <p:nvPr>
            <p:ph idx="1"/>
          </p:nvPr>
        </p:nvSpPr>
        <p:spPr>
          <a:xfrm>
            <a:off x="838200" y="1825625"/>
            <a:ext cx="10515600" cy="4667250"/>
          </a:xfrm>
        </p:spPr>
        <p:txBody>
          <a:bodyPr>
            <a:normAutofit lnSpcReduction="10000"/>
          </a:bodyPr>
          <a:lstStyle/>
          <a:p>
            <a:r>
              <a:rPr lang="en-US" sz="2000" b="1" i="1" dirty="0">
                <a:solidFill>
                  <a:srgbClr val="0D0D0D"/>
                </a:solidFill>
                <a:effectLst/>
                <a:latin typeface="Söhne"/>
              </a:rPr>
              <a:t>Package Deals</a:t>
            </a:r>
            <a:r>
              <a:rPr lang="en-US" sz="2000" b="0" i="1" dirty="0">
                <a:solidFill>
                  <a:srgbClr val="0D0D0D"/>
                </a:solidFill>
                <a:effectLst/>
                <a:latin typeface="Söhne"/>
              </a:rPr>
              <a:t>:</a:t>
            </a:r>
            <a:r>
              <a:rPr lang="en-US" sz="2000" b="0" i="0" dirty="0">
                <a:solidFill>
                  <a:srgbClr val="0D0D0D"/>
                </a:solidFill>
                <a:effectLst/>
                <a:latin typeface="Söhne"/>
              </a:rPr>
              <a:t> Develop enticing package deals that include meal plans, aiming to increase the overall value proposition for guests. Consider offering flexible meal plan options to cater to different guest preferences.</a:t>
            </a:r>
          </a:p>
          <a:p>
            <a:r>
              <a:rPr lang="en-US" sz="2000" b="1" i="1" dirty="0">
                <a:solidFill>
                  <a:srgbClr val="0D0D0D"/>
                </a:solidFill>
                <a:effectLst/>
                <a:latin typeface="Söhne"/>
              </a:rPr>
              <a:t>Promotional Campaigns</a:t>
            </a:r>
            <a:r>
              <a:rPr lang="en-US" sz="1400" b="0" i="1" dirty="0">
                <a:solidFill>
                  <a:srgbClr val="0D0D0D"/>
                </a:solidFill>
                <a:effectLst/>
                <a:latin typeface="Söhne"/>
              </a:rPr>
              <a:t>: </a:t>
            </a:r>
            <a:r>
              <a:rPr lang="en-US" sz="2000" b="0" i="0" dirty="0">
                <a:solidFill>
                  <a:srgbClr val="0D0D0D"/>
                </a:solidFill>
                <a:effectLst/>
                <a:latin typeface="Söhne"/>
              </a:rPr>
              <a:t>Launch targeted promotional campaigns highlighting the benefits of booking packages with meal plans, emphasizing the added value and convenience for guests.</a:t>
            </a:r>
            <a:endParaRPr lang="en-US" sz="2000" dirty="0">
              <a:solidFill>
                <a:srgbClr val="0D0D0D"/>
              </a:solidFill>
              <a:latin typeface="Söhne"/>
            </a:endParaRPr>
          </a:p>
          <a:p>
            <a:r>
              <a:rPr lang="en-US" sz="2000" b="1" i="1" dirty="0">
                <a:solidFill>
                  <a:srgbClr val="0D0D0D"/>
                </a:solidFill>
                <a:effectLst/>
                <a:latin typeface="Söhne"/>
              </a:rPr>
              <a:t>Review Room Type Policies</a:t>
            </a:r>
            <a:r>
              <a:rPr lang="en-US" sz="2000" b="0" i="1" dirty="0">
                <a:solidFill>
                  <a:srgbClr val="0D0D0D"/>
                </a:solidFill>
                <a:effectLst/>
                <a:latin typeface="Söhne"/>
              </a:rPr>
              <a:t>:</a:t>
            </a:r>
            <a:r>
              <a:rPr lang="en-US" sz="2000" b="0" i="0" dirty="0">
                <a:solidFill>
                  <a:srgbClr val="0D0D0D"/>
                </a:solidFill>
                <a:effectLst/>
                <a:latin typeface="Söhne"/>
              </a:rPr>
              <a:t> Evaluate the cancellation policies for room types with increased cancellation rates. If possible, adjust policies to make them more guest-friendly while ensuring operational feasibility.</a:t>
            </a:r>
          </a:p>
          <a:p>
            <a:r>
              <a:rPr lang="en-US" sz="2000" b="1" i="1" dirty="0">
                <a:solidFill>
                  <a:srgbClr val="0D0D0D"/>
                </a:solidFill>
                <a:effectLst/>
                <a:latin typeface="Söhne"/>
              </a:rPr>
              <a:t>Dynamic Pricing</a:t>
            </a:r>
            <a:r>
              <a:rPr lang="en-US" sz="2000" b="0" i="1" dirty="0">
                <a:solidFill>
                  <a:srgbClr val="0D0D0D"/>
                </a:solidFill>
                <a:effectLst/>
                <a:latin typeface="Söhne"/>
              </a:rPr>
              <a:t>:</a:t>
            </a:r>
            <a:r>
              <a:rPr lang="en-US" sz="2000" b="0" i="0" dirty="0">
                <a:solidFill>
                  <a:srgbClr val="0D0D0D"/>
                </a:solidFill>
                <a:effectLst/>
                <a:latin typeface="Söhne"/>
              </a:rPr>
              <a:t> Implement dynamic pricing strategies to adjust room rates based on demand, seasonality, and booking trends. Offering competitive rates during periods with historically lower cancellations may encourage more reservations.</a:t>
            </a:r>
            <a:endParaRPr lang="en-US" sz="2000" dirty="0">
              <a:solidFill>
                <a:srgbClr val="0D0D0D"/>
              </a:solidFill>
              <a:latin typeface="Söhne"/>
            </a:endParaRPr>
          </a:p>
          <a:p>
            <a:r>
              <a:rPr lang="en-US" sz="2000" b="1" i="1" dirty="0">
                <a:solidFill>
                  <a:srgbClr val="0D0D0D"/>
                </a:solidFill>
                <a:effectLst/>
                <a:latin typeface="Söhne"/>
              </a:rPr>
              <a:t>Diversification</a:t>
            </a:r>
            <a:r>
              <a:rPr lang="en-US" sz="2000" b="0" i="1" dirty="0">
                <a:solidFill>
                  <a:srgbClr val="0D0D0D"/>
                </a:solidFill>
                <a:effectLst/>
                <a:latin typeface="Söhne"/>
              </a:rPr>
              <a:t>:</a:t>
            </a:r>
            <a:r>
              <a:rPr lang="en-US" sz="2000" b="0" i="0" dirty="0">
                <a:solidFill>
                  <a:srgbClr val="0D0D0D"/>
                </a:solidFill>
                <a:effectLst/>
                <a:latin typeface="Söhne"/>
              </a:rPr>
              <a:t> Explore opportunities to diversify the guest base by tapping into segments with historically lower cancellation rates. Consider partnerships or collaborations to attract a more stable clients.</a:t>
            </a:r>
            <a:r>
              <a:rPr lang="en-US" sz="2000" dirty="0">
                <a:solidFill>
                  <a:srgbClr val="0D0D0D"/>
                </a:solidFill>
                <a:latin typeface="Söhne"/>
              </a:rPr>
              <a:t> </a:t>
            </a:r>
            <a:r>
              <a:rPr lang="en-US" sz="2000" b="0" i="0" dirty="0">
                <a:solidFill>
                  <a:srgbClr val="0D0D0D"/>
                </a:solidFill>
                <a:effectLst/>
                <a:latin typeface="Söhne"/>
              </a:rPr>
              <a:t>Tailor marketing and promotional strategies to target high-cancellation segments with personalized offers, loyalty programs, or exclusive deals.</a:t>
            </a:r>
          </a:p>
          <a:p>
            <a:pPr marL="0" indent="0">
              <a:buNone/>
            </a:pPr>
            <a:endParaRPr lang="en-US" sz="1400" dirty="0">
              <a:solidFill>
                <a:srgbClr val="0D0D0D"/>
              </a:solidFill>
              <a:latin typeface="Söhne"/>
            </a:endParaRPr>
          </a:p>
        </p:txBody>
      </p:sp>
      <p:pic>
        <p:nvPicPr>
          <p:cNvPr id="4" name="Graphic 3" descr="Sleep with solid fill">
            <a:extLst>
              <a:ext uri="{FF2B5EF4-FFF2-40B4-BE49-F238E27FC236}">
                <a16:creationId xmlns:a16="http://schemas.microsoft.com/office/drawing/2014/main" id="{C097FAA6-D212-470F-B74F-166A30D366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17218" y="2011363"/>
            <a:ext cx="3357563" cy="2586037"/>
          </a:xfrm>
          <a:prstGeom prst="rect">
            <a:avLst/>
          </a:prstGeom>
        </p:spPr>
      </p:pic>
    </p:spTree>
    <p:extLst>
      <p:ext uri="{BB962C8B-B14F-4D97-AF65-F5344CB8AC3E}">
        <p14:creationId xmlns:p14="http://schemas.microsoft.com/office/powerpoint/2010/main" val="2321836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2169</TotalTime>
  <Words>987</Words>
  <Application>Microsoft Office PowerPoint</Application>
  <PresentationFormat>Widescreen</PresentationFormat>
  <Paragraphs>55</Paragraphs>
  <Slides>11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6</vt:i4>
      </vt:variant>
      <vt:variant>
        <vt:lpstr>Slide Titles</vt:lpstr>
      </vt:variant>
      <vt:variant>
        <vt:i4>11</vt:i4>
      </vt:variant>
    </vt:vector>
  </HeadingPairs>
  <TitlesOfParts>
    <vt:vector size="24" baseType="lpstr">
      <vt:lpstr>Abadi</vt:lpstr>
      <vt:lpstr>Arial</vt:lpstr>
      <vt:lpstr>Calibri</vt:lpstr>
      <vt:lpstr>Calibri Light</vt:lpstr>
      <vt:lpstr>Century</vt:lpstr>
      <vt:lpstr>Söhne</vt:lpstr>
      <vt:lpstr>Office Theme</vt:lpstr>
      <vt:lpstr>file:///C:\Users\kaoth\OneDrive\Desktop\Data%20Science%20Lectures\Excel%20Sheet\Dashboarding\FutureTale%20Hotel%20Reservation\FutureTale%20Hotel%20Reservations%20Dataset.xlsb!Dashboard!R1C4:R35C29</vt:lpstr>
      <vt:lpstr>file:///C:\Users\kaoth\OneDrive\Desktop\Data%20Science%20Lectures\Excel%20Sheet\Dashboarding\FutureTale%20Hotel%20Reservation\FutureTale%20Hotel%20Reservations%20Dataset.xlsb!Pivot%20charts!R2C2:R19C9</vt:lpstr>
      <vt:lpstr>file:///C:\Users\kaoth\OneDrive\Desktop\Data%20Science%20Lectures\Excel%20Sheet\Dashboarding\FutureTale%20Hotel%20Reservation\FutureTale%20Hotel%20Reservations%20Dataset.xlsb!Pivot%20charts!R2C12:R19C18</vt:lpstr>
      <vt:lpstr>file:///C:\Users\kaoth\OneDrive\Desktop\Data%20Science%20Lectures\Excel%20Sheet\Dashboarding\FutureTale%20Hotel%20Reservation\FutureTale%20Hotel%20Reservations%20Dataset.xlsb!Pivot%20charts!R22C2:R37C9</vt:lpstr>
      <vt:lpstr>file:///C:\Users\kaoth\OneDrive\Desktop\Data%20Science%20Lectures\Excel%20Sheet\Dashboarding\FutureTale%20Hotel%20Reservation\FutureTale%20Hotel%20Reservations%20Dataset.xlsb!Pivot%20charts!R22C11:R37C17</vt:lpstr>
      <vt:lpstr>file:///C:\Users\kaoth\OneDrive\Desktop\Data%20Science%20Lectures\Excel%20Sheet\Dashboarding\FutureTale%20Hotel%20Reservation\FutureTale%20Hotel%20Reservations%20Dataset.xlsb!Pivot%20charts!R26C20:R35C24</vt:lpstr>
      <vt:lpstr>FutureTale Hotel Reservation</vt:lpstr>
      <vt:lpstr>Introduction</vt:lpstr>
      <vt:lpstr>PowerPoint Presentation</vt:lpstr>
      <vt:lpstr>Overall Booking and Cancellation Analysis:</vt:lpstr>
      <vt:lpstr>Cancelation trend for the period in view</vt:lpstr>
      <vt:lpstr>Meal Plan Impacts</vt:lpstr>
      <vt:lpstr>Room Type Analysis</vt:lpstr>
      <vt:lpstr>Market Segment Analysis</vt:lpstr>
      <vt:lpstr>Recommendation</vt:lpstr>
      <vt:lpstr>Recommendation Cont’d</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FutureTale Hotel Reservation</dc:title>
  <dc:creator>Adedeji kaothar</dc:creator>
  <cp:lastModifiedBy>Adedeji kaothar</cp:lastModifiedBy>
  <cp:revision>25</cp:revision>
  <dcterms:created xsi:type="dcterms:W3CDTF">2024-02-18T23:18:28Z</dcterms:created>
  <dcterms:modified xsi:type="dcterms:W3CDTF">2024-02-23T14:02:54Z</dcterms:modified>
</cp:coreProperties>
</file>