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2" r:id="rId4"/>
    <p:sldId id="258" r:id="rId5"/>
    <p:sldId id="269" r:id="rId6"/>
    <p:sldId id="263" r:id="rId7"/>
    <p:sldId id="278" r:id="rId8"/>
    <p:sldId id="277" r:id="rId9"/>
    <p:sldId id="284" r:id="rId10"/>
    <p:sldId id="281" r:id="rId11"/>
    <p:sldId id="285" r:id="rId12"/>
    <p:sldId id="286" r:id="rId13"/>
    <p:sldId id="265" r:id="rId14"/>
    <p:sldId id="266" r:id="rId15"/>
    <p:sldId id="276" r:id="rId16"/>
    <p:sldId id="274" r:id="rId17"/>
    <p:sldId id="287" r:id="rId18"/>
    <p:sldId id="271" r:id="rId19"/>
    <p:sldId id="273" r:id="rId20"/>
    <p:sldId id="268" r:id="rId21"/>
    <p:sldId id="272" r:id="rId22"/>
    <p:sldId id="275"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82"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8/31/2021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8/31/2021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2CC2-C4C8-43E2-AF06-2BC7CFCE75D7}"/>
              </a:ext>
            </a:extLst>
          </p:cNvPr>
          <p:cNvSpPr>
            <a:spLocks noGrp="1"/>
          </p:cNvSpPr>
          <p:nvPr>
            <p:ph type="ctrTitle"/>
          </p:nvPr>
        </p:nvSpPr>
        <p:spPr/>
        <p:txBody>
          <a:bodyPr/>
          <a:lstStyle/>
          <a:p>
            <a:r>
              <a:rPr lang="en-GB" dirty="0"/>
              <a:t>Early-Fire-Detection</a:t>
            </a:r>
          </a:p>
        </p:txBody>
      </p:sp>
      <p:sp>
        <p:nvSpPr>
          <p:cNvPr id="3" name="Subtitle 2">
            <a:extLst>
              <a:ext uri="{FF2B5EF4-FFF2-40B4-BE49-F238E27FC236}">
                <a16:creationId xmlns:a16="http://schemas.microsoft.com/office/drawing/2014/main" id="{9CD1AB07-BD5A-43EC-ABA8-DDB886DF355D}"/>
              </a:ext>
            </a:extLst>
          </p:cNvPr>
          <p:cNvSpPr>
            <a:spLocks noGrp="1"/>
          </p:cNvSpPr>
          <p:nvPr>
            <p:ph type="subTitle" idx="1"/>
          </p:nvPr>
        </p:nvSpPr>
        <p:spPr/>
        <p:txBody>
          <a:bodyPr/>
          <a:lstStyle/>
          <a:p>
            <a:r>
              <a:rPr lang="en-GB" dirty="0"/>
              <a:t>Deep-learning</a:t>
            </a:r>
          </a:p>
          <a:p>
            <a:r>
              <a:rPr lang="en-GB" dirty="0" err="1"/>
              <a:t>pytorch</a:t>
            </a:r>
            <a:endParaRPr lang="en-GB" dirty="0"/>
          </a:p>
        </p:txBody>
      </p:sp>
    </p:spTree>
    <p:extLst>
      <p:ext uri="{BB962C8B-B14F-4D97-AF65-F5344CB8AC3E}">
        <p14:creationId xmlns:p14="http://schemas.microsoft.com/office/powerpoint/2010/main" val="2231807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4CEC3CF-DD34-46FF-BC9F-0EEB6A4115B6}"/>
              </a:ext>
            </a:extLst>
          </p:cNvPr>
          <p:cNvSpPr>
            <a:spLocks noGrp="1"/>
          </p:cNvSpPr>
          <p:nvPr>
            <p:ph type="title"/>
          </p:nvPr>
        </p:nvSpPr>
        <p:spPr>
          <a:xfrm>
            <a:off x="-935476" y="4322663"/>
            <a:ext cx="3235147" cy="1055256"/>
          </a:xfrm>
        </p:spPr>
        <p:txBody>
          <a:bodyPr>
            <a:normAutofit/>
          </a:bodyPr>
          <a:lstStyle/>
          <a:p>
            <a:pPr algn="r"/>
            <a:r>
              <a:rPr lang="en-GB" b="1" dirty="0">
                <a:solidFill>
                  <a:srgbClr val="FF0000"/>
                </a:solidFill>
              </a:rPr>
              <a:t>Resnet50</a:t>
            </a:r>
          </a:p>
        </p:txBody>
      </p:sp>
      <p:sp>
        <p:nvSpPr>
          <p:cNvPr id="63" name="Freeform: Shape 6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Diagram&#10;&#10;Description automatically generated">
            <a:extLst>
              <a:ext uri="{FF2B5EF4-FFF2-40B4-BE49-F238E27FC236}">
                <a16:creationId xmlns:a16="http://schemas.microsoft.com/office/drawing/2014/main" id="{169B5C69-E446-40EF-B388-2F41C5336350}"/>
              </a:ext>
            </a:extLst>
          </p:cNvPr>
          <p:cNvPicPr>
            <a:picLocks noChangeAspect="1"/>
          </p:cNvPicPr>
          <p:nvPr/>
        </p:nvPicPr>
        <p:blipFill>
          <a:blip r:embed="rId2"/>
          <a:stretch>
            <a:fillRect/>
          </a:stretch>
        </p:blipFill>
        <p:spPr>
          <a:xfrm>
            <a:off x="1879037" y="248643"/>
            <a:ext cx="9187952" cy="3169841"/>
          </a:xfrm>
          <a:prstGeom prst="rect">
            <a:avLst/>
          </a:prstGeom>
        </p:spPr>
      </p:pic>
      <p:sp>
        <p:nvSpPr>
          <p:cNvPr id="3" name="Content Placeholder 2">
            <a:extLst>
              <a:ext uri="{FF2B5EF4-FFF2-40B4-BE49-F238E27FC236}">
                <a16:creationId xmlns:a16="http://schemas.microsoft.com/office/drawing/2014/main" id="{AA9C5B3E-C336-467A-827F-285C1A9CF265}"/>
              </a:ext>
            </a:extLst>
          </p:cNvPr>
          <p:cNvSpPr>
            <a:spLocks noGrp="1"/>
          </p:cNvSpPr>
          <p:nvPr>
            <p:ph idx="1"/>
          </p:nvPr>
        </p:nvSpPr>
        <p:spPr>
          <a:xfrm>
            <a:off x="6175411" y="4537826"/>
            <a:ext cx="5648815" cy="2364474"/>
          </a:xfrm>
        </p:spPr>
        <p:txBody>
          <a:bodyPr>
            <a:normAutofit/>
          </a:bodyPr>
          <a:lstStyle/>
          <a:p>
            <a:pPr>
              <a:lnSpc>
                <a:spcPct val="110000"/>
              </a:lnSpc>
              <a:buClr>
                <a:srgbClr val="FCA32C"/>
              </a:buClr>
            </a:pPr>
            <a:r>
              <a:rPr lang="en-US" sz="1200" b="1" dirty="0" err="1"/>
              <a:t>ResNet</a:t>
            </a:r>
            <a:r>
              <a:rPr lang="en-US" sz="1200" b="1" dirty="0"/>
              <a:t>, short for Residual Networks is a classic neural network used as a backbone for many computer vision tasks. It </a:t>
            </a:r>
            <a:r>
              <a:rPr lang="en-US" sz="1200" b="1" u="sng" dirty="0"/>
              <a:t>trains extremely deep neural networks with 150+layers successfully. It adds the output from an earlier layer to a later layer. This helps it mitigate the vanishing gradient problem</a:t>
            </a:r>
          </a:p>
          <a:p>
            <a:pPr>
              <a:lnSpc>
                <a:spcPct val="110000"/>
              </a:lnSpc>
              <a:buClr>
                <a:srgbClr val="FCA32C"/>
              </a:buClr>
            </a:pPr>
            <a:r>
              <a:rPr lang="en-US" sz="1200" b="1" u="sng" dirty="0"/>
              <a:t>They allow the model to learn an identity function which ensures that the higher layer will perform at least as good as the lower layer, and not worse</a:t>
            </a:r>
          </a:p>
        </p:txBody>
      </p:sp>
      <p:sp>
        <p:nvSpPr>
          <p:cNvPr id="62" name="Content Placeholder 2">
            <a:extLst>
              <a:ext uri="{FF2B5EF4-FFF2-40B4-BE49-F238E27FC236}">
                <a16:creationId xmlns:a16="http://schemas.microsoft.com/office/drawing/2014/main" id="{F0A9E513-F632-436F-84BF-F105EDBA75F1}"/>
              </a:ext>
            </a:extLst>
          </p:cNvPr>
          <p:cNvSpPr txBox="1">
            <a:spLocks/>
          </p:cNvSpPr>
          <p:nvPr/>
        </p:nvSpPr>
        <p:spPr>
          <a:xfrm>
            <a:off x="175151" y="4595285"/>
            <a:ext cx="5648815" cy="224376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nSpc>
                <a:spcPct val="110000"/>
              </a:lnSpc>
              <a:buClr>
                <a:srgbClr val="FCA32C"/>
              </a:buClr>
            </a:pPr>
            <a:r>
              <a:rPr lang="en-US" sz="1200" b="1" dirty="0"/>
              <a:t>The concept of skip connections was introduced by </a:t>
            </a:r>
            <a:r>
              <a:rPr lang="en-US" sz="1200" b="1" dirty="0" err="1"/>
              <a:t>ResNet</a:t>
            </a:r>
            <a:r>
              <a:rPr lang="en-US" sz="1200" b="1" dirty="0"/>
              <a:t>. adding the original input to the output of the convolution block. </a:t>
            </a:r>
          </a:p>
          <a:p>
            <a:pPr>
              <a:lnSpc>
                <a:spcPct val="110000"/>
              </a:lnSpc>
              <a:buClr>
                <a:srgbClr val="FCA32C"/>
              </a:buClr>
            </a:pPr>
            <a:r>
              <a:rPr lang="en-US" sz="1200" b="1" dirty="0"/>
              <a:t>Convolution + batch norm operations are done in a way that the output shape is the same, then we can simply add them </a:t>
            </a:r>
          </a:p>
          <a:p>
            <a:pPr>
              <a:lnSpc>
                <a:spcPct val="110000"/>
              </a:lnSpc>
              <a:buClr>
                <a:srgbClr val="FCA32C"/>
              </a:buClr>
            </a:pPr>
            <a:r>
              <a:rPr lang="en-US" sz="1200" b="1" dirty="0"/>
              <a:t>The ResNet-50 has over 23 million trainable parameters.</a:t>
            </a:r>
            <a:endParaRPr lang="en-GB" sz="1200" b="1" dirty="0"/>
          </a:p>
        </p:txBody>
      </p:sp>
    </p:spTree>
    <p:extLst>
      <p:ext uri="{BB962C8B-B14F-4D97-AF65-F5344CB8AC3E}">
        <p14:creationId xmlns:p14="http://schemas.microsoft.com/office/powerpoint/2010/main" val="309027095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11">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4" name="Rectangle 33">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34">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8" name="Rectangle 37">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34DA07C-A14B-4B34-B480-DAC1B2F6B49A}"/>
              </a:ext>
            </a:extLst>
          </p:cNvPr>
          <p:cNvSpPr>
            <a:spLocks noGrp="1"/>
          </p:cNvSpPr>
          <p:nvPr>
            <p:ph type="title"/>
          </p:nvPr>
        </p:nvSpPr>
        <p:spPr>
          <a:xfrm>
            <a:off x="8825306" y="1477651"/>
            <a:ext cx="2929372" cy="2468207"/>
          </a:xfrm>
        </p:spPr>
        <p:txBody>
          <a:bodyPr vert="horz" lIns="228600" tIns="228600" rIns="228600" bIns="0" rtlCol="0" anchor="b">
            <a:normAutofit/>
          </a:bodyPr>
          <a:lstStyle/>
          <a:p>
            <a:pPr algn="l">
              <a:lnSpc>
                <a:spcPct val="80000"/>
              </a:lnSpc>
            </a:pPr>
            <a:r>
              <a:rPr lang="en-US">
                <a:solidFill>
                  <a:schemeClr val="tx2"/>
                </a:solidFill>
              </a:rPr>
              <a:t>Resnet50</a:t>
            </a:r>
          </a:p>
        </p:txBody>
      </p:sp>
      <p:sp>
        <p:nvSpPr>
          <p:cNvPr id="72"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Shape 65">
            <a:extLst>
              <a:ext uri="{FF2B5EF4-FFF2-40B4-BE49-F238E27FC236}">
                <a16:creationId xmlns:a16="http://schemas.microsoft.com/office/drawing/2014/main" id="{138AF5D2-3A9C-4E8F-B879-36865366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Content Placeholder 4" descr="Text&#10;&#10;Description automatically generated">
            <a:extLst>
              <a:ext uri="{FF2B5EF4-FFF2-40B4-BE49-F238E27FC236}">
                <a16:creationId xmlns:a16="http://schemas.microsoft.com/office/drawing/2014/main" id="{BD07D101-4060-4A2E-B408-5CB0AB25864A}"/>
              </a:ext>
            </a:extLst>
          </p:cNvPr>
          <p:cNvPicPr>
            <a:picLocks noGrp="1" noChangeAspect="1"/>
          </p:cNvPicPr>
          <p:nvPr>
            <p:ph idx="1"/>
          </p:nvPr>
        </p:nvPicPr>
        <p:blipFill rotWithShape="1">
          <a:blip r:embed="rId2"/>
          <a:srcRect l="9032" r="11434" b="2"/>
          <a:stretch/>
        </p:blipFill>
        <p:spPr>
          <a:xfrm>
            <a:off x="932740" y="461405"/>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296367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EA06921-3C0C-4126-AF75-9499D48390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B8087084-CC7C-4D37-B821-F12CD3D29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27EF3C6-8AF8-41C0-B4DF-664F24087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6AD5CB4-13ED-4F2B-BA75-CA731F668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6C2FD3B8-D702-4F83-BA99-D23921211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1AF0D977-DBC6-44B7-93FB-3F76406CF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3ED27DF-D17E-4922-8394-821ED9253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800084EB-3C31-445C-8B2E-F43BA7ED3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EE7F4D6-BE2E-41A9-A417-BA1AE4583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805A789-4E10-46CF-A22B-8841C1CDF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BD0D630-7987-48B7-A636-0ED234E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4E7D46D-851A-4DA9-B24D-19DAE1FCF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A38A754-A53E-469C-B89B-6C7FF960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AC17457-E557-440A-B5E0-40DFEEC89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697814-F310-40D2-8E79-93C188107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CA691A3-EEBB-46A7-A973-B1E2DD112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B7361B78-110B-4437-8058-4E05A4234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7B9FFE1-BC8C-4C55-AE5D-8FDD78001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F87417E-9520-42E0-84D2-0C022548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235F6B6-5324-426D-84BE-EF96FD430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93C61D3-C80D-4599-8280-763868B24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D6D942F2-89B9-4755-89D9-436583176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C40B6375-7479-45C4-8B99-EA1CF75F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42C7D9"/>
            </a:solidFill>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1C3B11D3-5ACC-4A3D-81A7-E0ED825D31D2}"/>
              </a:ext>
            </a:extLst>
          </p:cNvPr>
          <p:cNvPicPr>
            <a:picLocks noGrp="1" noChangeAspect="1"/>
          </p:cNvPicPr>
          <p:nvPr>
            <p:ph idx="1"/>
          </p:nvPr>
        </p:nvPicPr>
        <p:blipFill>
          <a:blip r:embed="rId2"/>
          <a:stretch>
            <a:fillRect/>
          </a:stretch>
        </p:blipFill>
        <p:spPr>
          <a:xfrm>
            <a:off x="2257781" y="558702"/>
            <a:ext cx="7498604" cy="5586460"/>
          </a:xfrm>
          <a:prstGeom prst="rect">
            <a:avLst/>
          </a:prstGeom>
        </p:spPr>
      </p:pic>
    </p:spTree>
    <p:extLst>
      <p:ext uri="{BB962C8B-B14F-4D97-AF65-F5344CB8AC3E}">
        <p14:creationId xmlns:p14="http://schemas.microsoft.com/office/powerpoint/2010/main" val="174495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740C-0026-45A6-AE6C-5B98229F9CAD}"/>
              </a:ext>
            </a:extLst>
          </p:cNvPr>
          <p:cNvSpPr>
            <a:spLocks noGrp="1"/>
          </p:cNvSpPr>
          <p:nvPr>
            <p:ph type="title"/>
          </p:nvPr>
        </p:nvSpPr>
        <p:spPr/>
        <p:txBody>
          <a:bodyPr>
            <a:normAutofit fontScale="90000"/>
          </a:bodyPr>
          <a:lstStyle/>
          <a:p>
            <a:r>
              <a:rPr lang="en-US" dirty="0"/>
              <a:t>Experiment parameters recorded and logged</a:t>
            </a:r>
            <a:endParaRPr lang="en-GB" dirty="0"/>
          </a:p>
        </p:txBody>
      </p:sp>
      <p:sp>
        <p:nvSpPr>
          <p:cNvPr id="3" name="Content Placeholder 2">
            <a:extLst>
              <a:ext uri="{FF2B5EF4-FFF2-40B4-BE49-F238E27FC236}">
                <a16:creationId xmlns:a16="http://schemas.microsoft.com/office/drawing/2014/main" id="{07A71264-9E14-4452-8EB0-C772E52DAA75}"/>
              </a:ext>
            </a:extLst>
          </p:cNvPr>
          <p:cNvSpPr>
            <a:spLocks noGrp="1"/>
          </p:cNvSpPr>
          <p:nvPr>
            <p:ph idx="1"/>
          </p:nvPr>
        </p:nvSpPr>
        <p:spPr>
          <a:xfrm>
            <a:off x="4762831" y="803186"/>
            <a:ext cx="6637489" cy="5248622"/>
          </a:xfrm>
        </p:spPr>
        <p:txBody>
          <a:bodyPr/>
          <a:lstStyle/>
          <a:p>
            <a:r>
              <a:rPr lang="en-GB" dirty="0"/>
              <a:t>CNN : 20 epochs, SGD , </a:t>
            </a:r>
            <a:r>
              <a:rPr lang="en-GB" dirty="0" err="1"/>
              <a:t>lr</a:t>
            </a:r>
            <a:r>
              <a:rPr lang="en-GB" dirty="0"/>
              <a:t>=0.001, momentum=0.9</a:t>
            </a:r>
          </a:p>
          <a:p>
            <a:pPr marL="0" indent="0">
              <a:buNone/>
            </a:pPr>
            <a:r>
              <a:rPr lang="en-GB" dirty="0"/>
              <a:t>              </a:t>
            </a:r>
            <a:r>
              <a:rPr lang="en-GB" dirty="0">
                <a:solidFill>
                  <a:schemeClr val="accent1"/>
                </a:solidFill>
              </a:rPr>
              <a:t>accuracy = 0.74</a:t>
            </a:r>
          </a:p>
          <a:p>
            <a:r>
              <a:rPr lang="en-GB" dirty="0"/>
              <a:t>Resnet(pretrained) : 20 epochs, Adam and </a:t>
            </a:r>
            <a:r>
              <a:rPr lang="en-GB" dirty="0" err="1"/>
              <a:t>lr</a:t>
            </a:r>
            <a:r>
              <a:rPr lang="en-GB" dirty="0"/>
              <a:t>=0.003 </a:t>
            </a:r>
          </a:p>
          <a:p>
            <a:pPr marL="0" indent="0">
              <a:buNone/>
            </a:pPr>
            <a:r>
              <a:rPr lang="en-GB" dirty="0">
                <a:solidFill>
                  <a:schemeClr val="accent1"/>
                </a:solidFill>
              </a:rPr>
              <a:t>               accuracy = 0.95</a:t>
            </a:r>
          </a:p>
          <a:p>
            <a:r>
              <a:rPr lang="en-GB" dirty="0"/>
              <a:t>Resnet (pretrained) : 20 epochs, SGD and </a:t>
            </a:r>
            <a:r>
              <a:rPr lang="en-GB" dirty="0" err="1"/>
              <a:t>lr</a:t>
            </a:r>
            <a:r>
              <a:rPr lang="en-GB" dirty="0"/>
              <a:t>=0.03 </a:t>
            </a:r>
          </a:p>
          <a:p>
            <a:pPr marL="0" indent="0">
              <a:buNone/>
            </a:pPr>
            <a:r>
              <a:rPr lang="en-GB" dirty="0">
                <a:solidFill>
                  <a:schemeClr val="accent1"/>
                </a:solidFill>
              </a:rPr>
              <a:t>                accuracy = 0.92</a:t>
            </a:r>
            <a:endParaRPr lang="en-GB" dirty="0"/>
          </a:p>
          <a:p>
            <a:r>
              <a:rPr lang="en-GB" dirty="0"/>
              <a:t>Inception V3 (pretrained) : </a:t>
            </a:r>
          </a:p>
          <a:p>
            <a:pPr marL="0" indent="0">
              <a:buNone/>
            </a:pPr>
            <a:r>
              <a:rPr lang="en-GB" dirty="0"/>
              <a:t>               -Part 1 : RMSprop / Adam</a:t>
            </a:r>
          </a:p>
          <a:p>
            <a:pPr marL="0" indent="0">
              <a:buNone/>
            </a:pPr>
            <a:r>
              <a:rPr lang="en-GB" dirty="0"/>
              <a:t>               - Part 2 : SGD with different learning rates from   </a:t>
            </a:r>
          </a:p>
          <a:p>
            <a:pPr marL="0" indent="0">
              <a:buNone/>
            </a:pPr>
            <a:r>
              <a:rPr lang="en-GB" dirty="0"/>
              <a:t>                            0.00001 to 0.01 : </a:t>
            </a:r>
            <a:r>
              <a:rPr lang="en-GB" dirty="0">
                <a:solidFill>
                  <a:schemeClr val="accent1"/>
                </a:solidFill>
              </a:rPr>
              <a:t>accuracy from 0,85 to 0.89</a:t>
            </a:r>
          </a:p>
        </p:txBody>
      </p:sp>
    </p:spTree>
    <p:extLst>
      <p:ext uri="{BB962C8B-B14F-4D97-AF65-F5344CB8AC3E}">
        <p14:creationId xmlns:p14="http://schemas.microsoft.com/office/powerpoint/2010/main" val="62538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C6E9-D684-42AB-9013-ECF24A0E7BD4}"/>
              </a:ext>
            </a:extLst>
          </p:cNvPr>
          <p:cNvSpPr>
            <a:spLocks noGrp="1"/>
          </p:cNvSpPr>
          <p:nvPr>
            <p:ph type="title"/>
          </p:nvPr>
        </p:nvSpPr>
        <p:spPr/>
        <p:txBody>
          <a:bodyPr>
            <a:noAutofit/>
          </a:bodyPr>
          <a:lstStyle/>
          <a:p>
            <a:pPr algn="l"/>
            <a:r>
              <a:rPr lang="en-GB" sz="2800" dirty="0"/>
              <a:t>Resnet50 with Adam optimizer evaluated for overfitting and underfitting: </a:t>
            </a:r>
            <a:r>
              <a:rPr lang="en-GB" sz="2000" dirty="0"/>
              <a:t>loss  in the training is expected to be lower</a:t>
            </a:r>
            <a:endParaRPr lang="en-GB" sz="2800" dirty="0"/>
          </a:p>
        </p:txBody>
      </p:sp>
      <p:pic>
        <p:nvPicPr>
          <p:cNvPr id="15" name="Content Placeholder 14" descr="Graphical user interface&#10;&#10;Description automatically generated">
            <a:extLst>
              <a:ext uri="{FF2B5EF4-FFF2-40B4-BE49-F238E27FC236}">
                <a16:creationId xmlns:a16="http://schemas.microsoft.com/office/drawing/2014/main" id="{46BFD64C-F48E-4E14-94D3-B5B367F55B69}"/>
              </a:ext>
            </a:extLst>
          </p:cNvPr>
          <p:cNvPicPr>
            <a:picLocks noGrp="1" noChangeAspect="1"/>
          </p:cNvPicPr>
          <p:nvPr>
            <p:ph idx="1"/>
          </p:nvPr>
        </p:nvPicPr>
        <p:blipFill>
          <a:blip r:embed="rId2"/>
          <a:stretch>
            <a:fillRect/>
          </a:stretch>
        </p:blipFill>
        <p:spPr>
          <a:xfrm>
            <a:off x="4828532" y="3517490"/>
            <a:ext cx="6993800" cy="2977638"/>
          </a:xfrm>
        </p:spPr>
      </p:pic>
      <p:pic>
        <p:nvPicPr>
          <p:cNvPr id="13" name="Picture 12" descr="Chart, line chart&#10;&#10;Description automatically generated">
            <a:extLst>
              <a:ext uri="{FF2B5EF4-FFF2-40B4-BE49-F238E27FC236}">
                <a16:creationId xmlns:a16="http://schemas.microsoft.com/office/drawing/2014/main" id="{40A2AA23-8CD7-41A2-AA42-BB96280FC3D2}"/>
              </a:ext>
            </a:extLst>
          </p:cNvPr>
          <p:cNvPicPr>
            <a:picLocks noChangeAspect="1"/>
          </p:cNvPicPr>
          <p:nvPr/>
        </p:nvPicPr>
        <p:blipFill>
          <a:blip r:embed="rId3"/>
          <a:stretch>
            <a:fillRect/>
          </a:stretch>
        </p:blipFill>
        <p:spPr>
          <a:xfrm>
            <a:off x="4896463" y="81274"/>
            <a:ext cx="6925869" cy="3148884"/>
          </a:xfrm>
          <a:prstGeom prst="rect">
            <a:avLst/>
          </a:prstGeom>
        </p:spPr>
      </p:pic>
    </p:spTree>
    <p:extLst>
      <p:ext uri="{BB962C8B-B14F-4D97-AF65-F5344CB8AC3E}">
        <p14:creationId xmlns:p14="http://schemas.microsoft.com/office/powerpoint/2010/main" val="351139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4A3E-4058-4616-8C64-C63270E794E2}"/>
              </a:ext>
            </a:extLst>
          </p:cNvPr>
          <p:cNvSpPr>
            <a:spLocks noGrp="1"/>
          </p:cNvSpPr>
          <p:nvPr>
            <p:ph type="title"/>
          </p:nvPr>
        </p:nvSpPr>
        <p:spPr/>
        <p:txBody>
          <a:bodyPr/>
          <a:lstStyle/>
          <a:p>
            <a:endParaRPr lang="en-GB" dirty="0"/>
          </a:p>
        </p:txBody>
      </p:sp>
      <p:pic>
        <p:nvPicPr>
          <p:cNvPr id="4" name="Content Placeholder 3" descr="Graphical user interface&#10;&#10;Description automatically generated">
            <a:extLst>
              <a:ext uri="{FF2B5EF4-FFF2-40B4-BE49-F238E27FC236}">
                <a16:creationId xmlns:a16="http://schemas.microsoft.com/office/drawing/2014/main" id="{6FE58EE8-E9DC-4347-A9AD-791E8F1BBBF2}"/>
              </a:ext>
            </a:extLst>
          </p:cNvPr>
          <p:cNvPicPr>
            <a:picLocks noGrp="1" noChangeAspect="1"/>
          </p:cNvPicPr>
          <p:nvPr>
            <p:ph idx="1"/>
          </p:nvPr>
        </p:nvPicPr>
        <p:blipFill>
          <a:blip r:embed="rId2"/>
          <a:stretch>
            <a:fillRect/>
          </a:stretch>
        </p:blipFill>
        <p:spPr>
          <a:xfrm>
            <a:off x="414808" y="1068692"/>
            <a:ext cx="10888561" cy="4917843"/>
          </a:xfrm>
          <a:prstGeom prst="rect">
            <a:avLst/>
          </a:prstGeom>
        </p:spPr>
      </p:pic>
    </p:spTree>
    <p:extLst>
      <p:ext uri="{BB962C8B-B14F-4D97-AF65-F5344CB8AC3E}">
        <p14:creationId xmlns:p14="http://schemas.microsoft.com/office/powerpoint/2010/main" val="31436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C825-46AC-46B2-B999-FD2DFC8B6511}"/>
              </a:ext>
            </a:extLst>
          </p:cNvPr>
          <p:cNvSpPr>
            <a:spLocks noGrp="1"/>
          </p:cNvSpPr>
          <p:nvPr>
            <p:ph type="title"/>
          </p:nvPr>
        </p:nvSpPr>
        <p:spPr/>
        <p:txBody>
          <a:bodyPr>
            <a:normAutofit fontScale="90000"/>
          </a:bodyPr>
          <a:lstStyle/>
          <a:p>
            <a:r>
              <a:rPr lang="en-GB" sz="3100" dirty="0"/>
              <a:t>Resnet SGD evaluated for overfitting and underfitting</a:t>
            </a:r>
            <a:r>
              <a:rPr lang="en-GB" dirty="0"/>
              <a:t>: </a:t>
            </a:r>
            <a:r>
              <a:rPr lang="en-GB" sz="3100" dirty="0"/>
              <a:t>loss is smaller in the training after changing test dataset</a:t>
            </a:r>
            <a:endParaRPr lang="en-GB" dirty="0"/>
          </a:p>
        </p:txBody>
      </p:sp>
      <p:pic>
        <p:nvPicPr>
          <p:cNvPr id="5" name="Content Placeholder 4" descr="Chart, line chart&#10;&#10;Description automatically generated">
            <a:extLst>
              <a:ext uri="{FF2B5EF4-FFF2-40B4-BE49-F238E27FC236}">
                <a16:creationId xmlns:a16="http://schemas.microsoft.com/office/drawing/2014/main" id="{39128146-B44B-4955-9861-B7FED2C53CC2}"/>
              </a:ext>
            </a:extLst>
          </p:cNvPr>
          <p:cNvPicPr>
            <a:picLocks noGrp="1" noChangeAspect="1"/>
          </p:cNvPicPr>
          <p:nvPr>
            <p:ph idx="1"/>
          </p:nvPr>
        </p:nvPicPr>
        <p:blipFill>
          <a:blip r:embed="rId2"/>
          <a:stretch>
            <a:fillRect/>
          </a:stretch>
        </p:blipFill>
        <p:spPr>
          <a:xfrm>
            <a:off x="5253272" y="3578146"/>
            <a:ext cx="6281738" cy="2819600"/>
          </a:xfrm>
        </p:spPr>
      </p:pic>
      <p:pic>
        <p:nvPicPr>
          <p:cNvPr id="9" name="Picture 8" descr="Chart, line chart&#10;&#10;Description automatically generated">
            <a:extLst>
              <a:ext uri="{FF2B5EF4-FFF2-40B4-BE49-F238E27FC236}">
                <a16:creationId xmlns:a16="http://schemas.microsoft.com/office/drawing/2014/main" id="{2172ABEC-F49D-4545-925A-13CF03611B3C}"/>
              </a:ext>
            </a:extLst>
          </p:cNvPr>
          <p:cNvPicPr>
            <a:picLocks noChangeAspect="1"/>
          </p:cNvPicPr>
          <p:nvPr/>
        </p:nvPicPr>
        <p:blipFill>
          <a:blip r:embed="rId3"/>
          <a:stretch>
            <a:fillRect/>
          </a:stretch>
        </p:blipFill>
        <p:spPr>
          <a:xfrm>
            <a:off x="5390025" y="692578"/>
            <a:ext cx="6008231" cy="2736422"/>
          </a:xfrm>
          <a:prstGeom prst="rect">
            <a:avLst/>
          </a:prstGeom>
        </p:spPr>
      </p:pic>
    </p:spTree>
    <p:extLst>
      <p:ext uri="{BB962C8B-B14F-4D97-AF65-F5344CB8AC3E}">
        <p14:creationId xmlns:p14="http://schemas.microsoft.com/office/powerpoint/2010/main" val="336353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1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1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C8B412F-74FC-436C-AE0E-564C94C07428}"/>
              </a:ext>
            </a:extLst>
          </p:cNvPr>
          <p:cNvSpPr>
            <a:spLocks noGrp="1"/>
          </p:cNvSpPr>
          <p:nvPr>
            <p:ph type="title"/>
          </p:nvPr>
        </p:nvSpPr>
        <p:spPr>
          <a:xfrm>
            <a:off x="888631" y="4760132"/>
            <a:ext cx="3947420" cy="1777829"/>
          </a:xfrm>
        </p:spPr>
        <p:txBody>
          <a:bodyPr>
            <a:normAutofit/>
          </a:bodyPr>
          <a:lstStyle/>
          <a:p>
            <a:pPr algn="l"/>
            <a:r>
              <a:rPr lang="en-GB" sz="3100" dirty="0">
                <a:solidFill>
                  <a:schemeClr val="tx1"/>
                </a:solidFill>
              </a:rPr>
              <a:t>Basic CNN</a:t>
            </a:r>
            <a:br>
              <a:rPr lang="en-GB" sz="3100" dirty="0">
                <a:solidFill>
                  <a:schemeClr val="tx1"/>
                </a:solidFill>
              </a:rPr>
            </a:br>
            <a:r>
              <a:rPr lang="en-GB" sz="3100" dirty="0">
                <a:solidFill>
                  <a:schemeClr val="tx1"/>
                </a:solidFill>
              </a:rPr>
              <a:t>30 epochs</a:t>
            </a:r>
            <a:br>
              <a:rPr lang="en-GB" sz="3100" dirty="0">
                <a:solidFill>
                  <a:schemeClr val="tx1"/>
                </a:solidFill>
              </a:rPr>
            </a:br>
            <a:r>
              <a:rPr lang="en-GB" sz="3100" dirty="0">
                <a:solidFill>
                  <a:schemeClr val="tx1"/>
                </a:solidFill>
              </a:rPr>
              <a:t> </a:t>
            </a:r>
            <a:r>
              <a:rPr lang="en-GB" sz="3100" dirty="0" err="1">
                <a:solidFill>
                  <a:schemeClr val="tx1"/>
                </a:solidFill>
              </a:rPr>
              <a:t>lr</a:t>
            </a:r>
            <a:r>
              <a:rPr lang="en-GB" sz="3100" dirty="0">
                <a:solidFill>
                  <a:schemeClr val="tx1"/>
                </a:solidFill>
              </a:rPr>
              <a:t> =0.01</a:t>
            </a:r>
          </a:p>
        </p:txBody>
      </p:sp>
      <p:sp>
        <p:nvSpPr>
          <p:cNvPr id="39" name="Freeform: Shape 38">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Chart, treemap chart&#10;&#10;Description automatically generated">
            <a:extLst>
              <a:ext uri="{FF2B5EF4-FFF2-40B4-BE49-F238E27FC236}">
                <a16:creationId xmlns:a16="http://schemas.microsoft.com/office/drawing/2014/main" id="{916E218E-BA6D-4FC1-B7D2-BDAC22DD5255}"/>
              </a:ext>
            </a:extLst>
          </p:cNvPr>
          <p:cNvPicPr>
            <a:picLocks noChangeAspect="1"/>
          </p:cNvPicPr>
          <p:nvPr/>
        </p:nvPicPr>
        <p:blipFill>
          <a:blip r:embed="rId2"/>
          <a:stretch>
            <a:fillRect/>
          </a:stretch>
        </p:blipFill>
        <p:spPr>
          <a:xfrm>
            <a:off x="643467" y="687794"/>
            <a:ext cx="3539970" cy="3132873"/>
          </a:xfrm>
          <a:prstGeom prst="rect">
            <a:avLst/>
          </a:prstGeom>
        </p:spPr>
      </p:pic>
      <p:pic>
        <p:nvPicPr>
          <p:cNvPr id="5" name="Content Placeholder 4" descr="Chart, line chart&#10;&#10;Description automatically generated">
            <a:extLst>
              <a:ext uri="{FF2B5EF4-FFF2-40B4-BE49-F238E27FC236}">
                <a16:creationId xmlns:a16="http://schemas.microsoft.com/office/drawing/2014/main" id="{7A669BAD-2A9F-47D7-B2DF-E0A123D16B60}"/>
              </a:ext>
            </a:extLst>
          </p:cNvPr>
          <p:cNvPicPr>
            <a:picLocks noChangeAspect="1"/>
          </p:cNvPicPr>
          <p:nvPr/>
        </p:nvPicPr>
        <p:blipFill>
          <a:blip r:embed="rId3"/>
          <a:stretch>
            <a:fillRect/>
          </a:stretch>
        </p:blipFill>
        <p:spPr>
          <a:xfrm>
            <a:off x="5674471" y="679984"/>
            <a:ext cx="5443315" cy="2748874"/>
          </a:xfrm>
          <a:prstGeom prst="rect">
            <a:avLst/>
          </a:prstGeom>
        </p:spPr>
      </p:pic>
      <p:sp>
        <p:nvSpPr>
          <p:cNvPr id="42" name="Content Placeholder 12">
            <a:extLst>
              <a:ext uri="{FF2B5EF4-FFF2-40B4-BE49-F238E27FC236}">
                <a16:creationId xmlns:a16="http://schemas.microsoft.com/office/drawing/2014/main" id="{D4497081-377A-4FD9-8071-7E719C390C60}"/>
              </a:ext>
            </a:extLst>
          </p:cNvPr>
          <p:cNvSpPr>
            <a:spLocks noGrp="1"/>
          </p:cNvSpPr>
          <p:nvPr>
            <p:ph idx="1"/>
          </p:nvPr>
        </p:nvSpPr>
        <p:spPr>
          <a:xfrm>
            <a:off x="5308264" y="5355735"/>
            <a:ext cx="6281873" cy="422712"/>
          </a:xfrm>
        </p:spPr>
        <p:txBody>
          <a:bodyPr>
            <a:normAutofit/>
          </a:bodyPr>
          <a:lstStyle/>
          <a:p>
            <a:pPr marL="0" indent="0">
              <a:buNone/>
            </a:pPr>
            <a:endParaRPr lang="en-US" dirty="0">
              <a:solidFill>
                <a:schemeClr val="bg1"/>
              </a:solidFill>
            </a:endParaRPr>
          </a:p>
        </p:txBody>
      </p:sp>
    </p:spTree>
    <p:extLst>
      <p:ext uri="{BB962C8B-B14F-4D97-AF65-F5344CB8AC3E}">
        <p14:creationId xmlns:p14="http://schemas.microsoft.com/office/powerpoint/2010/main" val="220500579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3AD7-6D6F-4CA8-B7DB-11B6E0A80A44}"/>
              </a:ext>
            </a:extLst>
          </p:cNvPr>
          <p:cNvSpPr>
            <a:spLocks noGrp="1"/>
          </p:cNvSpPr>
          <p:nvPr>
            <p:ph type="title"/>
          </p:nvPr>
        </p:nvSpPr>
        <p:spPr/>
        <p:txBody>
          <a:bodyPr>
            <a:normAutofit fontScale="90000"/>
          </a:bodyPr>
          <a:lstStyle/>
          <a:p>
            <a:r>
              <a:rPr lang="en-US" dirty="0"/>
              <a:t>Performance evaluated on test set:</a:t>
            </a:r>
            <a:br>
              <a:rPr lang="en-US" dirty="0"/>
            </a:br>
            <a:r>
              <a:rPr lang="en-GB" sz="4900" b="1" dirty="0"/>
              <a:t>InceptionV3</a:t>
            </a:r>
            <a:endParaRPr lang="en-GB" dirty="0"/>
          </a:p>
        </p:txBody>
      </p:sp>
      <p:pic>
        <p:nvPicPr>
          <p:cNvPr id="7" name="Picture 6" descr="Chart, treemap chart&#10;&#10;Description automatically generated">
            <a:extLst>
              <a:ext uri="{FF2B5EF4-FFF2-40B4-BE49-F238E27FC236}">
                <a16:creationId xmlns:a16="http://schemas.microsoft.com/office/drawing/2014/main" id="{52E7D352-55DD-4B86-9064-F4DBDC4F1CAF}"/>
              </a:ext>
            </a:extLst>
          </p:cNvPr>
          <p:cNvPicPr>
            <a:picLocks noChangeAspect="1"/>
          </p:cNvPicPr>
          <p:nvPr/>
        </p:nvPicPr>
        <p:blipFill>
          <a:blip r:embed="rId2"/>
          <a:stretch>
            <a:fillRect/>
          </a:stretch>
        </p:blipFill>
        <p:spPr>
          <a:xfrm>
            <a:off x="5179014" y="1835406"/>
            <a:ext cx="5229225" cy="4524375"/>
          </a:xfrm>
          <a:prstGeom prst="rect">
            <a:avLst/>
          </a:prstGeom>
        </p:spPr>
      </p:pic>
    </p:spTree>
    <p:extLst>
      <p:ext uri="{BB962C8B-B14F-4D97-AF65-F5344CB8AC3E}">
        <p14:creationId xmlns:p14="http://schemas.microsoft.com/office/powerpoint/2010/main" val="927910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ABC9-1759-444B-8F0C-209CFA7D7FAB}"/>
              </a:ext>
            </a:extLst>
          </p:cNvPr>
          <p:cNvSpPr>
            <a:spLocks noGrp="1"/>
          </p:cNvSpPr>
          <p:nvPr>
            <p:ph type="title"/>
          </p:nvPr>
        </p:nvSpPr>
        <p:spPr/>
        <p:txBody>
          <a:bodyPr>
            <a:normAutofit fontScale="90000"/>
          </a:bodyPr>
          <a:lstStyle/>
          <a:p>
            <a:r>
              <a:rPr lang="en-US" dirty="0"/>
              <a:t>Performance evaluated on test set:</a:t>
            </a:r>
            <a:br>
              <a:rPr lang="en-US" dirty="0"/>
            </a:br>
            <a:r>
              <a:rPr lang="en-GB" sz="4900" b="1" dirty="0"/>
              <a:t>Resnet50</a:t>
            </a:r>
            <a:br>
              <a:rPr lang="en-GB" sz="4900" b="1" dirty="0"/>
            </a:br>
            <a:r>
              <a:rPr lang="en-GB" sz="3100" b="1" dirty="0"/>
              <a:t>SGD</a:t>
            </a:r>
            <a:endParaRPr lang="en-GB" dirty="0"/>
          </a:p>
        </p:txBody>
      </p:sp>
      <p:pic>
        <p:nvPicPr>
          <p:cNvPr id="7" name="Content Placeholder 6" descr="Chart, treemap chart&#10;&#10;Description automatically generated">
            <a:extLst>
              <a:ext uri="{FF2B5EF4-FFF2-40B4-BE49-F238E27FC236}">
                <a16:creationId xmlns:a16="http://schemas.microsoft.com/office/drawing/2014/main" id="{5E8ED3E6-6011-4690-89AA-64E64125DAF4}"/>
              </a:ext>
            </a:extLst>
          </p:cNvPr>
          <p:cNvPicPr>
            <a:picLocks noGrp="1" noChangeAspect="1"/>
          </p:cNvPicPr>
          <p:nvPr>
            <p:ph idx="1"/>
          </p:nvPr>
        </p:nvPicPr>
        <p:blipFill>
          <a:blip r:embed="rId2"/>
          <a:stretch>
            <a:fillRect/>
          </a:stretch>
        </p:blipFill>
        <p:spPr>
          <a:xfrm>
            <a:off x="5553241" y="1842577"/>
            <a:ext cx="4953000" cy="4410075"/>
          </a:xfrm>
        </p:spPr>
      </p:pic>
    </p:spTree>
    <p:extLst>
      <p:ext uri="{BB962C8B-B14F-4D97-AF65-F5344CB8AC3E}">
        <p14:creationId xmlns:p14="http://schemas.microsoft.com/office/powerpoint/2010/main" val="34354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32A7-B1C8-4ED7-8996-D19DB5F694DD}"/>
              </a:ext>
            </a:extLst>
          </p:cNvPr>
          <p:cNvSpPr>
            <a:spLocks noGrp="1"/>
          </p:cNvSpPr>
          <p:nvPr>
            <p:ph type="title"/>
          </p:nvPr>
        </p:nvSpPr>
        <p:spPr/>
        <p:txBody>
          <a:bodyPr/>
          <a:lstStyle/>
          <a:p>
            <a:r>
              <a:rPr lang="en-GB" dirty="0"/>
              <a:t>Problem definition: Early fire detection</a:t>
            </a:r>
          </a:p>
        </p:txBody>
      </p:sp>
      <p:sp>
        <p:nvSpPr>
          <p:cNvPr id="3" name="Content Placeholder 2">
            <a:extLst>
              <a:ext uri="{FF2B5EF4-FFF2-40B4-BE49-F238E27FC236}">
                <a16:creationId xmlns:a16="http://schemas.microsoft.com/office/drawing/2014/main" id="{5605AA4E-B377-4633-B30E-CA4AF0F62C42}"/>
              </a:ext>
            </a:extLst>
          </p:cNvPr>
          <p:cNvSpPr>
            <a:spLocks noGrp="1"/>
          </p:cNvSpPr>
          <p:nvPr>
            <p:ph idx="1"/>
          </p:nvPr>
        </p:nvSpPr>
        <p:spPr/>
        <p:txBody>
          <a:bodyPr/>
          <a:lstStyle/>
          <a:p>
            <a:r>
              <a:rPr lang="en-US" sz="1400" dirty="0"/>
              <a:t>Fire is the most dangerous abnormal occurrence, because failure to control it at an early stage can lead to huge disasters, leading to human, ecological and economic losses.</a:t>
            </a:r>
          </a:p>
          <a:p>
            <a:r>
              <a:rPr lang="en-US" sz="1400" dirty="0"/>
              <a:t>Conventional technology based on particle sampling, temperature sampling and smoke analysis has high false alarm rates and needs proximity.</a:t>
            </a:r>
          </a:p>
          <a:p>
            <a:r>
              <a:rPr lang="en-US" sz="1400" dirty="0"/>
              <a:t>Optical approaches are increasingly appropriate alternatives</a:t>
            </a:r>
          </a:p>
          <a:p>
            <a:pPr marL="0" indent="0">
              <a:buNone/>
            </a:pPr>
            <a:endParaRPr lang="en-US" b="0" i="0" dirty="0">
              <a:solidFill>
                <a:srgbClr val="292929"/>
              </a:solidFill>
              <a:effectLst/>
              <a:latin typeface="charter"/>
            </a:endParaRPr>
          </a:p>
        </p:txBody>
      </p:sp>
    </p:spTree>
    <p:extLst>
      <p:ext uri="{BB962C8B-B14F-4D97-AF65-F5344CB8AC3E}">
        <p14:creationId xmlns:p14="http://schemas.microsoft.com/office/powerpoint/2010/main" val="383673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FA9930F-C7DB-41A5-8593-B640883A901F}"/>
              </a:ext>
            </a:extLst>
          </p:cNvPr>
          <p:cNvSpPr>
            <a:spLocks noGrp="1"/>
          </p:cNvSpPr>
          <p:nvPr>
            <p:ph type="title"/>
          </p:nvPr>
        </p:nvSpPr>
        <p:spPr>
          <a:xfrm>
            <a:off x="888630" y="4760132"/>
            <a:ext cx="4980883" cy="1777829"/>
          </a:xfrm>
        </p:spPr>
        <p:txBody>
          <a:bodyPr>
            <a:normAutofit/>
          </a:bodyPr>
          <a:lstStyle/>
          <a:p>
            <a:pPr algn="r"/>
            <a:r>
              <a:rPr lang="en-US" sz="2500" dirty="0">
                <a:solidFill>
                  <a:schemeClr val="tx1"/>
                </a:solidFill>
              </a:rPr>
              <a:t>Performance evaluated on test set:</a:t>
            </a:r>
            <a:br>
              <a:rPr lang="en-US" sz="2500" dirty="0">
                <a:solidFill>
                  <a:schemeClr val="tx1"/>
                </a:solidFill>
              </a:rPr>
            </a:br>
            <a:r>
              <a:rPr lang="en-GB" sz="2500" b="1" dirty="0">
                <a:solidFill>
                  <a:schemeClr val="tx1"/>
                </a:solidFill>
              </a:rPr>
              <a:t>Resnet50 with</a:t>
            </a:r>
            <a:br>
              <a:rPr lang="en-GB" sz="2500" b="1" dirty="0">
                <a:solidFill>
                  <a:schemeClr val="tx1"/>
                </a:solidFill>
              </a:rPr>
            </a:br>
            <a:r>
              <a:rPr lang="en-GB" sz="2500" b="1" dirty="0">
                <a:solidFill>
                  <a:schemeClr val="tx1"/>
                </a:solidFill>
              </a:rPr>
              <a:t>Adam optimiser is our final model as it has the highest F1 score and accuracy</a:t>
            </a:r>
          </a:p>
        </p:txBody>
      </p:sp>
      <p:sp>
        <p:nvSpPr>
          <p:cNvPr id="37" name="Freeform: Shape 36">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Chart, treemap chart&#10;&#10;Description automatically generated">
            <a:extLst>
              <a:ext uri="{FF2B5EF4-FFF2-40B4-BE49-F238E27FC236}">
                <a16:creationId xmlns:a16="http://schemas.microsoft.com/office/drawing/2014/main" id="{32818654-6AB7-4AA6-82A4-3C939956BF5A}"/>
              </a:ext>
            </a:extLst>
          </p:cNvPr>
          <p:cNvPicPr>
            <a:picLocks noChangeAspect="1"/>
          </p:cNvPicPr>
          <p:nvPr/>
        </p:nvPicPr>
        <p:blipFill>
          <a:blip r:embed="rId2"/>
          <a:stretch>
            <a:fillRect/>
          </a:stretch>
        </p:blipFill>
        <p:spPr>
          <a:xfrm>
            <a:off x="1417247" y="658995"/>
            <a:ext cx="3749550" cy="3355848"/>
          </a:xfrm>
          <a:prstGeom prst="rect">
            <a:avLst/>
          </a:prstGeom>
        </p:spPr>
      </p:pic>
      <p:sp>
        <p:nvSpPr>
          <p:cNvPr id="3" name="Content Placeholder 2">
            <a:extLst>
              <a:ext uri="{FF2B5EF4-FFF2-40B4-BE49-F238E27FC236}">
                <a16:creationId xmlns:a16="http://schemas.microsoft.com/office/drawing/2014/main" id="{F7A83B42-457A-40D0-A04B-F18855FA9DB5}"/>
              </a:ext>
            </a:extLst>
          </p:cNvPr>
          <p:cNvSpPr>
            <a:spLocks noGrp="1"/>
          </p:cNvSpPr>
          <p:nvPr>
            <p:ph idx="1"/>
          </p:nvPr>
        </p:nvSpPr>
        <p:spPr>
          <a:xfrm>
            <a:off x="6324600" y="4767660"/>
            <a:ext cx="5075720" cy="1770300"/>
          </a:xfrm>
        </p:spPr>
        <p:txBody>
          <a:bodyPr>
            <a:normAutofit fontScale="47500" lnSpcReduction="20000"/>
          </a:bodyPr>
          <a:lstStyle/>
          <a:p>
            <a:endParaRPr lang="en-GB" dirty="0"/>
          </a:p>
          <a:p>
            <a:pPr marL="0" indent="0">
              <a:buNone/>
            </a:pPr>
            <a:endParaRPr lang="en-GB" dirty="0"/>
          </a:p>
          <a:p>
            <a:endParaRPr lang="en-GB" dirty="0"/>
          </a:p>
          <a:p>
            <a:endParaRPr lang="en-GB" dirty="0"/>
          </a:p>
          <a:p>
            <a:endParaRPr lang="en-GB" dirty="0"/>
          </a:p>
          <a:p>
            <a:r>
              <a:rPr lang="en-GB" sz="4000" b="1" spc="-150" dirty="0">
                <a:latin typeface="+mj-lt"/>
                <a:ea typeface="+mj-ea"/>
                <a:cs typeface="+mj-cs"/>
              </a:rPr>
              <a:t>Accuracy and  F1 score all models</a:t>
            </a:r>
          </a:p>
          <a:p>
            <a:endParaRPr lang="en-GB" sz="4000" b="1" spc="-150" dirty="0">
              <a:latin typeface="+mj-lt"/>
              <a:ea typeface="+mj-ea"/>
              <a:cs typeface="+mj-cs"/>
            </a:endParaRPr>
          </a:p>
          <a:p>
            <a:endParaRPr lang="en-GB" sz="4000" b="1" spc="-150" dirty="0">
              <a:latin typeface="+mj-lt"/>
              <a:ea typeface="+mj-ea"/>
              <a:cs typeface="+mj-cs"/>
            </a:endParaRPr>
          </a:p>
          <a:p>
            <a:endParaRPr lang="en-GB" dirty="0"/>
          </a:p>
          <a:p>
            <a:endParaRPr lang="en-GB" dirty="0"/>
          </a:p>
          <a:p>
            <a:pPr marL="0" indent="0">
              <a:buNone/>
            </a:pPr>
            <a:endParaRPr lang="en-GB" dirty="0"/>
          </a:p>
          <a:p>
            <a:pPr marL="0" indent="0">
              <a:buNone/>
            </a:pPr>
            <a:endParaRPr lang="en-GB" dirty="0"/>
          </a:p>
        </p:txBody>
      </p:sp>
      <p:pic>
        <p:nvPicPr>
          <p:cNvPr id="8" name="Picture 7" descr="Table&#10;&#10;Description automatically generated">
            <a:extLst>
              <a:ext uri="{FF2B5EF4-FFF2-40B4-BE49-F238E27FC236}">
                <a16:creationId xmlns:a16="http://schemas.microsoft.com/office/drawing/2014/main" id="{AB258833-0661-484D-BF88-07A44CF53F9F}"/>
              </a:ext>
            </a:extLst>
          </p:cNvPr>
          <p:cNvPicPr>
            <a:picLocks noChangeAspect="1"/>
          </p:cNvPicPr>
          <p:nvPr/>
        </p:nvPicPr>
        <p:blipFill>
          <a:blip r:embed="rId3"/>
          <a:stretch>
            <a:fillRect/>
          </a:stretch>
        </p:blipFill>
        <p:spPr>
          <a:xfrm>
            <a:off x="6549597" y="1628567"/>
            <a:ext cx="4086225" cy="1533525"/>
          </a:xfrm>
          <a:prstGeom prst="rect">
            <a:avLst/>
          </a:prstGeom>
        </p:spPr>
      </p:pic>
    </p:spTree>
    <p:extLst>
      <p:ext uri="{BB962C8B-B14F-4D97-AF65-F5344CB8AC3E}">
        <p14:creationId xmlns:p14="http://schemas.microsoft.com/office/powerpoint/2010/main" val="155197596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AE37-EB7E-43E7-A2BC-D3FB63D68DB0}"/>
              </a:ext>
            </a:extLst>
          </p:cNvPr>
          <p:cNvSpPr>
            <a:spLocks noGrp="1"/>
          </p:cNvSpPr>
          <p:nvPr>
            <p:ph type="title"/>
          </p:nvPr>
        </p:nvSpPr>
        <p:spPr/>
        <p:txBody>
          <a:bodyPr/>
          <a:lstStyle/>
          <a:p>
            <a:r>
              <a:rPr lang="en-GB" dirty="0"/>
              <a:t>Visualization test data</a:t>
            </a:r>
            <a:br>
              <a:rPr lang="en-GB" dirty="0"/>
            </a:br>
            <a:r>
              <a:rPr lang="en-GB" dirty="0"/>
              <a:t>Resnet50</a:t>
            </a:r>
          </a:p>
        </p:txBody>
      </p:sp>
      <p:pic>
        <p:nvPicPr>
          <p:cNvPr id="5" name="Content Placeholder 4" descr="A screenshot of a video game&#10;&#10;Description automatically generated">
            <a:extLst>
              <a:ext uri="{FF2B5EF4-FFF2-40B4-BE49-F238E27FC236}">
                <a16:creationId xmlns:a16="http://schemas.microsoft.com/office/drawing/2014/main" id="{F8AE166D-3956-41C6-BAC6-EC15F3839229}"/>
              </a:ext>
            </a:extLst>
          </p:cNvPr>
          <p:cNvPicPr>
            <a:picLocks noGrp="1" noChangeAspect="1"/>
          </p:cNvPicPr>
          <p:nvPr>
            <p:ph idx="1"/>
          </p:nvPr>
        </p:nvPicPr>
        <p:blipFill>
          <a:blip r:embed="rId2"/>
          <a:stretch>
            <a:fillRect/>
          </a:stretch>
        </p:blipFill>
        <p:spPr>
          <a:xfrm>
            <a:off x="4485933" y="633121"/>
            <a:ext cx="7334289" cy="2329307"/>
          </a:xfrm>
        </p:spPr>
      </p:pic>
      <p:pic>
        <p:nvPicPr>
          <p:cNvPr id="7" name="Picture 6">
            <a:extLst>
              <a:ext uri="{FF2B5EF4-FFF2-40B4-BE49-F238E27FC236}">
                <a16:creationId xmlns:a16="http://schemas.microsoft.com/office/drawing/2014/main" id="{9D7E7B7C-0961-4BD9-A431-58FFD4D7FCB2}"/>
              </a:ext>
            </a:extLst>
          </p:cNvPr>
          <p:cNvPicPr>
            <a:picLocks noChangeAspect="1"/>
          </p:cNvPicPr>
          <p:nvPr/>
        </p:nvPicPr>
        <p:blipFill>
          <a:blip r:embed="rId3"/>
          <a:stretch>
            <a:fillRect/>
          </a:stretch>
        </p:blipFill>
        <p:spPr>
          <a:xfrm>
            <a:off x="4830250" y="3119437"/>
            <a:ext cx="5343525" cy="619125"/>
          </a:xfrm>
          <a:prstGeom prst="rect">
            <a:avLst/>
          </a:prstGeom>
        </p:spPr>
      </p:pic>
      <p:pic>
        <p:nvPicPr>
          <p:cNvPr id="9" name="Picture 8">
            <a:extLst>
              <a:ext uri="{FF2B5EF4-FFF2-40B4-BE49-F238E27FC236}">
                <a16:creationId xmlns:a16="http://schemas.microsoft.com/office/drawing/2014/main" id="{6F758C91-7259-4BC3-AB5A-8E36CD647789}"/>
              </a:ext>
            </a:extLst>
          </p:cNvPr>
          <p:cNvPicPr>
            <a:picLocks noChangeAspect="1"/>
          </p:cNvPicPr>
          <p:nvPr/>
        </p:nvPicPr>
        <p:blipFill>
          <a:blip r:embed="rId4"/>
          <a:stretch>
            <a:fillRect/>
          </a:stretch>
        </p:blipFill>
        <p:spPr>
          <a:xfrm>
            <a:off x="4784967" y="4052579"/>
            <a:ext cx="6038850" cy="561975"/>
          </a:xfrm>
          <a:prstGeom prst="rect">
            <a:avLst/>
          </a:prstGeom>
        </p:spPr>
      </p:pic>
    </p:spTree>
    <p:extLst>
      <p:ext uri="{BB962C8B-B14F-4D97-AF65-F5344CB8AC3E}">
        <p14:creationId xmlns:p14="http://schemas.microsoft.com/office/powerpoint/2010/main" val="254838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45E4-0E12-481B-8FD5-BC18387A0AB6}"/>
              </a:ext>
            </a:extLst>
          </p:cNvPr>
          <p:cNvSpPr>
            <a:spLocks noGrp="1"/>
          </p:cNvSpPr>
          <p:nvPr>
            <p:ph type="title"/>
          </p:nvPr>
        </p:nvSpPr>
        <p:spPr/>
        <p:txBody>
          <a:bodyPr/>
          <a:lstStyle/>
          <a:p>
            <a:r>
              <a:rPr lang="en-GB" dirty="0"/>
              <a:t>To do:</a:t>
            </a:r>
          </a:p>
        </p:txBody>
      </p:sp>
      <p:sp>
        <p:nvSpPr>
          <p:cNvPr id="3" name="Content Placeholder 2">
            <a:extLst>
              <a:ext uri="{FF2B5EF4-FFF2-40B4-BE49-F238E27FC236}">
                <a16:creationId xmlns:a16="http://schemas.microsoft.com/office/drawing/2014/main" id="{330F6B51-5C2B-4052-A954-98F91C63D9FF}"/>
              </a:ext>
            </a:extLst>
          </p:cNvPr>
          <p:cNvSpPr>
            <a:spLocks noGrp="1"/>
          </p:cNvSpPr>
          <p:nvPr>
            <p:ph idx="1"/>
          </p:nvPr>
        </p:nvSpPr>
        <p:spPr>
          <a:xfrm>
            <a:off x="5086642" y="834886"/>
            <a:ext cx="6281873" cy="6162261"/>
          </a:xfrm>
        </p:spPr>
        <p:txBody>
          <a:bodyPr>
            <a:normAutofit fontScale="85000" lnSpcReduction="20000"/>
          </a:bodyPr>
          <a:lstStyle/>
          <a:p>
            <a:r>
              <a:rPr lang="en-GB" dirty="0"/>
              <a:t>Timing each layer</a:t>
            </a:r>
          </a:p>
          <a:p>
            <a:r>
              <a:rPr lang="en-GB" dirty="0"/>
              <a:t>Readme</a:t>
            </a:r>
          </a:p>
          <a:p>
            <a:r>
              <a:rPr lang="en-GB" dirty="0"/>
              <a:t>Using a bigger dataset available</a:t>
            </a:r>
          </a:p>
          <a:p>
            <a:r>
              <a:rPr lang="en-GB" dirty="0"/>
              <a:t>Implementing class dataset</a:t>
            </a:r>
          </a:p>
          <a:p>
            <a:r>
              <a:rPr lang="en-GB" dirty="0"/>
              <a:t>Tensor board in </a:t>
            </a:r>
            <a:r>
              <a:rPr lang="en-GB" dirty="0" err="1"/>
              <a:t>colab</a:t>
            </a:r>
            <a:endParaRPr lang="en-GB" dirty="0"/>
          </a:p>
          <a:p>
            <a:r>
              <a:rPr lang="en-GB" dirty="0"/>
              <a:t>Use CNN from article khan Muhammad</a:t>
            </a:r>
          </a:p>
          <a:p>
            <a:r>
              <a:rPr lang="en-GB" dirty="0"/>
              <a:t>Real time testing implementation</a:t>
            </a:r>
          </a:p>
          <a:p>
            <a:r>
              <a:rPr lang="en-GB" dirty="0"/>
              <a:t>Using data augmentation techniques :   flipping/rotation/high shifting/zooming</a:t>
            </a:r>
          </a:p>
          <a:p>
            <a:r>
              <a:rPr lang="en-GB" sz="1800" dirty="0"/>
              <a:t>Hyperparameter search</a:t>
            </a:r>
            <a:endParaRPr lang="en-GB" dirty="0"/>
          </a:p>
          <a:p>
            <a:r>
              <a:rPr lang="en-US" dirty="0"/>
              <a:t>Random seed applied for repeatability</a:t>
            </a:r>
          </a:p>
          <a:p>
            <a:r>
              <a:rPr lang="en-US" sz="1800" dirty="0"/>
              <a:t>feature importance using standard procedures like iterative Lasso regularization</a:t>
            </a:r>
          </a:p>
          <a:p>
            <a:r>
              <a:rPr lang="en-US" dirty="0"/>
              <a:t>Test OOP implemented</a:t>
            </a:r>
          </a:p>
          <a:p>
            <a:pPr algn="l">
              <a:buFont typeface="Arial" panose="020B0604020202020204" pitchFamily="34" charset="0"/>
              <a:buChar char="•"/>
            </a:pPr>
            <a:r>
              <a:rPr lang="en-GB" dirty="0" err="1"/>
              <a:t>EfficientNet</a:t>
            </a:r>
            <a:endParaRPr lang="en-GB" dirty="0"/>
          </a:p>
          <a:p>
            <a:pPr>
              <a:buFont typeface="Arial" panose="020B0604020202020204" pitchFamily="34" charset="0"/>
              <a:buChar char="•"/>
            </a:pPr>
            <a:r>
              <a:rPr lang="en-GB" dirty="0"/>
              <a:t>VGG-16</a:t>
            </a:r>
          </a:p>
          <a:p>
            <a:pPr>
              <a:buFont typeface="Arial" panose="020B0604020202020204" pitchFamily="34" charset="0"/>
              <a:buChar char="•"/>
            </a:pPr>
            <a:r>
              <a:rPr lang="en-US" dirty="0"/>
              <a:t>Business value</a:t>
            </a:r>
            <a:br>
              <a:rPr lang="en-US" dirty="0"/>
            </a:br>
            <a:r>
              <a:rPr lang="en-US" dirty="0"/>
              <a:t>Measure of success defined</a:t>
            </a:r>
            <a:endParaRPr lang="en-GB" dirty="0"/>
          </a:p>
          <a:p>
            <a:pPr marL="0" indent="0">
              <a:buNone/>
            </a:pPr>
            <a:endParaRPr lang="en-US" sz="1800" dirty="0"/>
          </a:p>
          <a:p>
            <a:pPr marL="0" indent="0">
              <a:buNone/>
            </a:pPr>
            <a:endParaRPr lang="en-GB" dirty="0"/>
          </a:p>
        </p:txBody>
      </p:sp>
    </p:spTree>
    <p:extLst>
      <p:ext uri="{BB962C8B-B14F-4D97-AF65-F5344CB8AC3E}">
        <p14:creationId xmlns:p14="http://schemas.microsoft.com/office/powerpoint/2010/main" val="3970657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556D-9FDC-4CF3-8130-9AC8D8B4C139}"/>
              </a:ext>
            </a:extLst>
          </p:cNvPr>
          <p:cNvSpPr>
            <a:spLocks noGrp="1"/>
          </p:cNvSpPr>
          <p:nvPr>
            <p:ph type="title"/>
          </p:nvPr>
        </p:nvSpPr>
        <p:spPr/>
        <p:txBody>
          <a:bodyPr/>
          <a:lstStyle/>
          <a:p>
            <a:r>
              <a:rPr lang="en-GB" dirty="0"/>
              <a:t>Other approaches</a:t>
            </a:r>
          </a:p>
        </p:txBody>
      </p:sp>
      <p:sp>
        <p:nvSpPr>
          <p:cNvPr id="3" name="Content Placeholder 2">
            <a:extLst>
              <a:ext uri="{FF2B5EF4-FFF2-40B4-BE49-F238E27FC236}">
                <a16:creationId xmlns:a16="http://schemas.microsoft.com/office/drawing/2014/main" id="{1CFC749C-DFC6-40BD-B906-8E1FC80B4747}"/>
              </a:ext>
            </a:extLst>
          </p:cNvPr>
          <p:cNvSpPr>
            <a:spLocks noGrp="1"/>
          </p:cNvSpPr>
          <p:nvPr>
            <p:ph idx="1"/>
          </p:nvPr>
        </p:nvSpPr>
        <p:spPr/>
        <p:txBody>
          <a:bodyPr/>
          <a:lstStyle/>
          <a:p>
            <a:r>
              <a:rPr lang="en-US" b="0" i="0" dirty="0">
                <a:solidFill>
                  <a:srgbClr val="292929"/>
                </a:solidFill>
                <a:effectLst/>
                <a:latin typeface="charter"/>
              </a:rPr>
              <a:t>by detecting motion, color and shape or dynamic feature</a:t>
            </a:r>
          </a:p>
          <a:p>
            <a:r>
              <a:rPr lang="en-GB" dirty="0"/>
              <a:t>To identify moving pixels in the scene then filters for </a:t>
            </a:r>
            <a:r>
              <a:rPr lang="en-GB" dirty="0" err="1"/>
              <a:t>colors</a:t>
            </a:r>
            <a:r>
              <a:rPr lang="en-GB" dirty="0"/>
              <a:t> consistent with fire, apply growth rate analysis, use Lukas –</a:t>
            </a:r>
            <a:r>
              <a:rPr lang="en-GB" dirty="0" err="1"/>
              <a:t>kanade</a:t>
            </a:r>
            <a:r>
              <a:rPr lang="en-GB" dirty="0"/>
              <a:t> optical flow pyramid.</a:t>
            </a:r>
            <a:r>
              <a:rPr lang="en-US" dirty="0">
                <a:solidFill>
                  <a:srgbClr val="292929"/>
                </a:solidFill>
                <a:latin typeface="charter"/>
              </a:rPr>
              <a:t> </a:t>
            </a:r>
            <a:r>
              <a:rPr lang="en-US" b="0" i="0" dirty="0">
                <a:solidFill>
                  <a:srgbClr val="292929"/>
                </a:solidFill>
                <a:effectLst/>
                <a:latin typeface="charter"/>
              </a:rPr>
              <a:t>Wavelet analysis. Temporal analysis, pixels in dynamic regions</a:t>
            </a:r>
          </a:p>
          <a:p>
            <a:r>
              <a:rPr lang="en-US" dirty="0" err="1"/>
              <a:t>Frizzi</a:t>
            </a:r>
            <a:r>
              <a:rPr lang="en-US" dirty="0"/>
              <a:t> et al. used CNN for detecting smoke and fire within the video (</a:t>
            </a:r>
            <a:r>
              <a:rPr lang="en-US" dirty="0" err="1"/>
              <a:t>Frizzi</a:t>
            </a:r>
            <a:r>
              <a:rPr lang="en-US" dirty="0"/>
              <a:t> et al. 2016). In </a:t>
            </a:r>
            <a:r>
              <a:rPr lang="en-US" dirty="0" err="1"/>
              <a:t>Frizzi’s</a:t>
            </a:r>
            <a:r>
              <a:rPr lang="en-US" dirty="0"/>
              <a:t> approach, CNN architecture not only extracts salient features but also performs the classification task</a:t>
            </a:r>
            <a:endParaRPr lang="en-GB" dirty="0"/>
          </a:p>
        </p:txBody>
      </p:sp>
    </p:spTree>
    <p:extLst>
      <p:ext uri="{BB962C8B-B14F-4D97-AF65-F5344CB8AC3E}">
        <p14:creationId xmlns:p14="http://schemas.microsoft.com/office/powerpoint/2010/main" val="37178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4131-812F-4A88-8F66-B1E81406E780}"/>
              </a:ext>
            </a:extLst>
          </p:cNvPr>
          <p:cNvSpPr>
            <a:spLocks noGrp="1"/>
          </p:cNvSpPr>
          <p:nvPr>
            <p:ph type="title"/>
          </p:nvPr>
        </p:nvSpPr>
        <p:spPr/>
        <p:txBody>
          <a:bodyPr/>
          <a:lstStyle/>
          <a:p>
            <a:r>
              <a:rPr lang="en-GB" dirty="0"/>
              <a:t>Visual sensors advantages and problems</a:t>
            </a:r>
          </a:p>
        </p:txBody>
      </p:sp>
      <p:sp>
        <p:nvSpPr>
          <p:cNvPr id="3" name="Content Placeholder 2">
            <a:extLst>
              <a:ext uri="{FF2B5EF4-FFF2-40B4-BE49-F238E27FC236}">
                <a16:creationId xmlns:a16="http://schemas.microsoft.com/office/drawing/2014/main" id="{5948CC8F-ED94-4BE1-A56C-AF2BF2D51AC7}"/>
              </a:ext>
            </a:extLst>
          </p:cNvPr>
          <p:cNvSpPr>
            <a:spLocks noGrp="1"/>
          </p:cNvSpPr>
          <p:nvPr>
            <p:ph idx="1"/>
          </p:nvPr>
        </p:nvSpPr>
        <p:spPr/>
        <p:txBody>
          <a:bodyPr/>
          <a:lstStyle/>
          <a:p>
            <a:r>
              <a:rPr lang="en-GB" dirty="0"/>
              <a:t>Advantages:</a:t>
            </a:r>
          </a:p>
          <a:p>
            <a:pPr marL="0" indent="0">
              <a:buNone/>
            </a:pPr>
            <a:r>
              <a:rPr lang="en-GB" dirty="0"/>
              <a:t>-</a:t>
            </a:r>
            <a:r>
              <a:rPr lang="en-GB" sz="1400" dirty="0"/>
              <a:t>Low cost due to the existing set up of installed cameras for surveillance</a:t>
            </a:r>
          </a:p>
          <a:p>
            <a:pPr marL="0" indent="0">
              <a:buNone/>
            </a:pPr>
            <a:r>
              <a:rPr lang="en-GB" sz="1400" dirty="0"/>
              <a:t>-Monitoring larger regions</a:t>
            </a:r>
          </a:p>
          <a:p>
            <a:pPr marL="0" indent="0">
              <a:buNone/>
            </a:pPr>
            <a:r>
              <a:rPr lang="en-GB" sz="1400" dirty="0"/>
              <a:t>-Fast response due to the elimination of waiting time for heat diffusion</a:t>
            </a:r>
          </a:p>
          <a:p>
            <a:pPr marL="0" indent="0">
              <a:buNone/>
            </a:pPr>
            <a:r>
              <a:rPr lang="en-GB" sz="1400" dirty="0"/>
              <a:t>-Fire confirmation without visiting location</a:t>
            </a:r>
          </a:p>
          <a:p>
            <a:pPr marL="0" indent="0">
              <a:buNone/>
            </a:pPr>
            <a:r>
              <a:rPr lang="en-GB" sz="1400" dirty="0"/>
              <a:t>-Availability of details such as size, location and degree </a:t>
            </a:r>
          </a:p>
          <a:p>
            <a:r>
              <a:rPr lang="en-GB" dirty="0"/>
              <a:t>Problems:</a:t>
            </a:r>
          </a:p>
          <a:p>
            <a:pPr marL="0" indent="0">
              <a:buNone/>
            </a:pPr>
            <a:r>
              <a:rPr lang="en-GB" dirty="0"/>
              <a:t>-</a:t>
            </a:r>
            <a:r>
              <a:rPr lang="en-GB" sz="1400" dirty="0"/>
              <a:t>Scenes complexity</a:t>
            </a:r>
          </a:p>
          <a:p>
            <a:pPr marL="0" indent="0">
              <a:buNone/>
            </a:pPr>
            <a:r>
              <a:rPr lang="en-GB" sz="1400" dirty="0"/>
              <a:t>-Objects and people looking like fires</a:t>
            </a:r>
          </a:p>
          <a:p>
            <a:pPr marL="0" indent="0">
              <a:buNone/>
            </a:pPr>
            <a:r>
              <a:rPr lang="en-GB" sz="1400" dirty="0"/>
              <a:t>-Irregularity of lighting</a:t>
            </a:r>
          </a:p>
          <a:p>
            <a:pPr marL="0" indent="0">
              <a:buNone/>
            </a:pPr>
            <a:r>
              <a:rPr lang="en-GB" sz="1400" dirty="0"/>
              <a:t>-Lower images quality due to network constrains: Use high quality images when probability of fire is higher </a:t>
            </a:r>
          </a:p>
        </p:txBody>
      </p:sp>
    </p:spTree>
    <p:extLst>
      <p:ext uri="{BB962C8B-B14F-4D97-AF65-F5344CB8AC3E}">
        <p14:creationId xmlns:p14="http://schemas.microsoft.com/office/powerpoint/2010/main" val="189673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1D3C-77DB-4888-A2AA-57424C9A2616}"/>
              </a:ext>
            </a:extLst>
          </p:cNvPr>
          <p:cNvSpPr>
            <a:spLocks noGrp="1"/>
          </p:cNvSpPr>
          <p:nvPr>
            <p:ph type="title"/>
          </p:nvPr>
        </p:nvSpPr>
        <p:spPr/>
        <p:txBody>
          <a:bodyPr>
            <a:noAutofit/>
          </a:bodyPr>
          <a:lstStyle/>
          <a:p>
            <a:pPr algn="l"/>
            <a:r>
              <a:rPr lang="en-GB" sz="2800" dirty="0"/>
              <a:t>Solution :</a:t>
            </a:r>
            <a:br>
              <a:rPr lang="en-GB" sz="2800" dirty="0"/>
            </a:br>
            <a:r>
              <a:rPr lang="en-GB" sz="2800" dirty="0"/>
              <a:t>Pre-Trained Models for Image Classification</a:t>
            </a:r>
          </a:p>
        </p:txBody>
      </p:sp>
      <p:sp>
        <p:nvSpPr>
          <p:cNvPr id="3" name="Content Placeholder 2">
            <a:extLst>
              <a:ext uri="{FF2B5EF4-FFF2-40B4-BE49-F238E27FC236}">
                <a16:creationId xmlns:a16="http://schemas.microsoft.com/office/drawing/2014/main" id="{9612F860-2F4E-435A-9610-6A75878C83C7}"/>
              </a:ext>
            </a:extLst>
          </p:cNvPr>
          <p:cNvSpPr>
            <a:spLocks noGrp="1"/>
          </p:cNvSpPr>
          <p:nvPr>
            <p:ph idx="1"/>
          </p:nvPr>
        </p:nvSpPr>
        <p:spPr>
          <a:xfrm>
            <a:off x="5221813" y="1288111"/>
            <a:ext cx="6281873" cy="4444839"/>
          </a:xfrm>
        </p:spPr>
        <p:txBody>
          <a:bodyPr>
            <a:normAutofit fontScale="92500" lnSpcReduction="20000"/>
          </a:bodyPr>
          <a:lstStyle/>
          <a:p>
            <a:pPr algn="l">
              <a:buFont typeface="Arial" panose="020B0604020202020204" pitchFamily="34" charset="0"/>
              <a:buChar char="•"/>
            </a:pPr>
            <a:endParaRPr lang="en-GB" b="0" i="0" dirty="0">
              <a:solidFill>
                <a:srgbClr val="222222"/>
              </a:solidFill>
              <a:effectLst/>
              <a:latin typeface="Lato"/>
            </a:endParaRPr>
          </a:p>
          <a:p>
            <a:pPr algn="l">
              <a:buFont typeface="Arial" panose="020B0604020202020204" pitchFamily="34" charset="0"/>
              <a:buChar char="•"/>
            </a:pPr>
            <a:r>
              <a:rPr lang="en-GB" b="0" i="0" dirty="0">
                <a:solidFill>
                  <a:srgbClr val="222222"/>
                </a:solidFill>
                <a:effectLst/>
                <a:latin typeface="Lato"/>
              </a:rPr>
              <a:t>CNN have exhibited state of the art performance in a variety of </a:t>
            </a:r>
            <a:r>
              <a:rPr lang="en-GB" dirty="0">
                <a:solidFill>
                  <a:srgbClr val="222222"/>
                </a:solidFill>
                <a:latin typeface="Lato"/>
              </a:rPr>
              <a:t>c</a:t>
            </a:r>
            <a:r>
              <a:rPr lang="en-GB" b="0" i="0" dirty="0">
                <a:solidFill>
                  <a:srgbClr val="222222"/>
                </a:solidFill>
                <a:effectLst/>
                <a:latin typeface="Lato"/>
              </a:rPr>
              <a:t>omputer vision tasks </a:t>
            </a:r>
          </a:p>
          <a:p>
            <a:pPr>
              <a:buFont typeface="Arial" panose="020B0604020202020204" pitchFamily="34" charset="0"/>
              <a:buChar char="•"/>
            </a:pPr>
            <a:r>
              <a:rPr lang="en-US" b="0" i="0" dirty="0">
                <a:solidFill>
                  <a:srgbClr val="292929"/>
                </a:solidFill>
                <a:effectLst/>
                <a:latin typeface="charter"/>
              </a:rPr>
              <a:t>We can detect fire using Convolutional Neural Networks during surveillance</a:t>
            </a:r>
            <a:r>
              <a:rPr lang="en-US" dirty="0">
                <a:solidFill>
                  <a:srgbClr val="292929"/>
                </a:solidFill>
                <a:latin typeface="charter"/>
              </a:rPr>
              <a:t> to raise early alarms and prevent disasters: </a:t>
            </a:r>
            <a:r>
              <a:rPr lang="en-US" dirty="0">
                <a:solidFill>
                  <a:srgbClr val="222222"/>
                </a:solidFill>
                <a:latin typeface="Lato"/>
              </a:rPr>
              <a:t>The powerful learning ability of deep CNN is primarily due to the use of multiple feature extraction stages that can automatically learn representations from the data</a:t>
            </a:r>
            <a:endParaRPr lang="en-GB" dirty="0">
              <a:solidFill>
                <a:srgbClr val="222222"/>
              </a:solidFill>
              <a:latin typeface="Lato"/>
            </a:endParaRPr>
          </a:p>
          <a:p>
            <a:pPr marL="0" indent="0" algn="l">
              <a:buNone/>
            </a:pPr>
            <a:r>
              <a:rPr lang="en-GB" b="0" i="0" dirty="0">
                <a:solidFill>
                  <a:srgbClr val="222222"/>
                </a:solidFill>
                <a:effectLst/>
                <a:latin typeface="Lato"/>
              </a:rPr>
              <a:t>Architectures with highest results in vision:</a:t>
            </a:r>
          </a:p>
          <a:p>
            <a:pPr algn="l">
              <a:buFont typeface="Arial" panose="020B0604020202020204" pitchFamily="34" charset="0"/>
              <a:buChar char="•"/>
            </a:pPr>
            <a:r>
              <a:rPr lang="en-GB" b="0" i="0" dirty="0">
                <a:solidFill>
                  <a:srgbClr val="222222"/>
                </a:solidFill>
                <a:effectLst/>
                <a:latin typeface="Lato"/>
              </a:rPr>
              <a:t>ResNet50</a:t>
            </a:r>
          </a:p>
          <a:p>
            <a:pPr algn="l">
              <a:buFont typeface="Arial" panose="020B0604020202020204" pitchFamily="34" charset="0"/>
              <a:buChar char="•"/>
            </a:pPr>
            <a:r>
              <a:rPr lang="en-GB" b="0" i="0" dirty="0">
                <a:solidFill>
                  <a:srgbClr val="222222"/>
                </a:solidFill>
                <a:effectLst/>
                <a:latin typeface="Lato"/>
              </a:rPr>
              <a:t>Inceptionv3</a:t>
            </a:r>
          </a:p>
          <a:p>
            <a:pPr algn="l">
              <a:buFont typeface="Arial" panose="020B0604020202020204" pitchFamily="34" charset="0"/>
              <a:buChar char="•"/>
            </a:pPr>
            <a:r>
              <a:rPr lang="en-GB" b="0" i="0" dirty="0" err="1">
                <a:solidFill>
                  <a:srgbClr val="222222"/>
                </a:solidFill>
                <a:effectLst/>
                <a:latin typeface="Lato"/>
              </a:rPr>
              <a:t>EfficientNet</a:t>
            </a:r>
            <a:endParaRPr lang="en-GB" b="0" i="0" dirty="0">
              <a:solidFill>
                <a:srgbClr val="222222"/>
              </a:solidFill>
              <a:effectLst/>
              <a:latin typeface="Lato"/>
            </a:endParaRPr>
          </a:p>
          <a:p>
            <a:pPr>
              <a:buFont typeface="Arial" panose="020B0604020202020204" pitchFamily="34" charset="0"/>
              <a:buChar char="•"/>
            </a:pPr>
            <a:r>
              <a:rPr lang="en-GB" b="0" i="0" dirty="0">
                <a:solidFill>
                  <a:srgbClr val="222222"/>
                </a:solidFill>
                <a:effectLst/>
                <a:latin typeface="Lato"/>
              </a:rPr>
              <a:t>VGG-16</a:t>
            </a:r>
          </a:p>
          <a:p>
            <a:pPr marL="0" indent="0" algn="l">
              <a:buNone/>
            </a:pPr>
            <a:endParaRPr lang="en-GB" b="0" i="0" dirty="0">
              <a:solidFill>
                <a:srgbClr val="222222"/>
              </a:solidFill>
              <a:effectLst/>
              <a:latin typeface="Lato"/>
            </a:endParaRPr>
          </a:p>
          <a:p>
            <a:pPr marL="0" indent="0">
              <a:buNone/>
            </a:pPr>
            <a:endParaRPr lang="en-GB" dirty="0"/>
          </a:p>
        </p:txBody>
      </p:sp>
    </p:spTree>
    <p:extLst>
      <p:ext uri="{BB962C8B-B14F-4D97-AF65-F5344CB8AC3E}">
        <p14:creationId xmlns:p14="http://schemas.microsoft.com/office/powerpoint/2010/main" val="174635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D0EB-E011-4A64-A072-EA19BC80CDA3}"/>
              </a:ext>
            </a:extLst>
          </p:cNvPr>
          <p:cNvSpPr>
            <a:spLocks noGrp="1"/>
          </p:cNvSpPr>
          <p:nvPr>
            <p:ph type="title"/>
          </p:nvPr>
        </p:nvSpPr>
        <p:spPr/>
        <p:txBody>
          <a:bodyPr>
            <a:normAutofit fontScale="90000"/>
          </a:bodyPr>
          <a:lstStyle/>
          <a:p>
            <a:r>
              <a:rPr lang="en-US" dirty="0"/>
              <a:t>How the solution will be used in practice - how will I interact with it?</a:t>
            </a:r>
            <a:endParaRPr lang="en-GB" dirty="0"/>
          </a:p>
        </p:txBody>
      </p:sp>
      <p:sp>
        <p:nvSpPr>
          <p:cNvPr id="3" name="Content Placeholder 2">
            <a:extLst>
              <a:ext uri="{FF2B5EF4-FFF2-40B4-BE49-F238E27FC236}">
                <a16:creationId xmlns:a16="http://schemas.microsoft.com/office/drawing/2014/main" id="{3389E5FF-FAB2-4A6A-810B-61DD9D818050}"/>
              </a:ext>
            </a:extLst>
          </p:cNvPr>
          <p:cNvSpPr>
            <a:spLocks noGrp="1"/>
          </p:cNvSpPr>
          <p:nvPr>
            <p:ph idx="1"/>
          </p:nvPr>
        </p:nvSpPr>
        <p:spPr/>
        <p:txBody>
          <a:bodyPr/>
          <a:lstStyle/>
          <a:p>
            <a:r>
              <a:rPr lang="en-US" dirty="0">
                <a:solidFill>
                  <a:srgbClr val="292929"/>
                </a:solidFill>
                <a:latin typeface="charter"/>
              </a:rPr>
              <a:t>A</a:t>
            </a:r>
            <a:r>
              <a:rPr lang="en-US" b="0" i="0" dirty="0">
                <a:solidFill>
                  <a:srgbClr val="292929"/>
                </a:solidFill>
                <a:effectLst/>
                <a:latin typeface="charter"/>
              </a:rPr>
              <a:t>ccess webcams and predicting whether each frame contains fire or not , real time detection. </a:t>
            </a:r>
            <a:r>
              <a:rPr lang="en-US" dirty="0">
                <a:solidFill>
                  <a:srgbClr val="292929"/>
                </a:solidFill>
                <a:latin typeface="charter"/>
              </a:rPr>
              <a:t>W</a:t>
            </a:r>
            <a:r>
              <a:rPr lang="en-US" b="0" i="0" dirty="0">
                <a:solidFill>
                  <a:srgbClr val="292929"/>
                </a:solidFill>
                <a:effectLst/>
                <a:latin typeface="charter"/>
              </a:rPr>
              <a:t>e can detect fire from images or videos at an early stage.</a:t>
            </a:r>
            <a:endParaRPr lang="en-US" dirty="0">
              <a:solidFill>
                <a:srgbClr val="292929"/>
              </a:solidFill>
              <a:latin typeface="charter"/>
            </a:endParaRPr>
          </a:p>
          <a:p>
            <a:pPr marL="0" indent="0">
              <a:buNone/>
            </a:pPr>
            <a:endParaRPr lang="en-US" b="0" i="0" dirty="0">
              <a:solidFill>
                <a:srgbClr val="292929"/>
              </a:solidFill>
              <a:effectLst/>
              <a:latin typeface="charter"/>
            </a:endParaRPr>
          </a:p>
          <a:p>
            <a:r>
              <a:rPr lang="en-US" dirty="0">
                <a:solidFill>
                  <a:srgbClr val="292929"/>
                </a:solidFill>
                <a:latin typeface="charter"/>
              </a:rPr>
              <a:t>I</a:t>
            </a:r>
            <a:r>
              <a:rPr lang="en-US" b="0" i="0" dirty="0">
                <a:solidFill>
                  <a:srgbClr val="292929"/>
                </a:solidFill>
                <a:effectLst/>
                <a:latin typeface="charter"/>
              </a:rPr>
              <a:t>t can be of assistance to disaster management teams in managing fire disasters on time, thus preventing huge losses.</a:t>
            </a:r>
            <a:endParaRPr lang="en-GB" dirty="0"/>
          </a:p>
        </p:txBody>
      </p:sp>
    </p:spTree>
    <p:extLst>
      <p:ext uri="{BB962C8B-B14F-4D97-AF65-F5344CB8AC3E}">
        <p14:creationId xmlns:p14="http://schemas.microsoft.com/office/powerpoint/2010/main" val="146897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2065-CAB6-420B-B241-BCA2EB9EBA1F}"/>
              </a:ext>
            </a:extLst>
          </p:cNvPr>
          <p:cNvSpPr>
            <a:spLocks noGrp="1"/>
          </p:cNvSpPr>
          <p:nvPr>
            <p:ph type="title"/>
          </p:nvPr>
        </p:nvSpPr>
        <p:spPr/>
        <p:txBody>
          <a:bodyPr/>
          <a:lstStyle/>
          <a:p>
            <a:r>
              <a:rPr lang="en-US" dirty="0"/>
              <a:t>Models fit to data</a:t>
            </a:r>
            <a:endParaRPr lang="en-GB" dirty="0"/>
          </a:p>
        </p:txBody>
      </p:sp>
      <p:sp>
        <p:nvSpPr>
          <p:cNvPr id="3" name="Content Placeholder 2">
            <a:extLst>
              <a:ext uri="{FF2B5EF4-FFF2-40B4-BE49-F238E27FC236}">
                <a16:creationId xmlns:a16="http://schemas.microsoft.com/office/drawing/2014/main" id="{6B82255A-42DE-4FF7-A393-8FDE4051E5E1}"/>
              </a:ext>
            </a:extLst>
          </p:cNvPr>
          <p:cNvSpPr>
            <a:spLocks noGrp="1"/>
          </p:cNvSpPr>
          <p:nvPr>
            <p:ph idx="1"/>
          </p:nvPr>
        </p:nvSpPr>
        <p:spPr/>
        <p:txBody>
          <a:bodyPr>
            <a:normAutofit fontScale="92500"/>
          </a:bodyPr>
          <a:lstStyle/>
          <a:p>
            <a:r>
              <a:rPr lang="en-GB" dirty="0"/>
              <a:t>Basic CNN architecture</a:t>
            </a:r>
          </a:p>
          <a:p>
            <a:r>
              <a:rPr lang="en-GB" dirty="0"/>
              <a:t>Pre-trained models: Resnet and inception</a:t>
            </a:r>
          </a:p>
          <a:p>
            <a:pPr marL="0" indent="0">
              <a:buNone/>
            </a:pPr>
            <a:r>
              <a:rPr lang="en-US" dirty="0">
                <a:solidFill>
                  <a:srgbClr val="292929"/>
                </a:solidFill>
                <a:latin typeface="charter"/>
              </a:rPr>
              <a:t>-L</a:t>
            </a:r>
            <a:r>
              <a:rPr lang="en-US" b="0" i="0" dirty="0">
                <a:solidFill>
                  <a:srgbClr val="292929"/>
                </a:solidFill>
                <a:effectLst/>
                <a:latin typeface="charter"/>
              </a:rPr>
              <a:t>oad the batches of images, feed forward loop, calculate the loss function and use the optimizer to apply gradient descent in back-propagation.</a:t>
            </a:r>
            <a:endParaRPr lang="en-GB" dirty="0"/>
          </a:p>
          <a:p>
            <a:pPr marL="0" indent="0">
              <a:buNone/>
            </a:pPr>
            <a:r>
              <a:rPr lang="en-US" dirty="0">
                <a:solidFill>
                  <a:srgbClr val="292929"/>
                </a:solidFill>
                <a:latin typeface="charter"/>
              </a:rPr>
              <a:t>-</a:t>
            </a:r>
            <a:r>
              <a:rPr lang="en-US" b="0" i="0" dirty="0">
                <a:solidFill>
                  <a:srgbClr val="292929"/>
                </a:solidFill>
                <a:effectLst/>
                <a:latin typeface="charter"/>
              </a:rPr>
              <a:t>freeze the pre-trained layers, so we don’t backprop through them during training</a:t>
            </a:r>
          </a:p>
          <a:p>
            <a:pPr marL="0" indent="0">
              <a:buNone/>
            </a:pPr>
            <a:r>
              <a:rPr lang="en-US" dirty="0">
                <a:solidFill>
                  <a:srgbClr val="292929"/>
                </a:solidFill>
                <a:latin typeface="charter"/>
              </a:rPr>
              <a:t>-</a:t>
            </a:r>
            <a:r>
              <a:rPr lang="en-US" b="0" i="0" dirty="0">
                <a:solidFill>
                  <a:srgbClr val="292929"/>
                </a:solidFill>
                <a:effectLst/>
                <a:latin typeface="charter"/>
              </a:rPr>
              <a:t>re-define the final fully-connected layers, the ones that we’ll train with our images. Fine-tuning with our dataset keeping a slower learning rate. The slow learning rate allows the </a:t>
            </a:r>
            <a:r>
              <a:rPr lang="en-US" sz="2000" b="1" i="0" dirty="0">
                <a:solidFill>
                  <a:srgbClr val="292929"/>
                </a:solidFill>
                <a:effectLst/>
                <a:latin typeface="charter"/>
              </a:rPr>
              <a:t>previously learned parameters to be minimally</a:t>
            </a:r>
            <a:r>
              <a:rPr lang="en-US" b="0" i="0" dirty="0">
                <a:solidFill>
                  <a:srgbClr val="292929"/>
                </a:solidFill>
                <a:effectLst/>
                <a:latin typeface="charter"/>
              </a:rPr>
              <a:t> </a:t>
            </a:r>
            <a:r>
              <a:rPr lang="en-US" sz="2100" b="1" dirty="0">
                <a:solidFill>
                  <a:srgbClr val="292929"/>
                </a:solidFill>
                <a:latin typeface="charter"/>
              </a:rPr>
              <a:t>adjusted </a:t>
            </a:r>
            <a:r>
              <a:rPr lang="en-US" dirty="0">
                <a:solidFill>
                  <a:srgbClr val="292929"/>
                </a:solidFill>
                <a:latin typeface="charter"/>
              </a:rPr>
              <a:t>in </a:t>
            </a:r>
            <a:r>
              <a:rPr lang="en-US" b="0" i="0" dirty="0">
                <a:solidFill>
                  <a:srgbClr val="292929"/>
                </a:solidFill>
                <a:effectLst/>
                <a:latin typeface="charter"/>
              </a:rPr>
              <a:t>order to perform</a:t>
            </a:r>
            <a:r>
              <a:rPr lang="en-GB" b="0" i="0" dirty="0">
                <a:solidFill>
                  <a:srgbClr val="292929"/>
                </a:solidFill>
                <a:effectLst/>
                <a:latin typeface="charter"/>
              </a:rPr>
              <a:t> intended classification.</a:t>
            </a:r>
          </a:p>
          <a:p>
            <a:pPr marL="0" indent="0">
              <a:buNone/>
            </a:pPr>
            <a:r>
              <a:rPr lang="en-GB" dirty="0">
                <a:solidFill>
                  <a:srgbClr val="292929"/>
                </a:solidFill>
                <a:latin typeface="charter"/>
              </a:rPr>
              <a:t>-it learns very powerful features automatically from provided data. </a:t>
            </a:r>
            <a:r>
              <a:rPr lang="en-GB" sz="1700" b="1" dirty="0">
                <a:solidFill>
                  <a:srgbClr val="FF0000"/>
                </a:solidFill>
                <a:latin typeface="charter"/>
              </a:rPr>
              <a:t>Learns details at small scale enabling detection in the early stages.</a:t>
            </a:r>
            <a:endParaRPr lang="en-US" b="1" i="0" dirty="0">
              <a:solidFill>
                <a:srgbClr val="FF0000"/>
              </a:solidFill>
              <a:effectLst/>
              <a:latin typeface="charter"/>
            </a:endParaRPr>
          </a:p>
        </p:txBody>
      </p:sp>
    </p:spTree>
    <p:extLst>
      <p:ext uri="{BB962C8B-B14F-4D97-AF65-F5344CB8AC3E}">
        <p14:creationId xmlns:p14="http://schemas.microsoft.com/office/powerpoint/2010/main" val="67203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EC74-B3AF-4D02-AAD6-D7B41CF27C21}"/>
              </a:ext>
            </a:extLst>
          </p:cNvPr>
          <p:cNvSpPr>
            <a:spLocks noGrp="1"/>
          </p:cNvSpPr>
          <p:nvPr>
            <p:ph type="title"/>
          </p:nvPr>
        </p:nvSpPr>
        <p:spPr/>
        <p:txBody>
          <a:bodyPr>
            <a:noAutofit/>
          </a:bodyPr>
          <a:lstStyle/>
          <a:p>
            <a:pPr algn="l"/>
            <a:br>
              <a:rPr lang="en-GB" sz="2000" dirty="0"/>
            </a:br>
            <a:r>
              <a:rPr lang="en-US" sz="1800" dirty="0"/>
              <a:t>CNN model contains:</a:t>
            </a:r>
            <a:br>
              <a:rPr lang="en-US" sz="1800" dirty="0"/>
            </a:br>
            <a:r>
              <a:rPr lang="en-US" sz="1800" dirty="0"/>
              <a:t>- three Conv2D-MaxPooling2D layers pairs </a:t>
            </a:r>
            <a:br>
              <a:rPr lang="en-US" sz="1800" dirty="0"/>
            </a:br>
            <a:r>
              <a:rPr lang="en-US" sz="1800" dirty="0"/>
              <a:t>-followed by 3 Dense layers. </a:t>
            </a:r>
            <a:br>
              <a:rPr lang="en-US" sz="1800" dirty="0"/>
            </a:br>
            <a:r>
              <a:rPr lang="en-US" sz="1800" dirty="0"/>
              <a:t>-To overcome the problem of overfitting we will also add dropout layers.  Fully connected layers are very prone to overfitting. Due to the large number of parameters.</a:t>
            </a:r>
            <a:br>
              <a:rPr lang="en-US" sz="1800" dirty="0"/>
            </a:br>
            <a:r>
              <a:rPr lang="en-US" sz="1800" dirty="0"/>
              <a:t>-the last layer is the </a:t>
            </a:r>
            <a:r>
              <a:rPr lang="en-US" sz="1800" dirty="0" err="1"/>
              <a:t>softmax</a:t>
            </a:r>
            <a:r>
              <a:rPr lang="en-US" sz="1800" dirty="0"/>
              <a:t> layer which will give us the probability distribution  the classes </a:t>
            </a:r>
            <a:endParaRPr lang="en-GB" sz="2000" dirty="0"/>
          </a:p>
        </p:txBody>
      </p:sp>
      <p:pic>
        <p:nvPicPr>
          <p:cNvPr id="7" name="Content Placeholder 6" descr="Graphical user interface, text, application&#10;&#10;Description automatically generated">
            <a:extLst>
              <a:ext uri="{FF2B5EF4-FFF2-40B4-BE49-F238E27FC236}">
                <a16:creationId xmlns:a16="http://schemas.microsoft.com/office/drawing/2014/main" id="{F87766D2-E14E-4639-BAD2-8C6BDB87857B}"/>
              </a:ext>
            </a:extLst>
          </p:cNvPr>
          <p:cNvPicPr>
            <a:picLocks noGrp="1" noChangeAspect="1"/>
          </p:cNvPicPr>
          <p:nvPr>
            <p:ph idx="1"/>
          </p:nvPr>
        </p:nvPicPr>
        <p:blipFill>
          <a:blip r:embed="rId2"/>
          <a:stretch>
            <a:fillRect/>
          </a:stretch>
        </p:blipFill>
        <p:spPr>
          <a:xfrm>
            <a:off x="5808645" y="518017"/>
            <a:ext cx="4564421" cy="5821966"/>
          </a:xfrm>
        </p:spPr>
      </p:pic>
    </p:spTree>
    <p:extLst>
      <p:ext uri="{BB962C8B-B14F-4D97-AF65-F5344CB8AC3E}">
        <p14:creationId xmlns:p14="http://schemas.microsoft.com/office/powerpoint/2010/main" val="3530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F0F5-B672-4D31-AA3E-1340A01A435F}"/>
              </a:ext>
            </a:extLst>
          </p:cNvPr>
          <p:cNvSpPr>
            <a:spLocks noGrp="1"/>
          </p:cNvSpPr>
          <p:nvPr>
            <p:ph type="title"/>
          </p:nvPr>
        </p:nvSpPr>
        <p:spPr>
          <a:xfrm>
            <a:off x="1085276" y="3427497"/>
            <a:ext cx="2709975" cy="971785"/>
          </a:xfrm>
        </p:spPr>
        <p:txBody>
          <a:bodyPr>
            <a:normAutofit fontScale="90000"/>
          </a:bodyPr>
          <a:lstStyle/>
          <a:p>
            <a:br>
              <a:rPr lang="en-GB" dirty="0"/>
            </a:br>
            <a:br>
              <a:rPr lang="en-GB" dirty="0"/>
            </a:br>
            <a:r>
              <a:rPr lang="en-GB" dirty="0"/>
              <a:t>Inceptionv3</a:t>
            </a:r>
            <a:br>
              <a:rPr lang="en-GB" dirty="0"/>
            </a:br>
            <a:endParaRPr lang="en-GB" dirty="0"/>
          </a:p>
        </p:txBody>
      </p:sp>
      <p:sp>
        <p:nvSpPr>
          <p:cNvPr id="3" name="Content Placeholder 2">
            <a:extLst>
              <a:ext uri="{FF2B5EF4-FFF2-40B4-BE49-F238E27FC236}">
                <a16:creationId xmlns:a16="http://schemas.microsoft.com/office/drawing/2014/main" id="{C0A42348-2D3C-431A-BBC5-9353FC960B2A}"/>
              </a:ext>
            </a:extLst>
          </p:cNvPr>
          <p:cNvSpPr>
            <a:spLocks noGrp="1"/>
          </p:cNvSpPr>
          <p:nvPr>
            <p:ph idx="1"/>
          </p:nvPr>
        </p:nvSpPr>
        <p:spPr/>
        <p:txBody>
          <a:bodyPr>
            <a:normAutofit fontScale="70000" lnSpcReduction="20000"/>
          </a:bodyPr>
          <a:lstStyle/>
          <a:p>
            <a:pPr algn="just"/>
            <a:endParaRPr lang="en-US" b="0" i="0" dirty="0">
              <a:solidFill>
                <a:srgbClr val="222222"/>
              </a:solidFill>
              <a:effectLst/>
              <a:latin typeface="Lato"/>
            </a:endParaRPr>
          </a:p>
          <a:p>
            <a:pPr algn="just"/>
            <a:endParaRPr lang="en-US" dirty="0">
              <a:solidFill>
                <a:srgbClr val="222222"/>
              </a:solidFill>
              <a:latin typeface="Lato"/>
            </a:endParaRPr>
          </a:p>
          <a:p>
            <a:pPr algn="just"/>
            <a:r>
              <a:rPr lang="en-US" b="0" i="0" dirty="0">
                <a:solidFill>
                  <a:srgbClr val="222222"/>
                </a:solidFill>
                <a:effectLst/>
                <a:latin typeface="Lato"/>
              </a:rPr>
              <a:t>Google deep learning group introduced an innovative idea of a split, transform and merge, with the block known as inception block. The inception block for the very first time gave the concept of branching within a layer, which allows abstraction of features at different spatial scales</a:t>
            </a:r>
          </a:p>
          <a:p>
            <a:pPr algn="just"/>
            <a:r>
              <a:rPr lang="en-US" b="1" i="0" dirty="0">
                <a:solidFill>
                  <a:srgbClr val="222222"/>
                </a:solidFill>
                <a:effectLst/>
                <a:latin typeface="Lato"/>
              </a:rPr>
              <a:t>In simple terms, the Inception Module just performs convolutions with different filter sizes on the input, performs Max Pooling, and concatenates the result for the next Inception module. The introduction of the 1 * 1 convolution operation reduces the parameters drastically.</a:t>
            </a:r>
          </a:p>
          <a:p>
            <a:pPr algn="just"/>
            <a:r>
              <a:rPr lang="en-US" b="0" i="0" dirty="0">
                <a:solidFill>
                  <a:srgbClr val="222222"/>
                </a:solidFill>
                <a:effectLst/>
                <a:latin typeface="Lato"/>
              </a:rPr>
              <a:t> Though the number of layers in Inceptionv1 is 22, the </a:t>
            </a:r>
            <a:r>
              <a:rPr lang="en-US" b="1" i="0" dirty="0">
                <a:solidFill>
                  <a:srgbClr val="222222"/>
                </a:solidFill>
                <a:effectLst/>
                <a:latin typeface="Lato"/>
              </a:rPr>
              <a:t>massive reduction in the parameters makes it a formidable model to beat.</a:t>
            </a:r>
          </a:p>
          <a:p>
            <a:pPr algn="just"/>
            <a:r>
              <a:rPr lang="en-US" b="0" i="0" dirty="0">
                <a:solidFill>
                  <a:srgbClr val="222222"/>
                </a:solidFill>
                <a:effectLst/>
                <a:latin typeface="Lato"/>
              </a:rPr>
              <a:t>The Inceptionv2 model was a major improvement on the Inceptionv1 model which increased the accuracy and further made the model less complex. Inceptionv3 model </a:t>
            </a:r>
            <a:r>
              <a:rPr lang="en-US" dirty="0">
                <a:solidFill>
                  <a:srgbClr val="222222"/>
                </a:solidFill>
                <a:latin typeface="Lato"/>
              </a:rPr>
              <a:t>has</a:t>
            </a:r>
            <a:r>
              <a:rPr lang="en-US" b="0" i="0" dirty="0">
                <a:solidFill>
                  <a:srgbClr val="222222"/>
                </a:solidFill>
                <a:effectLst/>
                <a:latin typeface="Lato"/>
              </a:rPr>
              <a:t> a few more improvements on v2.</a:t>
            </a:r>
          </a:p>
          <a:p>
            <a:pPr algn="just"/>
            <a:r>
              <a:rPr lang="en-US" b="0" i="0" dirty="0">
                <a:solidFill>
                  <a:srgbClr val="222222"/>
                </a:solidFill>
                <a:effectLst/>
                <a:latin typeface="Lato"/>
              </a:rPr>
              <a:t>The following are the major improvements included:</a:t>
            </a:r>
          </a:p>
          <a:p>
            <a:pPr marL="0" indent="0" algn="l">
              <a:buNone/>
            </a:pPr>
            <a:r>
              <a:rPr lang="en-US" b="0" i="0" dirty="0">
                <a:solidFill>
                  <a:srgbClr val="222222"/>
                </a:solidFill>
                <a:effectLst/>
                <a:latin typeface="Lato"/>
              </a:rPr>
              <a:t>           -Introduction of Batch </a:t>
            </a:r>
            <a:r>
              <a:rPr lang="en-US" b="0" i="0" dirty="0" err="1">
                <a:solidFill>
                  <a:srgbClr val="222222"/>
                </a:solidFill>
                <a:effectLst/>
                <a:latin typeface="Lato"/>
              </a:rPr>
              <a:t>Normalisation</a:t>
            </a:r>
            <a:endParaRPr lang="en-US" b="0" i="0" dirty="0">
              <a:solidFill>
                <a:srgbClr val="222222"/>
              </a:solidFill>
              <a:effectLst/>
              <a:latin typeface="Lato"/>
            </a:endParaRPr>
          </a:p>
          <a:p>
            <a:pPr marL="0" indent="0" algn="l">
              <a:buNone/>
            </a:pPr>
            <a:r>
              <a:rPr lang="en-US" dirty="0">
                <a:solidFill>
                  <a:srgbClr val="222222"/>
                </a:solidFill>
                <a:latin typeface="Lato"/>
              </a:rPr>
              <a:t>            -</a:t>
            </a:r>
            <a:r>
              <a:rPr lang="en-US" b="0" i="0" dirty="0">
                <a:solidFill>
                  <a:srgbClr val="222222"/>
                </a:solidFill>
                <a:effectLst/>
                <a:latin typeface="Lato"/>
              </a:rPr>
              <a:t>More factorization</a:t>
            </a:r>
          </a:p>
          <a:p>
            <a:pPr marL="0" indent="0" algn="l">
              <a:buNone/>
            </a:pPr>
            <a:r>
              <a:rPr lang="en-US" b="0" i="0" dirty="0">
                <a:solidFill>
                  <a:srgbClr val="222222"/>
                </a:solidFill>
                <a:effectLst/>
                <a:latin typeface="Lato"/>
              </a:rPr>
              <a:t>            -</a:t>
            </a:r>
            <a:r>
              <a:rPr lang="en-US" b="0" i="0" dirty="0" err="1">
                <a:solidFill>
                  <a:srgbClr val="222222"/>
                </a:solidFill>
                <a:effectLst/>
                <a:latin typeface="Lato"/>
              </a:rPr>
              <a:t>RMSProp</a:t>
            </a:r>
            <a:r>
              <a:rPr lang="en-US" b="0" i="0" dirty="0">
                <a:solidFill>
                  <a:srgbClr val="222222"/>
                </a:solidFill>
                <a:effectLst/>
                <a:latin typeface="Lato"/>
              </a:rPr>
              <a:t> </a:t>
            </a:r>
            <a:r>
              <a:rPr lang="en-US" b="0" i="0" dirty="0" err="1">
                <a:solidFill>
                  <a:srgbClr val="222222"/>
                </a:solidFill>
                <a:effectLst/>
                <a:latin typeface="Lato"/>
              </a:rPr>
              <a:t>Optimiser</a:t>
            </a:r>
            <a:endParaRPr lang="en-US" b="0" i="0" dirty="0">
              <a:solidFill>
                <a:srgbClr val="222222"/>
              </a:solidFill>
              <a:effectLst/>
              <a:latin typeface="Lato"/>
            </a:endParaRPr>
          </a:p>
          <a:p>
            <a:pPr algn="just"/>
            <a:endParaRPr lang="en-US" b="0" i="0" dirty="0">
              <a:solidFill>
                <a:srgbClr val="222222"/>
              </a:solidFill>
              <a:effectLst/>
              <a:latin typeface="Lato"/>
            </a:endParaRPr>
          </a:p>
          <a:p>
            <a:endParaRPr lang="en-GB" dirty="0"/>
          </a:p>
        </p:txBody>
      </p:sp>
      <p:pic>
        <p:nvPicPr>
          <p:cNvPr id="5" name="Picture 4" descr="Diagram&#10;&#10;Description automatically generated">
            <a:extLst>
              <a:ext uri="{FF2B5EF4-FFF2-40B4-BE49-F238E27FC236}">
                <a16:creationId xmlns:a16="http://schemas.microsoft.com/office/drawing/2014/main" id="{38C08658-0B3B-4028-831E-570A80EA714C}"/>
              </a:ext>
            </a:extLst>
          </p:cNvPr>
          <p:cNvPicPr>
            <a:picLocks noChangeAspect="1"/>
          </p:cNvPicPr>
          <p:nvPr/>
        </p:nvPicPr>
        <p:blipFill>
          <a:blip r:embed="rId2"/>
          <a:stretch>
            <a:fillRect/>
          </a:stretch>
        </p:blipFill>
        <p:spPr>
          <a:xfrm>
            <a:off x="447046" y="570271"/>
            <a:ext cx="4132905" cy="3042478"/>
          </a:xfrm>
          <a:prstGeom prst="rect">
            <a:avLst/>
          </a:prstGeom>
        </p:spPr>
      </p:pic>
    </p:spTree>
    <p:extLst>
      <p:ext uri="{BB962C8B-B14F-4D97-AF65-F5344CB8AC3E}">
        <p14:creationId xmlns:p14="http://schemas.microsoft.com/office/powerpoint/2010/main" val="117083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739F588-635C-4610-82F8-8632F42211BC}"/>
              </a:ext>
            </a:extLst>
          </p:cNvPr>
          <p:cNvSpPr>
            <a:spLocks noGrp="1"/>
          </p:cNvSpPr>
          <p:nvPr>
            <p:ph type="title"/>
          </p:nvPr>
        </p:nvSpPr>
        <p:spPr>
          <a:xfrm>
            <a:off x="8825306" y="1477651"/>
            <a:ext cx="2929372" cy="2468207"/>
          </a:xfrm>
        </p:spPr>
        <p:txBody>
          <a:bodyPr vert="horz" lIns="228600" tIns="228600" rIns="228600" bIns="0" rtlCol="0" anchor="b">
            <a:normAutofit/>
          </a:bodyPr>
          <a:lstStyle/>
          <a:p>
            <a:pPr algn="l">
              <a:lnSpc>
                <a:spcPct val="80000"/>
              </a:lnSpc>
            </a:pPr>
            <a:r>
              <a:rPr lang="en-US">
                <a:solidFill>
                  <a:schemeClr val="tx2"/>
                </a:solidFill>
              </a:rPr>
              <a:t>Inceptionv3</a:t>
            </a:r>
          </a:p>
        </p:txBody>
      </p:sp>
      <p:sp>
        <p:nvSpPr>
          <p:cNvPr id="60"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Shape 63">
            <a:extLst>
              <a:ext uri="{FF2B5EF4-FFF2-40B4-BE49-F238E27FC236}">
                <a16:creationId xmlns:a16="http://schemas.microsoft.com/office/drawing/2014/main" id="{138AF5D2-3A9C-4E8F-B879-36865366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Content Placeholder 4" descr="Text&#10;&#10;Description automatically generated">
            <a:extLst>
              <a:ext uri="{FF2B5EF4-FFF2-40B4-BE49-F238E27FC236}">
                <a16:creationId xmlns:a16="http://schemas.microsoft.com/office/drawing/2014/main" id="{BE5212FE-05BC-4B70-9C75-D65CD0319722}"/>
              </a:ext>
            </a:extLst>
          </p:cNvPr>
          <p:cNvPicPr>
            <a:picLocks noGrp="1" noChangeAspect="1"/>
          </p:cNvPicPr>
          <p:nvPr>
            <p:ph idx="1"/>
          </p:nvPr>
        </p:nvPicPr>
        <p:blipFill rotWithShape="1">
          <a:blip r:embed="rId2"/>
          <a:srcRect r="1" b="4394"/>
          <a:stretch/>
        </p:blipFill>
        <p:spPr>
          <a:xfrm>
            <a:off x="932740" y="461405"/>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289956036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{39C194FD-E8AB-4F5D-839E-0B250AAD1915}tf16401371</Template>
  <TotalTime>1263</TotalTime>
  <Words>1165</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 Light</vt:lpstr>
      <vt:lpstr>charter</vt:lpstr>
      <vt:lpstr>Lato</vt:lpstr>
      <vt:lpstr>Rockwell</vt:lpstr>
      <vt:lpstr>Wingdings</vt:lpstr>
      <vt:lpstr>Atlas</vt:lpstr>
      <vt:lpstr>Early-Fire-Detection</vt:lpstr>
      <vt:lpstr>Problem definition: Early fire detection</vt:lpstr>
      <vt:lpstr>Visual sensors advantages and problems</vt:lpstr>
      <vt:lpstr>Solution : Pre-Trained Models for Image Classification</vt:lpstr>
      <vt:lpstr>How the solution will be used in practice - how will I interact with it?</vt:lpstr>
      <vt:lpstr>Models fit to data</vt:lpstr>
      <vt:lpstr> CNN model contains: - three Conv2D-MaxPooling2D layers pairs  -followed by 3 Dense layers.  -To overcome the problem of overfitting we will also add dropout layers.  Fully connected layers are very prone to overfitting. Due to the large number of parameters. -the last layer is the softmax layer which will give us the probability distribution  the classes </vt:lpstr>
      <vt:lpstr>  Inceptionv3 </vt:lpstr>
      <vt:lpstr>Inceptionv3</vt:lpstr>
      <vt:lpstr>Resnet50</vt:lpstr>
      <vt:lpstr>Resnet50</vt:lpstr>
      <vt:lpstr>PowerPoint Presentation</vt:lpstr>
      <vt:lpstr>Experiment parameters recorded and logged</vt:lpstr>
      <vt:lpstr>Resnet50 with Adam optimizer evaluated for overfitting and underfitting: loss  in the training is expected to be lower</vt:lpstr>
      <vt:lpstr>PowerPoint Presentation</vt:lpstr>
      <vt:lpstr>Resnet SGD evaluated for overfitting and underfitting: loss is smaller in the training after changing test dataset</vt:lpstr>
      <vt:lpstr>Basic CNN 30 epochs  lr =0.01</vt:lpstr>
      <vt:lpstr>Performance evaluated on test set: InceptionV3</vt:lpstr>
      <vt:lpstr>Performance evaluated on test set: Resnet50 SGD</vt:lpstr>
      <vt:lpstr>Performance evaluated on test set: Resnet50 with Adam optimiser is our final model as it has the highest F1 score and accuracy</vt:lpstr>
      <vt:lpstr>Visualization test data Resnet50</vt:lpstr>
      <vt:lpstr>To do:</vt:lpstr>
      <vt:lpstr>Other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kautar</dc:creator>
  <cp:lastModifiedBy>kautar</cp:lastModifiedBy>
  <cp:revision>34</cp:revision>
  <dcterms:created xsi:type="dcterms:W3CDTF">2021-08-30T10:41:08Z</dcterms:created>
  <dcterms:modified xsi:type="dcterms:W3CDTF">2021-08-31T17:30:26Z</dcterms:modified>
</cp:coreProperties>
</file>