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2" r:id="rId4"/>
    <p:sldId id="258" r:id="rId5"/>
    <p:sldId id="269" r:id="rId6"/>
    <p:sldId id="263" r:id="rId7"/>
    <p:sldId id="278" r:id="rId8"/>
    <p:sldId id="296" r:id="rId9"/>
    <p:sldId id="277" r:id="rId10"/>
    <p:sldId id="281" r:id="rId11"/>
    <p:sldId id="299" r:id="rId12"/>
    <p:sldId id="265" r:id="rId13"/>
    <p:sldId id="293" r:id="rId14"/>
    <p:sldId id="294" r:id="rId15"/>
    <p:sldId id="295" r:id="rId16"/>
    <p:sldId id="292" r:id="rId17"/>
    <p:sldId id="288" r:id="rId18"/>
    <p:sldId id="290" r:id="rId19"/>
    <p:sldId id="287" r:id="rId20"/>
    <p:sldId id="273" r:id="rId21"/>
    <p:sldId id="268" r:id="rId22"/>
    <p:sldId id="272" r:id="rId23"/>
    <p:sldId id="275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utar" initials="k" lastIdx="1" clrIdx="0">
    <p:extLst>
      <p:ext uri="{19B8F6BF-5375-455C-9EA6-DF929625EA0E}">
        <p15:presenceInfo xmlns:p15="http://schemas.microsoft.com/office/powerpoint/2012/main" userId="kaut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6T11:20:43.89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4836A48-4CAC-4A40-97EB-8ACA9B26A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890A515-B90B-43BC-876F-580D2FC4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749B484-B143-40F7-896A-A20650EE4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D5ECC4BD-4D67-4CD5-9118-C8F95255E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DFCF04F1-C8A9-4F23-B565-9B70C6D74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9964E85D-E8AC-4D3F-A3BC-E4D8DE608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8FE670F7-87AE-49F1-AFCF-646DC0B69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2D394406-F17F-478D-9811-F133F3163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C929B1C0-F6D9-45BC-B41C-5BEBE9AD6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8CBC2023-5C0F-470C-A494-448A3088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753F948-20A5-448F-A91B-30C3FA874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187C515D-FEE4-4EAD-A758-C09FC8898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55F8581B-27B7-42AB-B33F-69023D3B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CBC2EB4A-D3CD-4347-AE09-347B7B10E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C35E0B18-828E-4F07-BC14-5B6EB8C28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D972FA4F-64D2-4E34-B234-7B2C363C4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430AC742-FB30-4DCC-A9AC-92D107A34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C991F4A4-6C1A-486C-80A9-B653BC0ED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34F60AAA-3D77-4751-9A2C-27A680142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71A93347-D2EA-43A7-92CB-3BC1C8F4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A99EB955-34CE-4879-BB3E-19C017967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6" name="Picture 2" descr="Detecting Forest Fires using Wireless Sensor Networks - Libelium">
            <a:extLst>
              <a:ext uri="{FF2B5EF4-FFF2-40B4-BE49-F238E27FC236}">
                <a16:creationId xmlns:a16="http://schemas.microsoft.com/office/drawing/2014/main" id="{0E1EBFB3-B07F-4DBE-85B6-1FB0458C1D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11" r="-1" b="-1"/>
          <a:stretch/>
        </p:blipFill>
        <p:spPr bwMode="auto">
          <a:xfrm>
            <a:off x="20" y="227"/>
            <a:ext cx="12191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99502C85-D694-4534-81D2-BE2E52612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33747" y="1186483"/>
            <a:ext cx="4510627" cy="4477933"/>
            <a:chOff x="3833747" y="1186483"/>
            <a:chExt cx="4510627" cy="4477933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70D54E8-5694-4275-AC73-041D919D5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7681" y="1186483"/>
              <a:ext cx="4506693" cy="71618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39">
              <a:extLst>
                <a:ext uri="{FF2B5EF4-FFF2-40B4-BE49-F238E27FC236}">
                  <a16:creationId xmlns:a16="http://schemas.microsoft.com/office/drawing/2014/main" id="{085E5B83-AB95-4571-B7AE-841A0D5F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3AAECE-705E-4B7A-B758-B9CEB30C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3747" y="1991156"/>
              <a:ext cx="4510180" cy="3322196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1C2CC2-C4C8-43E2-AF06-2BC7CFCE7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6043" y="2075504"/>
            <a:ext cx="4345588" cy="2042725"/>
          </a:xfrm>
        </p:spPr>
        <p:txBody>
          <a:bodyPr>
            <a:normAutofit/>
          </a:bodyPr>
          <a:lstStyle/>
          <a:p>
            <a:r>
              <a:rPr lang="en-GB" dirty="0"/>
              <a:t>Early-Fire-Detection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1AB07-BD5A-43EC-ABA8-DDB886DF3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6043" y="4202728"/>
            <a:ext cx="4345588" cy="1026125"/>
          </a:xfrm>
        </p:spPr>
        <p:txBody>
          <a:bodyPr>
            <a:normAutofit/>
          </a:bodyPr>
          <a:lstStyle/>
          <a:p>
            <a:r>
              <a:rPr lang="en-GB" dirty="0"/>
              <a:t>Deep-learning</a:t>
            </a:r>
          </a:p>
          <a:p>
            <a:r>
              <a:rPr lang="en-GB" dirty="0" err="1"/>
              <a:t>Torchvision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180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CEC3CF-DD34-46FF-BC9F-0EEB6A41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35476" y="4322663"/>
            <a:ext cx="3235147" cy="1055256"/>
          </a:xfrm>
        </p:spPr>
        <p:txBody>
          <a:bodyPr>
            <a:normAutofit/>
          </a:bodyPr>
          <a:lstStyle/>
          <a:p>
            <a:pPr algn="r"/>
            <a:r>
              <a:rPr lang="en-GB" b="1" dirty="0">
                <a:solidFill>
                  <a:srgbClr val="FF0000"/>
                </a:solidFill>
              </a:rPr>
              <a:t>Resnet50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69B5C69-E446-40EF-B388-2F41C5336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723" y="630438"/>
            <a:ext cx="8642041" cy="29815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C5B3E-C336-467A-827F-285C1A9CF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411" y="4537826"/>
            <a:ext cx="5648815" cy="236447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FCA32C"/>
              </a:buClr>
            </a:pPr>
            <a:r>
              <a:rPr lang="en-US" sz="1200" b="1" dirty="0"/>
              <a:t>23 million trainable parameters.</a:t>
            </a:r>
            <a:endParaRPr lang="en-US" sz="1200" b="1" u="sng" dirty="0"/>
          </a:p>
          <a:p>
            <a:pPr>
              <a:lnSpc>
                <a:spcPct val="110000"/>
              </a:lnSpc>
              <a:buClr>
                <a:srgbClr val="FCA32C"/>
              </a:buClr>
            </a:pPr>
            <a:r>
              <a:rPr lang="en-US" sz="1200" b="1" u="sng" dirty="0"/>
              <a:t>The higher layer will perform at least as good as the lower layer, and not worse</a:t>
            </a:r>
          </a:p>
          <a:p>
            <a:pPr>
              <a:lnSpc>
                <a:spcPct val="110000"/>
              </a:lnSpc>
              <a:buClr>
                <a:srgbClr val="FCA32C"/>
              </a:buClr>
            </a:pPr>
            <a:r>
              <a:rPr lang="en-US" sz="1200" b="1" dirty="0"/>
              <a:t>Convolution + batch norm operations are done in a way that the output shape is the same, then we can simply add them </a:t>
            </a:r>
          </a:p>
          <a:p>
            <a:pPr>
              <a:lnSpc>
                <a:spcPct val="110000"/>
              </a:lnSpc>
              <a:buClr>
                <a:srgbClr val="FCA32C"/>
              </a:buClr>
            </a:pPr>
            <a:endParaRPr lang="en-US" sz="1200" b="1" u="sng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F0A9E513-F632-436F-84BF-F105EDBA75F1}"/>
              </a:ext>
            </a:extLst>
          </p:cNvPr>
          <p:cNvSpPr txBox="1">
            <a:spLocks/>
          </p:cNvSpPr>
          <p:nvPr/>
        </p:nvSpPr>
        <p:spPr>
          <a:xfrm>
            <a:off x="175151" y="4595285"/>
            <a:ext cx="5648815" cy="2243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rgbClr val="FCA32C"/>
              </a:buClr>
            </a:pPr>
            <a:endParaRPr lang="en-US" sz="1200" b="1" dirty="0"/>
          </a:p>
          <a:p>
            <a:pPr>
              <a:lnSpc>
                <a:spcPct val="110000"/>
              </a:lnSpc>
              <a:buClr>
                <a:srgbClr val="FCA32C"/>
              </a:buClr>
            </a:pPr>
            <a:r>
              <a:rPr lang="en-US" sz="1200" b="1" dirty="0"/>
              <a:t>Skips connections. adding the original input to the output of the convolution block.</a:t>
            </a:r>
          </a:p>
          <a:p>
            <a:pPr>
              <a:lnSpc>
                <a:spcPct val="110000"/>
              </a:lnSpc>
              <a:buClr>
                <a:srgbClr val="FCA32C"/>
              </a:buClr>
            </a:pPr>
            <a:r>
              <a:rPr lang="en-US" sz="1200" b="1" u="sng" dirty="0"/>
              <a:t>Helps  mitigating the vanishing gradient problem</a:t>
            </a:r>
            <a:r>
              <a:rPr lang="en-US" sz="1200" b="1" dirty="0"/>
              <a:t> </a:t>
            </a:r>
          </a:p>
          <a:p>
            <a:pPr>
              <a:lnSpc>
                <a:spcPct val="110000"/>
              </a:lnSpc>
              <a:buClr>
                <a:srgbClr val="FCA32C"/>
              </a:buClr>
            </a:pPr>
            <a:r>
              <a:rPr lang="en-US" sz="1200" b="1" dirty="0"/>
              <a:t>It </a:t>
            </a:r>
            <a:r>
              <a:rPr lang="en-US" sz="1200" b="1" u="sng" dirty="0"/>
              <a:t>trains extremely deep neural networks with 150+layers successfully. </a:t>
            </a:r>
          </a:p>
          <a:p>
            <a:pPr>
              <a:lnSpc>
                <a:spcPct val="110000"/>
              </a:lnSpc>
              <a:buClr>
                <a:srgbClr val="FCA32C"/>
              </a:buClr>
            </a:pP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3090270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2AB6-BF57-4DF4-B460-6346D357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FDCC8F-415A-43BF-A0F0-897A94DB1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4929" y="3077327"/>
            <a:ext cx="7132639" cy="304660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867470-A425-47D3-889D-8D05EF8B0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29" y="1076564"/>
            <a:ext cx="4632837" cy="1180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36C9A5-587F-40DB-A891-9F38F7C41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32" y="346587"/>
            <a:ext cx="3779175" cy="616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55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Content Placeholder 59">
            <a:extLst>
              <a:ext uri="{FF2B5EF4-FFF2-40B4-BE49-F238E27FC236}">
                <a16:creationId xmlns:a16="http://schemas.microsoft.com/office/drawing/2014/main" id="{B2B40EF3-540D-4E77-8DF4-6EB07D853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79" y="1360611"/>
            <a:ext cx="11552981" cy="1646300"/>
          </a:xfrm>
          <a:prstGeom prst="rect">
            <a:avLst/>
          </a:prstGeom>
          <a:ln w="12700">
            <a:noFill/>
          </a:ln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17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D7740C-0026-45A6-AE6C-5B98229F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Experiment models/parameters recorded and logged</a:t>
            </a:r>
          </a:p>
        </p:txBody>
      </p:sp>
    </p:spTree>
    <p:extLst>
      <p:ext uri="{BB962C8B-B14F-4D97-AF65-F5344CB8AC3E}">
        <p14:creationId xmlns:p14="http://schemas.microsoft.com/office/powerpoint/2010/main" val="625380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D935534-682E-476B-914D-15422535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D345A23-B9A1-48A1-861C-6DBE40372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B6D0C803-C314-438E-AD46-FA855FC67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CDB9016-F3D8-4C30-B1EE-E7642BFE2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2B2D769C-5C70-4AE1-B8B2-BDED13B6D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1D80447-B068-4D68-8F67-C72761A52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A773E7B3-5778-470B-8BF1-DEE9CA194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FE7164F-39D2-426B-AC5E-51CAA5BCD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10864D3-2ED1-4B11-AD49-AED660E6A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17CE9E17-84B8-45E8-81B8-05B516EB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92F2A78B-4191-4164-8A51-0551B12C1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59EA929-F27D-43FC-8B74-D7063F4D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65170C64-5500-4111-9F32-3CC0BF07C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F49D35D5-A3E7-42D8-9662-11A32C0D8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B06AE47C-748A-41FB-A99B-32820FA8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15F2EE8-787F-4F49-BF17-82AE98EB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DA12EAE6-CEF6-4DB8-8B8C-2D209C86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560AA5BA-7BB1-47A6-818E-B12EA58FE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DF899BEE-3975-46EB-B60F-139ABA2E1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21B8C8F1-768E-46A7-A303-F1867EC84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B58D728-38DC-444F-90A1-10FD8D288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3328CA4-841D-4CC3-975C-48A598EC3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C9C2DF9A-E845-45FB-AB63-5873CFBAA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9AA02BC-DB57-4276-B40A-90FC4E48A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8E826A1-B5D9-42FE-80FC-8C0F48AA3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B58DEA5-15E4-4494-801D-2EB7F0F58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BCD5FCFA-43B5-4D67-91C3-9498CD3BA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CB3CF32-3381-43BB-BAB8-552CBBC75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F3C3F391-9332-4F10-8393-EC46300D4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AB84DA67-3B21-483B-8382-405D64716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BE3712AE-B7E3-476F-AEA1-7381904AF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67F5AB3A-6147-472B-88A1-B23BDEA7E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9D71156C-715C-4953-8692-2CC4935D5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06C21CFC-F9BA-4867-ADE0-D0450FC57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501206D4-C7F0-44A8-AF63-D9BF6F880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C36145A6-2743-4C33-B63B-D7E30E2F8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33E70A18-4FC8-497C-A96F-BF8406269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EC5E54BF-6ECD-4C4E-981F-27FDFA8A8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DE3C4A23-AAE2-4C0B-A347-284CA830F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91964F5A-92C5-461E-9AC5-E3872C6C9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C5DDAAD4-2942-4922-B3AC-8A97CD9A1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5A949755-9B74-4AE3-B706-79F48B8FD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11C745CB-E804-4038-8D07-511F8DF5FD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C0DC94D3-C297-4266-8446-56E3ECEE5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4F50F396-96FC-41BE-B35D-AD6D37D37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2C3C2A81-27C3-45B0-B6ED-A03BFDBD6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420442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C62E68F-9142-4E05-AB0E-E534CE58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8" name="Isosceles Triangle 39">
              <a:extLst>
                <a:ext uri="{FF2B5EF4-FFF2-40B4-BE49-F238E27FC236}">
                  <a16:creationId xmlns:a16="http://schemas.microsoft.com/office/drawing/2014/main" id="{3C802DC3-CD09-4D6D-83DF-A3C0D8AF8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0D793E7-05C8-49C9-A1A9-2E0FFB298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1660B2-210C-4B24-91FA-7D825AC58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1201950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b="1" dirty="0"/>
              <a:t>CNN  / SGD / </a:t>
            </a:r>
            <a:r>
              <a:rPr lang="en-US" sz="2800" b="1" dirty="0" err="1"/>
              <a:t>lr</a:t>
            </a:r>
            <a:r>
              <a:rPr lang="en-US" sz="2800" b="1" dirty="0"/>
              <a:t>=0.03</a:t>
            </a:r>
            <a:br>
              <a:rPr lang="en-US" sz="2800" b="1" dirty="0"/>
            </a:br>
            <a:r>
              <a:rPr lang="en-US" sz="2800" b="1" dirty="0"/>
              <a:t>training loss is  high: underfitting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F8FDE7-2DE5-4FC4-A012-C938B20F9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65" y="896393"/>
            <a:ext cx="3922855" cy="26152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742A93-36DA-401F-B97D-9EC07F1D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338" y="786581"/>
            <a:ext cx="4019083" cy="29168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22ECD5-FAD5-4421-9788-92E325DC7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591" y="55408"/>
            <a:ext cx="2503218" cy="182537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2BD5561-9502-4D4E-A6B9-3A9257E46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8431" y="1977271"/>
            <a:ext cx="2915296" cy="20285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07B0555-027A-400E-AC9A-DCA8EC3D19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444" y="4501689"/>
            <a:ext cx="2214582" cy="62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30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1AB8-8A04-4D5C-A911-F8CB1E52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Different learning rate and the effect of using </a:t>
            </a:r>
            <a:r>
              <a:rPr lang="en-GB" dirty="0" err="1"/>
              <a:t>Nesterov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5A5D8A-CAAC-4203-9E56-EA8B400E4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7036" y="91896"/>
            <a:ext cx="2200887" cy="17252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88CA2A-7D6F-4592-A34E-1452287AA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377" y="0"/>
            <a:ext cx="4705350" cy="3219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05DEB8-09C1-4A49-96F8-633BDE722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54" y="3533822"/>
            <a:ext cx="3201373" cy="23696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4E7235-2115-47BC-BA14-FBCAAFC90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9871" y="3721357"/>
            <a:ext cx="2974706" cy="20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51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EE3E-AD10-4B3B-8010-3E6559B5F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2971887" cy="2270637"/>
          </a:xfrm>
        </p:spPr>
        <p:txBody>
          <a:bodyPr>
            <a:noAutofit/>
          </a:bodyPr>
          <a:lstStyle/>
          <a:p>
            <a:pPr algn="l"/>
            <a:r>
              <a:rPr lang="en-GB" sz="3600" dirty="0"/>
              <a:t>-</a:t>
            </a:r>
            <a:r>
              <a:rPr lang="en-GB" sz="2800" dirty="0"/>
              <a:t>One layer added</a:t>
            </a:r>
            <a:br>
              <a:rPr lang="en-GB" sz="2800" dirty="0"/>
            </a:br>
            <a:r>
              <a:rPr lang="en-GB" sz="2800" dirty="0"/>
              <a:t>-More channels, more filters</a:t>
            </a:r>
            <a:br>
              <a:rPr lang="en-GB" sz="2800" dirty="0"/>
            </a:br>
            <a:r>
              <a:rPr lang="en-GB" sz="2800" dirty="0"/>
              <a:t>(much slower)</a:t>
            </a:r>
            <a:br>
              <a:rPr lang="en-GB" sz="2800" dirty="0"/>
            </a:br>
            <a:r>
              <a:rPr lang="en-GB" sz="2800" dirty="0"/>
              <a:t>-Batch  Normalization</a:t>
            </a:r>
            <a:endParaRPr lang="en-GB" sz="3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674CEB-F10F-4397-AC0E-F91B37CB2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538" y="83588"/>
            <a:ext cx="8347337" cy="14391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5A0232-8E3C-4736-9F25-163EBCD12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598" y="1941389"/>
            <a:ext cx="3285503" cy="19666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5D8AA3-FCBB-4D10-8462-304232448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604" y="1799918"/>
            <a:ext cx="3289615" cy="22706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0363FC-C21E-40DB-BAA3-5F80A19DD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703" y="4052246"/>
            <a:ext cx="2971887" cy="21528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712B416-BDA1-4C77-8D0E-B1BF6905A1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0101" y="3908008"/>
            <a:ext cx="3500479" cy="254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19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15">
            <a:extLst>
              <a:ext uri="{FF2B5EF4-FFF2-40B4-BE49-F238E27FC236}">
                <a16:creationId xmlns:a16="http://schemas.microsoft.com/office/drawing/2014/main" id="{AD935534-682E-476B-914D-15422535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D345A23-B9A1-48A1-861C-6DBE40372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B6D0C803-C314-438E-AD46-FA855FC67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CDB9016-F3D8-4C30-B1EE-E7642BFE2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2B2D769C-5C70-4AE1-B8B2-BDED13B6D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1D80447-B068-4D68-8F67-C72761A52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A773E7B3-5778-470B-8BF1-DEE9CA194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FE7164F-39D2-426B-AC5E-51CAA5BCD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10864D3-2ED1-4B11-AD49-AED660E6A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17CE9E17-84B8-45E8-81B8-05B516EB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92F2A78B-4191-4164-8A51-0551B12C1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59EA929-F27D-43FC-8B74-D7063F4D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65170C64-5500-4111-9F32-3CC0BF07C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F49D35D5-A3E7-42D8-9662-11A32C0D8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B06AE47C-748A-41FB-A99B-32820FA8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15F2EE8-787F-4F49-BF17-82AE98EB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DA12EAE6-CEF6-4DB8-8B8C-2D209C86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560AA5BA-7BB1-47A6-818E-B12EA58FE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DF899BEE-3975-46EB-B60F-139ABA2E1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21B8C8F1-768E-46A7-A303-F1867EC84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1" name="Group 36">
            <a:extLst>
              <a:ext uri="{FF2B5EF4-FFF2-40B4-BE49-F238E27FC236}">
                <a16:creationId xmlns:a16="http://schemas.microsoft.com/office/drawing/2014/main" id="{8B58D728-38DC-444F-90A1-10FD8D288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3328CA4-841D-4CC3-975C-48A598EC3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C9C2DF9A-E845-45FB-AB63-5873CFBAA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9AA02BC-DB57-4276-B40A-90FC4E48A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2" name="Rectangle 41">
            <a:extLst>
              <a:ext uri="{FF2B5EF4-FFF2-40B4-BE49-F238E27FC236}">
                <a16:creationId xmlns:a16="http://schemas.microsoft.com/office/drawing/2014/main" id="{78E826A1-B5D9-42FE-80FC-8C0F48AA3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43">
            <a:extLst>
              <a:ext uri="{FF2B5EF4-FFF2-40B4-BE49-F238E27FC236}">
                <a16:creationId xmlns:a16="http://schemas.microsoft.com/office/drawing/2014/main" id="{AB58DEA5-15E4-4494-801D-2EB7F0F58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BCD5FCFA-43B5-4D67-91C3-9498CD3BA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CB3CF32-3381-43BB-BAB8-552CBBC75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F3C3F391-9332-4F10-8393-EC46300D4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AB84DA67-3B21-483B-8382-405D64716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BE3712AE-B7E3-476F-AEA1-7381904AF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67F5AB3A-6147-472B-88A1-B23BDEA7E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9D71156C-715C-4953-8692-2CC4935D5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06C21CFC-F9BA-4867-ADE0-D0450FC57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501206D4-C7F0-44A8-AF63-D9BF6F880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C36145A6-2743-4C33-B63B-D7E30E2F8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33E70A18-4FC8-497C-A96F-BF8406269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EC5E54BF-6ECD-4C4E-981F-27FDFA8A8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DE3C4A23-AAE2-4C0B-A347-284CA830F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91964F5A-92C5-461E-9AC5-E3872C6C9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C5DDAAD4-2942-4922-B3AC-8A97CD9A1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5A949755-9B74-4AE3-B706-79F48B8FD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11C745CB-E804-4038-8D07-511F8DF5FD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C0DC94D3-C297-4266-8446-56E3ECEE5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4F50F396-96FC-41BE-B35D-AD6D37D37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74" name="Rectangle 64">
            <a:extLst>
              <a:ext uri="{FF2B5EF4-FFF2-40B4-BE49-F238E27FC236}">
                <a16:creationId xmlns:a16="http://schemas.microsoft.com/office/drawing/2014/main" id="{2C3C2A81-27C3-45B0-B6ED-A03BFDBD6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420442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692108F-18E9-4DDC-973B-18A2EAB3C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0" y="1064094"/>
            <a:ext cx="2944368" cy="2083140"/>
          </a:xfrm>
          <a:prstGeom prst="rect">
            <a:avLst/>
          </a:prstGeom>
          <a:ln w="12700">
            <a:noFill/>
          </a:ln>
        </p:spPr>
      </p:pic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7957339A-B85D-4BC7-BE8C-552E8F5A3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11942" y="1064094"/>
            <a:ext cx="2944368" cy="2083140"/>
          </a:xfrm>
          <a:prstGeom prst="rect">
            <a:avLst/>
          </a:prstGeom>
          <a:ln w="12700">
            <a:noFill/>
          </a:ln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23F325C-0239-47BB-8CEA-0293DA4D4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429" y="1078816"/>
            <a:ext cx="2944368" cy="2053696"/>
          </a:xfrm>
          <a:prstGeom prst="rect">
            <a:avLst/>
          </a:prstGeom>
          <a:ln w="12700">
            <a:noFill/>
          </a:ln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C008E165-4734-48C7-8E42-4A4C6061A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9151" y="1181868"/>
            <a:ext cx="2944368" cy="1847591"/>
          </a:xfrm>
          <a:prstGeom prst="rect">
            <a:avLst/>
          </a:prstGeom>
          <a:ln w="12700">
            <a:noFill/>
          </a:ln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BC62E68F-9142-4E05-AB0E-E534CE58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8" name="Isosceles Triangle 39">
              <a:extLst>
                <a:ext uri="{FF2B5EF4-FFF2-40B4-BE49-F238E27FC236}">
                  <a16:creationId xmlns:a16="http://schemas.microsoft.com/office/drawing/2014/main" id="{3C802DC3-CD09-4D6D-83DF-A3C0D8AF8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0D793E7-05C8-49C9-A1A9-2E0FFB298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1660B2-210C-4B24-91FA-7D825AC58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2500" b="1" dirty="0">
                <a:latin typeface="Calibri Light" panose="020F0302020204030204"/>
              </a:rPr>
              <a:t>Inception</a:t>
            </a:r>
            <a:br>
              <a:rPr lang="en-US" sz="2500" b="1" dirty="0">
                <a:latin typeface="Calibri Light" panose="020F0302020204030204"/>
              </a:rPr>
            </a:br>
            <a:br>
              <a:rPr lang="en-US" sz="2500" b="1" dirty="0">
                <a:latin typeface="Calibri Light" panose="020F0302020204030204"/>
              </a:rPr>
            </a:br>
            <a:r>
              <a:rPr lang="en-US" sz="2500" b="1" dirty="0" err="1">
                <a:latin typeface="Calibri Light" panose="020F0302020204030204"/>
              </a:rPr>
              <a:t>Inception</a:t>
            </a:r>
            <a:r>
              <a:rPr lang="en-US" sz="2500" b="1" dirty="0">
                <a:latin typeface="Calibri Light" panose="020F0302020204030204"/>
              </a:rPr>
              <a:t> / part1 / 0.001/ 64/ Adam/ </a:t>
            </a:r>
            <a:r>
              <a:rPr lang="en-US" sz="2500" b="1" dirty="0" err="1">
                <a:latin typeface="Calibri Light" panose="020F0302020204030204"/>
              </a:rPr>
              <a:t>CrossEnt</a:t>
            </a:r>
            <a:br>
              <a:rPr lang="en-US" sz="2500" b="1" dirty="0">
                <a:latin typeface="Calibri Light" panose="020F0302020204030204"/>
              </a:rPr>
            </a:br>
            <a:r>
              <a:rPr lang="en-US" sz="2500" b="1" dirty="0">
                <a:latin typeface="Calibri Light" panose="020F0302020204030204"/>
              </a:rPr>
              <a:t>Underfitting  High loss in the training</a:t>
            </a:r>
          </a:p>
        </p:txBody>
      </p:sp>
    </p:spTree>
    <p:extLst>
      <p:ext uri="{BB962C8B-B14F-4D97-AF65-F5344CB8AC3E}">
        <p14:creationId xmlns:p14="http://schemas.microsoft.com/office/powerpoint/2010/main" val="2818881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D935534-682E-476B-914D-15422535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D345A23-B9A1-48A1-861C-6DBE40372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B6D0C803-C314-438E-AD46-FA855FC67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CDB9016-F3D8-4C30-B1EE-E7642BFE2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2B2D769C-5C70-4AE1-B8B2-BDED13B6D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D1D80447-B068-4D68-8F67-C72761A52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A773E7B3-5778-470B-8BF1-DEE9CA194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5FE7164F-39D2-426B-AC5E-51CAA5BCD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110864D3-2ED1-4B11-AD49-AED660E6A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17CE9E17-84B8-45E8-81B8-05B516EB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92F2A78B-4191-4164-8A51-0551B12C1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B59EA929-F27D-43FC-8B74-D7063F4D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65170C64-5500-4111-9F32-3CC0BF07C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49D35D5-A3E7-42D8-9662-11A32C0D8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B06AE47C-748A-41FB-A99B-32820FA8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F15F2EE8-787F-4F49-BF17-82AE98EB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DA12EAE6-CEF6-4DB8-8B8C-2D209C86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560AA5BA-7BB1-47A6-818E-B12EA58FE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DF899BEE-3975-46EB-B60F-139ABA2E1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21B8C8F1-768E-46A7-A303-F1867EC84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36">
            <a:extLst>
              <a:ext uri="{FF2B5EF4-FFF2-40B4-BE49-F238E27FC236}">
                <a16:creationId xmlns:a16="http://schemas.microsoft.com/office/drawing/2014/main" id="{8B58D728-38DC-444F-90A1-10FD8D288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6" name="Rectangle 37">
              <a:extLst>
                <a:ext uri="{FF2B5EF4-FFF2-40B4-BE49-F238E27FC236}">
                  <a16:creationId xmlns:a16="http://schemas.microsoft.com/office/drawing/2014/main" id="{23328CA4-841D-4CC3-975C-48A598EC3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38">
              <a:extLst>
                <a:ext uri="{FF2B5EF4-FFF2-40B4-BE49-F238E27FC236}">
                  <a16:creationId xmlns:a16="http://schemas.microsoft.com/office/drawing/2014/main" id="{C9C2DF9A-E845-45FB-AB63-5873CFBAA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39">
              <a:extLst>
                <a:ext uri="{FF2B5EF4-FFF2-40B4-BE49-F238E27FC236}">
                  <a16:creationId xmlns:a16="http://schemas.microsoft.com/office/drawing/2014/main" id="{79AA02BC-DB57-4276-B40A-90FC4E48A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8E826A1-B5D9-42FE-80FC-8C0F48AA3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43">
            <a:extLst>
              <a:ext uri="{FF2B5EF4-FFF2-40B4-BE49-F238E27FC236}">
                <a16:creationId xmlns:a16="http://schemas.microsoft.com/office/drawing/2014/main" id="{AB58DEA5-15E4-4494-801D-2EB7F0F58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BCD5FCFA-43B5-4D67-91C3-9498CD3BA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9CB3CF32-3381-43BB-BAB8-552CBBC75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F3C3F391-9332-4F10-8393-EC46300D4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AB84DA67-3B21-483B-8382-405D64716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BE3712AE-B7E3-476F-AEA1-7381904AF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67F5AB3A-6147-472B-88A1-B23BDEA7E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9D71156C-715C-4953-8692-2CC4935D5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06C21CFC-F9BA-4867-ADE0-D0450FC57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501206D4-C7F0-44A8-AF63-D9BF6F880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C36145A6-2743-4C33-B63B-D7E30E2F8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33E70A18-4FC8-497C-A96F-BF8406269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EC5E54BF-6ECD-4C4E-981F-27FDFA8A8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DE3C4A23-AAE2-4C0B-A347-284CA830F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91964F5A-92C5-461E-9AC5-E3872C6C9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C5DDAAD4-2942-4922-B3AC-8A97CD9A1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5A949755-9B74-4AE3-B706-79F48B8FD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11C745CB-E804-4038-8D07-511F8DF5FD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C0DC94D3-C297-4266-8446-56E3ECEE5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4F50F396-96FC-41BE-B35D-AD6D37D37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2C3C2A81-27C3-45B0-B6ED-A03BFDBD6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420442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C62E68F-9142-4E05-AB0E-E534CE58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8" name="Isosceles Triangle 39">
              <a:extLst>
                <a:ext uri="{FF2B5EF4-FFF2-40B4-BE49-F238E27FC236}">
                  <a16:creationId xmlns:a16="http://schemas.microsoft.com/office/drawing/2014/main" id="{3C802DC3-CD09-4D6D-83DF-A3C0D8AF8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0D793E7-05C8-49C9-A1A9-2E0FFB298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1660B2-210C-4B24-91FA-7D825AC58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300" dirty="0"/>
              <a:t>Inception</a:t>
            </a:r>
            <a:br>
              <a:rPr lang="en-US" sz="1300" dirty="0"/>
            </a:br>
            <a:r>
              <a:rPr lang="en-US" sz="1300" dirty="0" err="1"/>
              <a:t>tensorboard</a:t>
            </a:r>
            <a:br>
              <a:rPr lang="en-US" sz="1300" dirty="0"/>
            </a:br>
            <a:r>
              <a:rPr lang="en-US" sz="1300" dirty="0"/>
              <a:t>runs_inception_part120_001_64_Adam_CrossEnt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4D5221-3BEC-415E-B09A-5F421908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527" y="5047187"/>
            <a:ext cx="3075206" cy="496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09465B-6C1B-4CFE-B868-51F4F7146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0" y="608328"/>
            <a:ext cx="3277528" cy="21491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3B1216-754E-4DE5-9194-7D5EC075A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996" y="529615"/>
            <a:ext cx="3057958" cy="22058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BE0C9B-9821-4D96-A720-FD46DFF0D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4839" y="824708"/>
            <a:ext cx="5777439" cy="209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74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25">
            <a:extLst>
              <a:ext uri="{FF2B5EF4-FFF2-40B4-BE49-F238E27FC236}">
                <a16:creationId xmlns:a16="http://schemas.microsoft.com/office/drawing/2014/main" id="{AD935534-682E-476B-914D-15422535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7D345A23-B9A1-48A1-861C-6DBE40372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B6D0C803-C314-438E-AD46-FA855FC67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4CDB9016-F3D8-4C30-B1EE-E7642BFE2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2B2D769C-5C70-4AE1-B8B2-BDED13B6D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D80447-B068-4D68-8F67-C72761A52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A773E7B3-5778-470B-8BF1-DEE9CA194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5FE7164F-39D2-426B-AC5E-51CAA5BCD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110864D3-2ED1-4B11-AD49-AED660E6A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17CE9E17-84B8-45E8-81B8-05B516EB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92F2A78B-4191-4164-8A51-0551B12C1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B59EA929-F27D-43FC-8B74-D7063F4D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65170C64-5500-4111-9F32-3CC0BF07C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F49D35D5-A3E7-42D8-9662-11A32C0D8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B06AE47C-748A-41FB-A99B-32820FA8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F15F2EE8-787F-4F49-BF17-82AE98EB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DA12EAE6-CEF6-4DB8-8B8C-2D209C86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560AA5BA-7BB1-47A6-818E-B12EA58FE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DF899BEE-3975-46EB-B60F-139ABA2E1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21B8C8F1-768E-46A7-A303-F1867EC84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1" name="Group 46">
            <a:extLst>
              <a:ext uri="{FF2B5EF4-FFF2-40B4-BE49-F238E27FC236}">
                <a16:creationId xmlns:a16="http://schemas.microsoft.com/office/drawing/2014/main" id="{8B58D728-38DC-444F-90A1-10FD8D288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3328CA4-841D-4CC3-975C-48A598EC3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C9C2DF9A-E845-45FB-AB63-5873CFBAA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9AA02BC-DB57-4276-B40A-90FC4E48A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2" name="Rectangle 51">
            <a:extLst>
              <a:ext uri="{FF2B5EF4-FFF2-40B4-BE49-F238E27FC236}">
                <a16:creationId xmlns:a16="http://schemas.microsoft.com/office/drawing/2014/main" id="{78E826A1-B5D9-42FE-80FC-8C0F48AA3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53">
            <a:extLst>
              <a:ext uri="{FF2B5EF4-FFF2-40B4-BE49-F238E27FC236}">
                <a16:creationId xmlns:a16="http://schemas.microsoft.com/office/drawing/2014/main" id="{AB58DEA5-15E4-4494-801D-2EB7F0F58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BCD5FCFA-43B5-4D67-91C3-9498CD3BA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9CB3CF32-3381-43BB-BAB8-552CBBC75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F3C3F391-9332-4F10-8393-EC46300D4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AB84DA67-3B21-483B-8382-405D64716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BE3712AE-B7E3-476F-AEA1-7381904AF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67F5AB3A-6147-472B-88A1-B23BDEA7E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9D71156C-715C-4953-8692-2CC4935D5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06C21CFC-F9BA-4867-ADE0-D0450FC57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501206D4-C7F0-44A8-AF63-D9BF6F880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C36145A6-2743-4C33-B63B-D7E30E2F8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33E70A18-4FC8-497C-A96F-BF8406269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EC5E54BF-6ECD-4C4E-981F-27FDFA8A8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DE3C4A23-AAE2-4C0B-A347-284CA830F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91964F5A-92C5-461E-9AC5-E3872C6C9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C5DDAAD4-2942-4922-B3AC-8A97CD9A1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5A949755-9B74-4AE3-B706-79F48B8FD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11C745CB-E804-4038-8D07-511F8DF5FD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C0DC94D3-C297-4266-8446-56E3ECEE5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4F50F396-96FC-41BE-B35D-AD6D37D37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84" name="Rectangle 74">
            <a:extLst>
              <a:ext uri="{FF2B5EF4-FFF2-40B4-BE49-F238E27FC236}">
                <a16:creationId xmlns:a16="http://schemas.microsoft.com/office/drawing/2014/main" id="{2C3C2A81-27C3-45B0-B6ED-A03BFDBD6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420442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6DB8162-02B6-4F95-B401-B8AFFC408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0" y="1030970"/>
            <a:ext cx="2944368" cy="2149388"/>
          </a:xfrm>
          <a:prstGeom prst="rect">
            <a:avLst/>
          </a:prstGeom>
          <a:ln w="12700"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EDF265-7D81-432B-ABB0-10A61FA86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942" y="1072448"/>
            <a:ext cx="2944368" cy="2066432"/>
          </a:xfrm>
          <a:prstGeom prst="rect">
            <a:avLst/>
          </a:prstGeom>
          <a:ln w="12700"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09C880-6131-46B1-BD7C-C32FA973B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429" y="1084149"/>
            <a:ext cx="2944368" cy="2043030"/>
          </a:xfrm>
          <a:prstGeom prst="rect">
            <a:avLst/>
          </a:prstGeom>
          <a:ln w="12700"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FA9619-45FC-405E-978D-DBEEB1D2C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9151" y="1094286"/>
            <a:ext cx="2944368" cy="2022756"/>
          </a:xfrm>
          <a:prstGeom prst="rect">
            <a:avLst/>
          </a:prstGeom>
          <a:ln w="12700">
            <a:noFill/>
          </a:ln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BC62E68F-9142-4E05-AB0E-E534CE58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78" name="Isosceles Triangle 39">
              <a:extLst>
                <a:ext uri="{FF2B5EF4-FFF2-40B4-BE49-F238E27FC236}">
                  <a16:creationId xmlns:a16="http://schemas.microsoft.com/office/drawing/2014/main" id="{3C802DC3-CD09-4D6D-83DF-A3C0D8AF8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0D793E7-05C8-49C9-A1A9-2E0FFB298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1660B2-210C-4B24-91FA-7D825AC58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No  overfitting as the loss curves are very close in test and training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A2D6F39-3F99-45E2-8C73-6495B29D62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51" y="4952991"/>
            <a:ext cx="30099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95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1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8B412F-74FC-436C-AE0E-564C94C0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8813108" cy="1777829"/>
          </a:xfrm>
        </p:spPr>
        <p:txBody>
          <a:bodyPr>
            <a:normAutofit/>
          </a:bodyPr>
          <a:lstStyle/>
          <a:p>
            <a:pPr algn="l"/>
            <a:r>
              <a:rPr lang="en-GB" sz="3100" dirty="0">
                <a:solidFill>
                  <a:schemeClr val="tx1"/>
                </a:solidFill>
              </a:rPr>
              <a:t>Basic CNN</a:t>
            </a:r>
            <a:br>
              <a:rPr lang="en-GB" sz="3100" dirty="0">
                <a:solidFill>
                  <a:schemeClr val="tx1"/>
                </a:solidFill>
              </a:rPr>
            </a:br>
            <a:r>
              <a:rPr lang="en-GB" sz="3100" dirty="0">
                <a:solidFill>
                  <a:schemeClr val="tx1"/>
                </a:solidFill>
              </a:rPr>
              <a:t>30 epochs</a:t>
            </a:r>
            <a:br>
              <a:rPr lang="en-GB" sz="3100" dirty="0">
                <a:solidFill>
                  <a:schemeClr val="tx1"/>
                </a:solidFill>
              </a:rPr>
            </a:br>
            <a:r>
              <a:rPr lang="en-GB" sz="3100" dirty="0">
                <a:solidFill>
                  <a:schemeClr val="tx1"/>
                </a:solidFill>
              </a:rPr>
              <a:t> </a:t>
            </a:r>
            <a:r>
              <a:rPr lang="en-GB" sz="3100" dirty="0" err="1">
                <a:solidFill>
                  <a:schemeClr val="tx1"/>
                </a:solidFill>
              </a:rPr>
              <a:t>lr</a:t>
            </a:r>
            <a:r>
              <a:rPr lang="en-GB" sz="3100" dirty="0">
                <a:solidFill>
                  <a:schemeClr val="tx1"/>
                </a:solidFill>
              </a:rPr>
              <a:t> =0.01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916E218E-BA6D-4FC1-B7D2-BDAC22DD5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97" y="227829"/>
            <a:ext cx="4511671" cy="3992828"/>
          </a:xfrm>
          <a:prstGeom prst="rect">
            <a:avLst/>
          </a:prstGeom>
        </p:spPr>
      </p:pic>
      <p:sp>
        <p:nvSpPr>
          <p:cNvPr id="42" name="Content Placeholder 12">
            <a:extLst>
              <a:ext uri="{FF2B5EF4-FFF2-40B4-BE49-F238E27FC236}">
                <a16:creationId xmlns:a16="http://schemas.microsoft.com/office/drawing/2014/main" id="{D4497081-377A-4FD9-8071-7E719C390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657" y="5355735"/>
            <a:ext cx="4839480" cy="823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spc="-150" dirty="0">
                <a:latin typeface="+mj-lt"/>
                <a:ea typeface="+mj-ea"/>
                <a:cs typeface="+mj-cs"/>
              </a:rPr>
              <a:t>InceptionV3</a:t>
            </a:r>
            <a:endParaRPr lang="en-US" sz="4000" spc="-150" dirty="0">
              <a:latin typeface="+mj-lt"/>
              <a:ea typeface="+mj-ea"/>
              <a:cs typeface="+mj-cs"/>
            </a:endParaRPr>
          </a:p>
        </p:txBody>
      </p:sp>
      <p:pic>
        <p:nvPicPr>
          <p:cNvPr id="38" name="Picture 37" descr="Chart, treemap chart&#10;&#10;Description automatically generated">
            <a:extLst>
              <a:ext uri="{FF2B5EF4-FFF2-40B4-BE49-F238E27FC236}">
                <a16:creationId xmlns:a16="http://schemas.microsoft.com/office/drawing/2014/main" id="{7409C392-6AEA-4498-9455-DE0B2708E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530" y="211959"/>
            <a:ext cx="4587399" cy="396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05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32A7-B1C8-4ED7-8996-D19DB5F6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definition: Early fire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AA4E-B377-4633-B30E-CA4AF0F62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Fire is the most dangerous abnormal occurrence, because failure to control it at an early stage can lead to huge disasters, leading to </a:t>
            </a:r>
            <a:r>
              <a:rPr lang="en-US" b="1" dirty="0"/>
              <a:t>human, ecological and economic losses</a:t>
            </a:r>
            <a:r>
              <a:rPr lang="en-US" sz="1600" b="1" dirty="0"/>
              <a:t>.</a:t>
            </a:r>
          </a:p>
          <a:p>
            <a:pPr marL="0" indent="0">
              <a:buNone/>
            </a:pPr>
            <a:endParaRPr lang="en-US" sz="1600" b="1" dirty="0"/>
          </a:p>
          <a:p>
            <a:r>
              <a:rPr lang="en-US" b="1" dirty="0"/>
              <a:t>Conventional technology </a:t>
            </a:r>
            <a:r>
              <a:rPr lang="en-US" sz="1600" dirty="0"/>
              <a:t>based on particle sampling, temperature sampling and smoke analysis </a:t>
            </a:r>
            <a:r>
              <a:rPr lang="en-US" b="1" dirty="0"/>
              <a:t>has high false alarm </a:t>
            </a:r>
            <a:r>
              <a:rPr lang="en-US" sz="1600" dirty="0"/>
              <a:t>rates and needs proximity.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b="1" dirty="0"/>
              <a:t>Optical approaches </a:t>
            </a:r>
            <a:r>
              <a:rPr lang="en-US" sz="1600" dirty="0"/>
              <a:t>are increasingly appropriate alternatives</a:t>
            </a:r>
          </a:p>
          <a:p>
            <a:pPr marL="0" indent="0">
              <a:buNone/>
            </a:pP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383673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ABC9-1759-444B-8F0C-209CFA7D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evaluated on test set:</a:t>
            </a:r>
            <a:br>
              <a:rPr lang="en-US" dirty="0"/>
            </a:br>
            <a:r>
              <a:rPr lang="en-GB" sz="4900" b="1" dirty="0"/>
              <a:t>Resnet50</a:t>
            </a:r>
            <a:br>
              <a:rPr lang="en-GB" sz="4900" b="1" dirty="0"/>
            </a:br>
            <a:r>
              <a:rPr lang="en-GB" sz="3100" b="1" dirty="0"/>
              <a:t>SGD</a:t>
            </a:r>
            <a:endParaRPr lang="en-GB" dirty="0"/>
          </a:p>
        </p:txBody>
      </p:sp>
      <p:pic>
        <p:nvPicPr>
          <p:cNvPr id="7" name="Content Placeholder 6" descr="Chart, treemap chart&#10;&#10;Description automatically generated">
            <a:extLst>
              <a:ext uri="{FF2B5EF4-FFF2-40B4-BE49-F238E27FC236}">
                <a16:creationId xmlns:a16="http://schemas.microsoft.com/office/drawing/2014/main" id="{5E8ED3E6-6011-4690-89AA-64E64125D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3241" y="1842577"/>
            <a:ext cx="4953000" cy="4410075"/>
          </a:xfrm>
        </p:spPr>
      </p:pic>
    </p:spTree>
    <p:extLst>
      <p:ext uri="{BB962C8B-B14F-4D97-AF65-F5344CB8AC3E}">
        <p14:creationId xmlns:p14="http://schemas.microsoft.com/office/powerpoint/2010/main" val="343548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A9930F-C7DB-41A5-8593-B640883A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4760132"/>
            <a:ext cx="4980883" cy="1777829"/>
          </a:xfrm>
        </p:spPr>
        <p:txBody>
          <a:bodyPr>
            <a:normAutofit fontScale="90000"/>
          </a:bodyPr>
          <a:lstStyle/>
          <a:p>
            <a:pPr algn="r"/>
            <a:r>
              <a:rPr lang="en-US" sz="2500" dirty="0">
                <a:solidFill>
                  <a:schemeClr val="tx1"/>
                </a:solidFill>
              </a:rPr>
              <a:t>Performance evaluated on test set:</a:t>
            </a:r>
            <a:br>
              <a:rPr lang="en-US" sz="2500" dirty="0">
                <a:solidFill>
                  <a:schemeClr val="tx1"/>
                </a:solidFill>
              </a:rPr>
            </a:br>
            <a:r>
              <a:rPr lang="en-GB" sz="2500" b="1" dirty="0">
                <a:solidFill>
                  <a:schemeClr val="tx1"/>
                </a:solidFill>
              </a:rPr>
              <a:t>Resnet50 with</a:t>
            </a:r>
            <a:br>
              <a:rPr lang="en-GB" sz="2500" b="1" dirty="0">
                <a:solidFill>
                  <a:schemeClr val="tx1"/>
                </a:solidFill>
              </a:rPr>
            </a:br>
            <a:r>
              <a:rPr lang="en-GB" sz="2500" b="1" dirty="0">
                <a:solidFill>
                  <a:schemeClr val="tx1"/>
                </a:solidFill>
              </a:rPr>
              <a:t>Adam optimiser / </a:t>
            </a:r>
            <a:r>
              <a:rPr lang="en-GB" sz="2500" b="1" dirty="0" err="1">
                <a:solidFill>
                  <a:schemeClr val="tx1"/>
                </a:solidFill>
              </a:rPr>
              <a:t>lr</a:t>
            </a:r>
            <a:r>
              <a:rPr lang="en-GB" sz="2500" b="1" dirty="0">
                <a:solidFill>
                  <a:schemeClr val="tx1"/>
                </a:solidFill>
              </a:rPr>
              <a:t>=0.001is our final model as it has the highest F1 score and accuracy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32818654-6AB7-4AA6-82A4-3C939956B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57" y="262621"/>
            <a:ext cx="4384686" cy="39242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3B42-457A-40D0-A04B-F18855FA9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7660"/>
            <a:ext cx="5075720" cy="1770300"/>
          </a:xfrm>
        </p:spPr>
        <p:txBody>
          <a:bodyPr>
            <a:normAutofit fontScale="47500" lnSpcReduction="20000"/>
          </a:bodyPr>
          <a:lstStyle/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4000" b="1" spc="-150" dirty="0">
                <a:latin typeface="+mj-lt"/>
                <a:ea typeface="+mj-ea"/>
                <a:cs typeface="+mj-cs"/>
              </a:rPr>
              <a:t>Accuracy and  F1 score all models</a:t>
            </a:r>
          </a:p>
          <a:p>
            <a:endParaRPr lang="en-GB" sz="4000" b="1" spc="-150" dirty="0">
              <a:latin typeface="+mj-lt"/>
              <a:ea typeface="+mj-ea"/>
              <a:cs typeface="+mj-cs"/>
            </a:endParaRPr>
          </a:p>
          <a:p>
            <a:endParaRPr lang="en-GB" sz="4000" b="1" spc="-150" dirty="0">
              <a:latin typeface="+mj-lt"/>
              <a:ea typeface="+mj-ea"/>
              <a:cs typeface="+mj-cs"/>
            </a:endParaRP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AB258833-0661-484D-BF88-07A44CF53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940" y="980120"/>
            <a:ext cx="4985950" cy="187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75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AE37-EB7E-43E7-A2BC-D3FB63D6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Visualization test data</a:t>
            </a:r>
            <a:br>
              <a:rPr lang="en-GB" dirty="0"/>
            </a:br>
            <a:r>
              <a:rPr lang="en-GB" dirty="0"/>
              <a:t>Resnet50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8AE166D-3956-41C6-BAC6-EC15F3839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5933" y="633121"/>
            <a:ext cx="7334289" cy="23293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7E7B7C-0961-4BD9-A431-58FFD4D7F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250" y="3119437"/>
            <a:ext cx="5343525" cy="619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758C91-7259-4BC3-AB5A-8E36CD647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967" y="4052579"/>
            <a:ext cx="60388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8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45E4-0E12-481B-8FD5-BC18387A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F6B51-5C2B-4052-A954-98F91C63D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642" y="834886"/>
            <a:ext cx="6281873" cy="6162261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Timing each layer</a:t>
            </a:r>
          </a:p>
          <a:p>
            <a:r>
              <a:rPr lang="en-GB" dirty="0"/>
              <a:t>Readme</a:t>
            </a:r>
          </a:p>
          <a:p>
            <a:r>
              <a:rPr lang="en-GB" dirty="0"/>
              <a:t>Using a bigger dataset available</a:t>
            </a:r>
          </a:p>
          <a:p>
            <a:r>
              <a:rPr lang="en-GB" dirty="0"/>
              <a:t>Implementing class dataset</a:t>
            </a:r>
          </a:p>
          <a:p>
            <a:r>
              <a:rPr lang="en-GB" dirty="0"/>
              <a:t>Tensor board in </a:t>
            </a:r>
            <a:r>
              <a:rPr lang="en-GB" dirty="0" err="1"/>
              <a:t>colab</a:t>
            </a:r>
            <a:endParaRPr lang="en-GB" dirty="0"/>
          </a:p>
          <a:p>
            <a:r>
              <a:rPr lang="en-GB" dirty="0"/>
              <a:t>Use CNN from article khan Muhammad</a:t>
            </a:r>
          </a:p>
          <a:p>
            <a:r>
              <a:rPr lang="en-GB" dirty="0"/>
              <a:t>Real time testing implementation</a:t>
            </a:r>
          </a:p>
          <a:p>
            <a:r>
              <a:rPr lang="en-GB" dirty="0"/>
              <a:t>Using data augmentation techniques :   flipping/rotation/high shifting/zooming</a:t>
            </a:r>
          </a:p>
          <a:p>
            <a:r>
              <a:rPr lang="en-GB" sz="1800" dirty="0"/>
              <a:t>Hyperparameter search</a:t>
            </a:r>
            <a:endParaRPr lang="en-GB" dirty="0"/>
          </a:p>
          <a:p>
            <a:r>
              <a:rPr lang="en-US" dirty="0"/>
              <a:t>Random seed applied for repeatability</a:t>
            </a:r>
          </a:p>
          <a:p>
            <a:r>
              <a:rPr lang="en-US" sz="1800" dirty="0"/>
              <a:t>feature importance using standard procedures like iterative Lasso regularization</a:t>
            </a:r>
          </a:p>
          <a:p>
            <a:r>
              <a:rPr lang="en-US" dirty="0"/>
              <a:t>Test OOP implemented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/>
              <a:t>EfficientNet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VGG-16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Business value</a:t>
            </a:r>
            <a:br>
              <a:rPr lang="en-US" dirty="0"/>
            </a:br>
            <a:r>
              <a:rPr lang="en-US" dirty="0"/>
              <a:t>Measure of success defined</a:t>
            </a:r>
            <a:endParaRPr lang="en-GB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0657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556D-9FDC-4CF3-8130-9AC8D8B4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C749C-DFC6-40BD-B906-8E1FC80B4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by detecting motion, color and shape or dynamic feature</a:t>
            </a:r>
          </a:p>
          <a:p>
            <a:r>
              <a:rPr lang="en-GB" dirty="0"/>
              <a:t>To identify moving pixels in the scene then filters for </a:t>
            </a:r>
            <a:r>
              <a:rPr lang="en-GB" dirty="0" err="1"/>
              <a:t>colors</a:t>
            </a:r>
            <a:r>
              <a:rPr lang="en-GB" dirty="0"/>
              <a:t> consistent with fire, apply growth rate analysis, use Lukas –</a:t>
            </a:r>
            <a:r>
              <a:rPr lang="en-GB" dirty="0" err="1"/>
              <a:t>kanade</a:t>
            </a:r>
            <a:r>
              <a:rPr lang="en-GB" dirty="0"/>
              <a:t> optical flow pyramid.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Wavelet analysis. Temporal analysis, pixels in dynamic regions</a:t>
            </a:r>
          </a:p>
          <a:p>
            <a:r>
              <a:rPr lang="en-US" dirty="0" err="1"/>
              <a:t>Frizzi</a:t>
            </a:r>
            <a:r>
              <a:rPr lang="en-US" dirty="0"/>
              <a:t> et al. used CNN for detecting smoke and fire within the video (</a:t>
            </a:r>
            <a:r>
              <a:rPr lang="en-US" dirty="0" err="1"/>
              <a:t>Frizzi</a:t>
            </a:r>
            <a:r>
              <a:rPr lang="en-US" dirty="0"/>
              <a:t> et al. 2016). In </a:t>
            </a:r>
            <a:r>
              <a:rPr lang="en-US" dirty="0" err="1"/>
              <a:t>Frizzi’s</a:t>
            </a:r>
            <a:r>
              <a:rPr lang="en-US" dirty="0"/>
              <a:t> approach, CNN architecture not only extracts salient features but also performs the classification task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8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4131-812F-4A88-8F66-B1E81406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sensors advantages and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CC8F-ED94-4BE1-A56C-AF2BF2D51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Advantages:</a:t>
            </a:r>
          </a:p>
          <a:p>
            <a:pPr marL="0" indent="0">
              <a:buNone/>
            </a:pPr>
            <a:r>
              <a:rPr lang="en-GB" dirty="0"/>
              <a:t>-</a:t>
            </a:r>
            <a:r>
              <a:rPr lang="en-GB" sz="1600" b="1" dirty="0"/>
              <a:t>Low cost </a:t>
            </a:r>
            <a:r>
              <a:rPr lang="en-GB" sz="1400" dirty="0"/>
              <a:t>due to the existing set up of installed cameras for surveillance</a:t>
            </a:r>
          </a:p>
          <a:p>
            <a:pPr marL="0" indent="0">
              <a:buNone/>
            </a:pPr>
            <a:r>
              <a:rPr lang="en-GB" sz="1400" dirty="0"/>
              <a:t>-Monitoring </a:t>
            </a:r>
            <a:r>
              <a:rPr lang="en-GB" sz="1600" b="1" dirty="0"/>
              <a:t>larger regions</a:t>
            </a:r>
            <a:endParaRPr lang="en-GB" sz="1400" b="1" dirty="0"/>
          </a:p>
          <a:p>
            <a:pPr marL="0" indent="0">
              <a:buNone/>
            </a:pPr>
            <a:r>
              <a:rPr lang="en-GB" sz="1400" dirty="0"/>
              <a:t>-</a:t>
            </a:r>
            <a:r>
              <a:rPr lang="en-GB" sz="1600" b="1" dirty="0"/>
              <a:t>Fast response </a:t>
            </a:r>
            <a:r>
              <a:rPr lang="en-GB" sz="1400" dirty="0"/>
              <a:t>due to the elimination of waiting time for heat diffusion</a:t>
            </a:r>
          </a:p>
          <a:p>
            <a:pPr marL="0" indent="0">
              <a:buNone/>
            </a:pPr>
            <a:r>
              <a:rPr lang="en-GB" sz="1400" dirty="0"/>
              <a:t>-Fire confirmation without visiting location, </a:t>
            </a:r>
            <a:r>
              <a:rPr lang="en-GB" sz="1600" b="1" dirty="0"/>
              <a:t>less human interaction</a:t>
            </a:r>
            <a:endParaRPr lang="en-GB" sz="1400" b="1" dirty="0"/>
          </a:p>
          <a:p>
            <a:pPr marL="0" indent="0">
              <a:buNone/>
            </a:pPr>
            <a:r>
              <a:rPr lang="en-GB" sz="1400" dirty="0"/>
              <a:t>-Availability of </a:t>
            </a:r>
            <a:r>
              <a:rPr lang="en-GB" sz="1600" b="1" dirty="0"/>
              <a:t>more details </a:t>
            </a:r>
            <a:r>
              <a:rPr lang="en-GB" sz="1400" dirty="0"/>
              <a:t>such as size, location and degree </a:t>
            </a:r>
          </a:p>
          <a:p>
            <a:r>
              <a:rPr lang="en-GB" dirty="0"/>
              <a:t>Problems:</a:t>
            </a:r>
          </a:p>
          <a:p>
            <a:pPr marL="0" indent="0">
              <a:buNone/>
            </a:pPr>
            <a:r>
              <a:rPr lang="en-GB" dirty="0"/>
              <a:t>-</a:t>
            </a:r>
            <a:r>
              <a:rPr lang="en-GB" sz="1400" dirty="0"/>
              <a:t>Scenes complexity</a:t>
            </a:r>
          </a:p>
          <a:p>
            <a:pPr marL="0" indent="0">
              <a:buNone/>
            </a:pPr>
            <a:r>
              <a:rPr lang="en-GB" sz="1400" dirty="0"/>
              <a:t>-Objects and people looking like fires</a:t>
            </a:r>
          </a:p>
          <a:p>
            <a:pPr marL="0" indent="0">
              <a:buNone/>
            </a:pPr>
            <a:r>
              <a:rPr lang="en-GB" sz="1400" dirty="0"/>
              <a:t>-Irregularity of lighting</a:t>
            </a:r>
          </a:p>
          <a:p>
            <a:pPr marL="0" indent="0">
              <a:buNone/>
            </a:pPr>
            <a:r>
              <a:rPr lang="en-GB" sz="1400" dirty="0"/>
              <a:t>-Lower images quality due to network constrains: </a:t>
            </a:r>
            <a:r>
              <a:rPr lang="en-GB" sz="1600" b="1" dirty="0"/>
              <a:t>Use high quality images when probability of fire is higher 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189673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1D3C-77DB-4888-A2AA-57424C9A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GB" sz="2800" dirty="0"/>
              <a:t>Solution :</a:t>
            </a:r>
            <a:br>
              <a:rPr lang="en-GB" sz="2800" dirty="0"/>
            </a:br>
            <a:r>
              <a:rPr lang="en-GB" sz="2800" dirty="0"/>
              <a:t>Pre-Trained Models for 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2F860-2F4E-435A-9610-6A75878C8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13" y="1288111"/>
            <a:ext cx="6281873" cy="444483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222222"/>
              </a:solidFill>
              <a:effectLst/>
              <a:latin typeface="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222222"/>
                </a:solidFill>
                <a:effectLst/>
              </a:rPr>
              <a:t>CNN is state of the art performance </a:t>
            </a:r>
            <a:r>
              <a:rPr lang="en-GB" b="0" i="0" dirty="0">
                <a:solidFill>
                  <a:srgbClr val="222222"/>
                </a:solidFill>
                <a:effectLst/>
              </a:rPr>
              <a:t>in a variety of </a:t>
            </a:r>
            <a:r>
              <a:rPr lang="en-GB" dirty="0">
                <a:solidFill>
                  <a:srgbClr val="222222"/>
                </a:solidFill>
              </a:rPr>
              <a:t>c</a:t>
            </a:r>
            <a:r>
              <a:rPr lang="en-GB" b="0" i="0" dirty="0">
                <a:solidFill>
                  <a:srgbClr val="222222"/>
                </a:solidFill>
                <a:effectLst/>
              </a:rPr>
              <a:t>omputer vision tasks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</a:rPr>
              <a:t>Multiple feature extraction stages </a:t>
            </a:r>
            <a:r>
              <a:rPr lang="en-US" dirty="0">
                <a:solidFill>
                  <a:srgbClr val="222222"/>
                </a:solidFill>
              </a:rPr>
              <a:t>can automatically learn representations from the data</a:t>
            </a:r>
            <a:endParaRPr lang="en-GB" dirty="0">
              <a:solidFill>
                <a:srgbClr val="222222"/>
              </a:solidFill>
            </a:endParaRPr>
          </a:p>
          <a:p>
            <a:pPr marL="0" indent="0" algn="l">
              <a:buNone/>
            </a:pPr>
            <a:r>
              <a:rPr lang="en-GB" b="0" i="0" dirty="0">
                <a:solidFill>
                  <a:srgbClr val="222222"/>
                </a:solidFill>
                <a:effectLst/>
              </a:rPr>
              <a:t>Some architectures with highest results in vision: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</a:rPr>
              <a:t>ResNet50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</a:rPr>
              <a:t>Inceptionv3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</a:rPr>
              <a:t>VGG-16</a:t>
            </a:r>
          </a:p>
          <a:p>
            <a:pPr marL="0" indent="0" algn="l">
              <a:buNone/>
            </a:pPr>
            <a:endParaRPr lang="en-GB" b="0" i="0" dirty="0">
              <a:solidFill>
                <a:srgbClr val="222222"/>
              </a:solidFill>
              <a:effectLst/>
              <a:latin typeface="Lato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35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D0EB-E011-4A64-A072-EA19BC80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the solution will be used in practice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E5FF-FAB2-4A6A-810B-61DD9D81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92929"/>
                </a:solidFill>
              </a:rPr>
              <a:t>A</a:t>
            </a:r>
            <a:r>
              <a:rPr lang="en-US" b="0" i="0" dirty="0">
                <a:solidFill>
                  <a:srgbClr val="292929"/>
                </a:solidFill>
                <a:effectLst/>
              </a:rPr>
              <a:t>ccess webcams and </a:t>
            </a:r>
            <a:r>
              <a:rPr lang="en-US" b="1" i="0" dirty="0">
                <a:solidFill>
                  <a:srgbClr val="292929"/>
                </a:solidFill>
                <a:effectLst/>
              </a:rPr>
              <a:t>predicting</a:t>
            </a:r>
            <a:r>
              <a:rPr lang="en-US" b="0" i="0" dirty="0">
                <a:solidFill>
                  <a:srgbClr val="292929"/>
                </a:solidFill>
                <a:effectLst/>
              </a:rPr>
              <a:t> whether each frame contains fire or not at an early stage</a:t>
            </a:r>
          </a:p>
          <a:p>
            <a:r>
              <a:rPr lang="en-US" sz="2000" b="1" dirty="0">
                <a:solidFill>
                  <a:srgbClr val="292929"/>
                </a:solidFill>
              </a:rPr>
              <a:t>A</a:t>
            </a:r>
            <a:r>
              <a:rPr lang="en-US" sz="2000" b="1" i="0" dirty="0">
                <a:solidFill>
                  <a:srgbClr val="292929"/>
                </a:solidFill>
                <a:effectLst/>
              </a:rPr>
              <a:t>ssistance</a:t>
            </a:r>
            <a:r>
              <a:rPr lang="en-US" b="0" i="0" dirty="0">
                <a:solidFill>
                  <a:srgbClr val="292929"/>
                </a:solidFill>
                <a:effectLst/>
              </a:rPr>
              <a:t> to disaster management teams in managing fire disasters on time, preventing huge losses.</a:t>
            </a:r>
          </a:p>
          <a:p>
            <a:r>
              <a:rPr lang="en-US" dirty="0"/>
              <a:t>In a smart city, forests and parks, in landfills, in airports and railway stations.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97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2065-CAB6-420B-B241-BCA2EB9E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fit to data are: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2255A-42DE-4FF7-A393-8FDE4051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A basic CNN architecture</a:t>
            </a:r>
          </a:p>
          <a:p>
            <a:r>
              <a:rPr lang="en-GB" sz="1600" dirty="0"/>
              <a:t>Pre-trained models: Resnet and inception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92929"/>
                </a:solidFill>
              </a:rPr>
              <a:t>-L</a:t>
            </a:r>
            <a:r>
              <a:rPr lang="en-US" sz="1600" b="0" i="0" dirty="0">
                <a:solidFill>
                  <a:srgbClr val="292929"/>
                </a:solidFill>
                <a:effectLst/>
              </a:rPr>
              <a:t>oad the batches of images, feed forward loop, calculate the loss function and use the optimizer to apply gradient descent in back-propagation.</a:t>
            </a:r>
            <a:endParaRPr lang="en-GB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292929"/>
                </a:solidFill>
              </a:rPr>
              <a:t>-</a:t>
            </a:r>
            <a:r>
              <a:rPr lang="en-US" sz="1600" b="1" i="0" dirty="0">
                <a:solidFill>
                  <a:srgbClr val="292929"/>
                </a:solidFill>
                <a:effectLst/>
              </a:rPr>
              <a:t>freeze</a:t>
            </a:r>
            <a:r>
              <a:rPr lang="en-US" sz="160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1600" b="1" i="0" dirty="0">
                <a:solidFill>
                  <a:srgbClr val="292929"/>
                </a:solidFill>
                <a:effectLst/>
              </a:rPr>
              <a:t>pre-trained layers</a:t>
            </a:r>
            <a:r>
              <a:rPr lang="en-US" sz="1600" b="0" i="0" dirty="0">
                <a:solidFill>
                  <a:srgbClr val="292929"/>
                </a:solidFill>
                <a:effectLst/>
              </a:rPr>
              <a:t>, so we don’t backprop through them during training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92929"/>
                </a:solidFill>
              </a:rPr>
              <a:t>-</a:t>
            </a:r>
            <a:r>
              <a:rPr lang="en-US" sz="1600" b="0" i="0" dirty="0">
                <a:solidFill>
                  <a:srgbClr val="292929"/>
                </a:solidFill>
                <a:effectLst/>
              </a:rPr>
              <a:t>re-define the final fully-connected layers, the ones to train our images. Fine-tuning with our dataset keeping a slower learning rate. The slow learning rate allows the </a:t>
            </a:r>
            <a:r>
              <a:rPr lang="en-US" sz="1600" b="1" i="0" dirty="0">
                <a:solidFill>
                  <a:srgbClr val="292929"/>
                </a:solidFill>
                <a:effectLst/>
              </a:rPr>
              <a:t>previously learned parameters to be minimally adjusted</a:t>
            </a:r>
            <a:endParaRPr lang="en-GB" sz="1600" b="0" i="0" dirty="0">
              <a:solidFill>
                <a:srgbClr val="292929"/>
              </a:solidFill>
              <a:effectLst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292929"/>
                </a:solidFill>
              </a:rPr>
              <a:t>-</a:t>
            </a:r>
            <a:r>
              <a:rPr lang="en-GB" sz="1600" b="1" dirty="0"/>
              <a:t>Learns details at small scale enabling detection in the early stages</a:t>
            </a:r>
            <a:endParaRPr lang="en-US" sz="1600" b="1" i="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203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EC74-B3AF-4D02-AAD6-D7B41CF2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br>
              <a:rPr lang="en-GB" sz="2000" dirty="0"/>
            </a:br>
            <a:r>
              <a:rPr lang="en-US" sz="2800" dirty="0"/>
              <a:t>CNN model architecture</a:t>
            </a:r>
            <a:endParaRPr lang="en-GB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6033C-D4E7-4E81-9E65-28BF7D7CA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</a:t>
            </a:r>
            <a:r>
              <a:rPr lang="en-US" sz="1800" b="1" dirty="0"/>
              <a:t>hree Conv2D-MaxPooling2D layers pairs </a:t>
            </a:r>
          </a:p>
          <a:p>
            <a:r>
              <a:rPr lang="en-US" dirty="0"/>
              <a:t>F</a:t>
            </a:r>
            <a:r>
              <a:rPr lang="en-US" sz="1800" dirty="0"/>
              <a:t>ollowed by </a:t>
            </a:r>
            <a:r>
              <a:rPr lang="en-US" sz="1800" b="1" dirty="0"/>
              <a:t>3 Dense layers.</a:t>
            </a:r>
          </a:p>
          <a:p>
            <a:r>
              <a:rPr lang="en-US" sz="1800" dirty="0"/>
              <a:t>To overcome the problem of </a:t>
            </a:r>
            <a:r>
              <a:rPr lang="en-US" sz="1800" b="1" dirty="0"/>
              <a:t>overfitting </a:t>
            </a:r>
            <a:r>
              <a:rPr lang="en-US" sz="1800" dirty="0"/>
              <a:t>we will also add </a:t>
            </a:r>
            <a:r>
              <a:rPr lang="en-US" sz="1800" b="1" dirty="0"/>
              <a:t>dropout layers</a:t>
            </a:r>
            <a:r>
              <a:rPr lang="en-US" sz="1800" dirty="0"/>
              <a:t>.  Fully connected layers are very prone to overfitting. Due to the large number of parameters.</a:t>
            </a:r>
            <a:endParaRPr lang="en-US" dirty="0"/>
          </a:p>
          <a:p>
            <a:r>
              <a:rPr lang="en-US" dirty="0"/>
              <a:t>T</a:t>
            </a:r>
            <a:r>
              <a:rPr lang="en-US" sz="1800" dirty="0"/>
              <a:t>he last layer is the SoftMax layer which will give us the probability distribution the classes </a:t>
            </a:r>
          </a:p>
          <a:p>
            <a:r>
              <a:rPr lang="en-US" dirty="0"/>
              <a:t>Batch Normalization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04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526B4C-9839-4585-8583-346593FC7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CNN Architecture</a:t>
            </a: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DE700C6-9095-4896-8DA4-2F473F6EB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608" y="626940"/>
            <a:ext cx="10515777" cy="38645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E3FE36-745E-4E92-8419-0A993C513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342" y="6095231"/>
            <a:ext cx="6963638" cy="49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8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F0F5-B672-4D31-AA3E-1340A01A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276" y="3427497"/>
            <a:ext cx="2709975" cy="971785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dirty="0"/>
              <a:t>Inceptionv3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42348-2D3C-431A-BBC5-9353FC96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b="0" i="0" dirty="0">
              <a:solidFill>
                <a:srgbClr val="222222"/>
              </a:solidFill>
              <a:effectLst/>
              <a:latin typeface="Lato"/>
            </a:endParaRPr>
          </a:p>
          <a:p>
            <a:pPr algn="just"/>
            <a:endParaRPr lang="en-US" dirty="0">
              <a:solidFill>
                <a:srgbClr val="222222"/>
              </a:solidFill>
              <a:latin typeface="Lato"/>
            </a:endParaRPr>
          </a:p>
          <a:p>
            <a:pPr algn="just"/>
            <a:r>
              <a:rPr lang="en-US" b="1" dirty="0">
                <a:solidFill>
                  <a:srgbClr val="222222"/>
                </a:solidFill>
              </a:rPr>
              <a:t>C</a:t>
            </a:r>
            <a:r>
              <a:rPr lang="en-US" b="1" i="0" dirty="0">
                <a:solidFill>
                  <a:srgbClr val="222222"/>
                </a:solidFill>
                <a:effectLst/>
              </a:rPr>
              <a:t>onvolutions with different filter sizes on the input, Max Pooling, and concatenates the result for the next Inception module. </a:t>
            </a:r>
          </a:p>
          <a:p>
            <a:pPr algn="just"/>
            <a:r>
              <a:rPr lang="en-US" b="1" i="0" dirty="0">
                <a:solidFill>
                  <a:srgbClr val="222222"/>
                </a:solidFill>
                <a:effectLst/>
              </a:rPr>
              <a:t>The introduction of the 1 * 1 convolution operation reduces the parameters drastically.</a:t>
            </a: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</a:rPr>
              <a:t> 22 layers and  </a:t>
            </a:r>
            <a:r>
              <a:rPr lang="en-US" b="1" i="0" dirty="0">
                <a:solidFill>
                  <a:srgbClr val="222222"/>
                </a:solidFill>
                <a:effectLst/>
              </a:rPr>
              <a:t>massive reduction in the parameters</a:t>
            </a: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</a:rPr>
              <a:t>Inceptionv3 model vs v2. </a:t>
            </a:r>
            <a:r>
              <a:rPr lang="en-US" dirty="0">
                <a:solidFill>
                  <a:srgbClr val="222222"/>
                </a:solidFill>
              </a:rPr>
              <a:t>T</a:t>
            </a:r>
            <a:r>
              <a:rPr lang="en-US" b="0" i="0" dirty="0">
                <a:solidFill>
                  <a:srgbClr val="222222"/>
                </a:solidFill>
                <a:effectLst/>
              </a:rPr>
              <a:t>he major improvements are: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</a:rPr>
              <a:t>           -Introduction of Batch 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Normalisation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222222"/>
                </a:solidFill>
              </a:rPr>
              <a:t>            -</a:t>
            </a:r>
            <a:r>
              <a:rPr lang="en-US" b="0" i="0" dirty="0">
                <a:solidFill>
                  <a:srgbClr val="222222"/>
                </a:solidFill>
                <a:effectLst/>
              </a:rPr>
              <a:t>More factorization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</a:rPr>
              <a:t>            -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RMSProp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Optimiser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pPr algn="just"/>
            <a:endParaRPr lang="en-US" b="0" i="0" dirty="0">
              <a:solidFill>
                <a:srgbClr val="222222"/>
              </a:solidFill>
              <a:effectLst/>
              <a:latin typeface="Lato"/>
            </a:endParaRPr>
          </a:p>
          <a:p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8C08658-0B3B-4028-831E-570A80EA7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6" y="570271"/>
            <a:ext cx="4132905" cy="304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3725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{39C194FD-E8AB-4F5D-839E-0B250AAD1915}tf16401371</Template>
  <TotalTime>4003</TotalTime>
  <Words>901</Words>
  <Application>Microsoft Office PowerPoint</Application>
  <PresentationFormat>Widescreen</PresentationFormat>
  <Paragraphs>107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 Light</vt:lpstr>
      <vt:lpstr>charter</vt:lpstr>
      <vt:lpstr>Lato</vt:lpstr>
      <vt:lpstr>Rockwell</vt:lpstr>
      <vt:lpstr>Wingdings</vt:lpstr>
      <vt:lpstr>Atlas</vt:lpstr>
      <vt:lpstr>Early-Fire-Detection</vt:lpstr>
      <vt:lpstr>Problem definition: Early fire detection</vt:lpstr>
      <vt:lpstr>Visual sensors advantages and problems</vt:lpstr>
      <vt:lpstr>Solution : Pre-Trained Models for Image Classification</vt:lpstr>
      <vt:lpstr>How the solution will be used in practice</vt:lpstr>
      <vt:lpstr>Models fit to data are:</vt:lpstr>
      <vt:lpstr> CNN model architecture</vt:lpstr>
      <vt:lpstr>CNN Architecture</vt:lpstr>
      <vt:lpstr>  Inceptionv3 </vt:lpstr>
      <vt:lpstr>Resnet50</vt:lpstr>
      <vt:lpstr>PowerPoint Presentation</vt:lpstr>
      <vt:lpstr>Experiment models/parameters recorded and logged</vt:lpstr>
      <vt:lpstr>CNN  / SGD / lr=0.03 training loss is  high: underfitting</vt:lpstr>
      <vt:lpstr>Different learning rate and the effect of using Nesterov</vt:lpstr>
      <vt:lpstr>-One layer added -More channels, more filters (much slower) -Batch  Normalization</vt:lpstr>
      <vt:lpstr>Inception  Inception / part1 / 0.001/ 64/ Adam/ CrossEnt Underfitting  High loss in the training</vt:lpstr>
      <vt:lpstr>Inception tensorboard runs_inception_part120_001_64_Adam_CrossEnt</vt:lpstr>
      <vt:lpstr>No  overfitting as the loss curves are very close in test and training data</vt:lpstr>
      <vt:lpstr>Basic CNN 30 epochs  lr =0.01</vt:lpstr>
      <vt:lpstr>Performance evaluated on test set: Resnet50 SGD</vt:lpstr>
      <vt:lpstr>Performance evaluated on test set: Resnet50 with Adam optimiser / lr=0.001is our final model as it has the highest F1 score and accuracy</vt:lpstr>
      <vt:lpstr>Visualization test data Resnet50</vt:lpstr>
      <vt:lpstr>To do:</vt:lpstr>
      <vt:lpstr>Other approaches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kautar</dc:creator>
  <cp:lastModifiedBy>kautar</cp:lastModifiedBy>
  <cp:revision>47</cp:revision>
  <dcterms:created xsi:type="dcterms:W3CDTF">2021-08-30T10:41:08Z</dcterms:created>
  <dcterms:modified xsi:type="dcterms:W3CDTF">2021-09-06T17:13:32Z</dcterms:modified>
</cp:coreProperties>
</file>