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2" r:id="rId4"/>
    <p:sldId id="258" r:id="rId5"/>
    <p:sldId id="269" r:id="rId6"/>
    <p:sldId id="263" r:id="rId7"/>
    <p:sldId id="278" r:id="rId8"/>
    <p:sldId id="296" r:id="rId9"/>
    <p:sldId id="277" r:id="rId10"/>
    <p:sldId id="281" r:id="rId11"/>
    <p:sldId id="299" r:id="rId12"/>
    <p:sldId id="265" r:id="rId13"/>
    <p:sldId id="293" r:id="rId14"/>
    <p:sldId id="294" r:id="rId15"/>
    <p:sldId id="295" r:id="rId16"/>
    <p:sldId id="292" r:id="rId17"/>
    <p:sldId id="288" r:id="rId18"/>
    <p:sldId id="290" r:id="rId19"/>
    <p:sldId id="287" r:id="rId20"/>
    <p:sldId id="273" r:id="rId21"/>
    <p:sldId id="268" r:id="rId22"/>
    <p:sldId id="272" r:id="rId23"/>
    <p:sldId id="275"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utar" initials="k" lastIdx="1" clrIdx="0">
    <p:extLst>
      <p:ext uri="{19B8F6BF-5375-455C-9EA6-DF929625EA0E}">
        <p15:presenceInfo xmlns:p15="http://schemas.microsoft.com/office/powerpoint/2012/main" userId="kaut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06T11:20:43.895"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9/5/2021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9/5/2021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9/5/2021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9/5/2021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9/5/2021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4836A48-4CAC-4A40-97EB-8ACA9B26A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6890A515-B90B-43BC-876F-580D2FC4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4" name="Freeform 5">
              <a:extLst>
                <a:ext uri="{FF2B5EF4-FFF2-40B4-BE49-F238E27FC236}">
                  <a16:creationId xmlns:a16="http://schemas.microsoft.com/office/drawing/2014/main" id="{3749B484-B143-40F7-896A-A20650EE47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D5ECC4BD-4D67-4CD5-9118-C8F95255E0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DFCF04F1-C8A9-4F23-B565-9B70C6D740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9964E85D-E8AC-4D3F-A3BC-E4D8DE608D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8FE670F7-87AE-49F1-AFCF-646DC0B69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a:extLst>
                <a:ext uri="{FF2B5EF4-FFF2-40B4-BE49-F238E27FC236}">
                  <a16:creationId xmlns:a16="http://schemas.microsoft.com/office/drawing/2014/main" id="{2D394406-F17F-478D-9811-F133F3163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C929B1C0-F6D9-45BC-B41C-5BEBE9AD60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2">
              <a:extLst>
                <a:ext uri="{FF2B5EF4-FFF2-40B4-BE49-F238E27FC236}">
                  <a16:creationId xmlns:a16="http://schemas.microsoft.com/office/drawing/2014/main" id="{8CBC2023-5C0F-470C-A494-448A3088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3">
              <a:extLst>
                <a:ext uri="{FF2B5EF4-FFF2-40B4-BE49-F238E27FC236}">
                  <a16:creationId xmlns:a16="http://schemas.microsoft.com/office/drawing/2014/main" id="{F753F948-20A5-448F-A91B-30C3FA874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4">
              <a:extLst>
                <a:ext uri="{FF2B5EF4-FFF2-40B4-BE49-F238E27FC236}">
                  <a16:creationId xmlns:a16="http://schemas.microsoft.com/office/drawing/2014/main" id="{187C515D-FEE4-4EAD-A758-C09FC8898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5">
              <a:extLst>
                <a:ext uri="{FF2B5EF4-FFF2-40B4-BE49-F238E27FC236}">
                  <a16:creationId xmlns:a16="http://schemas.microsoft.com/office/drawing/2014/main" id="{55F8581B-27B7-42AB-B33F-69023D3B1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CBC2EB4A-D3CD-4347-AE09-347B7B10E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7">
              <a:extLst>
                <a:ext uri="{FF2B5EF4-FFF2-40B4-BE49-F238E27FC236}">
                  <a16:creationId xmlns:a16="http://schemas.microsoft.com/office/drawing/2014/main" id="{C35E0B18-828E-4F07-BC14-5B6EB8C283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8">
              <a:extLst>
                <a:ext uri="{FF2B5EF4-FFF2-40B4-BE49-F238E27FC236}">
                  <a16:creationId xmlns:a16="http://schemas.microsoft.com/office/drawing/2014/main" id="{D972FA4F-64D2-4E34-B234-7B2C363C4F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9">
              <a:extLst>
                <a:ext uri="{FF2B5EF4-FFF2-40B4-BE49-F238E27FC236}">
                  <a16:creationId xmlns:a16="http://schemas.microsoft.com/office/drawing/2014/main" id="{430AC742-FB30-4DCC-A9AC-92D107A34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0">
              <a:extLst>
                <a:ext uri="{FF2B5EF4-FFF2-40B4-BE49-F238E27FC236}">
                  <a16:creationId xmlns:a16="http://schemas.microsoft.com/office/drawing/2014/main" id="{C991F4A4-6C1A-486C-80A9-B653BC0ED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34F60AAA-3D77-4751-9A2C-27A680142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2">
              <a:extLst>
                <a:ext uri="{FF2B5EF4-FFF2-40B4-BE49-F238E27FC236}">
                  <a16:creationId xmlns:a16="http://schemas.microsoft.com/office/drawing/2014/main" id="{71A93347-D2EA-43A7-92CB-3BC1C8F43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3">
              <a:extLst>
                <a:ext uri="{FF2B5EF4-FFF2-40B4-BE49-F238E27FC236}">
                  <a16:creationId xmlns:a16="http://schemas.microsoft.com/office/drawing/2014/main" id="{A99EB955-34CE-4879-BB3E-19C017967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1026" name="Picture 2" descr="Detecting Forest Fires using Wireless Sensor Networks - Libelium">
            <a:extLst>
              <a:ext uri="{FF2B5EF4-FFF2-40B4-BE49-F238E27FC236}">
                <a16:creationId xmlns:a16="http://schemas.microsoft.com/office/drawing/2014/main" id="{0E1EBFB3-B07F-4DBE-85B6-1FB0458C1D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211" r="-1" b="-1"/>
          <a:stretch/>
        </p:blipFill>
        <p:spPr bwMode="auto">
          <a:xfrm>
            <a:off x="20" y="227"/>
            <a:ext cx="12191675"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93">
            <a:extLst>
              <a:ext uri="{FF2B5EF4-FFF2-40B4-BE49-F238E27FC236}">
                <a16:creationId xmlns:a16="http://schemas.microsoft.com/office/drawing/2014/main" id="{99502C85-D694-4534-81D2-BE2E52612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33747" y="1186483"/>
            <a:ext cx="4510627" cy="4477933"/>
            <a:chOff x="3833747" y="1186483"/>
            <a:chExt cx="4510627" cy="4477933"/>
          </a:xfrm>
        </p:grpSpPr>
        <p:sp>
          <p:nvSpPr>
            <p:cNvPr id="95" name="Rectangle 94">
              <a:extLst>
                <a:ext uri="{FF2B5EF4-FFF2-40B4-BE49-F238E27FC236}">
                  <a16:creationId xmlns:a16="http://schemas.microsoft.com/office/drawing/2014/main" id="{070D54E8-5694-4275-AC73-041D919D5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7681" y="1186483"/>
              <a:ext cx="4506693" cy="71618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39">
              <a:extLst>
                <a:ext uri="{FF2B5EF4-FFF2-40B4-BE49-F238E27FC236}">
                  <a16:creationId xmlns:a16="http://schemas.microsoft.com/office/drawing/2014/main" id="{085E5B83-AB95-4571-B7AE-841A0D5F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E63AAECE-705E-4B7A-B758-B9CEB30C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3747" y="1991156"/>
              <a:ext cx="4510180" cy="3322196"/>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A1C2CC2-C4C8-43E2-AF06-2BC7CFCE75D7}"/>
              </a:ext>
            </a:extLst>
          </p:cNvPr>
          <p:cNvSpPr>
            <a:spLocks noGrp="1"/>
          </p:cNvSpPr>
          <p:nvPr>
            <p:ph type="ctrTitle"/>
          </p:nvPr>
        </p:nvSpPr>
        <p:spPr>
          <a:xfrm>
            <a:off x="3916043" y="2075504"/>
            <a:ext cx="4345588" cy="2042725"/>
          </a:xfrm>
        </p:spPr>
        <p:txBody>
          <a:bodyPr>
            <a:normAutofit/>
          </a:bodyPr>
          <a:lstStyle/>
          <a:p>
            <a:r>
              <a:rPr lang="en-GB" dirty="0"/>
              <a:t>Early-Fire-Detection</a:t>
            </a:r>
          </a:p>
        </p:txBody>
      </p:sp>
      <p:sp>
        <p:nvSpPr>
          <p:cNvPr id="3" name="Subtitle 2">
            <a:extLst>
              <a:ext uri="{FF2B5EF4-FFF2-40B4-BE49-F238E27FC236}">
                <a16:creationId xmlns:a16="http://schemas.microsoft.com/office/drawing/2014/main" id="{9CD1AB07-BD5A-43EC-ABA8-DDB886DF355D}"/>
              </a:ext>
            </a:extLst>
          </p:cNvPr>
          <p:cNvSpPr>
            <a:spLocks noGrp="1"/>
          </p:cNvSpPr>
          <p:nvPr>
            <p:ph type="subTitle" idx="1"/>
          </p:nvPr>
        </p:nvSpPr>
        <p:spPr>
          <a:xfrm>
            <a:off x="3916043" y="4202728"/>
            <a:ext cx="4345588" cy="1026125"/>
          </a:xfrm>
        </p:spPr>
        <p:txBody>
          <a:bodyPr>
            <a:normAutofit/>
          </a:bodyPr>
          <a:lstStyle/>
          <a:p>
            <a:r>
              <a:rPr lang="en-GB" dirty="0"/>
              <a:t>Deep-learning</a:t>
            </a:r>
          </a:p>
          <a:p>
            <a:r>
              <a:rPr lang="en-GB" dirty="0" err="1"/>
              <a:t>Torchvision</a:t>
            </a:r>
            <a:endParaRPr lang="en-GB" dirty="0"/>
          </a:p>
        </p:txBody>
      </p:sp>
    </p:spTree>
    <p:extLst>
      <p:ext uri="{BB962C8B-B14F-4D97-AF65-F5344CB8AC3E}">
        <p14:creationId xmlns:p14="http://schemas.microsoft.com/office/powerpoint/2010/main" val="223180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74CEC3CF-DD34-46FF-BC9F-0EEB6A4115B6}"/>
              </a:ext>
            </a:extLst>
          </p:cNvPr>
          <p:cNvSpPr>
            <a:spLocks noGrp="1"/>
          </p:cNvSpPr>
          <p:nvPr>
            <p:ph type="title"/>
          </p:nvPr>
        </p:nvSpPr>
        <p:spPr>
          <a:xfrm>
            <a:off x="-935476" y="4322663"/>
            <a:ext cx="3235147" cy="1055256"/>
          </a:xfrm>
        </p:spPr>
        <p:txBody>
          <a:bodyPr>
            <a:normAutofit/>
          </a:bodyPr>
          <a:lstStyle/>
          <a:p>
            <a:pPr algn="r"/>
            <a:r>
              <a:rPr lang="en-GB" b="1" dirty="0">
                <a:solidFill>
                  <a:srgbClr val="FF0000"/>
                </a:solidFill>
              </a:rPr>
              <a:t>Resnet50</a:t>
            </a:r>
          </a:p>
        </p:txBody>
      </p:sp>
      <p:sp>
        <p:nvSpPr>
          <p:cNvPr id="63" name="Freeform: Shape 6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Diagram&#10;&#10;Description automatically generated">
            <a:extLst>
              <a:ext uri="{FF2B5EF4-FFF2-40B4-BE49-F238E27FC236}">
                <a16:creationId xmlns:a16="http://schemas.microsoft.com/office/drawing/2014/main" id="{169B5C69-E446-40EF-B388-2F41C5336350}"/>
              </a:ext>
            </a:extLst>
          </p:cNvPr>
          <p:cNvPicPr>
            <a:picLocks noChangeAspect="1"/>
          </p:cNvPicPr>
          <p:nvPr/>
        </p:nvPicPr>
        <p:blipFill>
          <a:blip r:embed="rId2"/>
          <a:stretch>
            <a:fillRect/>
          </a:stretch>
        </p:blipFill>
        <p:spPr>
          <a:xfrm>
            <a:off x="1767723" y="630438"/>
            <a:ext cx="8642041" cy="2981502"/>
          </a:xfrm>
          <a:prstGeom prst="rect">
            <a:avLst/>
          </a:prstGeom>
        </p:spPr>
      </p:pic>
      <p:sp>
        <p:nvSpPr>
          <p:cNvPr id="3" name="Content Placeholder 2">
            <a:extLst>
              <a:ext uri="{FF2B5EF4-FFF2-40B4-BE49-F238E27FC236}">
                <a16:creationId xmlns:a16="http://schemas.microsoft.com/office/drawing/2014/main" id="{AA9C5B3E-C336-467A-827F-285C1A9CF265}"/>
              </a:ext>
            </a:extLst>
          </p:cNvPr>
          <p:cNvSpPr>
            <a:spLocks noGrp="1"/>
          </p:cNvSpPr>
          <p:nvPr>
            <p:ph idx="1"/>
          </p:nvPr>
        </p:nvSpPr>
        <p:spPr>
          <a:xfrm>
            <a:off x="6175411" y="4537826"/>
            <a:ext cx="5648815" cy="2364474"/>
          </a:xfrm>
        </p:spPr>
        <p:txBody>
          <a:bodyPr>
            <a:normAutofit/>
          </a:bodyPr>
          <a:lstStyle/>
          <a:p>
            <a:pPr>
              <a:lnSpc>
                <a:spcPct val="110000"/>
              </a:lnSpc>
              <a:buClr>
                <a:srgbClr val="FCA32C"/>
              </a:buClr>
            </a:pPr>
            <a:r>
              <a:rPr lang="en-US" sz="1200" b="1" dirty="0"/>
              <a:t>It </a:t>
            </a:r>
            <a:r>
              <a:rPr lang="en-US" sz="1200" b="1" u="sng" dirty="0"/>
              <a:t>trains extremely deep neural networks with 150+layers successfully. </a:t>
            </a:r>
          </a:p>
          <a:p>
            <a:pPr>
              <a:lnSpc>
                <a:spcPct val="110000"/>
              </a:lnSpc>
              <a:buClr>
                <a:srgbClr val="FCA32C"/>
              </a:buClr>
            </a:pPr>
            <a:r>
              <a:rPr lang="en-US" sz="1200" b="1" u="sng" dirty="0"/>
              <a:t>Helps  mitigating the vanishing gradient problem</a:t>
            </a:r>
          </a:p>
          <a:p>
            <a:pPr>
              <a:lnSpc>
                <a:spcPct val="110000"/>
              </a:lnSpc>
              <a:buClr>
                <a:srgbClr val="FCA32C"/>
              </a:buClr>
            </a:pPr>
            <a:r>
              <a:rPr lang="en-US" sz="1200" b="1" u="sng" dirty="0"/>
              <a:t>The higher layer will perform at least as good as the lower layer, and not worse</a:t>
            </a:r>
          </a:p>
        </p:txBody>
      </p:sp>
      <p:sp>
        <p:nvSpPr>
          <p:cNvPr id="62" name="Content Placeholder 2">
            <a:extLst>
              <a:ext uri="{FF2B5EF4-FFF2-40B4-BE49-F238E27FC236}">
                <a16:creationId xmlns:a16="http://schemas.microsoft.com/office/drawing/2014/main" id="{F0A9E513-F632-436F-84BF-F105EDBA75F1}"/>
              </a:ext>
            </a:extLst>
          </p:cNvPr>
          <p:cNvSpPr txBox="1">
            <a:spLocks/>
          </p:cNvSpPr>
          <p:nvPr/>
        </p:nvSpPr>
        <p:spPr>
          <a:xfrm>
            <a:off x="175151" y="4595285"/>
            <a:ext cx="5648815" cy="224376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nSpc>
                <a:spcPct val="110000"/>
              </a:lnSpc>
              <a:buClr>
                <a:srgbClr val="FCA32C"/>
              </a:buClr>
            </a:pPr>
            <a:r>
              <a:rPr lang="en-US" sz="1200" b="1" dirty="0"/>
              <a:t>The concept of skip connections was introduced by </a:t>
            </a:r>
            <a:r>
              <a:rPr lang="en-US" sz="1200" b="1" dirty="0" err="1"/>
              <a:t>ResNet</a:t>
            </a:r>
            <a:r>
              <a:rPr lang="en-US" sz="1200" b="1" dirty="0"/>
              <a:t>. adding the original input to the output of the convolution block. </a:t>
            </a:r>
          </a:p>
          <a:p>
            <a:pPr>
              <a:lnSpc>
                <a:spcPct val="110000"/>
              </a:lnSpc>
              <a:buClr>
                <a:srgbClr val="FCA32C"/>
              </a:buClr>
            </a:pPr>
            <a:r>
              <a:rPr lang="en-US" sz="1200" b="1" dirty="0"/>
              <a:t>Convolution + batch norm operations are done in a way that the output shape is the same, then we can simply add them </a:t>
            </a:r>
          </a:p>
          <a:p>
            <a:pPr>
              <a:lnSpc>
                <a:spcPct val="110000"/>
              </a:lnSpc>
              <a:buClr>
                <a:srgbClr val="FCA32C"/>
              </a:buClr>
            </a:pPr>
            <a:r>
              <a:rPr lang="en-US" sz="1200" b="1" dirty="0"/>
              <a:t>23 million trainable parameters.</a:t>
            </a:r>
            <a:endParaRPr lang="en-GB" sz="1200" b="1" dirty="0"/>
          </a:p>
        </p:txBody>
      </p:sp>
    </p:spTree>
    <p:extLst>
      <p:ext uri="{BB962C8B-B14F-4D97-AF65-F5344CB8AC3E}">
        <p14:creationId xmlns:p14="http://schemas.microsoft.com/office/powerpoint/2010/main" val="309027095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2AB6-BF57-4DF4-B460-6346D3578ADC}"/>
              </a:ext>
            </a:extLst>
          </p:cNvPr>
          <p:cNvSpPr>
            <a:spLocks noGrp="1"/>
          </p:cNvSpPr>
          <p:nvPr>
            <p:ph type="title"/>
          </p:nvPr>
        </p:nvSpPr>
        <p:spPr/>
        <p:txBody>
          <a:bodyPr/>
          <a:lstStyle/>
          <a:p>
            <a:endParaRPr lang="en-GB"/>
          </a:p>
        </p:txBody>
      </p:sp>
      <p:pic>
        <p:nvPicPr>
          <p:cNvPr id="7" name="Content Placeholder 6">
            <a:extLst>
              <a:ext uri="{FF2B5EF4-FFF2-40B4-BE49-F238E27FC236}">
                <a16:creationId xmlns:a16="http://schemas.microsoft.com/office/drawing/2014/main" id="{1DFDCC8F-415A-43BF-A0F0-897A94DB12C5}"/>
              </a:ext>
            </a:extLst>
          </p:cNvPr>
          <p:cNvPicPr>
            <a:picLocks noGrp="1" noChangeAspect="1"/>
          </p:cNvPicPr>
          <p:nvPr>
            <p:ph idx="1"/>
          </p:nvPr>
        </p:nvPicPr>
        <p:blipFill>
          <a:blip r:embed="rId2"/>
          <a:stretch>
            <a:fillRect/>
          </a:stretch>
        </p:blipFill>
        <p:spPr>
          <a:xfrm>
            <a:off x="4914929" y="3077327"/>
            <a:ext cx="7132639" cy="3046604"/>
          </a:xfrm>
        </p:spPr>
      </p:pic>
      <p:pic>
        <p:nvPicPr>
          <p:cNvPr id="5" name="Picture 4">
            <a:extLst>
              <a:ext uri="{FF2B5EF4-FFF2-40B4-BE49-F238E27FC236}">
                <a16:creationId xmlns:a16="http://schemas.microsoft.com/office/drawing/2014/main" id="{6D867470-A425-47D3-889D-8D05EF8B0444}"/>
              </a:ext>
            </a:extLst>
          </p:cNvPr>
          <p:cNvPicPr>
            <a:picLocks noChangeAspect="1"/>
          </p:cNvPicPr>
          <p:nvPr/>
        </p:nvPicPr>
        <p:blipFill>
          <a:blip r:embed="rId3"/>
          <a:stretch>
            <a:fillRect/>
          </a:stretch>
        </p:blipFill>
        <p:spPr>
          <a:xfrm>
            <a:off x="4914929" y="1076564"/>
            <a:ext cx="4632837" cy="1180808"/>
          </a:xfrm>
          <a:prstGeom prst="rect">
            <a:avLst/>
          </a:prstGeom>
        </p:spPr>
      </p:pic>
      <p:pic>
        <p:nvPicPr>
          <p:cNvPr id="9" name="Picture 8">
            <a:extLst>
              <a:ext uri="{FF2B5EF4-FFF2-40B4-BE49-F238E27FC236}">
                <a16:creationId xmlns:a16="http://schemas.microsoft.com/office/drawing/2014/main" id="{FC36C9A5-587F-40DB-A891-9F38F7C41B3F}"/>
              </a:ext>
            </a:extLst>
          </p:cNvPr>
          <p:cNvPicPr>
            <a:picLocks noChangeAspect="1"/>
          </p:cNvPicPr>
          <p:nvPr/>
        </p:nvPicPr>
        <p:blipFill>
          <a:blip r:embed="rId4"/>
          <a:stretch>
            <a:fillRect/>
          </a:stretch>
        </p:blipFill>
        <p:spPr>
          <a:xfrm>
            <a:off x="748532" y="346587"/>
            <a:ext cx="3779175" cy="6164825"/>
          </a:xfrm>
          <a:prstGeom prst="rect">
            <a:avLst/>
          </a:prstGeom>
        </p:spPr>
      </p:pic>
    </p:spTree>
    <p:extLst>
      <p:ext uri="{BB962C8B-B14F-4D97-AF65-F5344CB8AC3E}">
        <p14:creationId xmlns:p14="http://schemas.microsoft.com/office/powerpoint/2010/main" val="122075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6"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9"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7"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6" name="Group 85">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7" name="Rectangle 86">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Isosceles Triangle 87">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88">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1" name="Rectangle 90">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4"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4" name="Rectangle 113">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Content Placeholder 59">
            <a:extLst>
              <a:ext uri="{FF2B5EF4-FFF2-40B4-BE49-F238E27FC236}">
                <a16:creationId xmlns:a16="http://schemas.microsoft.com/office/drawing/2014/main" id="{B2B40EF3-540D-4E77-8DF4-6EB07D8539A1}"/>
              </a:ext>
            </a:extLst>
          </p:cNvPr>
          <p:cNvPicPr>
            <a:picLocks noGrp="1" noChangeAspect="1"/>
          </p:cNvPicPr>
          <p:nvPr>
            <p:ph idx="1"/>
          </p:nvPr>
        </p:nvPicPr>
        <p:blipFill>
          <a:blip r:embed="rId2"/>
          <a:stretch>
            <a:fillRect/>
          </a:stretch>
        </p:blipFill>
        <p:spPr>
          <a:xfrm>
            <a:off x="318979" y="1360611"/>
            <a:ext cx="11552981" cy="1646300"/>
          </a:xfrm>
          <a:prstGeom prst="rect">
            <a:avLst/>
          </a:prstGeom>
          <a:ln w="12700">
            <a:noFill/>
          </a:ln>
        </p:spPr>
      </p:pic>
      <p:grpSp>
        <p:nvGrpSpPr>
          <p:cNvPr id="116" name="Group 115">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117"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9D7740C-0026-45A6-AE6C-5B98229F9CAD}"/>
              </a:ext>
            </a:extLst>
          </p:cNvPr>
          <p:cNvSpPr>
            <a:spLocks noGrp="1"/>
          </p:cNvSpPr>
          <p:nvPr>
            <p:ph type="title"/>
          </p:nvPr>
        </p:nvSpPr>
        <p:spPr>
          <a:xfrm>
            <a:off x="1683982" y="4293388"/>
            <a:ext cx="8833655" cy="727748"/>
          </a:xfrm>
        </p:spPr>
        <p:txBody>
          <a:bodyPr vert="horz" lIns="228600" tIns="228600" rIns="228600" bIns="0" rtlCol="0" anchor="b">
            <a:normAutofit fontScale="90000"/>
          </a:bodyPr>
          <a:lstStyle/>
          <a:p>
            <a:pPr>
              <a:lnSpc>
                <a:spcPct val="80000"/>
              </a:lnSpc>
            </a:pPr>
            <a:r>
              <a:rPr lang="en-US" sz="3700" dirty="0"/>
              <a:t>Experiment models/parameters recorded and logged</a:t>
            </a:r>
          </a:p>
        </p:txBody>
      </p:sp>
    </p:spTree>
    <p:extLst>
      <p:ext uri="{BB962C8B-B14F-4D97-AF65-F5344CB8AC3E}">
        <p14:creationId xmlns:p14="http://schemas.microsoft.com/office/powerpoint/2010/main" val="62538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D935534-682E-476B-914D-1542253549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7" name="Freeform 5">
              <a:extLst>
                <a:ext uri="{FF2B5EF4-FFF2-40B4-BE49-F238E27FC236}">
                  <a16:creationId xmlns:a16="http://schemas.microsoft.com/office/drawing/2014/main" id="{7D345A23-B9A1-48A1-861C-6DBE403720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6">
              <a:extLst>
                <a:ext uri="{FF2B5EF4-FFF2-40B4-BE49-F238E27FC236}">
                  <a16:creationId xmlns:a16="http://schemas.microsoft.com/office/drawing/2014/main" id="{B6D0C803-C314-438E-AD46-FA855FC67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7">
              <a:extLst>
                <a:ext uri="{FF2B5EF4-FFF2-40B4-BE49-F238E27FC236}">
                  <a16:creationId xmlns:a16="http://schemas.microsoft.com/office/drawing/2014/main" id="{4CDB9016-F3D8-4C30-B1EE-E7642BFE2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8">
              <a:extLst>
                <a:ext uri="{FF2B5EF4-FFF2-40B4-BE49-F238E27FC236}">
                  <a16:creationId xmlns:a16="http://schemas.microsoft.com/office/drawing/2014/main" id="{2B2D769C-5C70-4AE1-B8B2-BDED13B6D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9">
              <a:extLst>
                <a:ext uri="{FF2B5EF4-FFF2-40B4-BE49-F238E27FC236}">
                  <a16:creationId xmlns:a16="http://schemas.microsoft.com/office/drawing/2014/main" id="{D1D80447-B068-4D68-8F67-C72761A52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0">
              <a:extLst>
                <a:ext uri="{FF2B5EF4-FFF2-40B4-BE49-F238E27FC236}">
                  <a16:creationId xmlns:a16="http://schemas.microsoft.com/office/drawing/2014/main" id="{A773E7B3-5778-470B-8BF1-DEE9CA194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1">
              <a:extLst>
                <a:ext uri="{FF2B5EF4-FFF2-40B4-BE49-F238E27FC236}">
                  <a16:creationId xmlns:a16="http://schemas.microsoft.com/office/drawing/2014/main" id="{5FE7164F-39D2-426B-AC5E-51CAA5BC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2">
              <a:extLst>
                <a:ext uri="{FF2B5EF4-FFF2-40B4-BE49-F238E27FC236}">
                  <a16:creationId xmlns:a16="http://schemas.microsoft.com/office/drawing/2014/main" id="{110864D3-2ED1-4B11-AD49-AED660E6A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3">
              <a:extLst>
                <a:ext uri="{FF2B5EF4-FFF2-40B4-BE49-F238E27FC236}">
                  <a16:creationId xmlns:a16="http://schemas.microsoft.com/office/drawing/2014/main" id="{17CE9E17-84B8-45E8-81B8-05B516EBD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14">
              <a:extLst>
                <a:ext uri="{FF2B5EF4-FFF2-40B4-BE49-F238E27FC236}">
                  <a16:creationId xmlns:a16="http://schemas.microsoft.com/office/drawing/2014/main" id="{92F2A78B-4191-4164-8A51-0551B12C1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15">
              <a:extLst>
                <a:ext uri="{FF2B5EF4-FFF2-40B4-BE49-F238E27FC236}">
                  <a16:creationId xmlns:a16="http://schemas.microsoft.com/office/drawing/2014/main" id="{B59EA929-F27D-43FC-8B74-D7063F4D4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16">
              <a:extLst>
                <a:ext uri="{FF2B5EF4-FFF2-40B4-BE49-F238E27FC236}">
                  <a16:creationId xmlns:a16="http://schemas.microsoft.com/office/drawing/2014/main" id="{65170C64-5500-4111-9F32-3CC0BF07C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17">
              <a:extLst>
                <a:ext uri="{FF2B5EF4-FFF2-40B4-BE49-F238E27FC236}">
                  <a16:creationId xmlns:a16="http://schemas.microsoft.com/office/drawing/2014/main" id="{F49D35D5-A3E7-42D8-9662-11A32C0D8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8">
              <a:extLst>
                <a:ext uri="{FF2B5EF4-FFF2-40B4-BE49-F238E27FC236}">
                  <a16:creationId xmlns:a16="http://schemas.microsoft.com/office/drawing/2014/main" id="{B06AE47C-748A-41FB-A99B-32820FA84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9">
              <a:extLst>
                <a:ext uri="{FF2B5EF4-FFF2-40B4-BE49-F238E27FC236}">
                  <a16:creationId xmlns:a16="http://schemas.microsoft.com/office/drawing/2014/main" id="{F15F2EE8-787F-4F49-BF17-82AE98EB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0">
              <a:extLst>
                <a:ext uri="{FF2B5EF4-FFF2-40B4-BE49-F238E27FC236}">
                  <a16:creationId xmlns:a16="http://schemas.microsoft.com/office/drawing/2014/main" id="{DA12EAE6-CEF6-4DB8-8B8C-2D209C86C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1">
              <a:extLst>
                <a:ext uri="{FF2B5EF4-FFF2-40B4-BE49-F238E27FC236}">
                  <a16:creationId xmlns:a16="http://schemas.microsoft.com/office/drawing/2014/main" id="{560AA5BA-7BB1-47A6-818E-B12EA58FE6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2">
              <a:extLst>
                <a:ext uri="{FF2B5EF4-FFF2-40B4-BE49-F238E27FC236}">
                  <a16:creationId xmlns:a16="http://schemas.microsoft.com/office/drawing/2014/main" id="{DF899BEE-3975-46EB-B60F-139ABA2E1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23">
              <a:extLst>
                <a:ext uri="{FF2B5EF4-FFF2-40B4-BE49-F238E27FC236}">
                  <a16:creationId xmlns:a16="http://schemas.microsoft.com/office/drawing/2014/main" id="{21B8C8F1-768E-46A7-A303-F1867EC84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7" name="Group 36">
            <a:extLst>
              <a:ext uri="{FF2B5EF4-FFF2-40B4-BE49-F238E27FC236}">
                <a16:creationId xmlns:a16="http://schemas.microsoft.com/office/drawing/2014/main" id="{8B58D728-38DC-444F-90A1-10FD8D288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8" name="Rectangle 37">
              <a:extLst>
                <a:ext uri="{FF2B5EF4-FFF2-40B4-BE49-F238E27FC236}">
                  <a16:creationId xmlns:a16="http://schemas.microsoft.com/office/drawing/2014/main" id="{23328CA4-841D-4CC3-975C-48A598EC3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Isosceles Triangle 38">
              <a:extLst>
                <a:ext uri="{FF2B5EF4-FFF2-40B4-BE49-F238E27FC236}">
                  <a16:creationId xmlns:a16="http://schemas.microsoft.com/office/drawing/2014/main" id="{C9C2DF9A-E845-45FB-AB63-5873CFBAA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79AA02BC-DB57-4276-B40A-90FC4E48A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42" name="Rectangle 41">
            <a:extLst>
              <a:ext uri="{FF2B5EF4-FFF2-40B4-BE49-F238E27FC236}">
                <a16:creationId xmlns:a16="http://schemas.microsoft.com/office/drawing/2014/main" id="{78E826A1-B5D9-42FE-80FC-8C0F48AA3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B58DEA5-15E4-4494-801D-2EB7F0F589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5" name="Freeform 5">
              <a:extLst>
                <a:ext uri="{FF2B5EF4-FFF2-40B4-BE49-F238E27FC236}">
                  <a16:creationId xmlns:a16="http://schemas.microsoft.com/office/drawing/2014/main" id="{BCD5FCFA-43B5-4D67-91C3-9498CD3BA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9CB3CF32-3381-43BB-BAB8-552CBBC75A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F3C3F391-9332-4F10-8393-EC46300D4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AB84DA67-3B21-483B-8382-405D647165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9">
              <a:extLst>
                <a:ext uri="{FF2B5EF4-FFF2-40B4-BE49-F238E27FC236}">
                  <a16:creationId xmlns:a16="http://schemas.microsoft.com/office/drawing/2014/main" id="{BE3712AE-B7E3-476F-AEA1-7381904AF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a:extLst>
                <a:ext uri="{FF2B5EF4-FFF2-40B4-BE49-F238E27FC236}">
                  <a16:creationId xmlns:a16="http://schemas.microsoft.com/office/drawing/2014/main" id="{67F5AB3A-6147-472B-88A1-B23BDEA7EE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9D71156C-715C-4953-8692-2CC4935D53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06C21CFC-F9BA-4867-ADE0-D0450FC57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501206D4-C7F0-44A8-AF63-D9BF6F8803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C36145A6-2743-4C33-B63B-D7E30E2F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33E70A18-4FC8-497C-A96F-BF8406269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EC5E54BF-6ECD-4C4E-981F-27FDFA8A8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7">
              <a:extLst>
                <a:ext uri="{FF2B5EF4-FFF2-40B4-BE49-F238E27FC236}">
                  <a16:creationId xmlns:a16="http://schemas.microsoft.com/office/drawing/2014/main" id="{DE3C4A23-AAE2-4C0B-A347-284CA830F0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8">
              <a:extLst>
                <a:ext uri="{FF2B5EF4-FFF2-40B4-BE49-F238E27FC236}">
                  <a16:creationId xmlns:a16="http://schemas.microsoft.com/office/drawing/2014/main" id="{91964F5A-92C5-461E-9AC5-E3872C6C9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9">
              <a:extLst>
                <a:ext uri="{FF2B5EF4-FFF2-40B4-BE49-F238E27FC236}">
                  <a16:creationId xmlns:a16="http://schemas.microsoft.com/office/drawing/2014/main" id="{C5DDAAD4-2942-4922-B3AC-8A97CD9A1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0">
              <a:extLst>
                <a:ext uri="{FF2B5EF4-FFF2-40B4-BE49-F238E27FC236}">
                  <a16:creationId xmlns:a16="http://schemas.microsoft.com/office/drawing/2014/main" id="{5A949755-9B74-4AE3-B706-79F48B8FDA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1">
              <a:extLst>
                <a:ext uri="{FF2B5EF4-FFF2-40B4-BE49-F238E27FC236}">
                  <a16:creationId xmlns:a16="http://schemas.microsoft.com/office/drawing/2014/main" id="{11C745CB-E804-4038-8D07-511F8DF5FD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2">
              <a:extLst>
                <a:ext uri="{FF2B5EF4-FFF2-40B4-BE49-F238E27FC236}">
                  <a16:creationId xmlns:a16="http://schemas.microsoft.com/office/drawing/2014/main" id="{C0DC94D3-C297-4266-8446-56E3ECEE54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3">
              <a:extLst>
                <a:ext uri="{FF2B5EF4-FFF2-40B4-BE49-F238E27FC236}">
                  <a16:creationId xmlns:a16="http://schemas.microsoft.com/office/drawing/2014/main" id="{4F50F396-96FC-41BE-B35D-AD6D37D37D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65" name="Rectangle 64">
            <a:extLst>
              <a:ext uri="{FF2B5EF4-FFF2-40B4-BE49-F238E27FC236}">
                <a16:creationId xmlns:a16="http://schemas.microsoft.com/office/drawing/2014/main" id="{2C3C2A81-27C3-45B0-B6ED-A03BFDBD6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4204429"/>
          </a:xfrm>
          <a:prstGeom prst="rect">
            <a:avLst/>
          </a:prstGeom>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67" name="Group 66">
            <a:extLst>
              <a:ext uri="{FF2B5EF4-FFF2-40B4-BE49-F238E27FC236}">
                <a16:creationId xmlns:a16="http://schemas.microsoft.com/office/drawing/2014/main" id="{BC62E68F-9142-4E05-AB0E-E534CE581E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8" name="Isosceles Triangle 39">
              <a:extLst>
                <a:ext uri="{FF2B5EF4-FFF2-40B4-BE49-F238E27FC236}">
                  <a16:creationId xmlns:a16="http://schemas.microsoft.com/office/drawing/2014/main" id="{3C802DC3-CD09-4D6D-83DF-A3C0D8AF8F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0D793E7-05C8-49C9-A1A9-2E0FFB298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B1660B2-210C-4B24-91FA-7D825AC58A03}"/>
              </a:ext>
            </a:extLst>
          </p:cNvPr>
          <p:cNvSpPr>
            <a:spLocks noGrp="1"/>
          </p:cNvSpPr>
          <p:nvPr>
            <p:ph type="title"/>
          </p:nvPr>
        </p:nvSpPr>
        <p:spPr>
          <a:xfrm>
            <a:off x="1683982" y="4293388"/>
            <a:ext cx="8833655" cy="1201950"/>
          </a:xfrm>
        </p:spPr>
        <p:txBody>
          <a:bodyPr vert="horz" lIns="228600" tIns="228600" rIns="228600" bIns="0" rtlCol="0" anchor="b">
            <a:normAutofit/>
          </a:bodyPr>
          <a:lstStyle/>
          <a:p>
            <a:pPr>
              <a:lnSpc>
                <a:spcPct val="80000"/>
              </a:lnSpc>
            </a:pPr>
            <a:r>
              <a:rPr lang="en-US" sz="2800" b="1" dirty="0"/>
              <a:t>CNN  / SGD / </a:t>
            </a:r>
            <a:r>
              <a:rPr lang="en-US" sz="2800" b="1" dirty="0" err="1"/>
              <a:t>lr</a:t>
            </a:r>
            <a:r>
              <a:rPr lang="en-US" sz="2800" b="1" dirty="0"/>
              <a:t>=0.03</a:t>
            </a:r>
            <a:br>
              <a:rPr lang="en-US" sz="2800" b="1" dirty="0"/>
            </a:br>
            <a:r>
              <a:rPr lang="en-US" sz="2800" b="1" dirty="0"/>
              <a:t>test loss is bigger than training loss: underfitting</a:t>
            </a:r>
          </a:p>
        </p:txBody>
      </p:sp>
      <p:pic>
        <p:nvPicPr>
          <p:cNvPr id="8" name="Picture 7">
            <a:extLst>
              <a:ext uri="{FF2B5EF4-FFF2-40B4-BE49-F238E27FC236}">
                <a16:creationId xmlns:a16="http://schemas.microsoft.com/office/drawing/2014/main" id="{27F8FDE7-2DE5-4FC4-A012-C938B20F9758}"/>
              </a:ext>
            </a:extLst>
          </p:cNvPr>
          <p:cNvPicPr>
            <a:picLocks noChangeAspect="1"/>
          </p:cNvPicPr>
          <p:nvPr/>
        </p:nvPicPr>
        <p:blipFill>
          <a:blip r:embed="rId2"/>
          <a:stretch>
            <a:fillRect/>
          </a:stretch>
        </p:blipFill>
        <p:spPr>
          <a:xfrm>
            <a:off x="218265" y="896393"/>
            <a:ext cx="3922855" cy="2615236"/>
          </a:xfrm>
          <a:prstGeom prst="rect">
            <a:avLst/>
          </a:prstGeom>
        </p:spPr>
      </p:pic>
      <p:pic>
        <p:nvPicPr>
          <p:cNvPr id="12" name="Picture 11">
            <a:extLst>
              <a:ext uri="{FF2B5EF4-FFF2-40B4-BE49-F238E27FC236}">
                <a16:creationId xmlns:a16="http://schemas.microsoft.com/office/drawing/2014/main" id="{DD742A93-36DA-401F-B97D-9EC07F1DB154}"/>
              </a:ext>
            </a:extLst>
          </p:cNvPr>
          <p:cNvPicPr>
            <a:picLocks noChangeAspect="1"/>
          </p:cNvPicPr>
          <p:nvPr/>
        </p:nvPicPr>
        <p:blipFill>
          <a:blip r:embed="rId3"/>
          <a:stretch>
            <a:fillRect/>
          </a:stretch>
        </p:blipFill>
        <p:spPr>
          <a:xfrm>
            <a:off x="4192338" y="786581"/>
            <a:ext cx="4019083" cy="2916803"/>
          </a:xfrm>
          <a:prstGeom prst="rect">
            <a:avLst/>
          </a:prstGeom>
        </p:spPr>
      </p:pic>
      <p:pic>
        <p:nvPicPr>
          <p:cNvPr id="14" name="Picture 13">
            <a:extLst>
              <a:ext uri="{FF2B5EF4-FFF2-40B4-BE49-F238E27FC236}">
                <a16:creationId xmlns:a16="http://schemas.microsoft.com/office/drawing/2014/main" id="{DB22ECD5-FAD5-4421-9788-92E325DC776A}"/>
              </a:ext>
            </a:extLst>
          </p:cNvPr>
          <p:cNvPicPr>
            <a:picLocks noChangeAspect="1"/>
          </p:cNvPicPr>
          <p:nvPr/>
        </p:nvPicPr>
        <p:blipFill>
          <a:blip r:embed="rId4"/>
          <a:stretch>
            <a:fillRect/>
          </a:stretch>
        </p:blipFill>
        <p:spPr>
          <a:xfrm>
            <a:off x="8637591" y="55408"/>
            <a:ext cx="2503218" cy="1825374"/>
          </a:xfrm>
          <a:prstGeom prst="rect">
            <a:avLst/>
          </a:prstGeom>
        </p:spPr>
      </p:pic>
      <p:pic>
        <p:nvPicPr>
          <p:cNvPr id="36" name="Picture 35">
            <a:extLst>
              <a:ext uri="{FF2B5EF4-FFF2-40B4-BE49-F238E27FC236}">
                <a16:creationId xmlns:a16="http://schemas.microsoft.com/office/drawing/2014/main" id="{12BD5561-9502-4D4E-A6B9-3A9257E46710}"/>
              </a:ext>
            </a:extLst>
          </p:cNvPr>
          <p:cNvPicPr>
            <a:picLocks noChangeAspect="1"/>
          </p:cNvPicPr>
          <p:nvPr/>
        </p:nvPicPr>
        <p:blipFill>
          <a:blip r:embed="rId5"/>
          <a:stretch>
            <a:fillRect/>
          </a:stretch>
        </p:blipFill>
        <p:spPr>
          <a:xfrm>
            <a:off x="8718431" y="1977271"/>
            <a:ext cx="2915296" cy="2028536"/>
          </a:xfrm>
          <a:prstGeom prst="rect">
            <a:avLst/>
          </a:prstGeom>
        </p:spPr>
      </p:pic>
      <p:pic>
        <p:nvPicPr>
          <p:cNvPr id="43" name="Picture 42">
            <a:extLst>
              <a:ext uri="{FF2B5EF4-FFF2-40B4-BE49-F238E27FC236}">
                <a16:creationId xmlns:a16="http://schemas.microsoft.com/office/drawing/2014/main" id="{007B0555-027A-400E-AC9A-DCA8EC3D1935}"/>
              </a:ext>
            </a:extLst>
          </p:cNvPr>
          <p:cNvPicPr>
            <a:picLocks noChangeAspect="1"/>
          </p:cNvPicPr>
          <p:nvPr/>
        </p:nvPicPr>
        <p:blipFill>
          <a:blip r:embed="rId6"/>
          <a:stretch>
            <a:fillRect/>
          </a:stretch>
        </p:blipFill>
        <p:spPr>
          <a:xfrm>
            <a:off x="620444" y="4501689"/>
            <a:ext cx="2214582" cy="624245"/>
          </a:xfrm>
          <a:prstGeom prst="rect">
            <a:avLst/>
          </a:prstGeom>
        </p:spPr>
      </p:pic>
    </p:spTree>
    <p:extLst>
      <p:ext uri="{BB962C8B-B14F-4D97-AF65-F5344CB8AC3E}">
        <p14:creationId xmlns:p14="http://schemas.microsoft.com/office/powerpoint/2010/main" val="379163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1AB8-8A04-4D5C-A911-F8CB1E524A0E}"/>
              </a:ext>
            </a:extLst>
          </p:cNvPr>
          <p:cNvSpPr>
            <a:spLocks noGrp="1"/>
          </p:cNvSpPr>
          <p:nvPr>
            <p:ph type="title"/>
          </p:nvPr>
        </p:nvSpPr>
        <p:spPr/>
        <p:txBody>
          <a:bodyPr>
            <a:normAutofit fontScale="90000"/>
          </a:bodyPr>
          <a:lstStyle/>
          <a:p>
            <a:r>
              <a:rPr lang="en-GB" dirty="0"/>
              <a:t>Different learning rate and the effect of using </a:t>
            </a:r>
            <a:r>
              <a:rPr lang="en-GB" dirty="0" err="1"/>
              <a:t>Nesterov</a:t>
            </a:r>
            <a:endParaRPr lang="en-GB" dirty="0"/>
          </a:p>
        </p:txBody>
      </p:sp>
      <p:pic>
        <p:nvPicPr>
          <p:cNvPr id="5" name="Content Placeholder 4">
            <a:extLst>
              <a:ext uri="{FF2B5EF4-FFF2-40B4-BE49-F238E27FC236}">
                <a16:creationId xmlns:a16="http://schemas.microsoft.com/office/drawing/2014/main" id="{AF5A5D8A-CAAC-4203-9E56-EA8B400E41FB}"/>
              </a:ext>
            </a:extLst>
          </p:cNvPr>
          <p:cNvPicPr>
            <a:picLocks noGrp="1" noChangeAspect="1"/>
          </p:cNvPicPr>
          <p:nvPr>
            <p:ph idx="1"/>
          </p:nvPr>
        </p:nvPicPr>
        <p:blipFill>
          <a:blip r:embed="rId2"/>
          <a:stretch>
            <a:fillRect/>
          </a:stretch>
        </p:blipFill>
        <p:spPr>
          <a:xfrm>
            <a:off x="9717036" y="91896"/>
            <a:ext cx="2200887" cy="1725211"/>
          </a:xfrm>
        </p:spPr>
      </p:pic>
      <p:pic>
        <p:nvPicPr>
          <p:cNvPr id="7" name="Picture 6">
            <a:extLst>
              <a:ext uri="{FF2B5EF4-FFF2-40B4-BE49-F238E27FC236}">
                <a16:creationId xmlns:a16="http://schemas.microsoft.com/office/drawing/2014/main" id="{C288CA2A-7D6F-4592-A34E-1452287AA4D4}"/>
              </a:ext>
            </a:extLst>
          </p:cNvPr>
          <p:cNvPicPr>
            <a:picLocks noChangeAspect="1"/>
          </p:cNvPicPr>
          <p:nvPr/>
        </p:nvPicPr>
        <p:blipFill>
          <a:blip r:embed="rId3"/>
          <a:stretch>
            <a:fillRect/>
          </a:stretch>
        </p:blipFill>
        <p:spPr>
          <a:xfrm>
            <a:off x="4795377" y="0"/>
            <a:ext cx="4705350" cy="3219450"/>
          </a:xfrm>
          <a:prstGeom prst="rect">
            <a:avLst/>
          </a:prstGeom>
        </p:spPr>
      </p:pic>
      <p:pic>
        <p:nvPicPr>
          <p:cNvPr id="9" name="Picture 8">
            <a:extLst>
              <a:ext uri="{FF2B5EF4-FFF2-40B4-BE49-F238E27FC236}">
                <a16:creationId xmlns:a16="http://schemas.microsoft.com/office/drawing/2014/main" id="{A205DEB8-09C1-4A49-96F8-633BDE722032}"/>
              </a:ext>
            </a:extLst>
          </p:cNvPr>
          <p:cNvPicPr>
            <a:picLocks noChangeAspect="1"/>
          </p:cNvPicPr>
          <p:nvPr/>
        </p:nvPicPr>
        <p:blipFill>
          <a:blip r:embed="rId4"/>
          <a:stretch>
            <a:fillRect/>
          </a:stretch>
        </p:blipFill>
        <p:spPr>
          <a:xfrm>
            <a:off x="5289754" y="3533822"/>
            <a:ext cx="3201373" cy="2369676"/>
          </a:xfrm>
          <a:prstGeom prst="rect">
            <a:avLst/>
          </a:prstGeom>
        </p:spPr>
      </p:pic>
      <p:pic>
        <p:nvPicPr>
          <p:cNvPr id="11" name="Picture 10">
            <a:extLst>
              <a:ext uri="{FF2B5EF4-FFF2-40B4-BE49-F238E27FC236}">
                <a16:creationId xmlns:a16="http://schemas.microsoft.com/office/drawing/2014/main" id="{6F4E7235-2115-47BC-BA14-FBCAAFC90BFD}"/>
              </a:ext>
            </a:extLst>
          </p:cNvPr>
          <p:cNvPicPr>
            <a:picLocks noChangeAspect="1"/>
          </p:cNvPicPr>
          <p:nvPr/>
        </p:nvPicPr>
        <p:blipFill>
          <a:blip r:embed="rId5"/>
          <a:stretch>
            <a:fillRect/>
          </a:stretch>
        </p:blipFill>
        <p:spPr>
          <a:xfrm>
            <a:off x="8799871" y="3721357"/>
            <a:ext cx="2974706" cy="2045110"/>
          </a:xfrm>
          <a:prstGeom prst="rect">
            <a:avLst/>
          </a:prstGeom>
        </p:spPr>
      </p:pic>
    </p:spTree>
    <p:extLst>
      <p:ext uri="{BB962C8B-B14F-4D97-AF65-F5344CB8AC3E}">
        <p14:creationId xmlns:p14="http://schemas.microsoft.com/office/powerpoint/2010/main" val="49835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EE3E-AD10-4B3B-8010-3E6559B5F2F4}"/>
              </a:ext>
            </a:extLst>
          </p:cNvPr>
          <p:cNvSpPr>
            <a:spLocks noGrp="1"/>
          </p:cNvSpPr>
          <p:nvPr>
            <p:ph type="title"/>
          </p:nvPr>
        </p:nvSpPr>
        <p:spPr>
          <a:xfrm>
            <a:off x="888631" y="2349925"/>
            <a:ext cx="2971887" cy="2270637"/>
          </a:xfrm>
        </p:spPr>
        <p:txBody>
          <a:bodyPr>
            <a:noAutofit/>
          </a:bodyPr>
          <a:lstStyle/>
          <a:p>
            <a:pPr algn="l"/>
            <a:r>
              <a:rPr lang="en-GB" sz="3600" dirty="0"/>
              <a:t>-</a:t>
            </a:r>
            <a:r>
              <a:rPr lang="en-GB" sz="2800" dirty="0"/>
              <a:t>One layer added</a:t>
            </a:r>
            <a:br>
              <a:rPr lang="en-GB" sz="2800" dirty="0"/>
            </a:br>
            <a:r>
              <a:rPr lang="en-GB" sz="2800" dirty="0"/>
              <a:t>-More channels, more filters</a:t>
            </a:r>
            <a:br>
              <a:rPr lang="en-GB" sz="2800" dirty="0"/>
            </a:br>
            <a:r>
              <a:rPr lang="en-GB" sz="2800" dirty="0"/>
              <a:t>(much slower)</a:t>
            </a:r>
            <a:br>
              <a:rPr lang="en-GB" sz="2800" dirty="0"/>
            </a:br>
            <a:r>
              <a:rPr lang="en-GB" sz="2800" dirty="0"/>
              <a:t>-Batch  Normalization</a:t>
            </a:r>
            <a:endParaRPr lang="en-GB" sz="3600" dirty="0"/>
          </a:p>
        </p:txBody>
      </p:sp>
      <p:pic>
        <p:nvPicPr>
          <p:cNvPr id="13" name="Picture 12">
            <a:extLst>
              <a:ext uri="{FF2B5EF4-FFF2-40B4-BE49-F238E27FC236}">
                <a16:creationId xmlns:a16="http://schemas.microsoft.com/office/drawing/2014/main" id="{5F674CEB-F10F-4397-AC0E-F91B37CB28CA}"/>
              </a:ext>
            </a:extLst>
          </p:cNvPr>
          <p:cNvPicPr>
            <a:picLocks noChangeAspect="1"/>
          </p:cNvPicPr>
          <p:nvPr/>
        </p:nvPicPr>
        <p:blipFill>
          <a:blip r:embed="rId2"/>
          <a:stretch>
            <a:fillRect/>
          </a:stretch>
        </p:blipFill>
        <p:spPr>
          <a:xfrm>
            <a:off x="3646538" y="83588"/>
            <a:ext cx="8347337" cy="1439196"/>
          </a:xfrm>
          <a:prstGeom prst="rect">
            <a:avLst/>
          </a:prstGeom>
        </p:spPr>
      </p:pic>
      <p:pic>
        <p:nvPicPr>
          <p:cNvPr id="19" name="Picture 18">
            <a:extLst>
              <a:ext uri="{FF2B5EF4-FFF2-40B4-BE49-F238E27FC236}">
                <a16:creationId xmlns:a16="http://schemas.microsoft.com/office/drawing/2014/main" id="{A65A0232-8E3C-4736-9F25-163EBCD1282B}"/>
              </a:ext>
            </a:extLst>
          </p:cNvPr>
          <p:cNvPicPr>
            <a:picLocks noChangeAspect="1"/>
          </p:cNvPicPr>
          <p:nvPr/>
        </p:nvPicPr>
        <p:blipFill>
          <a:blip r:embed="rId3"/>
          <a:stretch>
            <a:fillRect/>
          </a:stretch>
        </p:blipFill>
        <p:spPr>
          <a:xfrm>
            <a:off x="4664598" y="1941389"/>
            <a:ext cx="3285503" cy="1966619"/>
          </a:xfrm>
          <a:prstGeom prst="rect">
            <a:avLst/>
          </a:prstGeom>
        </p:spPr>
      </p:pic>
      <p:pic>
        <p:nvPicPr>
          <p:cNvPr id="23" name="Picture 22">
            <a:extLst>
              <a:ext uri="{FF2B5EF4-FFF2-40B4-BE49-F238E27FC236}">
                <a16:creationId xmlns:a16="http://schemas.microsoft.com/office/drawing/2014/main" id="{565D8AA3-FCBB-4D10-8462-3042324485B1}"/>
              </a:ext>
            </a:extLst>
          </p:cNvPr>
          <p:cNvPicPr>
            <a:picLocks noChangeAspect="1"/>
          </p:cNvPicPr>
          <p:nvPr/>
        </p:nvPicPr>
        <p:blipFill>
          <a:blip r:embed="rId4"/>
          <a:stretch>
            <a:fillRect/>
          </a:stretch>
        </p:blipFill>
        <p:spPr>
          <a:xfrm>
            <a:off x="7920604" y="1799918"/>
            <a:ext cx="3289615" cy="2270637"/>
          </a:xfrm>
          <a:prstGeom prst="rect">
            <a:avLst/>
          </a:prstGeom>
        </p:spPr>
      </p:pic>
      <p:pic>
        <p:nvPicPr>
          <p:cNvPr id="25" name="Picture 24">
            <a:extLst>
              <a:ext uri="{FF2B5EF4-FFF2-40B4-BE49-F238E27FC236}">
                <a16:creationId xmlns:a16="http://schemas.microsoft.com/office/drawing/2014/main" id="{9D0363FC-C21E-40DB-BAA3-5F80A19DD23B}"/>
              </a:ext>
            </a:extLst>
          </p:cNvPr>
          <p:cNvPicPr>
            <a:picLocks noChangeAspect="1"/>
          </p:cNvPicPr>
          <p:nvPr/>
        </p:nvPicPr>
        <p:blipFill>
          <a:blip r:embed="rId5"/>
          <a:stretch>
            <a:fillRect/>
          </a:stretch>
        </p:blipFill>
        <p:spPr>
          <a:xfrm>
            <a:off x="4786703" y="4052246"/>
            <a:ext cx="2971887" cy="2152863"/>
          </a:xfrm>
          <a:prstGeom prst="rect">
            <a:avLst/>
          </a:prstGeom>
        </p:spPr>
      </p:pic>
      <p:pic>
        <p:nvPicPr>
          <p:cNvPr id="27" name="Picture 26">
            <a:extLst>
              <a:ext uri="{FF2B5EF4-FFF2-40B4-BE49-F238E27FC236}">
                <a16:creationId xmlns:a16="http://schemas.microsoft.com/office/drawing/2014/main" id="{6712B416-BDA1-4C77-8D0E-B1BF6905A1AA}"/>
              </a:ext>
            </a:extLst>
          </p:cNvPr>
          <p:cNvPicPr>
            <a:picLocks noChangeAspect="1"/>
          </p:cNvPicPr>
          <p:nvPr/>
        </p:nvPicPr>
        <p:blipFill>
          <a:blip r:embed="rId6"/>
          <a:stretch>
            <a:fillRect/>
          </a:stretch>
        </p:blipFill>
        <p:spPr>
          <a:xfrm>
            <a:off x="7950101" y="3908008"/>
            <a:ext cx="3500479" cy="2548276"/>
          </a:xfrm>
          <a:prstGeom prst="rect">
            <a:avLst/>
          </a:prstGeom>
        </p:spPr>
      </p:pic>
    </p:spTree>
    <p:extLst>
      <p:ext uri="{BB962C8B-B14F-4D97-AF65-F5344CB8AC3E}">
        <p14:creationId xmlns:p14="http://schemas.microsoft.com/office/powerpoint/2010/main" val="189921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0" name="Group 15">
            <a:extLst>
              <a:ext uri="{FF2B5EF4-FFF2-40B4-BE49-F238E27FC236}">
                <a16:creationId xmlns:a16="http://schemas.microsoft.com/office/drawing/2014/main" id="{AD935534-682E-476B-914D-1542253549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7" name="Freeform 5">
              <a:extLst>
                <a:ext uri="{FF2B5EF4-FFF2-40B4-BE49-F238E27FC236}">
                  <a16:creationId xmlns:a16="http://schemas.microsoft.com/office/drawing/2014/main" id="{7D345A23-B9A1-48A1-861C-6DBE403720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6">
              <a:extLst>
                <a:ext uri="{FF2B5EF4-FFF2-40B4-BE49-F238E27FC236}">
                  <a16:creationId xmlns:a16="http://schemas.microsoft.com/office/drawing/2014/main" id="{B6D0C803-C314-438E-AD46-FA855FC67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7">
              <a:extLst>
                <a:ext uri="{FF2B5EF4-FFF2-40B4-BE49-F238E27FC236}">
                  <a16:creationId xmlns:a16="http://schemas.microsoft.com/office/drawing/2014/main" id="{4CDB9016-F3D8-4C30-B1EE-E7642BFE2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8">
              <a:extLst>
                <a:ext uri="{FF2B5EF4-FFF2-40B4-BE49-F238E27FC236}">
                  <a16:creationId xmlns:a16="http://schemas.microsoft.com/office/drawing/2014/main" id="{2B2D769C-5C70-4AE1-B8B2-BDED13B6D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9">
              <a:extLst>
                <a:ext uri="{FF2B5EF4-FFF2-40B4-BE49-F238E27FC236}">
                  <a16:creationId xmlns:a16="http://schemas.microsoft.com/office/drawing/2014/main" id="{D1D80447-B068-4D68-8F67-C72761A52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0">
              <a:extLst>
                <a:ext uri="{FF2B5EF4-FFF2-40B4-BE49-F238E27FC236}">
                  <a16:creationId xmlns:a16="http://schemas.microsoft.com/office/drawing/2014/main" id="{A773E7B3-5778-470B-8BF1-DEE9CA194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1">
              <a:extLst>
                <a:ext uri="{FF2B5EF4-FFF2-40B4-BE49-F238E27FC236}">
                  <a16:creationId xmlns:a16="http://schemas.microsoft.com/office/drawing/2014/main" id="{5FE7164F-39D2-426B-AC5E-51CAA5BC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2">
              <a:extLst>
                <a:ext uri="{FF2B5EF4-FFF2-40B4-BE49-F238E27FC236}">
                  <a16:creationId xmlns:a16="http://schemas.microsoft.com/office/drawing/2014/main" id="{110864D3-2ED1-4B11-AD49-AED660E6A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3">
              <a:extLst>
                <a:ext uri="{FF2B5EF4-FFF2-40B4-BE49-F238E27FC236}">
                  <a16:creationId xmlns:a16="http://schemas.microsoft.com/office/drawing/2014/main" id="{17CE9E17-84B8-45E8-81B8-05B516EBD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14">
              <a:extLst>
                <a:ext uri="{FF2B5EF4-FFF2-40B4-BE49-F238E27FC236}">
                  <a16:creationId xmlns:a16="http://schemas.microsoft.com/office/drawing/2014/main" id="{92F2A78B-4191-4164-8A51-0551B12C1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15">
              <a:extLst>
                <a:ext uri="{FF2B5EF4-FFF2-40B4-BE49-F238E27FC236}">
                  <a16:creationId xmlns:a16="http://schemas.microsoft.com/office/drawing/2014/main" id="{B59EA929-F27D-43FC-8B74-D7063F4D4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16">
              <a:extLst>
                <a:ext uri="{FF2B5EF4-FFF2-40B4-BE49-F238E27FC236}">
                  <a16:creationId xmlns:a16="http://schemas.microsoft.com/office/drawing/2014/main" id="{65170C64-5500-4111-9F32-3CC0BF07C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17">
              <a:extLst>
                <a:ext uri="{FF2B5EF4-FFF2-40B4-BE49-F238E27FC236}">
                  <a16:creationId xmlns:a16="http://schemas.microsoft.com/office/drawing/2014/main" id="{F49D35D5-A3E7-42D8-9662-11A32C0D8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8">
              <a:extLst>
                <a:ext uri="{FF2B5EF4-FFF2-40B4-BE49-F238E27FC236}">
                  <a16:creationId xmlns:a16="http://schemas.microsoft.com/office/drawing/2014/main" id="{B06AE47C-748A-41FB-A99B-32820FA84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9">
              <a:extLst>
                <a:ext uri="{FF2B5EF4-FFF2-40B4-BE49-F238E27FC236}">
                  <a16:creationId xmlns:a16="http://schemas.microsoft.com/office/drawing/2014/main" id="{F15F2EE8-787F-4F49-BF17-82AE98EB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0">
              <a:extLst>
                <a:ext uri="{FF2B5EF4-FFF2-40B4-BE49-F238E27FC236}">
                  <a16:creationId xmlns:a16="http://schemas.microsoft.com/office/drawing/2014/main" id="{DA12EAE6-CEF6-4DB8-8B8C-2D209C86C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1">
              <a:extLst>
                <a:ext uri="{FF2B5EF4-FFF2-40B4-BE49-F238E27FC236}">
                  <a16:creationId xmlns:a16="http://schemas.microsoft.com/office/drawing/2014/main" id="{560AA5BA-7BB1-47A6-818E-B12EA58FE6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2">
              <a:extLst>
                <a:ext uri="{FF2B5EF4-FFF2-40B4-BE49-F238E27FC236}">
                  <a16:creationId xmlns:a16="http://schemas.microsoft.com/office/drawing/2014/main" id="{DF899BEE-3975-46EB-B60F-139ABA2E1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23">
              <a:extLst>
                <a:ext uri="{FF2B5EF4-FFF2-40B4-BE49-F238E27FC236}">
                  <a16:creationId xmlns:a16="http://schemas.microsoft.com/office/drawing/2014/main" id="{21B8C8F1-768E-46A7-A303-F1867EC84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1" name="Group 36">
            <a:extLst>
              <a:ext uri="{FF2B5EF4-FFF2-40B4-BE49-F238E27FC236}">
                <a16:creationId xmlns:a16="http://schemas.microsoft.com/office/drawing/2014/main" id="{8B58D728-38DC-444F-90A1-10FD8D288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8" name="Rectangle 37">
              <a:extLst>
                <a:ext uri="{FF2B5EF4-FFF2-40B4-BE49-F238E27FC236}">
                  <a16:creationId xmlns:a16="http://schemas.microsoft.com/office/drawing/2014/main" id="{23328CA4-841D-4CC3-975C-48A598EC3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Isosceles Triangle 38">
              <a:extLst>
                <a:ext uri="{FF2B5EF4-FFF2-40B4-BE49-F238E27FC236}">
                  <a16:creationId xmlns:a16="http://schemas.microsoft.com/office/drawing/2014/main" id="{C9C2DF9A-E845-45FB-AB63-5873CFBAA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79AA02BC-DB57-4276-B40A-90FC4E48A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72" name="Rectangle 41">
            <a:extLst>
              <a:ext uri="{FF2B5EF4-FFF2-40B4-BE49-F238E27FC236}">
                <a16:creationId xmlns:a16="http://schemas.microsoft.com/office/drawing/2014/main" id="{78E826A1-B5D9-42FE-80FC-8C0F48AA3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43">
            <a:extLst>
              <a:ext uri="{FF2B5EF4-FFF2-40B4-BE49-F238E27FC236}">
                <a16:creationId xmlns:a16="http://schemas.microsoft.com/office/drawing/2014/main" id="{AB58DEA5-15E4-4494-801D-2EB7F0F589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5" name="Freeform 5">
              <a:extLst>
                <a:ext uri="{FF2B5EF4-FFF2-40B4-BE49-F238E27FC236}">
                  <a16:creationId xmlns:a16="http://schemas.microsoft.com/office/drawing/2014/main" id="{BCD5FCFA-43B5-4D67-91C3-9498CD3BA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9CB3CF32-3381-43BB-BAB8-552CBBC75A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F3C3F391-9332-4F10-8393-EC46300D4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AB84DA67-3B21-483B-8382-405D647165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9">
              <a:extLst>
                <a:ext uri="{FF2B5EF4-FFF2-40B4-BE49-F238E27FC236}">
                  <a16:creationId xmlns:a16="http://schemas.microsoft.com/office/drawing/2014/main" id="{BE3712AE-B7E3-476F-AEA1-7381904AF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a:extLst>
                <a:ext uri="{FF2B5EF4-FFF2-40B4-BE49-F238E27FC236}">
                  <a16:creationId xmlns:a16="http://schemas.microsoft.com/office/drawing/2014/main" id="{67F5AB3A-6147-472B-88A1-B23BDEA7EE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9D71156C-715C-4953-8692-2CC4935D53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06C21CFC-F9BA-4867-ADE0-D0450FC57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501206D4-C7F0-44A8-AF63-D9BF6F8803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C36145A6-2743-4C33-B63B-D7E30E2F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33E70A18-4FC8-497C-A96F-BF8406269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EC5E54BF-6ECD-4C4E-981F-27FDFA8A8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7">
              <a:extLst>
                <a:ext uri="{FF2B5EF4-FFF2-40B4-BE49-F238E27FC236}">
                  <a16:creationId xmlns:a16="http://schemas.microsoft.com/office/drawing/2014/main" id="{DE3C4A23-AAE2-4C0B-A347-284CA830F0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8">
              <a:extLst>
                <a:ext uri="{FF2B5EF4-FFF2-40B4-BE49-F238E27FC236}">
                  <a16:creationId xmlns:a16="http://schemas.microsoft.com/office/drawing/2014/main" id="{91964F5A-92C5-461E-9AC5-E3872C6C9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9">
              <a:extLst>
                <a:ext uri="{FF2B5EF4-FFF2-40B4-BE49-F238E27FC236}">
                  <a16:creationId xmlns:a16="http://schemas.microsoft.com/office/drawing/2014/main" id="{C5DDAAD4-2942-4922-B3AC-8A97CD9A1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0">
              <a:extLst>
                <a:ext uri="{FF2B5EF4-FFF2-40B4-BE49-F238E27FC236}">
                  <a16:creationId xmlns:a16="http://schemas.microsoft.com/office/drawing/2014/main" id="{5A949755-9B74-4AE3-B706-79F48B8FDA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1">
              <a:extLst>
                <a:ext uri="{FF2B5EF4-FFF2-40B4-BE49-F238E27FC236}">
                  <a16:creationId xmlns:a16="http://schemas.microsoft.com/office/drawing/2014/main" id="{11C745CB-E804-4038-8D07-511F8DF5FD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2">
              <a:extLst>
                <a:ext uri="{FF2B5EF4-FFF2-40B4-BE49-F238E27FC236}">
                  <a16:creationId xmlns:a16="http://schemas.microsoft.com/office/drawing/2014/main" id="{C0DC94D3-C297-4266-8446-56E3ECEE54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3">
              <a:extLst>
                <a:ext uri="{FF2B5EF4-FFF2-40B4-BE49-F238E27FC236}">
                  <a16:creationId xmlns:a16="http://schemas.microsoft.com/office/drawing/2014/main" id="{4F50F396-96FC-41BE-B35D-AD6D37D37D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74" name="Rectangle 64">
            <a:extLst>
              <a:ext uri="{FF2B5EF4-FFF2-40B4-BE49-F238E27FC236}">
                <a16:creationId xmlns:a16="http://schemas.microsoft.com/office/drawing/2014/main" id="{2C3C2A81-27C3-45B0-B6ED-A03BFDBD6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4204429"/>
          </a:xfrm>
          <a:prstGeom prst="rect">
            <a:avLst/>
          </a:prstGeom>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C692108F-18E9-4DDC-973B-18A2EAB3C19A}"/>
              </a:ext>
            </a:extLst>
          </p:cNvPr>
          <p:cNvPicPr>
            <a:picLocks noChangeAspect="1"/>
          </p:cNvPicPr>
          <p:nvPr/>
        </p:nvPicPr>
        <p:blipFill>
          <a:blip r:embed="rId2"/>
          <a:stretch>
            <a:fillRect/>
          </a:stretch>
        </p:blipFill>
        <p:spPr>
          <a:xfrm>
            <a:off x="81060" y="1064094"/>
            <a:ext cx="2944368" cy="2083140"/>
          </a:xfrm>
          <a:prstGeom prst="rect">
            <a:avLst/>
          </a:prstGeom>
          <a:ln w="12700">
            <a:noFill/>
          </a:ln>
        </p:spPr>
      </p:pic>
      <p:pic>
        <p:nvPicPr>
          <p:cNvPr id="7" name="Content Placeholder 6" descr="Chart, line chart&#10;&#10;Description automatically generated">
            <a:extLst>
              <a:ext uri="{FF2B5EF4-FFF2-40B4-BE49-F238E27FC236}">
                <a16:creationId xmlns:a16="http://schemas.microsoft.com/office/drawing/2014/main" id="{7957339A-B85D-4BC7-BE8C-552E8F5A3207}"/>
              </a:ext>
            </a:extLst>
          </p:cNvPr>
          <p:cNvPicPr>
            <a:picLocks noGrp="1" noChangeAspect="1"/>
          </p:cNvPicPr>
          <p:nvPr>
            <p:ph idx="1"/>
          </p:nvPr>
        </p:nvPicPr>
        <p:blipFill>
          <a:blip r:embed="rId3"/>
          <a:stretch>
            <a:fillRect/>
          </a:stretch>
        </p:blipFill>
        <p:spPr>
          <a:xfrm>
            <a:off x="3111942" y="1064094"/>
            <a:ext cx="2944368" cy="2083140"/>
          </a:xfrm>
          <a:prstGeom prst="rect">
            <a:avLst/>
          </a:prstGeom>
          <a:ln w="12700">
            <a:noFill/>
          </a:ln>
        </p:spPr>
      </p:pic>
      <p:pic>
        <p:nvPicPr>
          <p:cNvPr id="9" name="Picture 8" descr="Chart, line chart&#10;&#10;Description automatically generated">
            <a:extLst>
              <a:ext uri="{FF2B5EF4-FFF2-40B4-BE49-F238E27FC236}">
                <a16:creationId xmlns:a16="http://schemas.microsoft.com/office/drawing/2014/main" id="{523F325C-0239-47BB-8CEA-0293DA4D48AD}"/>
              </a:ext>
            </a:extLst>
          </p:cNvPr>
          <p:cNvPicPr>
            <a:picLocks noChangeAspect="1"/>
          </p:cNvPicPr>
          <p:nvPr/>
        </p:nvPicPr>
        <p:blipFill>
          <a:blip r:embed="rId4"/>
          <a:stretch>
            <a:fillRect/>
          </a:stretch>
        </p:blipFill>
        <p:spPr>
          <a:xfrm>
            <a:off x="6136429" y="1078816"/>
            <a:ext cx="2944368" cy="2053696"/>
          </a:xfrm>
          <a:prstGeom prst="rect">
            <a:avLst/>
          </a:prstGeom>
          <a:ln w="12700">
            <a:noFill/>
          </a:ln>
        </p:spPr>
      </p:pic>
      <p:pic>
        <p:nvPicPr>
          <p:cNvPr id="11" name="Picture 10" descr="Chart, line chart&#10;&#10;Description automatically generated">
            <a:extLst>
              <a:ext uri="{FF2B5EF4-FFF2-40B4-BE49-F238E27FC236}">
                <a16:creationId xmlns:a16="http://schemas.microsoft.com/office/drawing/2014/main" id="{C008E165-4734-48C7-8E42-4A4C6061A7F9}"/>
              </a:ext>
            </a:extLst>
          </p:cNvPr>
          <p:cNvPicPr>
            <a:picLocks noChangeAspect="1"/>
          </p:cNvPicPr>
          <p:nvPr/>
        </p:nvPicPr>
        <p:blipFill>
          <a:blip r:embed="rId5"/>
          <a:stretch>
            <a:fillRect/>
          </a:stretch>
        </p:blipFill>
        <p:spPr>
          <a:xfrm>
            <a:off x="9159151" y="1181868"/>
            <a:ext cx="2944368" cy="1847591"/>
          </a:xfrm>
          <a:prstGeom prst="rect">
            <a:avLst/>
          </a:prstGeom>
          <a:ln w="12700">
            <a:noFill/>
          </a:ln>
        </p:spPr>
      </p:pic>
      <p:grpSp>
        <p:nvGrpSpPr>
          <p:cNvPr id="67" name="Group 66">
            <a:extLst>
              <a:ext uri="{FF2B5EF4-FFF2-40B4-BE49-F238E27FC236}">
                <a16:creationId xmlns:a16="http://schemas.microsoft.com/office/drawing/2014/main" id="{BC62E68F-9142-4E05-AB0E-E534CE581E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8" name="Isosceles Triangle 39">
              <a:extLst>
                <a:ext uri="{FF2B5EF4-FFF2-40B4-BE49-F238E27FC236}">
                  <a16:creationId xmlns:a16="http://schemas.microsoft.com/office/drawing/2014/main" id="{3C802DC3-CD09-4D6D-83DF-A3C0D8AF8F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0D793E7-05C8-49C9-A1A9-2E0FFB298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B1660B2-210C-4B24-91FA-7D825AC58A03}"/>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1300"/>
              <a:t>Inception</a:t>
            </a:r>
            <a:br>
              <a:rPr lang="en-US" sz="1300"/>
            </a:br>
            <a:r>
              <a:rPr lang="en-US" sz="1300"/>
              <a:t>tensorboard</a:t>
            </a:r>
            <a:br>
              <a:rPr lang="en-US" sz="1300"/>
            </a:br>
            <a:r>
              <a:rPr lang="en-US" sz="1300"/>
              <a:t>runs_inception_part1_0_001_64_Adam_CrossEnt</a:t>
            </a:r>
          </a:p>
        </p:txBody>
      </p:sp>
    </p:spTree>
    <p:extLst>
      <p:ext uri="{BB962C8B-B14F-4D97-AF65-F5344CB8AC3E}">
        <p14:creationId xmlns:p14="http://schemas.microsoft.com/office/powerpoint/2010/main" val="281888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D935534-682E-476B-914D-1542253549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7" name="Freeform 5">
              <a:extLst>
                <a:ext uri="{FF2B5EF4-FFF2-40B4-BE49-F238E27FC236}">
                  <a16:creationId xmlns:a16="http://schemas.microsoft.com/office/drawing/2014/main" id="{7D345A23-B9A1-48A1-861C-6DBE403720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6">
              <a:extLst>
                <a:ext uri="{FF2B5EF4-FFF2-40B4-BE49-F238E27FC236}">
                  <a16:creationId xmlns:a16="http://schemas.microsoft.com/office/drawing/2014/main" id="{B6D0C803-C314-438E-AD46-FA855FC67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7">
              <a:extLst>
                <a:ext uri="{FF2B5EF4-FFF2-40B4-BE49-F238E27FC236}">
                  <a16:creationId xmlns:a16="http://schemas.microsoft.com/office/drawing/2014/main" id="{4CDB9016-F3D8-4C30-B1EE-E7642BFE2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6" name="Freeform 8">
              <a:extLst>
                <a:ext uri="{FF2B5EF4-FFF2-40B4-BE49-F238E27FC236}">
                  <a16:creationId xmlns:a16="http://schemas.microsoft.com/office/drawing/2014/main" id="{2B2D769C-5C70-4AE1-B8B2-BDED13B6D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9">
              <a:extLst>
                <a:ext uri="{FF2B5EF4-FFF2-40B4-BE49-F238E27FC236}">
                  <a16:creationId xmlns:a16="http://schemas.microsoft.com/office/drawing/2014/main" id="{D1D80447-B068-4D68-8F67-C72761A52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0">
              <a:extLst>
                <a:ext uri="{FF2B5EF4-FFF2-40B4-BE49-F238E27FC236}">
                  <a16:creationId xmlns:a16="http://schemas.microsoft.com/office/drawing/2014/main" id="{A773E7B3-5778-470B-8BF1-DEE9CA194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1">
              <a:extLst>
                <a:ext uri="{FF2B5EF4-FFF2-40B4-BE49-F238E27FC236}">
                  <a16:creationId xmlns:a16="http://schemas.microsoft.com/office/drawing/2014/main" id="{5FE7164F-39D2-426B-AC5E-51CAA5BC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a:extLst>
                <a:ext uri="{FF2B5EF4-FFF2-40B4-BE49-F238E27FC236}">
                  <a16:creationId xmlns:a16="http://schemas.microsoft.com/office/drawing/2014/main" id="{110864D3-2ED1-4B11-AD49-AED660E6A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a:extLst>
                <a:ext uri="{FF2B5EF4-FFF2-40B4-BE49-F238E27FC236}">
                  <a16:creationId xmlns:a16="http://schemas.microsoft.com/office/drawing/2014/main" id="{17CE9E17-84B8-45E8-81B8-05B516EBD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4">
              <a:extLst>
                <a:ext uri="{FF2B5EF4-FFF2-40B4-BE49-F238E27FC236}">
                  <a16:creationId xmlns:a16="http://schemas.microsoft.com/office/drawing/2014/main" id="{92F2A78B-4191-4164-8A51-0551B12C1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5">
              <a:extLst>
                <a:ext uri="{FF2B5EF4-FFF2-40B4-BE49-F238E27FC236}">
                  <a16:creationId xmlns:a16="http://schemas.microsoft.com/office/drawing/2014/main" id="{B59EA929-F27D-43FC-8B74-D7063F4D4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7" name="Freeform 16">
              <a:extLst>
                <a:ext uri="{FF2B5EF4-FFF2-40B4-BE49-F238E27FC236}">
                  <a16:creationId xmlns:a16="http://schemas.microsoft.com/office/drawing/2014/main" id="{65170C64-5500-4111-9F32-3CC0BF07C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17">
              <a:extLst>
                <a:ext uri="{FF2B5EF4-FFF2-40B4-BE49-F238E27FC236}">
                  <a16:creationId xmlns:a16="http://schemas.microsoft.com/office/drawing/2014/main" id="{F49D35D5-A3E7-42D8-9662-11A32C0D8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8">
              <a:extLst>
                <a:ext uri="{FF2B5EF4-FFF2-40B4-BE49-F238E27FC236}">
                  <a16:creationId xmlns:a16="http://schemas.microsoft.com/office/drawing/2014/main" id="{B06AE47C-748A-41FB-A99B-32820FA84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9">
              <a:extLst>
                <a:ext uri="{FF2B5EF4-FFF2-40B4-BE49-F238E27FC236}">
                  <a16:creationId xmlns:a16="http://schemas.microsoft.com/office/drawing/2014/main" id="{F15F2EE8-787F-4F49-BF17-82AE98EB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0">
              <a:extLst>
                <a:ext uri="{FF2B5EF4-FFF2-40B4-BE49-F238E27FC236}">
                  <a16:creationId xmlns:a16="http://schemas.microsoft.com/office/drawing/2014/main" id="{DA12EAE6-CEF6-4DB8-8B8C-2D209C86C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1">
              <a:extLst>
                <a:ext uri="{FF2B5EF4-FFF2-40B4-BE49-F238E27FC236}">
                  <a16:creationId xmlns:a16="http://schemas.microsoft.com/office/drawing/2014/main" id="{560AA5BA-7BB1-47A6-818E-B12EA58FE6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2">
              <a:extLst>
                <a:ext uri="{FF2B5EF4-FFF2-40B4-BE49-F238E27FC236}">
                  <a16:creationId xmlns:a16="http://schemas.microsoft.com/office/drawing/2014/main" id="{DF899BEE-3975-46EB-B60F-139ABA2E1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23">
              <a:extLst>
                <a:ext uri="{FF2B5EF4-FFF2-40B4-BE49-F238E27FC236}">
                  <a16:creationId xmlns:a16="http://schemas.microsoft.com/office/drawing/2014/main" id="{21B8C8F1-768E-46A7-A303-F1867EC84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36">
            <a:extLst>
              <a:ext uri="{FF2B5EF4-FFF2-40B4-BE49-F238E27FC236}">
                <a16:creationId xmlns:a16="http://schemas.microsoft.com/office/drawing/2014/main" id="{8B58D728-38DC-444F-90A1-10FD8D288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6" name="Rectangle 37">
              <a:extLst>
                <a:ext uri="{FF2B5EF4-FFF2-40B4-BE49-F238E27FC236}">
                  <a16:creationId xmlns:a16="http://schemas.microsoft.com/office/drawing/2014/main" id="{23328CA4-841D-4CC3-975C-48A598EC3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38">
              <a:extLst>
                <a:ext uri="{FF2B5EF4-FFF2-40B4-BE49-F238E27FC236}">
                  <a16:creationId xmlns:a16="http://schemas.microsoft.com/office/drawing/2014/main" id="{C9C2DF9A-E845-45FB-AB63-5873CFBAA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39">
              <a:extLst>
                <a:ext uri="{FF2B5EF4-FFF2-40B4-BE49-F238E27FC236}">
                  <a16:creationId xmlns:a16="http://schemas.microsoft.com/office/drawing/2014/main" id="{79AA02BC-DB57-4276-B40A-90FC4E48A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42" name="Rectangle 41">
            <a:extLst>
              <a:ext uri="{FF2B5EF4-FFF2-40B4-BE49-F238E27FC236}">
                <a16:creationId xmlns:a16="http://schemas.microsoft.com/office/drawing/2014/main" id="{78E826A1-B5D9-42FE-80FC-8C0F48AA3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43">
            <a:extLst>
              <a:ext uri="{FF2B5EF4-FFF2-40B4-BE49-F238E27FC236}">
                <a16:creationId xmlns:a16="http://schemas.microsoft.com/office/drawing/2014/main" id="{AB58DEA5-15E4-4494-801D-2EB7F0F589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0" name="Freeform 5">
              <a:extLst>
                <a:ext uri="{FF2B5EF4-FFF2-40B4-BE49-F238E27FC236}">
                  <a16:creationId xmlns:a16="http://schemas.microsoft.com/office/drawing/2014/main" id="{BCD5FCFA-43B5-4D67-91C3-9498CD3BA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6">
              <a:extLst>
                <a:ext uri="{FF2B5EF4-FFF2-40B4-BE49-F238E27FC236}">
                  <a16:creationId xmlns:a16="http://schemas.microsoft.com/office/drawing/2014/main" id="{9CB3CF32-3381-43BB-BAB8-552CBBC75A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F3C3F391-9332-4F10-8393-EC46300D4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AB84DA67-3B21-483B-8382-405D647165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9">
              <a:extLst>
                <a:ext uri="{FF2B5EF4-FFF2-40B4-BE49-F238E27FC236}">
                  <a16:creationId xmlns:a16="http://schemas.microsoft.com/office/drawing/2014/main" id="{BE3712AE-B7E3-476F-AEA1-7381904AF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a:extLst>
                <a:ext uri="{FF2B5EF4-FFF2-40B4-BE49-F238E27FC236}">
                  <a16:creationId xmlns:a16="http://schemas.microsoft.com/office/drawing/2014/main" id="{67F5AB3A-6147-472B-88A1-B23BDEA7EE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9D71156C-715C-4953-8692-2CC4935D53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06C21CFC-F9BA-4867-ADE0-D0450FC57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501206D4-C7F0-44A8-AF63-D9BF6F8803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C36145A6-2743-4C33-B63B-D7E30E2F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33E70A18-4FC8-497C-A96F-BF8406269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EC5E54BF-6ECD-4C4E-981F-27FDFA8A8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7">
              <a:extLst>
                <a:ext uri="{FF2B5EF4-FFF2-40B4-BE49-F238E27FC236}">
                  <a16:creationId xmlns:a16="http://schemas.microsoft.com/office/drawing/2014/main" id="{DE3C4A23-AAE2-4C0B-A347-284CA830F0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8">
              <a:extLst>
                <a:ext uri="{FF2B5EF4-FFF2-40B4-BE49-F238E27FC236}">
                  <a16:creationId xmlns:a16="http://schemas.microsoft.com/office/drawing/2014/main" id="{91964F5A-92C5-461E-9AC5-E3872C6C9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9">
              <a:extLst>
                <a:ext uri="{FF2B5EF4-FFF2-40B4-BE49-F238E27FC236}">
                  <a16:creationId xmlns:a16="http://schemas.microsoft.com/office/drawing/2014/main" id="{C5DDAAD4-2942-4922-B3AC-8A97CD9A1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0">
              <a:extLst>
                <a:ext uri="{FF2B5EF4-FFF2-40B4-BE49-F238E27FC236}">
                  <a16:creationId xmlns:a16="http://schemas.microsoft.com/office/drawing/2014/main" id="{5A949755-9B74-4AE3-B706-79F48B8FDA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1">
              <a:extLst>
                <a:ext uri="{FF2B5EF4-FFF2-40B4-BE49-F238E27FC236}">
                  <a16:creationId xmlns:a16="http://schemas.microsoft.com/office/drawing/2014/main" id="{11C745CB-E804-4038-8D07-511F8DF5FD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2">
              <a:extLst>
                <a:ext uri="{FF2B5EF4-FFF2-40B4-BE49-F238E27FC236}">
                  <a16:creationId xmlns:a16="http://schemas.microsoft.com/office/drawing/2014/main" id="{C0DC94D3-C297-4266-8446-56E3ECEE54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3">
              <a:extLst>
                <a:ext uri="{FF2B5EF4-FFF2-40B4-BE49-F238E27FC236}">
                  <a16:creationId xmlns:a16="http://schemas.microsoft.com/office/drawing/2014/main" id="{4F50F396-96FC-41BE-B35D-AD6D37D37D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65" name="Rectangle 64">
            <a:extLst>
              <a:ext uri="{FF2B5EF4-FFF2-40B4-BE49-F238E27FC236}">
                <a16:creationId xmlns:a16="http://schemas.microsoft.com/office/drawing/2014/main" id="{2C3C2A81-27C3-45B0-B6ED-A03BFDBD6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4204429"/>
          </a:xfrm>
          <a:prstGeom prst="rect">
            <a:avLst/>
          </a:prstGeom>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67" name="Group 66">
            <a:extLst>
              <a:ext uri="{FF2B5EF4-FFF2-40B4-BE49-F238E27FC236}">
                <a16:creationId xmlns:a16="http://schemas.microsoft.com/office/drawing/2014/main" id="{BC62E68F-9142-4E05-AB0E-E534CE581E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8" name="Isosceles Triangle 39">
              <a:extLst>
                <a:ext uri="{FF2B5EF4-FFF2-40B4-BE49-F238E27FC236}">
                  <a16:creationId xmlns:a16="http://schemas.microsoft.com/office/drawing/2014/main" id="{3C802DC3-CD09-4D6D-83DF-A3C0D8AF8F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0D793E7-05C8-49C9-A1A9-2E0FFB298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B1660B2-210C-4B24-91FA-7D825AC58A03}"/>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1300" dirty="0"/>
              <a:t>Inception</a:t>
            </a:r>
            <a:br>
              <a:rPr lang="en-US" sz="1300" dirty="0"/>
            </a:br>
            <a:r>
              <a:rPr lang="en-US" sz="1300" dirty="0" err="1"/>
              <a:t>tensorboard</a:t>
            </a:r>
            <a:br>
              <a:rPr lang="en-US" sz="1300" dirty="0"/>
            </a:br>
            <a:r>
              <a:rPr lang="en-US" sz="1300" dirty="0"/>
              <a:t>runs_inception_part120_001_64_Adam_CrossEnt</a:t>
            </a:r>
          </a:p>
        </p:txBody>
      </p:sp>
      <p:pic>
        <p:nvPicPr>
          <p:cNvPr id="4" name="Picture 3">
            <a:extLst>
              <a:ext uri="{FF2B5EF4-FFF2-40B4-BE49-F238E27FC236}">
                <a16:creationId xmlns:a16="http://schemas.microsoft.com/office/drawing/2014/main" id="{2A4D5221-3BEC-415E-B09A-5F42190865D0}"/>
              </a:ext>
            </a:extLst>
          </p:cNvPr>
          <p:cNvPicPr>
            <a:picLocks noChangeAspect="1"/>
          </p:cNvPicPr>
          <p:nvPr/>
        </p:nvPicPr>
        <p:blipFill>
          <a:blip r:embed="rId2"/>
          <a:stretch>
            <a:fillRect/>
          </a:stretch>
        </p:blipFill>
        <p:spPr>
          <a:xfrm>
            <a:off x="4572527" y="5047187"/>
            <a:ext cx="3075206" cy="496001"/>
          </a:xfrm>
          <a:prstGeom prst="rect">
            <a:avLst/>
          </a:prstGeom>
        </p:spPr>
      </p:pic>
      <p:pic>
        <p:nvPicPr>
          <p:cNvPr id="12" name="Picture 11">
            <a:extLst>
              <a:ext uri="{FF2B5EF4-FFF2-40B4-BE49-F238E27FC236}">
                <a16:creationId xmlns:a16="http://schemas.microsoft.com/office/drawing/2014/main" id="{6509465B-6C1B-4CFE-B868-51F4F7146A6C}"/>
              </a:ext>
            </a:extLst>
          </p:cNvPr>
          <p:cNvPicPr>
            <a:picLocks noChangeAspect="1"/>
          </p:cNvPicPr>
          <p:nvPr/>
        </p:nvPicPr>
        <p:blipFill>
          <a:blip r:embed="rId3"/>
          <a:stretch>
            <a:fillRect/>
          </a:stretch>
        </p:blipFill>
        <p:spPr>
          <a:xfrm>
            <a:off x="65150" y="608328"/>
            <a:ext cx="3277528" cy="2149199"/>
          </a:xfrm>
          <a:prstGeom prst="rect">
            <a:avLst/>
          </a:prstGeom>
        </p:spPr>
      </p:pic>
      <p:pic>
        <p:nvPicPr>
          <p:cNvPr id="14" name="Picture 13">
            <a:extLst>
              <a:ext uri="{FF2B5EF4-FFF2-40B4-BE49-F238E27FC236}">
                <a16:creationId xmlns:a16="http://schemas.microsoft.com/office/drawing/2014/main" id="{783B1216-754E-4DE5-9194-7D5EC075A25D}"/>
              </a:ext>
            </a:extLst>
          </p:cNvPr>
          <p:cNvPicPr>
            <a:picLocks noChangeAspect="1"/>
          </p:cNvPicPr>
          <p:nvPr/>
        </p:nvPicPr>
        <p:blipFill>
          <a:blip r:embed="rId4"/>
          <a:stretch>
            <a:fillRect/>
          </a:stretch>
        </p:blipFill>
        <p:spPr>
          <a:xfrm>
            <a:off x="3235996" y="529615"/>
            <a:ext cx="3057958" cy="2205853"/>
          </a:xfrm>
          <a:prstGeom prst="rect">
            <a:avLst/>
          </a:prstGeom>
        </p:spPr>
      </p:pic>
      <p:pic>
        <p:nvPicPr>
          <p:cNvPr id="18" name="Picture 17">
            <a:extLst>
              <a:ext uri="{FF2B5EF4-FFF2-40B4-BE49-F238E27FC236}">
                <a16:creationId xmlns:a16="http://schemas.microsoft.com/office/drawing/2014/main" id="{74BE0C9B-9821-4D96-A720-FD46DFF0DF51}"/>
              </a:ext>
            </a:extLst>
          </p:cNvPr>
          <p:cNvPicPr>
            <a:picLocks noChangeAspect="1"/>
          </p:cNvPicPr>
          <p:nvPr/>
        </p:nvPicPr>
        <p:blipFill>
          <a:blip r:embed="rId5"/>
          <a:stretch>
            <a:fillRect/>
          </a:stretch>
        </p:blipFill>
        <p:spPr>
          <a:xfrm>
            <a:off x="6144839" y="824708"/>
            <a:ext cx="5777439" cy="2099092"/>
          </a:xfrm>
          <a:prstGeom prst="rect">
            <a:avLst/>
          </a:prstGeom>
        </p:spPr>
      </p:pic>
    </p:spTree>
    <p:extLst>
      <p:ext uri="{BB962C8B-B14F-4D97-AF65-F5344CB8AC3E}">
        <p14:creationId xmlns:p14="http://schemas.microsoft.com/office/powerpoint/2010/main" val="2854874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0" name="Group 25">
            <a:extLst>
              <a:ext uri="{FF2B5EF4-FFF2-40B4-BE49-F238E27FC236}">
                <a16:creationId xmlns:a16="http://schemas.microsoft.com/office/drawing/2014/main" id="{AD935534-682E-476B-914D-1542253549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7" name="Freeform 5">
              <a:extLst>
                <a:ext uri="{FF2B5EF4-FFF2-40B4-BE49-F238E27FC236}">
                  <a16:creationId xmlns:a16="http://schemas.microsoft.com/office/drawing/2014/main" id="{7D345A23-B9A1-48A1-861C-6DBE403720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6">
              <a:extLst>
                <a:ext uri="{FF2B5EF4-FFF2-40B4-BE49-F238E27FC236}">
                  <a16:creationId xmlns:a16="http://schemas.microsoft.com/office/drawing/2014/main" id="{B6D0C803-C314-438E-AD46-FA855FC67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7">
              <a:extLst>
                <a:ext uri="{FF2B5EF4-FFF2-40B4-BE49-F238E27FC236}">
                  <a16:creationId xmlns:a16="http://schemas.microsoft.com/office/drawing/2014/main" id="{4CDB9016-F3D8-4C30-B1EE-E7642BFE2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8">
              <a:extLst>
                <a:ext uri="{FF2B5EF4-FFF2-40B4-BE49-F238E27FC236}">
                  <a16:creationId xmlns:a16="http://schemas.microsoft.com/office/drawing/2014/main" id="{2B2D769C-5C70-4AE1-B8B2-BDED13B6D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9">
              <a:extLst>
                <a:ext uri="{FF2B5EF4-FFF2-40B4-BE49-F238E27FC236}">
                  <a16:creationId xmlns:a16="http://schemas.microsoft.com/office/drawing/2014/main" id="{D1D80447-B068-4D68-8F67-C72761A52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0">
              <a:extLst>
                <a:ext uri="{FF2B5EF4-FFF2-40B4-BE49-F238E27FC236}">
                  <a16:creationId xmlns:a16="http://schemas.microsoft.com/office/drawing/2014/main" id="{A773E7B3-5778-470B-8BF1-DEE9CA194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1">
              <a:extLst>
                <a:ext uri="{FF2B5EF4-FFF2-40B4-BE49-F238E27FC236}">
                  <a16:creationId xmlns:a16="http://schemas.microsoft.com/office/drawing/2014/main" id="{5FE7164F-39D2-426B-AC5E-51CAA5BC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2">
              <a:extLst>
                <a:ext uri="{FF2B5EF4-FFF2-40B4-BE49-F238E27FC236}">
                  <a16:creationId xmlns:a16="http://schemas.microsoft.com/office/drawing/2014/main" id="{110864D3-2ED1-4B11-AD49-AED660E6A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3">
              <a:extLst>
                <a:ext uri="{FF2B5EF4-FFF2-40B4-BE49-F238E27FC236}">
                  <a16:creationId xmlns:a16="http://schemas.microsoft.com/office/drawing/2014/main" id="{17CE9E17-84B8-45E8-81B8-05B516EBD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4">
              <a:extLst>
                <a:ext uri="{FF2B5EF4-FFF2-40B4-BE49-F238E27FC236}">
                  <a16:creationId xmlns:a16="http://schemas.microsoft.com/office/drawing/2014/main" id="{92F2A78B-4191-4164-8A51-0551B12C1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5">
              <a:extLst>
                <a:ext uri="{FF2B5EF4-FFF2-40B4-BE49-F238E27FC236}">
                  <a16:creationId xmlns:a16="http://schemas.microsoft.com/office/drawing/2014/main" id="{B59EA929-F27D-43FC-8B74-D7063F4D4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8" name="Freeform 16">
              <a:extLst>
                <a:ext uri="{FF2B5EF4-FFF2-40B4-BE49-F238E27FC236}">
                  <a16:creationId xmlns:a16="http://schemas.microsoft.com/office/drawing/2014/main" id="{65170C64-5500-4111-9F32-3CC0BF07C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9" name="Freeform 17">
              <a:extLst>
                <a:ext uri="{FF2B5EF4-FFF2-40B4-BE49-F238E27FC236}">
                  <a16:creationId xmlns:a16="http://schemas.microsoft.com/office/drawing/2014/main" id="{F49D35D5-A3E7-42D8-9662-11A32C0D8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8">
              <a:extLst>
                <a:ext uri="{FF2B5EF4-FFF2-40B4-BE49-F238E27FC236}">
                  <a16:creationId xmlns:a16="http://schemas.microsoft.com/office/drawing/2014/main" id="{B06AE47C-748A-41FB-A99B-32820FA84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9">
              <a:extLst>
                <a:ext uri="{FF2B5EF4-FFF2-40B4-BE49-F238E27FC236}">
                  <a16:creationId xmlns:a16="http://schemas.microsoft.com/office/drawing/2014/main" id="{F15F2EE8-787F-4F49-BF17-82AE98EB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0">
              <a:extLst>
                <a:ext uri="{FF2B5EF4-FFF2-40B4-BE49-F238E27FC236}">
                  <a16:creationId xmlns:a16="http://schemas.microsoft.com/office/drawing/2014/main" id="{DA12EAE6-CEF6-4DB8-8B8C-2D209C86C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1">
              <a:extLst>
                <a:ext uri="{FF2B5EF4-FFF2-40B4-BE49-F238E27FC236}">
                  <a16:creationId xmlns:a16="http://schemas.microsoft.com/office/drawing/2014/main" id="{560AA5BA-7BB1-47A6-818E-B12EA58FE6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2">
              <a:extLst>
                <a:ext uri="{FF2B5EF4-FFF2-40B4-BE49-F238E27FC236}">
                  <a16:creationId xmlns:a16="http://schemas.microsoft.com/office/drawing/2014/main" id="{DF899BEE-3975-46EB-B60F-139ABA2E1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23">
              <a:extLst>
                <a:ext uri="{FF2B5EF4-FFF2-40B4-BE49-F238E27FC236}">
                  <a16:creationId xmlns:a16="http://schemas.microsoft.com/office/drawing/2014/main" id="{21B8C8F1-768E-46A7-A303-F1867EC84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1" name="Group 46">
            <a:extLst>
              <a:ext uri="{FF2B5EF4-FFF2-40B4-BE49-F238E27FC236}">
                <a16:creationId xmlns:a16="http://schemas.microsoft.com/office/drawing/2014/main" id="{8B58D728-38DC-444F-90A1-10FD8D288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48" name="Rectangle 47">
              <a:extLst>
                <a:ext uri="{FF2B5EF4-FFF2-40B4-BE49-F238E27FC236}">
                  <a16:creationId xmlns:a16="http://schemas.microsoft.com/office/drawing/2014/main" id="{23328CA4-841D-4CC3-975C-48A598EC3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Isosceles Triangle 48">
              <a:extLst>
                <a:ext uri="{FF2B5EF4-FFF2-40B4-BE49-F238E27FC236}">
                  <a16:creationId xmlns:a16="http://schemas.microsoft.com/office/drawing/2014/main" id="{C9C2DF9A-E845-45FB-AB63-5873CFBAA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79AA02BC-DB57-4276-B40A-90FC4E48A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82" name="Rectangle 51">
            <a:extLst>
              <a:ext uri="{FF2B5EF4-FFF2-40B4-BE49-F238E27FC236}">
                <a16:creationId xmlns:a16="http://schemas.microsoft.com/office/drawing/2014/main" id="{78E826A1-B5D9-42FE-80FC-8C0F48AA3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53">
            <a:extLst>
              <a:ext uri="{FF2B5EF4-FFF2-40B4-BE49-F238E27FC236}">
                <a16:creationId xmlns:a16="http://schemas.microsoft.com/office/drawing/2014/main" id="{AB58DEA5-15E4-4494-801D-2EB7F0F589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5" name="Freeform 5">
              <a:extLst>
                <a:ext uri="{FF2B5EF4-FFF2-40B4-BE49-F238E27FC236}">
                  <a16:creationId xmlns:a16="http://schemas.microsoft.com/office/drawing/2014/main" id="{BCD5FCFA-43B5-4D67-91C3-9498CD3BA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6">
              <a:extLst>
                <a:ext uri="{FF2B5EF4-FFF2-40B4-BE49-F238E27FC236}">
                  <a16:creationId xmlns:a16="http://schemas.microsoft.com/office/drawing/2014/main" id="{9CB3CF32-3381-43BB-BAB8-552CBBC75A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7">
              <a:extLst>
                <a:ext uri="{FF2B5EF4-FFF2-40B4-BE49-F238E27FC236}">
                  <a16:creationId xmlns:a16="http://schemas.microsoft.com/office/drawing/2014/main" id="{F3C3F391-9332-4F10-8393-EC46300D4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8">
              <a:extLst>
                <a:ext uri="{FF2B5EF4-FFF2-40B4-BE49-F238E27FC236}">
                  <a16:creationId xmlns:a16="http://schemas.microsoft.com/office/drawing/2014/main" id="{AB84DA67-3B21-483B-8382-405D647165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BE3712AE-B7E3-476F-AEA1-7381904AF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0">
              <a:extLst>
                <a:ext uri="{FF2B5EF4-FFF2-40B4-BE49-F238E27FC236}">
                  <a16:creationId xmlns:a16="http://schemas.microsoft.com/office/drawing/2014/main" id="{67F5AB3A-6147-472B-88A1-B23BDEA7EE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11">
              <a:extLst>
                <a:ext uri="{FF2B5EF4-FFF2-40B4-BE49-F238E27FC236}">
                  <a16:creationId xmlns:a16="http://schemas.microsoft.com/office/drawing/2014/main" id="{9D71156C-715C-4953-8692-2CC4935D53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12">
              <a:extLst>
                <a:ext uri="{FF2B5EF4-FFF2-40B4-BE49-F238E27FC236}">
                  <a16:creationId xmlns:a16="http://schemas.microsoft.com/office/drawing/2014/main" id="{06C21CFC-F9BA-4867-ADE0-D0450FC57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13">
              <a:extLst>
                <a:ext uri="{FF2B5EF4-FFF2-40B4-BE49-F238E27FC236}">
                  <a16:creationId xmlns:a16="http://schemas.microsoft.com/office/drawing/2014/main" id="{501206D4-C7F0-44A8-AF63-D9BF6F8803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14">
              <a:extLst>
                <a:ext uri="{FF2B5EF4-FFF2-40B4-BE49-F238E27FC236}">
                  <a16:creationId xmlns:a16="http://schemas.microsoft.com/office/drawing/2014/main" id="{C36145A6-2743-4C33-B63B-D7E30E2F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33E70A18-4FC8-497C-A96F-BF8406269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16">
              <a:extLst>
                <a:ext uri="{FF2B5EF4-FFF2-40B4-BE49-F238E27FC236}">
                  <a16:creationId xmlns:a16="http://schemas.microsoft.com/office/drawing/2014/main" id="{EC5E54BF-6ECD-4C4E-981F-27FDFA8A8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17">
              <a:extLst>
                <a:ext uri="{FF2B5EF4-FFF2-40B4-BE49-F238E27FC236}">
                  <a16:creationId xmlns:a16="http://schemas.microsoft.com/office/drawing/2014/main" id="{DE3C4A23-AAE2-4C0B-A347-284CA830F0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8">
              <a:extLst>
                <a:ext uri="{FF2B5EF4-FFF2-40B4-BE49-F238E27FC236}">
                  <a16:creationId xmlns:a16="http://schemas.microsoft.com/office/drawing/2014/main" id="{91964F5A-92C5-461E-9AC5-E3872C6C9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9">
              <a:extLst>
                <a:ext uri="{FF2B5EF4-FFF2-40B4-BE49-F238E27FC236}">
                  <a16:creationId xmlns:a16="http://schemas.microsoft.com/office/drawing/2014/main" id="{C5DDAAD4-2942-4922-B3AC-8A97CD9A1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20">
              <a:extLst>
                <a:ext uri="{FF2B5EF4-FFF2-40B4-BE49-F238E27FC236}">
                  <a16:creationId xmlns:a16="http://schemas.microsoft.com/office/drawing/2014/main" id="{5A949755-9B74-4AE3-B706-79F48B8FDA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21">
              <a:extLst>
                <a:ext uri="{FF2B5EF4-FFF2-40B4-BE49-F238E27FC236}">
                  <a16:creationId xmlns:a16="http://schemas.microsoft.com/office/drawing/2014/main" id="{11C745CB-E804-4038-8D07-511F8DF5FD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22">
              <a:extLst>
                <a:ext uri="{FF2B5EF4-FFF2-40B4-BE49-F238E27FC236}">
                  <a16:creationId xmlns:a16="http://schemas.microsoft.com/office/drawing/2014/main" id="{C0DC94D3-C297-4266-8446-56E3ECEE54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23">
              <a:extLst>
                <a:ext uri="{FF2B5EF4-FFF2-40B4-BE49-F238E27FC236}">
                  <a16:creationId xmlns:a16="http://schemas.microsoft.com/office/drawing/2014/main" id="{4F50F396-96FC-41BE-B35D-AD6D37D37D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84" name="Rectangle 74">
            <a:extLst>
              <a:ext uri="{FF2B5EF4-FFF2-40B4-BE49-F238E27FC236}">
                <a16:creationId xmlns:a16="http://schemas.microsoft.com/office/drawing/2014/main" id="{2C3C2A81-27C3-45B0-B6ED-A03BFDBD6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4204429"/>
          </a:xfrm>
          <a:prstGeom prst="rect">
            <a:avLst/>
          </a:prstGeom>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1" name="Picture 20">
            <a:extLst>
              <a:ext uri="{FF2B5EF4-FFF2-40B4-BE49-F238E27FC236}">
                <a16:creationId xmlns:a16="http://schemas.microsoft.com/office/drawing/2014/main" id="{86DB8162-02B6-4F95-B401-B8AFFC4081E2}"/>
              </a:ext>
            </a:extLst>
          </p:cNvPr>
          <p:cNvPicPr>
            <a:picLocks noChangeAspect="1"/>
          </p:cNvPicPr>
          <p:nvPr/>
        </p:nvPicPr>
        <p:blipFill>
          <a:blip r:embed="rId2"/>
          <a:stretch>
            <a:fillRect/>
          </a:stretch>
        </p:blipFill>
        <p:spPr>
          <a:xfrm>
            <a:off x="81060" y="1030970"/>
            <a:ext cx="2944368" cy="2149388"/>
          </a:xfrm>
          <a:prstGeom prst="rect">
            <a:avLst/>
          </a:prstGeom>
          <a:ln w="12700">
            <a:noFill/>
          </a:ln>
        </p:spPr>
      </p:pic>
      <p:pic>
        <p:nvPicPr>
          <p:cNvPr id="14" name="Picture 13">
            <a:extLst>
              <a:ext uri="{FF2B5EF4-FFF2-40B4-BE49-F238E27FC236}">
                <a16:creationId xmlns:a16="http://schemas.microsoft.com/office/drawing/2014/main" id="{A8EDF265-7D81-432B-ABB0-10A61FA86819}"/>
              </a:ext>
            </a:extLst>
          </p:cNvPr>
          <p:cNvPicPr>
            <a:picLocks noChangeAspect="1"/>
          </p:cNvPicPr>
          <p:nvPr/>
        </p:nvPicPr>
        <p:blipFill>
          <a:blip r:embed="rId3"/>
          <a:stretch>
            <a:fillRect/>
          </a:stretch>
        </p:blipFill>
        <p:spPr>
          <a:xfrm>
            <a:off x="3111942" y="1072448"/>
            <a:ext cx="2944368" cy="2066432"/>
          </a:xfrm>
          <a:prstGeom prst="rect">
            <a:avLst/>
          </a:prstGeom>
          <a:ln w="12700">
            <a:noFill/>
          </a:ln>
        </p:spPr>
      </p:pic>
      <p:pic>
        <p:nvPicPr>
          <p:cNvPr id="18" name="Picture 17">
            <a:extLst>
              <a:ext uri="{FF2B5EF4-FFF2-40B4-BE49-F238E27FC236}">
                <a16:creationId xmlns:a16="http://schemas.microsoft.com/office/drawing/2014/main" id="{AB09C880-6131-46B1-BD7C-C32FA973B626}"/>
              </a:ext>
            </a:extLst>
          </p:cNvPr>
          <p:cNvPicPr>
            <a:picLocks noChangeAspect="1"/>
          </p:cNvPicPr>
          <p:nvPr/>
        </p:nvPicPr>
        <p:blipFill>
          <a:blip r:embed="rId4"/>
          <a:stretch>
            <a:fillRect/>
          </a:stretch>
        </p:blipFill>
        <p:spPr>
          <a:xfrm>
            <a:off x="6136429" y="1084149"/>
            <a:ext cx="2944368" cy="2043030"/>
          </a:xfrm>
          <a:prstGeom prst="rect">
            <a:avLst/>
          </a:prstGeom>
          <a:ln w="12700">
            <a:noFill/>
          </a:ln>
        </p:spPr>
      </p:pic>
      <p:pic>
        <p:nvPicPr>
          <p:cNvPr id="12" name="Picture 11">
            <a:extLst>
              <a:ext uri="{FF2B5EF4-FFF2-40B4-BE49-F238E27FC236}">
                <a16:creationId xmlns:a16="http://schemas.microsoft.com/office/drawing/2014/main" id="{84FA9619-45FC-405E-978D-DBEEB1D2C66F}"/>
              </a:ext>
            </a:extLst>
          </p:cNvPr>
          <p:cNvPicPr>
            <a:picLocks noChangeAspect="1"/>
          </p:cNvPicPr>
          <p:nvPr/>
        </p:nvPicPr>
        <p:blipFill>
          <a:blip r:embed="rId5"/>
          <a:stretch>
            <a:fillRect/>
          </a:stretch>
        </p:blipFill>
        <p:spPr>
          <a:xfrm>
            <a:off x="9159151" y="1094286"/>
            <a:ext cx="2944368" cy="2022756"/>
          </a:xfrm>
          <a:prstGeom prst="rect">
            <a:avLst/>
          </a:prstGeom>
          <a:ln w="12700">
            <a:noFill/>
          </a:ln>
        </p:spPr>
      </p:pic>
      <p:grpSp>
        <p:nvGrpSpPr>
          <p:cNvPr id="77" name="Group 76">
            <a:extLst>
              <a:ext uri="{FF2B5EF4-FFF2-40B4-BE49-F238E27FC236}">
                <a16:creationId xmlns:a16="http://schemas.microsoft.com/office/drawing/2014/main" id="{BC62E68F-9142-4E05-AB0E-E534CE581E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78" name="Isosceles Triangle 39">
              <a:extLst>
                <a:ext uri="{FF2B5EF4-FFF2-40B4-BE49-F238E27FC236}">
                  <a16:creationId xmlns:a16="http://schemas.microsoft.com/office/drawing/2014/main" id="{3C802DC3-CD09-4D6D-83DF-A3C0D8AF8F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0D793E7-05C8-49C9-A1A9-2E0FFB298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B1660B2-210C-4B24-91FA-7D825AC58A03}"/>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2000" dirty="0"/>
              <a:t>No  overfitting as the loss curves are very close in test and training data</a:t>
            </a:r>
          </a:p>
        </p:txBody>
      </p:sp>
      <p:pic>
        <p:nvPicPr>
          <p:cNvPr id="23" name="Picture 22">
            <a:extLst>
              <a:ext uri="{FF2B5EF4-FFF2-40B4-BE49-F238E27FC236}">
                <a16:creationId xmlns:a16="http://schemas.microsoft.com/office/drawing/2014/main" id="{3A2D6F39-3F99-45E2-8C73-6495B29D627B}"/>
              </a:ext>
            </a:extLst>
          </p:cNvPr>
          <p:cNvPicPr>
            <a:picLocks noChangeAspect="1"/>
          </p:cNvPicPr>
          <p:nvPr/>
        </p:nvPicPr>
        <p:blipFill>
          <a:blip r:embed="rId6"/>
          <a:stretch>
            <a:fillRect/>
          </a:stretch>
        </p:blipFill>
        <p:spPr>
          <a:xfrm>
            <a:off x="22751" y="4952991"/>
            <a:ext cx="3009900" cy="628650"/>
          </a:xfrm>
          <a:prstGeom prst="rect">
            <a:avLst/>
          </a:prstGeom>
        </p:spPr>
      </p:pic>
    </p:spTree>
    <p:extLst>
      <p:ext uri="{BB962C8B-B14F-4D97-AF65-F5344CB8AC3E}">
        <p14:creationId xmlns:p14="http://schemas.microsoft.com/office/powerpoint/2010/main" val="1684995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Rectangle 1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1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C8B412F-74FC-436C-AE0E-564C94C07428}"/>
              </a:ext>
            </a:extLst>
          </p:cNvPr>
          <p:cNvSpPr>
            <a:spLocks noGrp="1"/>
          </p:cNvSpPr>
          <p:nvPr>
            <p:ph type="title"/>
          </p:nvPr>
        </p:nvSpPr>
        <p:spPr>
          <a:xfrm>
            <a:off x="888631" y="4760132"/>
            <a:ext cx="8813108" cy="1777829"/>
          </a:xfrm>
        </p:spPr>
        <p:txBody>
          <a:bodyPr>
            <a:normAutofit/>
          </a:bodyPr>
          <a:lstStyle/>
          <a:p>
            <a:pPr algn="l"/>
            <a:r>
              <a:rPr lang="en-GB" sz="3100" dirty="0">
                <a:solidFill>
                  <a:schemeClr val="tx1"/>
                </a:solidFill>
              </a:rPr>
              <a:t>Basic CNN</a:t>
            </a:r>
            <a:br>
              <a:rPr lang="en-GB" sz="3100" dirty="0">
                <a:solidFill>
                  <a:schemeClr val="tx1"/>
                </a:solidFill>
              </a:rPr>
            </a:br>
            <a:r>
              <a:rPr lang="en-GB" sz="3100" dirty="0">
                <a:solidFill>
                  <a:schemeClr val="tx1"/>
                </a:solidFill>
              </a:rPr>
              <a:t>30 epochs</a:t>
            </a:r>
            <a:br>
              <a:rPr lang="en-GB" sz="3100" dirty="0">
                <a:solidFill>
                  <a:schemeClr val="tx1"/>
                </a:solidFill>
              </a:rPr>
            </a:br>
            <a:r>
              <a:rPr lang="en-GB" sz="3100" dirty="0">
                <a:solidFill>
                  <a:schemeClr val="tx1"/>
                </a:solidFill>
              </a:rPr>
              <a:t> </a:t>
            </a:r>
            <a:r>
              <a:rPr lang="en-GB" sz="3100" dirty="0" err="1">
                <a:solidFill>
                  <a:schemeClr val="tx1"/>
                </a:solidFill>
              </a:rPr>
              <a:t>lr</a:t>
            </a:r>
            <a:r>
              <a:rPr lang="en-GB" sz="3100" dirty="0">
                <a:solidFill>
                  <a:schemeClr val="tx1"/>
                </a:solidFill>
              </a:rPr>
              <a:t> =0.01</a:t>
            </a:r>
          </a:p>
        </p:txBody>
      </p:sp>
      <p:sp>
        <p:nvSpPr>
          <p:cNvPr id="39" name="Freeform: Shape 38">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Chart, treemap chart&#10;&#10;Description automatically generated">
            <a:extLst>
              <a:ext uri="{FF2B5EF4-FFF2-40B4-BE49-F238E27FC236}">
                <a16:creationId xmlns:a16="http://schemas.microsoft.com/office/drawing/2014/main" id="{916E218E-BA6D-4FC1-B7D2-BDAC22DD5255}"/>
              </a:ext>
            </a:extLst>
          </p:cNvPr>
          <p:cNvPicPr>
            <a:picLocks noChangeAspect="1"/>
          </p:cNvPicPr>
          <p:nvPr/>
        </p:nvPicPr>
        <p:blipFill>
          <a:blip r:embed="rId2"/>
          <a:stretch>
            <a:fillRect/>
          </a:stretch>
        </p:blipFill>
        <p:spPr>
          <a:xfrm>
            <a:off x="385497" y="227829"/>
            <a:ext cx="4511671" cy="3992828"/>
          </a:xfrm>
          <a:prstGeom prst="rect">
            <a:avLst/>
          </a:prstGeom>
        </p:spPr>
      </p:pic>
      <p:sp>
        <p:nvSpPr>
          <p:cNvPr id="42" name="Content Placeholder 12">
            <a:extLst>
              <a:ext uri="{FF2B5EF4-FFF2-40B4-BE49-F238E27FC236}">
                <a16:creationId xmlns:a16="http://schemas.microsoft.com/office/drawing/2014/main" id="{D4497081-377A-4FD9-8071-7E719C390C60}"/>
              </a:ext>
            </a:extLst>
          </p:cNvPr>
          <p:cNvSpPr>
            <a:spLocks noGrp="1"/>
          </p:cNvSpPr>
          <p:nvPr>
            <p:ph idx="1"/>
          </p:nvPr>
        </p:nvSpPr>
        <p:spPr>
          <a:xfrm>
            <a:off x="6750657" y="5355735"/>
            <a:ext cx="4839480" cy="823016"/>
          </a:xfrm>
        </p:spPr>
        <p:txBody>
          <a:bodyPr>
            <a:normAutofit/>
          </a:bodyPr>
          <a:lstStyle/>
          <a:p>
            <a:pPr marL="0" indent="0">
              <a:buNone/>
            </a:pPr>
            <a:r>
              <a:rPr lang="en-GB" sz="4000" spc="-150" dirty="0">
                <a:latin typeface="+mj-lt"/>
                <a:ea typeface="+mj-ea"/>
                <a:cs typeface="+mj-cs"/>
              </a:rPr>
              <a:t>InceptionV3</a:t>
            </a:r>
            <a:endParaRPr lang="en-US" sz="4000" spc="-150" dirty="0">
              <a:latin typeface="+mj-lt"/>
              <a:ea typeface="+mj-ea"/>
              <a:cs typeface="+mj-cs"/>
            </a:endParaRPr>
          </a:p>
        </p:txBody>
      </p:sp>
      <p:pic>
        <p:nvPicPr>
          <p:cNvPr id="38" name="Picture 37" descr="Chart, treemap chart&#10;&#10;Description automatically generated">
            <a:extLst>
              <a:ext uri="{FF2B5EF4-FFF2-40B4-BE49-F238E27FC236}">
                <a16:creationId xmlns:a16="http://schemas.microsoft.com/office/drawing/2014/main" id="{7409C392-6AEA-4498-9455-DE0B2708E1D1}"/>
              </a:ext>
            </a:extLst>
          </p:cNvPr>
          <p:cNvPicPr>
            <a:picLocks noChangeAspect="1"/>
          </p:cNvPicPr>
          <p:nvPr/>
        </p:nvPicPr>
        <p:blipFill>
          <a:blip r:embed="rId3"/>
          <a:stretch>
            <a:fillRect/>
          </a:stretch>
        </p:blipFill>
        <p:spPr>
          <a:xfrm>
            <a:off x="6278530" y="211959"/>
            <a:ext cx="4587399" cy="3969061"/>
          </a:xfrm>
          <a:prstGeom prst="rect">
            <a:avLst/>
          </a:prstGeom>
        </p:spPr>
      </p:pic>
    </p:spTree>
    <p:extLst>
      <p:ext uri="{BB962C8B-B14F-4D97-AF65-F5344CB8AC3E}">
        <p14:creationId xmlns:p14="http://schemas.microsoft.com/office/powerpoint/2010/main" val="22050057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32A7-B1C8-4ED7-8996-D19DB5F694DD}"/>
              </a:ext>
            </a:extLst>
          </p:cNvPr>
          <p:cNvSpPr>
            <a:spLocks noGrp="1"/>
          </p:cNvSpPr>
          <p:nvPr>
            <p:ph type="title"/>
          </p:nvPr>
        </p:nvSpPr>
        <p:spPr/>
        <p:txBody>
          <a:bodyPr/>
          <a:lstStyle/>
          <a:p>
            <a:r>
              <a:rPr lang="en-GB" dirty="0"/>
              <a:t>Problem definition: Early fire detection</a:t>
            </a:r>
          </a:p>
        </p:txBody>
      </p:sp>
      <p:sp>
        <p:nvSpPr>
          <p:cNvPr id="3" name="Content Placeholder 2">
            <a:extLst>
              <a:ext uri="{FF2B5EF4-FFF2-40B4-BE49-F238E27FC236}">
                <a16:creationId xmlns:a16="http://schemas.microsoft.com/office/drawing/2014/main" id="{5605AA4E-B377-4633-B30E-CA4AF0F62C42}"/>
              </a:ext>
            </a:extLst>
          </p:cNvPr>
          <p:cNvSpPr>
            <a:spLocks noGrp="1"/>
          </p:cNvSpPr>
          <p:nvPr>
            <p:ph idx="1"/>
          </p:nvPr>
        </p:nvSpPr>
        <p:spPr/>
        <p:txBody>
          <a:bodyPr/>
          <a:lstStyle/>
          <a:p>
            <a:r>
              <a:rPr lang="en-US" sz="1600" dirty="0"/>
              <a:t>Fire is the most dangerous abnormal occurrence, because failure to control it at an early stage can lead to huge disasters, leading to </a:t>
            </a:r>
            <a:r>
              <a:rPr lang="en-US" b="1" dirty="0"/>
              <a:t>human, ecological and economic losses</a:t>
            </a:r>
            <a:r>
              <a:rPr lang="en-US" sz="1600" b="1" dirty="0"/>
              <a:t>.</a:t>
            </a:r>
          </a:p>
          <a:p>
            <a:pPr marL="0" indent="0">
              <a:buNone/>
            </a:pPr>
            <a:endParaRPr lang="en-US" sz="1600" b="1" dirty="0"/>
          </a:p>
          <a:p>
            <a:r>
              <a:rPr lang="en-US" b="1" dirty="0"/>
              <a:t>Conventional technology </a:t>
            </a:r>
            <a:r>
              <a:rPr lang="en-US" sz="1600" dirty="0"/>
              <a:t>based on particle sampling, temperature sampling and smoke analysis </a:t>
            </a:r>
            <a:r>
              <a:rPr lang="en-US" b="1" dirty="0"/>
              <a:t>has high false alarm </a:t>
            </a:r>
            <a:r>
              <a:rPr lang="en-US" sz="1600" dirty="0"/>
              <a:t>rates and needs proximity.</a:t>
            </a:r>
          </a:p>
          <a:p>
            <a:pPr marL="0" indent="0">
              <a:buNone/>
            </a:pPr>
            <a:endParaRPr lang="en-US" sz="1600" dirty="0"/>
          </a:p>
          <a:p>
            <a:r>
              <a:rPr lang="en-US" b="1" dirty="0"/>
              <a:t>Optical approaches </a:t>
            </a:r>
            <a:r>
              <a:rPr lang="en-US" sz="1600" dirty="0"/>
              <a:t>are increasingly appropriate alternatives</a:t>
            </a:r>
          </a:p>
          <a:p>
            <a:pPr marL="0" indent="0">
              <a:buNone/>
            </a:pPr>
            <a:endParaRPr lang="en-US" b="0" i="0" dirty="0">
              <a:solidFill>
                <a:srgbClr val="292929"/>
              </a:solidFill>
              <a:effectLst/>
              <a:latin typeface="charter"/>
            </a:endParaRPr>
          </a:p>
        </p:txBody>
      </p:sp>
    </p:spTree>
    <p:extLst>
      <p:ext uri="{BB962C8B-B14F-4D97-AF65-F5344CB8AC3E}">
        <p14:creationId xmlns:p14="http://schemas.microsoft.com/office/powerpoint/2010/main" val="383673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ABC9-1759-444B-8F0C-209CFA7D7FAB}"/>
              </a:ext>
            </a:extLst>
          </p:cNvPr>
          <p:cNvSpPr>
            <a:spLocks noGrp="1"/>
          </p:cNvSpPr>
          <p:nvPr>
            <p:ph type="title"/>
          </p:nvPr>
        </p:nvSpPr>
        <p:spPr/>
        <p:txBody>
          <a:bodyPr>
            <a:normAutofit fontScale="90000"/>
          </a:bodyPr>
          <a:lstStyle/>
          <a:p>
            <a:r>
              <a:rPr lang="en-US" dirty="0"/>
              <a:t>Performance evaluated on test set:</a:t>
            </a:r>
            <a:br>
              <a:rPr lang="en-US" dirty="0"/>
            </a:br>
            <a:r>
              <a:rPr lang="en-GB" sz="4900" b="1" dirty="0"/>
              <a:t>Resnet50</a:t>
            </a:r>
            <a:br>
              <a:rPr lang="en-GB" sz="4900" b="1" dirty="0"/>
            </a:br>
            <a:r>
              <a:rPr lang="en-GB" sz="3100" b="1" dirty="0"/>
              <a:t>SGD</a:t>
            </a:r>
            <a:endParaRPr lang="en-GB" dirty="0"/>
          </a:p>
        </p:txBody>
      </p:sp>
      <p:pic>
        <p:nvPicPr>
          <p:cNvPr id="7" name="Content Placeholder 6" descr="Chart, treemap chart&#10;&#10;Description automatically generated">
            <a:extLst>
              <a:ext uri="{FF2B5EF4-FFF2-40B4-BE49-F238E27FC236}">
                <a16:creationId xmlns:a16="http://schemas.microsoft.com/office/drawing/2014/main" id="{5E8ED3E6-6011-4690-89AA-64E64125DAF4}"/>
              </a:ext>
            </a:extLst>
          </p:cNvPr>
          <p:cNvPicPr>
            <a:picLocks noGrp="1" noChangeAspect="1"/>
          </p:cNvPicPr>
          <p:nvPr>
            <p:ph idx="1"/>
          </p:nvPr>
        </p:nvPicPr>
        <p:blipFill>
          <a:blip r:embed="rId2"/>
          <a:stretch>
            <a:fillRect/>
          </a:stretch>
        </p:blipFill>
        <p:spPr>
          <a:xfrm>
            <a:off x="5553241" y="1842577"/>
            <a:ext cx="4953000" cy="4410075"/>
          </a:xfrm>
        </p:spPr>
      </p:pic>
    </p:spTree>
    <p:extLst>
      <p:ext uri="{BB962C8B-B14F-4D97-AF65-F5344CB8AC3E}">
        <p14:creationId xmlns:p14="http://schemas.microsoft.com/office/powerpoint/2010/main" val="343548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7"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FA9930F-C7DB-41A5-8593-B640883A901F}"/>
              </a:ext>
            </a:extLst>
          </p:cNvPr>
          <p:cNvSpPr>
            <a:spLocks noGrp="1"/>
          </p:cNvSpPr>
          <p:nvPr>
            <p:ph type="title"/>
          </p:nvPr>
        </p:nvSpPr>
        <p:spPr>
          <a:xfrm>
            <a:off x="888630" y="4760132"/>
            <a:ext cx="4980883" cy="1777829"/>
          </a:xfrm>
        </p:spPr>
        <p:txBody>
          <a:bodyPr>
            <a:normAutofit fontScale="90000"/>
          </a:bodyPr>
          <a:lstStyle/>
          <a:p>
            <a:pPr algn="r"/>
            <a:r>
              <a:rPr lang="en-US" sz="2500" dirty="0">
                <a:solidFill>
                  <a:schemeClr val="tx1"/>
                </a:solidFill>
              </a:rPr>
              <a:t>Performance evaluated on test set:</a:t>
            </a:r>
            <a:br>
              <a:rPr lang="en-US" sz="2500" dirty="0">
                <a:solidFill>
                  <a:schemeClr val="tx1"/>
                </a:solidFill>
              </a:rPr>
            </a:br>
            <a:r>
              <a:rPr lang="en-GB" sz="2500" b="1" dirty="0">
                <a:solidFill>
                  <a:schemeClr val="tx1"/>
                </a:solidFill>
              </a:rPr>
              <a:t>Resnet50 with</a:t>
            </a:r>
            <a:br>
              <a:rPr lang="en-GB" sz="2500" b="1" dirty="0">
                <a:solidFill>
                  <a:schemeClr val="tx1"/>
                </a:solidFill>
              </a:rPr>
            </a:br>
            <a:r>
              <a:rPr lang="en-GB" sz="2500" b="1" dirty="0">
                <a:solidFill>
                  <a:schemeClr val="tx1"/>
                </a:solidFill>
              </a:rPr>
              <a:t>Adam optimiser / </a:t>
            </a:r>
            <a:r>
              <a:rPr lang="en-GB" sz="2500" b="1" dirty="0" err="1">
                <a:solidFill>
                  <a:schemeClr val="tx1"/>
                </a:solidFill>
              </a:rPr>
              <a:t>lr</a:t>
            </a:r>
            <a:r>
              <a:rPr lang="en-GB" sz="2500" b="1" dirty="0">
                <a:solidFill>
                  <a:schemeClr val="tx1"/>
                </a:solidFill>
              </a:rPr>
              <a:t>=0.001is our final model as it has the highest F1 score and accuracy</a:t>
            </a:r>
          </a:p>
        </p:txBody>
      </p:sp>
      <p:sp>
        <p:nvSpPr>
          <p:cNvPr id="37" name="Freeform: Shape 36">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Chart, treemap chart&#10;&#10;Description automatically generated">
            <a:extLst>
              <a:ext uri="{FF2B5EF4-FFF2-40B4-BE49-F238E27FC236}">
                <a16:creationId xmlns:a16="http://schemas.microsoft.com/office/drawing/2014/main" id="{32818654-6AB7-4AA6-82A4-3C939956BF5A}"/>
              </a:ext>
            </a:extLst>
          </p:cNvPr>
          <p:cNvPicPr>
            <a:picLocks noChangeAspect="1"/>
          </p:cNvPicPr>
          <p:nvPr/>
        </p:nvPicPr>
        <p:blipFill>
          <a:blip r:embed="rId2"/>
          <a:stretch>
            <a:fillRect/>
          </a:stretch>
        </p:blipFill>
        <p:spPr>
          <a:xfrm>
            <a:off x="739657" y="262621"/>
            <a:ext cx="4384686" cy="3924295"/>
          </a:xfrm>
          <a:prstGeom prst="rect">
            <a:avLst/>
          </a:prstGeom>
        </p:spPr>
      </p:pic>
      <p:sp>
        <p:nvSpPr>
          <p:cNvPr id="3" name="Content Placeholder 2">
            <a:extLst>
              <a:ext uri="{FF2B5EF4-FFF2-40B4-BE49-F238E27FC236}">
                <a16:creationId xmlns:a16="http://schemas.microsoft.com/office/drawing/2014/main" id="{F7A83B42-457A-40D0-A04B-F18855FA9DB5}"/>
              </a:ext>
            </a:extLst>
          </p:cNvPr>
          <p:cNvSpPr>
            <a:spLocks noGrp="1"/>
          </p:cNvSpPr>
          <p:nvPr>
            <p:ph idx="1"/>
          </p:nvPr>
        </p:nvSpPr>
        <p:spPr>
          <a:xfrm>
            <a:off x="6324600" y="4767660"/>
            <a:ext cx="5075720" cy="1770300"/>
          </a:xfrm>
        </p:spPr>
        <p:txBody>
          <a:bodyPr>
            <a:normAutofit fontScale="47500" lnSpcReduction="20000"/>
          </a:bodyPr>
          <a:lstStyle/>
          <a:p>
            <a:endParaRPr lang="en-GB" dirty="0"/>
          </a:p>
          <a:p>
            <a:pPr marL="0" indent="0">
              <a:buNone/>
            </a:pPr>
            <a:endParaRPr lang="en-GB" dirty="0"/>
          </a:p>
          <a:p>
            <a:endParaRPr lang="en-GB" dirty="0"/>
          </a:p>
          <a:p>
            <a:endParaRPr lang="en-GB" dirty="0"/>
          </a:p>
          <a:p>
            <a:endParaRPr lang="en-GB" dirty="0"/>
          </a:p>
          <a:p>
            <a:r>
              <a:rPr lang="en-GB" sz="4000" b="1" spc="-150" dirty="0">
                <a:latin typeface="+mj-lt"/>
                <a:ea typeface="+mj-ea"/>
                <a:cs typeface="+mj-cs"/>
              </a:rPr>
              <a:t>Accuracy and  F1 score all models</a:t>
            </a:r>
          </a:p>
          <a:p>
            <a:endParaRPr lang="en-GB" sz="4000" b="1" spc="-150" dirty="0">
              <a:latin typeface="+mj-lt"/>
              <a:ea typeface="+mj-ea"/>
              <a:cs typeface="+mj-cs"/>
            </a:endParaRPr>
          </a:p>
          <a:p>
            <a:endParaRPr lang="en-GB" sz="4000" b="1" spc="-150" dirty="0">
              <a:latin typeface="+mj-lt"/>
              <a:ea typeface="+mj-ea"/>
              <a:cs typeface="+mj-cs"/>
            </a:endParaRPr>
          </a:p>
          <a:p>
            <a:endParaRPr lang="en-GB" dirty="0"/>
          </a:p>
          <a:p>
            <a:endParaRPr lang="en-GB" dirty="0"/>
          </a:p>
          <a:p>
            <a:pPr marL="0" indent="0">
              <a:buNone/>
            </a:pPr>
            <a:endParaRPr lang="en-GB" dirty="0"/>
          </a:p>
          <a:p>
            <a:pPr marL="0" indent="0">
              <a:buNone/>
            </a:pPr>
            <a:endParaRPr lang="en-GB" dirty="0"/>
          </a:p>
        </p:txBody>
      </p:sp>
      <p:pic>
        <p:nvPicPr>
          <p:cNvPr id="8" name="Picture 7" descr="Table&#10;&#10;Description automatically generated">
            <a:extLst>
              <a:ext uri="{FF2B5EF4-FFF2-40B4-BE49-F238E27FC236}">
                <a16:creationId xmlns:a16="http://schemas.microsoft.com/office/drawing/2014/main" id="{AB258833-0661-484D-BF88-07A44CF53F9F}"/>
              </a:ext>
            </a:extLst>
          </p:cNvPr>
          <p:cNvPicPr>
            <a:picLocks noChangeAspect="1"/>
          </p:cNvPicPr>
          <p:nvPr/>
        </p:nvPicPr>
        <p:blipFill>
          <a:blip r:embed="rId3"/>
          <a:stretch>
            <a:fillRect/>
          </a:stretch>
        </p:blipFill>
        <p:spPr>
          <a:xfrm>
            <a:off x="5932940" y="980120"/>
            <a:ext cx="4985950" cy="1871184"/>
          </a:xfrm>
          <a:prstGeom prst="rect">
            <a:avLst/>
          </a:prstGeom>
        </p:spPr>
      </p:pic>
    </p:spTree>
    <p:extLst>
      <p:ext uri="{BB962C8B-B14F-4D97-AF65-F5344CB8AC3E}">
        <p14:creationId xmlns:p14="http://schemas.microsoft.com/office/powerpoint/2010/main" val="155197596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AE37-EB7E-43E7-A2BC-D3FB63D68DB0}"/>
              </a:ext>
            </a:extLst>
          </p:cNvPr>
          <p:cNvSpPr>
            <a:spLocks noGrp="1"/>
          </p:cNvSpPr>
          <p:nvPr>
            <p:ph type="title"/>
          </p:nvPr>
        </p:nvSpPr>
        <p:spPr/>
        <p:txBody>
          <a:bodyPr/>
          <a:lstStyle/>
          <a:p>
            <a:r>
              <a:rPr lang="en-GB" dirty="0"/>
              <a:t>Visualization test data</a:t>
            </a:r>
            <a:br>
              <a:rPr lang="en-GB" dirty="0"/>
            </a:br>
            <a:r>
              <a:rPr lang="en-GB" dirty="0"/>
              <a:t>Resnet50</a:t>
            </a:r>
          </a:p>
        </p:txBody>
      </p:sp>
      <p:pic>
        <p:nvPicPr>
          <p:cNvPr id="5" name="Content Placeholder 4" descr="A screenshot of a video game&#10;&#10;Description automatically generated">
            <a:extLst>
              <a:ext uri="{FF2B5EF4-FFF2-40B4-BE49-F238E27FC236}">
                <a16:creationId xmlns:a16="http://schemas.microsoft.com/office/drawing/2014/main" id="{F8AE166D-3956-41C6-BAC6-EC15F3839229}"/>
              </a:ext>
            </a:extLst>
          </p:cNvPr>
          <p:cNvPicPr>
            <a:picLocks noGrp="1" noChangeAspect="1"/>
          </p:cNvPicPr>
          <p:nvPr>
            <p:ph idx="1"/>
          </p:nvPr>
        </p:nvPicPr>
        <p:blipFill>
          <a:blip r:embed="rId2"/>
          <a:stretch>
            <a:fillRect/>
          </a:stretch>
        </p:blipFill>
        <p:spPr>
          <a:xfrm>
            <a:off x="4485933" y="633121"/>
            <a:ext cx="7334289" cy="2329307"/>
          </a:xfrm>
        </p:spPr>
      </p:pic>
      <p:pic>
        <p:nvPicPr>
          <p:cNvPr id="7" name="Picture 6">
            <a:extLst>
              <a:ext uri="{FF2B5EF4-FFF2-40B4-BE49-F238E27FC236}">
                <a16:creationId xmlns:a16="http://schemas.microsoft.com/office/drawing/2014/main" id="{9D7E7B7C-0961-4BD9-A431-58FFD4D7FCB2}"/>
              </a:ext>
            </a:extLst>
          </p:cNvPr>
          <p:cNvPicPr>
            <a:picLocks noChangeAspect="1"/>
          </p:cNvPicPr>
          <p:nvPr/>
        </p:nvPicPr>
        <p:blipFill>
          <a:blip r:embed="rId3"/>
          <a:stretch>
            <a:fillRect/>
          </a:stretch>
        </p:blipFill>
        <p:spPr>
          <a:xfrm>
            <a:off x="4830250" y="3119437"/>
            <a:ext cx="5343525" cy="619125"/>
          </a:xfrm>
          <a:prstGeom prst="rect">
            <a:avLst/>
          </a:prstGeom>
        </p:spPr>
      </p:pic>
      <p:pic>
        <p:nvPicPr>
          <p:cNvPr id="9" name="Picture 8">
            <a:extLst>
              <a:ext uri="{FF2B5EF4-FFF2-40B4-BE49-F238E27FC236}">
                <a16:creationId xmlns:a16="http://schemas.microsoft.com/office/drawing/2014/main" id="{6F758C91-7259-4BC3-AB5A-8E36CD647789}"/>
              </a:ext>
            </a:extLst>
          </p:cNvPr>
          <p:cNvPicPr>
            <a:picLocks noChangeAspect="1"/>
          </p:cNvPicPr>
          <p:nvPr/>
        </p:nvPicPr>
        <p:blipFill>
          <a:blip r:embed="rId4"/>
          <a:stretch>
            <a:fillRect/>
          </a:stretch>
        </p:blipFill>
        <p:spPr>
          <a:xfrm>
            <a:off x="4784967" y="4052579"/>
            <a:ext cx="6038850" cy="561975"/>
          </a:xfrm>
          <a:prstGeom prst="rect">
            <a:avLst/>
          </a:prstGeom>
        </p:spPr>
      </p:pic>
    </p:spTree>
    <p:extLst>
      <p:ext uri="{BB962C8B-B14F-4D97-AF65-F5344CB8AC3E}">
        <p14:creationId xmlns:p14="http://schemas.microsoft.com/office/powerpoint/2010/main" val="254838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45E4-0E12-481B-8FD5-BC18387A0AB6}"/>
              </a:ext>
            </a:extLst>
          </p:cNvPr>
          <p:cNvSpPr>
            <a:spLocks noGrp="1"/>
          </p:cNvSpPr>
          <p:nvPr>
            <p:ph type="title"/>
          </p:nvPr>
        </p:nvSpPr>
        <p:spPr/>
        <p:txBody>
          <a:bodyPr/>
          <a:lstStyle/>
          <a:p>
            <a:r>
              <a:rPr lang="en-GB" dirty="0"/>
              <a:t>To do:</a:t>
            </a:r>
          </a:p>
        </p:txBody>
      </p:sp>
      <p:sp>
        <p:nvSpPr>
          <p:cNvPr id="3" name="Content Placeholder 2">
            <a:extLst>
              <a:ext uri="{FF2B5EF4-FFF2-40B4-BE49-F238E27FC236}">
                <a16:creationId xmlns:a16="http://schemas.microsoft.com/office/drawing/2014/main" id="{330F6B51-5C2B-4052-A954-98F91C63D9FF}"/>
              </a:ext>
            </a:extLst>
          </p:cNvPr>
          <p:cNvSpPr>
            <a:spLocks noGrp="1"/>
          </p:cNvSpPr>
          <p:nvPr>
            <p:ph idx="1"/>
          </p:nvPr>
        </p:nvSpPr>
        <p:spPr>
          <a:xfrm>
            <a:off x="5086642" y="834886"/>
            <a:ext cx="6281873" cy="6162261"/>
          </a:xfrm>
        </p:spPr>
        <p:txBody>
          <a:bodyPr>
            <a:normAutofit fontScale="85000" lnSpcReduction="20000"/>
          </a:bodyPr>
          <a:lstStyle/>
          <a:p>
            <a:r>
              <a:rPr lang="en-GB" dirty="0"/>
              <a:t>Timing each layer</a:t>
            </a:r>
          </a:p>
          <a:p>
            <a:r>
              <a:rPr lang="en-GB" dirty="0"/>
              <a:t>Readme</a:t>
            </a:r>
          </a:p>
          <a:p>
            <a:r>
              <a:rPr lang="en-GB" dirty="0"/>
              <a:t>Using a bigger dataset available</a:t>
            </a:r>
          </a:p>
          <a:p>
            <a:r>
              <a:rPr lang="en-GB" dirty="0"/>
              <a:t>Implementing class dataset</a:t>
            </a:r>
          </a:p>
          <a:p>
            <a:r>
              <a:rPr lang="en-GB" dirty="0"/>
              <a:t>Tensor board in </a:t>
            </a:r>
            <a:r>
              <a:rPr lang="en-GB" dirty="0" err="1"/>
              <a:t>colab</a:t>
            </a:r>
            <a:endParaRPr lang="en-GB" dirty="0"/>
          </a:p>
          <a:p>
            <a:r>
              <a:rPr lang="en-GB" dirty="0"/>
              <a:t>Use CNN from article khan Muhammad</a:t>
            </a:r>
          </a:p>
          <a:p>
            <a:r>
              <a:rPr lang="en-GB" dirty="0"/>
              <a:t>Real time testing implementation</a:t>
            </a:r>
          </a:p>
          <a:p>
            <a:r>
              <a:rPr lang="en-GB" dirty="0"/>
              <a:t>Using data augmentation techniques :   flipping/rotation/high shifting/zooming</a:t>
            </a:r>
          </a:p>
          <a:p>
            <a:r>
              <a:rPr lang="en-GB" sz="1800" dirty="0"/>
              <a:t>Hyperparameter search</a:t>
            </a:r>
            <a:endParaRPr lang="en-GB" dirty="0"/>
          </a:p>
          <a:p>
            <a:r>
              <a:rPr lang="en-US" dirty="0"/>
              <a:t>Random seed applied for repeatability</a:t>
            </a:r>
          </a:p>
          <a:p>
            <a:r>
              <a:rPr lang="en-US" sz="1800" dirty="0"/>
              <a:t>feature importance using standard procedures like iterative Lasso regularization</a:t>
            </a:r>
          </a:p>
          <a:p>
            <a:r>
              <a:rPr lang="en-US" dirty="0"/>
              <a:t>Test OOP implemented</a:t>
            </a:r>
          </a:p>
          <a:p>
            <a:pPr algn="l">
              <a:buFont typeface="Arial" panose="020B0604020202020204" pitchFamily="34" charset="0"/>
              <a:buChar char="•"/>
            </a:pPr>
            <a:r>
              <a:rPr lang="en-GB" dirty="0" err="1"/>
              <a:t>EfficientNet</a:t>
            </a:r>
            <a:endParaRPr lang="en-GB" dirty="0"/>
          </a:p>
          <a:p>
            <a:pPr>
              <a:buFont typeface="Arial" panose="020B0604020202020204" pitchFamily="34" charset="0"/>
              <a:buChar char="•"/>
            </a:pPr>
            <a:r>
              <a:rPr lang="en-GB" dirty="0"/>
              <a:t>VGG-16</a:t>
            </a:r>
          </a:p>
          <a:p>
            <a:pPr>
              <a:buFont typeface="Arial" panose="020B0604020202020204" pitchFamily="34" charset="0"/>
              <a:buChar char="•"/>
            </a:pPr>
            <a:r>
              <a:rPr lang="en-US" dirty="0"/>
              <a:t>Business value</a:t>
            </a:r>
            <a:br>
              <a:rPr lang="en-US" dirty="0"/>
            </a:br>
            <a:r>
              <a:rPr lang="en-US" dirty="0"/>
              <a:t>Measure of success defined</a:t>
            </a:r>
            <a:endParaRPr lang="en-GB" dirty="0"/>
          </a:p>
          <a:p>
            <a:pPr marL="0" indent="0">
              <a:buNone/>
            </a:pPr>
            <a:endParaRPr lang="en-US" sz="1800" dirty="0"/>
          </a:p>
          <a:p>
            <a:pPr marL="0" indent="0">
              <a:buNone/>
            </a:pPr>
            <a:endParaRPr lang="en-GB" dirty="0"/>
          </a:p>
        </p:txBody>
      </p:sp>
    </p:spTree>
    <p:extLst>
      <p:ext uri="{BB962C8B-B14F-4D97-AF65-F5344CB8AC3E}">
        <p14:creationId xmlns:p14="http://schemas.microsoft.com/office/powerpoint/2010/main" val="3970657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556D-9FDC-4CF3-8130-9AC8D8B4C139}"/>
              </a:ext>
            </a:extLst>
          </p:cNvPr>
          <p:cNvSpPr>
            <a:spLocks noGrp="1"/>
          </p:cNvSpPr>
          <p:nvPr>
            <p:ph type="title"/>
          </p:nvPr>
        </p:nvSpPr>
        <p:spPr/>
        <p:txBody>
          <a:bodyPr/>
          <a:lstStyle/>
          <a:p>
            <a:r>
              <a:rPr lang="en-GB" dirty="0"/>
              <a:t>Other approaches</a:t>
            </a:r>
          </a:p>
        </p:txBody>
      </p:sp>
      <p:sp>
        <p:nvSpPr>
          <p:cNvPr id="3" name="Content Placeholder 2">
            <a:extLst>
              <a:ext uri="{FF2B5EF4-FFF2-40B4-BE49-F238E27FC236}">
                <a16:creationId xmlns:a16="http://schemas.microsoft.com/office/drawing/2014/main" id="{1CFC749C-DFC6-40BD-B906-8E1FC80B4747}"/>
              </a:ext>
            </a:extLst>
          </p:cNvPr>
          <p:cNvSpPr>
            <a:spLocks noGrp="1"/>
          </p:cNvSpPr>
          <p:nvPr>
            <p:ph idx="1"/>
          </p:nvPr>
        </p:nvSpPr>
        <p:spPr/>
        <p:txBody>
          <a:bodyPr/>
          <a:lstStyle/>
          <a:p>
            <a:r>
              <a:rPr lang="en-US" b="0" i="0" dirty="0">
                <a:solidFill>
                  <a:srgbClr val="292929"/>
                </a:solidFill>
                <a:effectLst/>
                <a:latin typeface="charter"/>
              </a:rPr>
              <a:t>by detecting motion, color and shape or dynamic feature</a:t>
            </a:r>
          </a:p>
          <a:p>
            <a:r>
              <a:rPr lang="en-GB" dirty="0"/>
              <a:t>To identify moving pixels in the scene then filters for </a:t>
            </a:r>
            <a:r>
              <a:rPr lang="en-GB" dirty="0" err="1"/>
              <a:t>colors</a:t>
            </a:r>
            <a:r>
              <a:rPr lang="en-GB" dirty="0"/>
              <a:t> consistent with fire, apply growth rate analysis, use Lukas –</a:t>
            </a:r>
            <a:r>
              <a:rPr lang="en-GB" dirty="0" err="1"/>
              <a:t>kanade</a:t>
            </a:r>
            <a:r>
              <a:rPr lang="en-GB" dirty="0"/>
              <a:t> optical flow pyramid.</a:t>
            </a:r>
            <a:r>
              <a:rPr lang="en-US" dirty="0">
                <a:solidFill>
                  <a:srgbClr val="292929"/>
                </a:solidFill>
                <a:latin typeface="charter"/>
              </a:rPr>
              <a:t> </a:t>
            </a:r>
            <a:r>
              <a:rPr lang="en-US" b="0" i="0" dirty="0">
                <a:solidFill>
                  <a:srgbClr val="292929"/>
                </a:solidFill>
                <a:effectLst/>
                <a:latin typeface="charter"/>
              </a:rPr>
              <a:t>Wavelet analysis. Temporal analysis, pixels in dynamic regions</a:t>
            </a:r>
          </a:p>
          <a:p>
            <a:r>
              <a:rPr lang="en-US" dirty="0" err="1"/>
              <a:t>Frizzi</a:t>
            </a:r>
            <a:r>
              <a:rPr lang="en-US" dirty="0"/>
              <a:t> et al. used CNN for detecting smoke and fire within the video (</a:t>
            </a:r>
            <a:r>
              <a:rPr lang="en-US" dirty="0" err="1"/>
              <a:t>Frizzi</a:t>
            </a:r>
            <a:r>
              <a:rPr lang="en-US" dirty="0"/>
              <a:t> et al. 2016). In </a:t>
            </a:r>
            <a:r>
              <a:rPr lang="en-US" dirty="0" err="1"/>
              <a:t>Frizzi’s</a:t>
            </a:r>
            <a:r>
              <a:rPr lang="en-US" dirty="0"/>
              <a:t> approach, CNN architecture not only extracts salient features but also performs the classification task</a:t>
            </a:r>
            <a:endParaRPr lang="en-GB" dirty="0"/>
          </a:p>
        </p:txBody>
      </p:sp>
    </p:spTree>
    <p:extLst>
      <p:ext uri="{BB962C8B-B14F-4D97-AF65-F5344CB8AC3E}">
        <p14:creationId xmlns:p14="http://schemas.microsoft.com/office/powerpoint/2010/main" val="37178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4131-812F-4A88-8F66-B1E81406E780}"/>
              </a:ext>
            </a:extLst>
          </p:cNvPr>
          <p:cNvSpPr>
            <a:spLocks noGrp="1"/>
          </p:cNvSpPr>
          <p:nvPr>
            <p:ph type="title"/>
          </p:nvPr>
        </p:nvSpPr>
        <p:spPr/>
        <p:txBody>
          <a:bodyPr/>
          <a:lstStyle/>
          <a:p>
            <a:r>
              <a:rPr lang="en-GB" dirty="0"/>
              <a:t>Visual sensors advantages and problems</a:t>
            </a:r>
          </a:p>
        </p:txBody>
      </p:sp>
      <p:sp>
        <p:nvSpPr>
          <p:cNvPr id="3" name="Content Placeholder 2">
            <a:extLst>
              <a:ext uri="{FF2B5EF4-FFF2-40B4-BE49-F238E27FC236}">
                <a16:creationId xmlns:a16="http://schemas.microsoft.com/office/drawing/2014/main" id="{5948CC8F-ED94-4BE1-A56C-AF2BF2D51AC7}"/>
              </a:ext>
            </a:extLst>
          </p:cNvPr>
          <p:cNvSpPr>
            <a:spLocks noGrp="1"/>
          </p:cNvSpPr>
          <p:nvPr>
            <p:ph idx="1"/>
          </p:nvPr>
        </p:nvSpPr>
        <p:spPr/>
        <p:txBody>
          <a:bodyPr/>
          <a:lstStyle/>
          <a:p>
            <a:r>
              <a:rPr lang="en-GB" dirty="0"/>
              <a:t>Advantages:</a:t>
            </a:r>
          </a:p>
          <a:p>
            <a:pPr marL="0" indent="0">
              <a:buNone/>
            </a:pPr>
            <a:r>
              <a:rPr lang="en-GB" dirty="0"/>
              <a:t>-</a:t>
            </a:r>
            <a:r>
              <a:rPr lang="en-GB" sz="1400" dirty="0"/>
              <a:t>Low cost due to the existing set up of installed cameras for surveillance</a:t>
            </a:r>
          </a:p>
          <a:p>
            <a:pPr marL="0" indent="0">
              <a:buNone/>
            </a:pPr>
            <a:r>
              <a:rPr lang="en-GB" sz="1400" dirty="0"/>
              <a:t>-Monitoring larger regions</a:t>
            </a:r>
          </a:p>
          <a:p>
            <a:pPr marL="0" indent="0">
              <a:buNone/>
            </a:pPr>
            <a:r>
              <a:rPr lang="en-GB" sz="1400" dirty="0"/>
              <a:t>-Fast response due to the elimination of waiting time for heat diffusion</a:t>
            </a:r>
          </a:p>
          <a:p>
            <a:pPr marL="0" indent="0">
              <a:buNone/>
            </a:pPr>
            <a:r>
              <a:rPr lang="en-GB" sz="1400" dirty="0"/>
              <a:t>-Fire confirmation without visiting location, less human </a:t>
            </a:r>
            <a:r>
              <a:rPr lang="en-GB" sz="1400" dirty="0" err="1"/>
              <a:t>interaccion</a:t>
            </a:r>
            <a:endParaRPr lang="en-GB" sz="1400" dirty="0"/>
          </a:p>
          <a:p>
            <a:pPr marL="0" indent="0">
              <a:buNone/>
            </a:pPr>
            <a:r>
              <a:rPr lang="en-GB" sz="1400" dirty="0"/>
              <a:t>-Availability of details such as size, location and degree </a:t>
            </a:r>
          </a:p>
          <a:p>
            <a:r>
              <a:rPr lang="en-GB" dirty="0"/>
              <a:t>Problems:</a:t>
            </a:r>
          </a:p>
          <a:p>
            <a:pPr marL="0" indent="0">
              <a:buNone/>
            </a:pPr>
            <a:r>
              <a:rPr lang="en-GB" dirty="0"/>
              <a:t>-</a:t>
            </a:r>
            <a:r>
              <a:rPr lang="en-GB" sz="1400" dirty="0"/>
              <a:t>Scenes complexity</a:t>
            </a:r>
          </a:p>
          <a:p>
            <a:pPr marL="0" indent="0">
              <a:buNone/>
            </a:pPr>
            <a:r>
              <a:rPr lang="en-GB" sz="1400" dirty="0"/>
              <a:t>-Objects and people looking like fires</a:t>
            </a:r>
          </a:p>
          <a:p>
            <a:pPr marL="0" indent="0">
              <a:buNone/>
            </a:pPr>
            <a:r>
              <a:rPr lang="en-GB" sz="1400" dirty="0"/>
              <a:t>-Irregularity of lighting</a:t>
            </a:r>
          </a:p>
          <a:p>
            <a:pPr marL="0" indent="0">
              <a:buNone/>
            </a:pPr>
            <a:r>
              <a:rPr lang="en-GB" sz="1400" dirty="0"/>
              <a:t>-Lower images quality due to network constrains: </a:t>
            </a:r>
            <a:r>
              <a:rPr lang="en-GB" sz="1600" dirty="0"/>
              <a:t>Use high quality images when probability of fire is higher </a:t>
            </a:r>
            <a:endParaRPr lang="en-GB" sz="1400" dirty="0"/>
          </a:p>
        </p:txBody>
      </p:sp>
    </p:spTree>
    <p:extLst>
      <p:ext uri="{BB962C8B-B14F-4D97-AF65-F5344CB8AC3E}">
        <p14:creationId xmlns:p14="http://schemas.microsoft.com/office/powerpoint/2010/main" val="189673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1D3C-77DB-4888-A2AA-57424C9A2616}"/>
              </a:ext>
            </a:extLst>
          </p:cNvPr>
          <p:cNvSpPr>
            <a:spLocks noGrp="1"/>
          </p:cNvSpPr>
          <p:nvPr>
            <p:ph type="title"/>
          </p:nvPr>
        </p:nvSpPr>
        <p:spPr/>
        <p:txBody>
          <a:bodyPr>
            <a:noAutofit/>
          </a:bodyPr>
          <a:lstStyle/>
          <a:p>
            <a:pPr algn="l"/>
            <a:r>
              <a:rPr lang="en-GB" sz="2800" dirty="0"/>
              <a:t>Solution :</a:t>
            </a:r>
            <a:br>
              <a:rPr lang="en-GB" sz="2800" dirty="0"/>
            </a:br>
            <a:r>
              <a:rPr lang="en-GB" sz="2800" dirty="0"/>
              <a:t>Pre-Trained Models for Image Classification</a:t>
            </a:r>
          </a:p>
        </p:txBody>
      </p:sp>
      <p:sp>
        <p:nvSpPr>
          <p:cNvPr id="3" name="Content Placeholder 2">
            <a:extLst>
              <a:ext uri="{FF2B5EF4-FFF2-40B4-BE49-F238E27FC236}">
                <a16:creationId xmlns:a16="http://schemas.microsoft.com/office/drawing/2014/main" id="{9612F860-2F4E-435A-9610-6A75878C83C7}"/>
              </a:ext>
            </a:extLst>
          </p:cNvPr>
          <p:cNvSpPr>
            <a:spLocks noGrp="1"/>
          </p:cNvSpPr>
          <p:nvPr>
            <p:ph idx="1"/>
          </p:nvPr>
        </p:nvSpPr>
        <p:spPr>
          <a:xfrm>
            <a:off x="5221813" y="1288111"/>
            <a:ext cx="6281873" cy="4444839"/>
          </a:xfrm>
        </p:spPr>
        <p:txBody>
          <a:bodyPr>
            <a:normAutofit/>
          </a:bodyPr>
          <a:lstStyle/>
          <a:p>
            <a:pPr algn="l">
              <a:buFont typeface="Arial" panose="020B0604020202020204" pitchFamily="34" charset="0"/>
              <a:buChar char="•"/>
            </a:pPr>
            <a:endParaRPr lang="en-GB" b="0" i="0" dirty="0">
              <a:solidFill>
                <a:srgbClr val="222222"/>
              </a:solidFill>
              <a:effectLst/>
              <a:latin typeface="Lato"/>
            </a:endParaRPr>
          </a:p>
          <a:p>
            <a:pPr algn="l">
              <a:buFont typeface="Arial" panose="020B0604020202020204" pitchFamily="34" charset="0"/>
              <a:buChar char="•"/>
            </a:pPr>
            <a:r>
              <a:rPr lang="en-GB" b="0" i="0" dirty="0">
                <a:solidFill>
                  <a:srgbClr val="222222"/>
                </a:solidFill>
                <a:effectLst/>
              </a:rPr>
              <a:t>CNN have exhibited state of the art performance in a variety of </a:t>
            </a:r>
            <a:r>
              <a:rPr lang="en-GB" dirty="0">
                <a:solidFill>
                  <a:srgbClr val="222222"/>
                </a:solidFill>
              </a:rPr>
              <a:t>c</a:t>
            </a:r>
            <a:r>
              <a:rPr lang="en-GB" b="0" i="0" dirty="0">
                <a:solidFill>
                  <a:srgbClr val="222222"/>
                </a:solidFill>
                <a:effectLst/>
              </a:rPr>
              <a:t>omputer vision tasks </a:t>
            </a:r>
          </a:p>
          <a:p>
            <a:pPr>
              <a:buFont typeface="Arial" panose="020B0604020202020204" pitchFamily="34" charset="0"/>
              <a:buChar char="•"/>
            </a:pPr>
            <a:r>
              <a:rPr lang="en-US" dirty="0">
                <a:solidFill>
                  <a:srgbClr val="222222"/>
                </a:solidFill>
              </a:rPr>
              <a:t>Multiple feature extraction stages can automatically learn representations from the data</a:t>
            </a:r>
            <a:endParaRPr lang="en-GB" dirty="0">
              <a:solidFill>
                <a:srgbClr val="222222"/>
              </a:solidFill>
            </a:endParaRPr>
          </a:p>
          <a:p>
            <a:pPr marL="0" indent="0" algn="l">
              <a:buNone/>
            </a:pPr>
            <a:r>
              <a:rPr lang="en-GB" b="0" i="0" dirty="0">
                <a:solidFill>
                  <a:srgbClr val="222222"/>
                </a:solidFill>
                <a:effectLst/>
              </a:rPr>
              <a:t>Some architectures with highest results in vision:</a:t>
            </a:r>
          </a:p>
          <a:p>
            <a:pPr algn="l">
              <a:buFont typeface="Arial" panose="020B0604020202020204" pitchFamily="34" charset="0"/>
              <a:buChar char="•"/>
            </a:pPr>
            <a:r>
              <a:rPr lang="en-GB" b="0" i="0" dirty="0">
                <a:solidFill>
                  <a:srgbClr val="222222"/>
                </a:solidFill>
                <a:effectLst/>
              </a:rPr>
              <a:t>ResNet50</a:t>
            </a:r>
          </a:p>
          <a:p>
            <a:pPr algn="l">
              <a:buFont typeface="Arial" panose="020B0604020202020204" pitchFamily="34" charset="0"/>
              <a:buChar char="•"/>
            </a:pPr>
            <a:r>
              <a:rPr lang="en-GB" b="0" i="0" dirty="0">
                <a:solidFill>
                  <a:srgbClr val="222222"/>
                </a:solidFill>
                <a:effectLst/>
              </a:rPr>
              <a:t>Inceptionv3</a:t>
            </a:r>
          </a:p>
          <a:p>
            <a:pPr>
              <a:buFont typeface="Arial" panose="020B0604020202020204" pitchFamily="34" charset="0"/>
              <a:buChar char="•"/>
            </a:pPr>
            <a:r>
              <a:rPr lang="en-GB" b="0" i="0" dirty="0">
                <a:solidFill>
                  <a:srgbClr val="222222"/>
                </a:solidFill>
                <a:effectLst/>
              </a:rPr>
              <a:t>VGG-16</a:t>
            </a:r>
          </a:p>
          <a:p>
            <a:pPr marL="0" indent="0" algn="l">
              <a:buNone/>
            </a:pPr>
            <a:endParaRPr lang="en-GB" b="0" i="0" dirty="0">
              <a:solidFill>
                <a:srgbClr val="222222"/>
              </a:solidFill>
              <a:effectLst/>
              <a:latin typeface="Lato"/>
            </a:endParaRPr>
          </a:p>
          <a:p>
            <a:pPr marL="0" indent="0">
              <a:buNone/>
            </a:pPr>
            <a:endParaRPr lang="en-GB" dirty="0"/>
          </a:p>
        </p:txBody>
      </p:sp>
    </p:spTree>
    <p:extLst>
      <p:ext uri="{BB962C8B-B14F-4D97-AF65-F5344CB8AC3E}">
        <p14:creationId xmlns:p14="http://schemas.microsoft.com/office/powerpoint/2010/main" val="174635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D0EB-E011-4A64-A072-EA19BC80CDA3}"/>
              </a:ext>
            </a:extLst>
          </p:cNvPr>
          <p:cNvSpPr>
            <a:spLocks noGrp="1"/>
          </p:cNvSpPr>
          <p:nvPr>
            <p:ph type="title"/>
          </p:nvPr>
        </p:nvSpPr>
        <p:spPr/>
        <p:txBody>
          <a:bodyPr>
            <a:normAutofit fontScale="90000"/>
          </a:bodyPr>
          <a:lstStyle/>
          <a:p>
            <a:r>
              <a:rPr lang="en-US" dirty="0"/>
              <a:t>How the solution will be used in practice - how will I interact with it?</a:t>
            </a:r>
            <a:endParaRPr lang="en-GB" dirty="0"/>
          </a:p>
        </p:txBody>
      </p:sp>
      <p:sp>
        <p:nvSpPr>
          <p:cNvPr id="3" name="Content Placeholder 2">
            <a:extLst>
              <a:ext uri="{FF2B5EF4-FFF2-40B4-BE49-F238E27FC236}">
                <a16:creationId xmlns:a16="http://schemas.microsoft.com/office/drawing/2014/main" id="{3389E5FF-FAB2-4A6A-810B-61DD9D818050}"/>
              </a:ext>
            </a:extLst>
          </p:cNvPr>
          <p:cNvSpPr>
            <a:spLocks noGrp="1"/>
          </p:cNvSpPr>
          <p:nvPr>
            <p:ph idx="1"/>
          </p:nvPr>
        </p:nvSpPr>
        <p:spPr/>
        <p:txBody>
          <a:bodyPr/>
          <a:lstStyle/>
          <a:p>
            <a:r>
              <a:rPr lang="en-US" dirty="0">
                <a:solidFill>
                  <a:srgbClr val="292929"/>
                </a:solidFill>
              </a:rPr>
              <a:t>A</a:t>
            </a:r>
            <a:r>
              <a:rPr lang="en-US" b="0" i="0" dirty="0">
                <a:solidFill>
                  <a:srgbClr val="292929"/>
                </a:solidFill>
                <a:effectLst/>
              </a:rPr>
              <a:t>ccess webcams and predicting whether each frame contains fire or not </a:t>
            </a:r>
          </a:p>
          <a:p>
            <a:r>
              <a:rPr lang="en-US" dirty="0">
                <a:solidFill>
                  <a:srgbClr val="292929"/>
                </a:solidFill>
              </a:rPr>
              <a:t>Re</a:t>
            </a:r>
            <a:r>
              <a:rPr lang="en-US" b="0" i="0" dirty="0">
                <a:solidFill>
                  <a:srgbClr val="292929"/>
                </a:solidFill>
                <a:effectLst/>
              </a:rPr>
              <a:t>al time detection</a:t>
            </a:r>
          </a:p>
          <a:p>
            <a:r>
              <a:rPr lang="en-US" dirty="0">
                <a:solidFill>
                  <a:srgbClr val="292929"/>
                </a:solidFill>
              </a:rPr>
              <a:t>W</a:t>
            </a:r>
            <a:r>
              <a:rPr lang="en-US" b="0" i="0" dirty="0">
                <a:solidFill>
                  <a:srgbClr val="292929"/>
                </a:solidFill>
                <a:effectLst/>
              </a:rPr>
              <a:t>e can detect fire from images or videos at an early stage</a:t>
            </a:r>
          </a:p>
          <a:p>
            <a:r>
              <a:rPr lang="en-US" dirty="0">
                <a:solidFill>
                  <a:srgbClr val="292929"/>
                </a:solidFill>
              </a:rPr>
              <a:t>A</a:t>
            </a:r>
            <a:r>
              <a:rPr lang="en-US" b="0" i="0" dirty="0">
                <a:solidFill>
                  <a:srgbClr val="292929"/>
                </a:solidFill>
                <a:effectLst/>
              </a:rPr>
              <a:t>ssistance to disaster management teams in managing fire disasters on time, preventing huge losses.</a:t>
            </a:r>
          </a:p>
          <a:p>
            <a:r>
              <a:rPr lang="en-US" dirty="0"/>
              <a:t>In a smart city, forests and parks, in landfills, in airports and railway stations.</a:t>
            </a:r>
            <a:endParaRPr lang="en-GB" dirty="0"/>
          </a:p>
        </p:txBody>
      </p:sp>
    </p:spTree>
    <p:extLst>
      <p:ext uri="{BB962C8B-B14F-4D97-AF65-F5344CB8AC3E}">
        <p14:creationId xmlns:p14="http://schemas.microsoft.com/office/powerpoint/2010/main" val="146897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2065-CAB6-420B-B241-BCA2EB9EBA1F}"/>
              </a:ext>
            </a:extLst>
          </p:cNvPr>
          <p:cNvSpPr>
            <a:spLocks noGrp="1"/>
          </p:cNvSpPr>
          <p:nvPr>
            <p:ph type="title"/>
          </p:nvPr>
        </p:nvSpPr>
        <p:spPr/>
        <p:txBody>
          <a:bodyPr/>
          <a:lstStyle/>
          <a:p>
            <a:r>
              <a:rPr lang="en-US" dirty="0"/>
              <a:t>Models fit to data are:</a:t>
            </a:r>
            <a:endParaRPr lang="en-GB" dirty="0"/>
          </a:p>
        </p:txBody>
      </p:sp>
      <p:sp>
        <p:nvSpPr>
          <p:cNvPr id="3" name="Content Placeholder 2">
            <a:extLst>
              <a:ext uri="{FF2B5EF4-FFF2-40B4-BE49-F238E27FC236}">
                <a16:creationId xmlns:a16="http://schemas.microsoft.com/office/drawing/2014/main" id="{6B82255A-42DE-4FF7-A393-8FDE4051E5E1}"/>
              </a:ext>
            </a:extLst>
          </p:cNvPr>
          <p:cNvSpPr>
            <a:spLocks noGrp="1"/>
          </p:cNvSpPr>
          <p:nvPr>
            <p:ph idx="1"/>
          </p:nvPr>
        </p:nvSpPr>
        <p:spPr/>
        <p:txBody>
          <a:bodyPr>
            <a:normAutofit lnSpcReduction="10000"/>
          </a:bodyPr>
          <a:lstStyle/>
          <a:p>
            <a:r>
              <a:rPr lang="en-GB" dirty="0"/>
              <a:t>A basic CNN architecture</a:t>
            </a:r>
          </a:p>
          <a:p>
            <a:r>
              <a:rPr lang="en-GB" dirty="0"/>
              <a:t>Pre-trained models: Resnet and inception</a:t>
            </a:r>
          </a:p>
          <a:p>
            <a:pPr marL="0" indent="0">
              <a:buNone/>
            </a:pPr>
            <a:r>
              <a:rPr lang="en-US" dirty="0">
                <a:solidFill>
                  <a:srgbClr val="292929"/>
                </a:solidFill>
              </a:rPr>
              <a:t>-L</a:t>
            </a:r>
            <a:r>
              <a:rPr lang="en-US" b="0" i="0" dirty="0">
                <a:solidFill>
                  <a:srgbClr val="292929"/>
                </a:solidFill>
                <a:effectLst/>
              </a:rPr>
              <a:t>oad the batches of images, feed forward loop, calculate the loss function and use the optimizer to apply gradient descent in back-propagation.</a:t>
            </a:r>
            <a:endParaRPr lang="en-GB" dirty="0"/>
          </a:p>
          <a:p>
            <a:pPr marL="0" indent="0">
              <a:buNone/>
            </a:pPr>
            <a:r>
              <a:rPr lang="en-US" dirty="0">
                <a:solidFill>
                  <a:srgbClr val="292929"/>
                </a:solidFill>
              </a:rPr>
              <a:t>-</a:t>
            </a:r>
            <a:r>
              <a:rPr lang="en-US" b="0" i="0" dirty="0">
                <a:solidFill>
                  <a:srgbClr val="292929"/>
                </a:solidFill>
                <a:effectLst/>
              </a:rPr>
              <a:t>freeze the pre-trained layers, so we don’t backprop through them during training</a:t>
            </a:r>
          </a:p>
          <a:p>
            <a:pPr marL="0" indent="0">
              <a:buNone/>
            </a:pPr>
            <a:r>
              <a:rPr lang="en-US" dirty="0">
                <a:solidFill>
                  <a:srgbClr val="292929"/>
                </a:solidFill>
              </a:rPr>
              <a:t>-</a:t>
            </a:r>
            <a:r>
              <a:rPr lang="en-US" b="0" i="0" dirty="0">
                <a:solidFill>
                  <a:srgbClr val="292929"/>
                </a:solidFill>
                <a:effectLst/>
              </a:rPr>
              <a:t>re-define the final fully-connected layers, the ones to train our images. Fine-tuning with our dataset keeping a slower learning rate. The slow learning rate allows the </a:t>
            </a:r>
            <a:r>
              <a:rPr lang="en-US" sz="2000" b="1" i="0" dirty="0">
                <a:solidFill>
                  <a:srgbClr val="292929"/>
                </a:solidFill>
                <a:effectLst/>
              </a:rPr>
              <a:t>previously learned parameters to be minimally adjusted</a:t>
            </a:r>
            <a:endParaRPr lang="en-GB" b="0" i="0" dirty="0">
              <a:solidFill>
                <a:srgbClr val="292929"/>
              </a:solidFill>
              <a:effectLst/>
            </a:endParaRPr>
          </a:p>
          <a:p>
            <a:pPr marL="0" indent="0">
              <a:buNone/>
            </a:pPr>
            <a:r>
              <a:rPr lang="en-GB" dirty="0">
                <a:solidFill>
                  <a:srgbClr val="292929"/>
                </a:solidFill>
              </a:rPr>
              <a:t>-</a:t>
            </a:r>
            <a:r>
              <a:rPr lang="en-GB" b="1" dirty="0"/>
              <a:t>Learns details at small scale enabling detection in the early stages</a:t>
            </a:r>
            <a:endParaRPr lang="en-US" b="1" i="0" dirty="0">
              <a:solidFill>
                <a:srgbClr val="FF0000"/>
              </a:solidFill>
              <a:effectLst/>
            </a:endParaRPr>
          </a:p>
        </p:txBody>
      </p:sp>
    </p:spTree>
    <p:extLst>
      <p:ext uri="{BB962C8B-B14F-4D97-AF65-F5344CB8AC3E}">
        <p14:creationId xmlns:p14="http://schemas.microsoft.com/office/powerpoint/2010/main" val="67203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EC74-B3AF-4D02-AAD6-D7B41CF27C21}"/>
              </a:ext>
            </a:extLst>
          </p:cNvPr>
          <p:cNvSpPr>
            <a:spLocks noGrp="1"/>
          </p:cNvSpPr>
          <p:nvPr>
            <p:ph type="title"/>
          </p:nvPr>
        </p:nvSpPr>
        <p:spPr/>
        <p:txBody>
          <a:bodyPr>
            <a:noAutofit/>
          </a:bodyPr>
          <a:lstStyle/>
          <a:p>
            <a:pPr algn="l"/>
            <a:br>
              <a:rPr lang="en-GB" sz="2000" dirty="0"/>
            </a:br>
            <a:r>
              <a:rPr lang="en-US" sz="2800" dirty="0"/>
              <a:t>CNN model contains:</a:t>
            </a:r>
            <a:br>
              <a:rPr lang="en-US" sz="1800" dirty="0"/>
            </a:br>
            <a:endParaRPr lang="en-GB" sz="2000" dirty="0"/>
          </a:p>
        </p:txBody>
      </p:sp>
      <p:sp>
        <p:nvSpPr>
          <p:cNvPr id="4" name="Content Placeholder 3">
            <a:extLst>
              <a:ext uri="{FF2B5EF4-FFF2-40B4-BE49-F238E27FC236}">
                <a16:creationId xmlns:a16="http://schemas.microsoft.com/office/drawing/2014/main" id="{EE36033C-D4E7-4E81-9E65-28BF7D7CA452}"/>
              </a:ext>
            </a:extLst>
          </p:cNvPr>
          <p:cNvSpPr>
            <a:spLocks noGrp="1"/>
          </p:cNvSpPr>
          <p:nvPr>
            <p:ph idx="1"/>
          </p:nvPr>
        </p:nvSpPr>
        <p:spPr/>
        <p:txBody>
          <a:bodyPr/>
          <a:lstStyle/>
          <a:p>
            <a:r>
              <a:rPr lang="en-US" dirty="0"/>
              <a:t>T</a:t>
            </a:r>
            <a:r>
              <a:rPr lang="en-US" sz="1800" dirty="0"/>
              <a:t>hree Conv2D-MaxPooling2D layers pairs </a:t>
            </a:r>
          </a:p>
          <a:p>
            <a:r>
              <a:rPr lang="en-US" dirty="0"/>
              <a:t>F</a:t>
            </a:r>
            <a:r>
              <a:rPr lang="en-US" sz="1800" dirty="0"/>
              <a:t>ollowed by 3 Dense layers.</a:t>
            </a:r>
          </a:p>
          <a:p>
            <a:r>
              <a:rPr lang="en-US" sz="1800" dirty="0"/>
              <a:t>To overcome the problem of overfitting we will also add dropout layers.  Fully connected layers are very prone to overfitting. Due to the large number of parameters.</a:t>
            </a:r>
            <a:endParaRPr lang="en-US" dirty="0"/>
          </a:p>
          <a:p>
            <a:r>
              <a:rPr lang="en-US" dirty="0"/>
              <a:t>T</a:t>
            </a:r>
            <a:r>
              <a:rPr lang="en-US" sz="1800" dirty="0"/>
              <a:t>he last layer is the </a:t>
            </a:r>
            <a:r>
              <a:rPr lang="en-US" sz="1800" dirty="0" err="1"/>
              <a:t>softmax</a:t>
            </a:r>
            <a:r>
              <a:rPr lang="en-US" sz="1800" dirty="0"/>
              <a:t> layer which will give us the probability distribution the classes </a:t>
            </a:r>
          </a:p>
          <a:p>
            <a:r>
              <a:rPr lang="en-US" dirty="0"/>
              <a:t>Batch Normalization</a:t>
            </a:r>
            <a:endParaRPr lang="en-GB" dirty="0"/>
          </a:p>
        </p:txBody>
      </p:sp>
    </p:spTree>
    <p:extLst>
      <p:ext uri="{BB962C8B-B14F-4D97-AF65-F5344CB8AC3E}">
        <p14:creationId xmlns:p14="http://schemas.microsoft.com/office/powerpoint/2010/main" val="3530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7"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9"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7" name="Group 86">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8" name="Rectangle 87">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Isosceles Triangle 88">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92" name="Rectangle 91">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5"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8"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5"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6"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7"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3"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5526B4C-9839-4585-8583-346593FC7050}"/>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CNN Architecture</a:t>
            </a:r>
          </a:p>
        </p:txBody>
      </p:sp>
      <p:sp>
        <p:nvSpPr>
          <p:cNvPr id="115" name="Freeform: Shape 114">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1" name="Content Placeholder 10">
            <a:extLst>
              <a:ext uri="{FF2B5EF4-FFF2-40B4-BE49-F238E27FC236}">
                <a16:creationId xmlns:a16="http://schemas.microsoft.com/office/drawing/2014/main" id="{FDE700C6-9095-4896-8DA4-2F473F6EB69E}"/>
              </a:ext>
            </a:extLst>
          </p:cNvPr>
          <p:cNvPicPr>
            <a:picLocks noGrp="1" noChangeAspect="1"/>
          </p:cNvPicPr>
          <p:nvPr>
            <p:ph idx="1"/>
          </p:nvPr>
        </p:nvPicPr>
        <p:blipFill>
          <a:blip r:embed="rId2"/>
          <a:stretch>
            <a:fillRect/>
          </a:stretch>
        </p:blipFill>
        <p:spPr>
          <a:xfrm>
            <a:off x="842608" y="626940"/>
            <a:ext cx="10515777" cy="3864547"/>
          </a:xfrm>
          <a:prstGeom prst="rect">
            <a:avLst/>
          </a:prstGeom>
        </p:spPr>
      </p:pic>
      <p:pic>
        <p:nvPicPr>
          <p:cNvPr id="13" name="Picture 12">
            <a:extLst>
              <a:ext uri="{FF2B5EF4-FFF2-40B4-BE49-F238E27FC236}">
                <a16:creationId xmlns:a16="http://schemas.microsoft.com/office/drawing/2014/main" id="{58E3FE36-745E-4E92-8419-0A993C513FB5}"/>
              </a:ext>
            </a:extLst>
          </p:cNvPr>
          <p:cNvPicPr>
            <a:picLocks noChangeAspect="1"/>
          </p:cNvPicPr>
          <p:nvPr/>
        </p:nvPicPr>
        <p:blipFill>
          <a:blip r:embed="rId3"/>
          <a:stretch>
            <a:fillRect/>
          </a:stretch>
        </p:blipFill>
        <p:spPr>
          <a:xfrm>
            <a:off x="2969342" y="6095231"/>
            <a:ext cx="6963638" cy="490520"/>
          </a:xfrm>
          <a:prstGeom prst="rect">
            <a:avLst/>
          </a:prstGeom>
        </p:spPr>
      </p:pic>
    </p:spTree>
    <p:extLst>
      <p:ext uri="{BB962C8B-B14F-4D97-AF65-F5344CB8AC3E}">
        <p14:creationId xmlns:p14="http://schemas.microsoft.com/office/powerpoint/2010/main" val="4288083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F0F5-B672-4D31-AA3E-1340A01A435F}"/>
              </a:ext>
            </a:extLst>
          </p:cNvPr>
          <p:cNvSpPr>
            <a:spLocks noGrp="1"/>
          </p:cNvSpPr>
          <p:nvPr>
            <p:ph type="title"/>
          </p:nvPr>
        </p:nvSpPr>
        <p:spPr>
          <a:xfrm>
            <a:off x="1085276" y="3427497"/>
            <a:ext cx="2709975" cy="971785"/>
          </a:xfrm>
        </p:spPr>
        <p:txBody>
          <a:bodyPr>
            <a:normAutofit fontScale="90000"/>
          </a:bodyPr>
          <a:lstStyle/>
          <a:p>
            <a:br>
              <a:rPr lang="en-GB" dirty="0"/>
            </a:br>
            <a:br>
              <a:rPr lang="en-GB" dirty="0"/>
            </a:br>
            <a:r>
              <a:rPr lang="en-GB" dirty="0"/>
              <a:t>Inceptionv3</a:t>
            </a:r>
            <a:br>
              <a:rPr lang="en-GB" dirty="0"/>
            </a:br>
            <a:endParaRPr lang="en-GB" dirty="0"/>
          </a:p>
        </p:txBody>
      </p:sp>
      <p:sp>
        <p:nvSpPr>
          <p:cNvPr id="3" name="Content Placeholder 2">
            <a:extLst>
              <a:ext uri="{FF2B5EF4-FFF2-40B4-BE49-F238E27FC236}">
                <a16:creationId xmlns:a16="http://schemas.microsoft.com/office/drawing/2014/main" id="{C0A42348-2D3C-431A-BBC5-9353FC960B2A}"/>
              </a:ext>
            </a:extLst>
          </p:cNvPr>
          <p:cNvSpPr>
            <a:spLocks noGrp="1"/>
          </p:cNvSpPr>
          <p:nvPr>
            <p:ph idx="1"/>
          </p:nvPr>
        </p:nvSpPr>
        <p:spPr/>
        <p:txBody>
          <a:bodyPr>
            <a:normAutofit fontScale="85000" lnSpcReduction="20000"/>
          </a:bodyPr>
          <a:lstStyle/>
          <a:p>
            <a:pPr algn="just"/>
            <a:endParaRPr lang="en-US" b="0" i="0" dirty="0">
              <a:solidFill>
                <a:srgbClr val="222222"/>
              </a:solidFill>
              <a:effectLst/>
              <a:latin typeface="Lato"/>
            </a:endParaRPr>
          </a:p>
          <a:p>
            <a:pPr algn="just"/>
            <a:endParaRPr lang="en-US" dirty="0">
              <a:solidFill>
                <a:srgbClr val="222222"/>
              </a:solidFill>
              <a:latin typeface="Lato"/>
            </a:endParaRPr>
          </a:p>
          <a:p>
            <a:pPr algn="just"/>
            <a:r>
              <a:rPr lang="en-US" dirty="0">
                <a:solidFill>
                  <a:srgbClr val="222222"/>
                </a:solidFill>
              </a:rPr>
              <a:t>B</a:t>
            </a:r>
            <a:r>
              <a:rPr lang="en-US" b="0" i="0" dirty="0">
                <a:solidFill>
                  <a:srgbClr val="222222"/>
                </a:solidFill>
                <a:effectLst/>
              </a:rPr>
              <a:t>ranching within a layer allows abstraction of features at different spatial scales</a:t>
            </a:r>
          </a:p>
          <a:p>
            <a:pPr algn="just"/>
            <a:r>
              <a:rPr lang="en-US" b="1" i="0" dirty="0">
                <a:solidFill>
                  <a:srgbClr val="222222"/>
                </a:solidFill>
                <a:effectLst/>
              </a:rPr>
              <a:t>In simple terms, the Inception Module just performs convolutions with different filter sizes on the input, performs Max Pooling, and concatenates the result for the next Inception module. The introduction of the 1 * 1 convolution operation reduces the parameters drastically.</a:t>
            </a:r>
          </a:p>
          <a:p>
            <a:pPr algn="just"/>
            <a:r>
              <a:rPr lang="en-US" b="0" i="0" dirty="0">
                <a:solidFill>
                  <a:srgbClr val="222222"/>
                </a:solidFill>
                <a:effectLst/>
              </a:rPr>
              <a:t> Though the number of layers in Inceptionv1 is 22, the </a:t>
            </a:r>
            <a:r>
              <a:rPr lang="en-US" b="1" i="0" dirty="0">
                <a:solidFill>
                  <a:srgbClr val="222222"/>
                </a:solidFill>
                <a:effectLst/>
              </a:rPr>
              <a:t>massive reduction in the parameters makes it a formidable model to beat.</a:t>
            </a:r>
          </a:p>
          <a:p>
            <a:pPr algn="just"/>
            <a:r>
              <a:rPr lang="en-US" b="0" i="0" dirty="0">
                <a:solidFill>
                  <a:srgbClr val="222222"/>
                </a:solidFill>
                <a:effectLst/>
              </a:rPr>
              <a:t>Inceptionv3 model </a:t>
            </a:r>
            <a:r>
              <a:rPr lang="en-US" dirty="0">
                <a:solidFill>
                  <a:srgbClr val="222222"/>
                </a:solidFill>
              </a:rPr>
              <a:t>has</a:t>
            </a:r>
            <a:r>
              <a:rPr lang="en-US" b="0" i="0" dirty="0">
                <a:solidFill>
                  <a:srgbClr val="222222"/>
                </a:solidFill>
                <a:effectLst/>
              </a:rPr>
              <a:t> a few more improvements on v2. The following are the major improvements included:</a:t>
            </a:r>
          </a:p>
          <a:p>
            <a:pPr marL="0" indent="0" algn="l">
              <a:buNone/>
            </a:pPr>
            <a:r>
              <a:rPr lang="en-US" b="0" i="0" dirty="0">
                <a:solidFill>
                  <a:srgbClr val="222222"/>
                </a:solidFill>
                <a:effectLst/>
              </a:rPr>
              <a:t>           -Introduction of Batch </a:t>
            </a:r>
            <a:r>
              <a:rPr lang="en-US" b="0" i="0" dirty="0" err="1">
                <a:solidFill>
                  <a:srgbClr val="222222"/>
                </a:solidFill>
                <a:effectLst/>
              </a:rPr>
              <a:t>Normalisation</a:t>
            </a:r>
            <a:endParaRPr lang="en-US" b="0" i="0" dirty="0">
              <a:solidFill>
                <a:srgbClr val="222222"/>
              </a:solidFill>
              <a:effectLst/>
            </a:endParaRPr>
          </a:p>
          <a:p>
            <a:pPr marL="0" indent="0" algn="l">
              <a:buNone/>
            </a:pPr>
            <a:r>
              <a:rPr lang="en-US" dirty="0">
                <a:solidFill>
                  <a:srgbClr val="222222"/>
                </a:solidFill>
              </a:rPr>
              <a:t>            -</a:t>
            </a:r>
            <a:r>
              <a:rPr lang="en-US" b="0" i="0" dirty="0">
                <a:solidFill>
                  <a:srgbClr val="222222"/>
                </a:solidFill>
                <a:effectLst/>
              </a:rPr>
              <a:t>More factorization</a:t>
            </a:r>
          </a:p>
          <a:p>
            <a:pPr marL="0" indent="0" algn="l">
              <a:buNone/>
            </a:pPr>
            <a:r>
              <a:rPr lang="en-US" b="0" i="0" dirty="0">
                <a:solidFill>
                  <a:srgbClr val="222222"/>
                </a:solidFill>
                <a:effectLst/>
              </a:rPr>
              <a:t>            -</a:t>
            </a:r>
            <a:r>
              <a:rPr lang="en-US" b="0" i="0" dirty="0" err="1">
                <a:solidFill>
                  <a:srgbClr val="222222"/>
                </a:solidFill>
                <a:effectLst/>
              </a:rPr>
              <a:t>RMSProp</a:t>
            </a:r>
            <a:r>
              <a:rPr lang="en-US" b="0" i="0" dirty="0">
                <a:solidFill>
                  <a:srgbClr val="222222"/>
                </a:solidFill>
                <a:effectLst/>
              </a:rPr>
              <a:t> </a:t>
            </a:r>
            <a:r>
              <a:rPr lang="en-US" b="0" i="0" dirty="0" err="1">
                <a:solidFill>
                  <a:srgbClr val="222222"/>
                </a:solidFill>
                <a:effectLst/>
              </a:rPr>
              <a:t>Optimiser</a:t>
            </a:r>
            <a:endParaRPr lang="en-US" b="0" i="0" dirty="0">
              <a:solidFill>
                <a:srgbClr val="222222"/>
              </a:solidFill>
              <a:effectLst/>
            </a:endParaRPr>
          </a:p>
          <a:p>
            <a:pPr algn="just"/>
            <a:endParaRPr lang="en-US" b="0" i="0" dirty="0">
              <a:solidFill>
                <a:srgbClr val="222222"/>
              </a:solidFill>
              <a:effectLst/>
              <a:latin typeface="Lato"/>
            </a:endParaRPr>
          </a:p>
          <a:p>
            <a:endParaRPr lang="en-GB" dirty="0"/>
          </a:p>
        </p:txBody>
      </p:sp>
      <p:pic>
        <p:nvPicPr>
          <p:cNvPr id="5" name="Picture 4" descr="Diagram&#10;&#10;Description automatically generated">
            <a:extLst>
              <a:ext uri="{FF2B5EF4-FFF2-40B4-BE49-F238E27FC236}">
                <a16:creationId xmlns:a16="http://schemas.microsoft.com/office/drawing/2014/main" id="{38C08658-0B3B-4028-831E-570A80EA714C}"/>
              </a:ext>
            </a:extLst>
          </p:cNvPr>
          <p:cNvPicPr>
            <a:picLocks noChangeAspect="1"/>
          </p:cNvPicPr>
          <p:nvPr/>
        </p:nvPicPr>
        <p:blipFill>
          <a:blip r:embed="rId2"/>
          <a:stretch>
            <a:fillRect/>
          </a:stretch>
        </p:blipFill>
        <p:spPr>
          <a:xfrm>
            <a:off x="447046" y="570271"/>
            <a:ext cx="4132905" cy="3042478"/>
          </a:xfrm>
          <a:prstGeom prst="rect">
            <a:avLst/>
          </a:prstGeom>
        </p:spPr>
      </p:pic>
    </p:spTree>
    <p:extLst>
      <p:ext uri="{BB962C8B-B14F-4D97-AF65-F5344CB8AC3E}">
        <p14:creationId xmlns:p14="http://schemas.microsoft.com/office/powerpoint/2010/main" val="117083725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{39C194FD-E8AB-4F5D-839E-0B250AAD1915}tf16401371</Template>
  <TotalTime>3948</TotalTime>
  <Words>971</Words>
  <Application>Microsoft Office PowerPoint</Application>
  <PresentationFormat>Widescreen</PresentationFormat>
  <Paragraphs>108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 Light</vt:lpstr>
      <vt:lpstr>charter</vt:lpstr>
      <vt:lpstr>Lato</vt:lpstr>
      <vt:lpstr>Rockwell</vt:lpstr>
      <vt:lpstr>Wingdings</vt:lpstr>
      <vt:lpstr>Atlas</vt:lpstr>
      <vt:lpstr>Early-Fire-Detection</vt:lpstr>
      <vt:lpstr>Problem definition: Early fire detection</vt:lpstr>
      <vt:lpstr>Visual sensors advantages and problems</vt:lpstr>
      <vt:lpstr>Solution : Pre-Trained Models for Image Classification</vt:lpstr>
      <vt:lpstr>How the solution will be used in practice - how will I interact with it?</vt:lpstr>
      <vt:lpstr>Models fit to data are:</vt:lpstr>
      <vt:lpstr> CNN model contains: </vt:lpstr>
      <vt:lpstr>CNN Architecture</vt:lpstr>
      <vt:lpstr>  Inceptionv3 </vt:lpstr>
      <vt:lpstr>Resnet50</vt:lpstr>
      <vt:lpstr>PowerPoint Presentation</vt:lpstr>
      <vt:lpstr>Experiment models/parameters recorded and logged</vt:lpstr>
      <vt:lpstr>CNN  / SGD / lr=0.03 test loss is bigger than training loss: underfitting</vt:lpstr>
      <vt:lpstr>Different learning rate and the effect of using Nesterov</vt:lpstr>
      <vt:lpstr>-One layer added -More channels, more filters (much slower) -Batch  Normalization</vt:lpstr>
      <vt:lpstr>Inception tensorboard runs_inception_part1_0_001_64_Adam_CrossEnt</vt:lpstr>
      <vt:lpstr>Inception tensorboard runs_inception_part120_001_64_Adam_CrossEnt</vt:lpstr>
      <vt:lpstr>No  overfitting as the loss curves are very close in test and training data</vt:lpstr>
      <vt:lpstr>Basic CNN 30 epochs  lr =0.01</vt:lpstr>
      <vt:lpstr>Performance evaluated on test set: Resnet50 SGD</vt:lpstr>
      <vt:lpstr>Performance evaluated on test set: Resnet50 with Adam optimiser / lr=0.001is our final model as it has the highest F1 score and accuracy</vt:lpstr>
      <vt:lpstr>Visualization test data Resnet50</vt:lpstr>
      <vt:lpstr>To do:</vt:lpstr>
      <vt:lpstr>Other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kautar</dc:creator>
  <cp:lastModifiedBy>kautar</cp:lastModifiedBy>
  <cp:revision>41</cp:revision>
  <dcterms:created xsi:type="dcterms:W3CDTF">2021-08-30T10:41:08Z</dcterms:created>
  <dcterms:modified xsi:type="dcterms:W3CDTF">2021-09-06T15:44:12Z</dcterms:modified>
</cp:coreProperties>
</file>