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5f695119_1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5f695119_1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e5f695119_1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e5f695119_1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e5f695119_1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e5f695119_1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e5f695119_1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e5f695119_1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e5f695119_1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e5f695119_1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e5f695119_1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e5f695119_1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e5f695119_1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e5f695119_1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5f695119_1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e5f695119_1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5f69511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5f69511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5f695119_1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e5f695119_1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5f695119_1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5f695119_1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e5795c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e5795c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nowflake.com/en/user-guide/data-load-gcs-config.html#step-1-create-a-cloud-storage-integration-in-snowflake" TargetMode="External"/><Relationship Id="rId4" Type="http://schemas.openxmlformats.org/officeDocument/2006/relationships/hyperlink" Target="https://docs.snowflake.com/en/user-guide/data-load-gcs-config.html#step-2-retrieve-the-cloud-storage-service-account-for-your-snowflake-account" TargetMode="External"/><Relationship Id="rId5" Type="http://schemas.openxmlformats.org/officeDocument/2006/relationships/hyperlink" Target="https://docs.snowflake.com/en/user-guide/data-load-gcs-config.html#step-3-grant-the-service-account-permissions-to-access-bucket-objects" TargetMode="External"/><Relationship Id="rId6" Type="http://schemas.openxmlformats.org/officeDocument/2006/relationships/hyperlink" Target="https://docs.snowflake.com/en/user-guide/data-load-gcs-config.html#step-4-create-an-external-stage" TargetMode="External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snowflake.com/en/sql-reference/sql/remove.htm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Crimes UK </a:t>
            </a:r>
            <a:r>
              <a:rPr lang="en-GB"/>
              <a:t>Pipeline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Kaoutar Nahli Yahloul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History in Snowflake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dk2"/>
                </a:solidFill>
              </a:rPr>
              <a:t>-</a:t>
            </a:r>
            <a:r>
              <a:rPr lang="en-GB" sz="1200" u="sng">
                <a:solidFill>
                  <a:schemeClr val="dk2"/>
                </a:solidFill>
              </a:rPr>
              <a:t>Uploading column month as date </a:t>
            </a:r>
            <a:endParaRPr sz="12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dk2"/>
                </a:solidFill>
              </a:rPr>
              <a:t>-Uploading only relevant columns</a:t>
            </a:r>
            <a:endParaRPr sz="12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2743400"/>
            <a:ext cx="9144003" cy="177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on snowflake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Number of crimes by type and location each month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2470617"/>
            <a:ext cx="9144003" cy="183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history to analytics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-1826" l="-13432" r="9059" t="-2546"/>
          <a:stretch/>
        </p:blipFill>
        <p:spPr>
          <a:xfrm>
            <a:off x="4689875" y="1820525"/>
            <a:ext cx="3257026" cy="26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707" y="1919075"/>
            <a:ext cx="2799892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>
                <a:solidFill>
                  <a:schemeClr val="dk2"/>
                </a:solidFill>
              </a:rPr>
              <a:t>                       </a:t>
            </a:r>
            <a:r>
              <a:rPr b="1" lang="en-GB" sz="3000">
                <a:solidFill>
                  <a:srgbClr val="1155CC"/>
                </a:solidFill>
              </a:rPr>
              <a:t>Thank you! </a:t>
            </a:r>
            <a:endParaRPr b="1" sz="30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Design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11" y="1770925"/>
            <a:ext cx="5668339" cy="33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384050"/>
            <a:ext cx="82221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Composer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ully managed orchestration service built on airflow. </a:t>
            </a:r>
            <a:r>
              <a:rPr lang="en-GB" sz="1400"/>
              <a:t> </a:t>
            </a:r>
            <a:endParaRPr sz="14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540475" y="2033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-GB" sz="1200">
                <a:solidFill>
                  <a:schemeClr val="dk2"/>
                </a:solidFill>
              </a:rPr>
              <a:t>Create new service account and grant required permissions: admin for storage and composer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-GB" sz="1200">
                <a:solidFill>
                  <a:schemeClr val="dk2"/>
                </a:solidFill>
              </a:rPr>
              <a:t>Create a new composer(1.17.8) environment with airflow(2.1.4)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-GB" sz="1200">
                <a:solidFill>
                  <a:schemeClr val="dk2"/>
                </a:solidFill>
              </a:rPr>
              <a:t>Install following packages snowflake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-GB" sz="1200">
                <a:solidFill>
                  <a:schemeClr val="dk2"/>
                </a:solidFill>
              </a:rPr>
              <a:t>Configure connection between airflow and snowflake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225" y="2912250"/>
            <a:ext cx="4508775" cy="15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60950" y="137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176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295"/>
              <a:t>Integration for Google Cloud Storage in snowflake</a:t>
            </a:r>
            <a:endParaRPr sz="3295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647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1: Create a Cloud Storage Integration in Snowflake</a:t>
            </a:r>
            <a:endParaRPr sz="1200">
              <a:solidFill>
                <a:schemeClr val="dk2"/>
              </a:solidFill>
            </a:endParaRPr>
          </a:p>
          <a:p>
            <a:pPr indent="-304800" lvl="0" marL="647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2: Retrieve the Cloud Storage Service Account for your Snowflake Account</a:t>
            </a:r>
            <a:endParaRPr sz="1200">
              <a:solidFill>
                <a:schemeClr val="dk2"/>
              </a:solidFill>
            </a:endParaRPr>
          </a:p>
          <a:p>
            <a:pPr indent="-304800" lvl="0" marL="647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3: Grant the Service Account Permissions to Access Bucket Objects</a:t>
            </a:r>
            <a:endParaRPr sz="1200">
              <a:solidFill>
                <a:schemeClr val="dk2"/>
              </a:solidFill>
            </a:endParaRPr>
          </a:p>
          <a:p>
            <a:pPr indent="-304800" lvl="0" marL="647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4: Create an External Stage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5700" y="2909700"/>
            <a:ext cx="6089176" cy="22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Download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-Using CSV: range date, crime data, it generates a csv file per force 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5" y="1752900"/>
            <a:ext cx="5310750" cy="245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675" y="2150850"/>
            <a:ext cx="2962574" cy="16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177525"/>
            <a:ext cx="8520600" cy="2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Police.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Libraries: requests, json, pandas, police_apis</a:t>
            </a:r>
            <a:endParaRPr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957030" y="1759262"/>
            <a:ext cx="7380855" cy="732285"/>
            <a:chOff x="630730" y="880977"/>
            <a:chExt cx="7380855" cy="731700"/>
          </a:xfrm>
        </p:grpSpPr>
        <p:sp>
          <p:nvSpPr>
            <p:cNvPr id="104" name="Google Shape;104;p18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1155CC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Forces</a:t>
              </a:r>
              <a:r>
                <a:rPr lang="en-GB" sz="420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20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 of all the police forces available via the API except the British Transport Police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8"/>
          <p:cNvGrpSpPr/>
          <p:nvPr/>
        </p:nvGrpSpPr>
        <p:grpSpPr>
          <a:xfrm>
            <a:off x="426000" y="2644330"/>
            <a:ext cx="7550387" cy="732285"/>
            <a:chOff x="99700" y="1765338"/>
            <a:chExt cx="7550387" cy="731700"/>
          </a:xfrm>
        </p:grpSpPr>
        <p:sp>
          <p:nvSpPr>
            <p:cNvPr id="108" name="Google Shape;108;p18"/>
            <p:cNvSpPr txBox="1"/>
            <p:nvPr/>
          </p:nvSpPr>
          <p:spPr>
            <a:xfrm>
              <a:off x="99700" y="1815550"/>
              <a:ext cx="2615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1155CC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Neighbourhoods</a:t>
              </a:r>
              <a:endParaRPr sz="2400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 for neighbourhoods in a force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8"/>
          <p:cNvGrpSpPr/>
          <p:nvPr/>
        </p:nvGrpSpPr>
        <p:grpSpPr>
          <a:xfrm>
            <a:off x="1143850" y="3526135"/>
            <a:ext cx="6469838" cy="732285"/>
            <a:chOff x="817550" y="2646438"/>
            <a:chExt cx="6469838" cy="731700"/>
          </a:xfrm>
        </p:grpSpPr>
        <p:sp>
          <p:nvSpPr>
            <p:cNvPr id="112" name="Google Shape;112;p18"/>
            <p:cNvSpPr txBox="1"/>
            <p:nvPr/>
          </p:nvSpPr>
          <p:spPr>
            <a:xfrm>
              <a:off x="817550" y="2696625"/>
              <a:ext cx="1897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1155CC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Boundaries</a:t>
              </a:r>
              <a:endParaRPr sz="2400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Join latitude and longitude in the right format to request street level crimes using poly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912521" y="4411217"/>
            <a:ext cx="6339667" cy="732285"/>
            <a:chOff x="586221" y="3530813"/>
            <a:chExt cx="6339667" cy="731700"/>
          </a:xfrm>
        </p:grpSpPr>
        <p:sp>
          <p:nvSpPr>
            <p:cNvPr id="116" name="Google Shape;116;p18"/>
            <p:cNvSpPr txBox="1"/>
            <p:nvPr/>
          </p:nvSpPr>
          <p:spPr>
            <a:xfrm>
              <a:off x="586221" y="3586500"/>
              <a:ext cx="2111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1155CC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Street level crimes</a:t>
              </a:r>
              <a:endParaRPr sz="2400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 status code in response to a GET request longer than 4094 characters. Use Post instead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Considerations</a:t>
            </a:r>
            <a:r>
              <a:rPr lang="en-GB"/>
              <a:t> over the data: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300">
                <a:solidFill>
                  <a:srgbClr val="000000"/>
                </a:solidFill>
              </a:rPr>
              <a:t> Location is </a:t>
            </a:r>
            <a:r>
              <a:rPr b="1" lang="en-GB" sz="1300">
                <a:solidFill>
                  <a:srgbClr val="000000"/>
                </a:solidFill>
              </a:rPr>
              <a:t>anonymous</a:t>
            </a:r>
            <a:r>
              <a:rPr lang="en-GB" sz="1300">
                <a:solidFill>
                  <a:srgbClr val="000000"/>
                </a:solidFill>
              </a:rPr>
              <a:t> so it will be approximate using </a:t>
            </a:r>
            <a:r>
              <a:rPr lang="en-GB" sz="1300">
                <a:solidFill>
                  <a:srgbClr val="000000"/>
                </a:solidFill>
              </a:rPr>
              <a:t>interesting</a:t>
            </a:r>
            <a:r>
              <a:rPr lang="en-GB" sz="1300">
                <a:solidFill>
                  <a:srgbClr val="000000"/>
                </a:solidFill>
              </a:rPr>
              <a:t> points and </a:t>
            </a:r>
            <a:r>
              <a:rPr lang="en-GB" sz="1300">
                <a:solidFill>
                  <a:srgbClr val="000000"/>
                </a:solidFill>
              </a:rPr>
              <a:t>Ordnance</a:t>
            </a:r>
            <a:r>
              <a:rPr lang="en-GB" sz="1300">
                <a:solidFill>
                  <a:srgbClr val="000000"/>
                </a:solidFill>
              </a:rPr>
              <a:t> Survey points.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300">
                <a:solidFill>
                  <a:srgbClr val="000000"/>
                </a:solidFill>
              </a:rPr>
              <a:t>Master points have </a:t>
            </a:r>
            <a:r>
              <a:rPr b="1" lang="en-GB" sz="1300">
                <a:solidFill>
                  <a:srgbClr val="000000"/>
                </a:solidFill>
              </a:rPr>
              <a:t>more than 8 or 0 zip codes</a:t>
            </a:r>
            <a:r>
              <a:rPr lang="en-GB" sz="1300">
                <a:solidFill>
                  <a:srgbClr val="000000"/>
                </a:solidFill>
              </a:rPr>
              <a:t>, are at the center of the street or a hightlighed place such as shopping center or a nightclub.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1300">
                <a:solidFill>
                  <a:srgbClr val="000000"/>
                </a:solidFill>
              </a:rPr>
              <a:t>Missing data</a:t>
            </a:r>
            <a:r>
              <a:rPr lang="en-GB" sz="1300">
                <a:solidFill>
                  <a:srgbClr val="000000"/>
                </a:solidFill>
              </a:rPr>
              <a:t> all data with no Location and data with other crimes. No locations could mean 20 km far from any master point.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1300">
                <a:solidFill>
                  <a:srgbClr val="000000"/>
                </a:solidFill>
              </a:rPr>
              <a:t>Requests to  be repeated every month. Data is </a:t>
            </a:r>
            <a:r>
              <a:rPr lang="en-GB" sz="1300">
                <a:solidFill>
                  <a:srgbClr val="000000"/>
                </a:solidFill>
              </a:rPr>
              <a:t>downloaded</a:t>
            </a:r>
            <a:r>
              <a:rPr lang="en-GB" sz="1300">
                <a:solidFill>
                  <a:srgbClr val="000000"/>
                </a:solidFill>
              </a:rPr>
              <a:t> as a json that we can transform to csv.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1300">
                <a:solidFill>
                  <a:srgbClr val="000000"/>
                </a:solidFill>
              </a:rPr>
              <a:t>Test validation to get the latest month available to avoid duplicates: Make sure the last month is a new one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DataFrame for a </a:t>
            </a:r>
            <a:r>
              <a:rPr lang="en-GB"/>
              <a:t>neighbourhood: </a:t>
            </a:r>
            <a:r>
              <a:rPr lang="en-GB" sz="1500"/>
              <a:t>pd.json_normalize(data): crime type, approximate location(anonymous), month</a:t>
            </a:r>
            <a:endParaRPr sz="15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25" y="1919075"/>
            <a:ext cx="550197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bulk data to snowflake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55675" y="17028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-GB" sz="1200">
                <a:solidFill>
                  <a:schemeClr val="dk2"/>
                </a:solidFill>
              </a:rPr>
              <a:t>Preparing files into optimal format: csv comma separated, No commas on the names.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-GB" sz="1200">
                <a:solidFill>
                  <a:schemeClr val="dk2"/>
                </a:solidFill>
              </a:rPr>
              <a:t>Stage the data: make snowflake aware of the existence of the data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-GB" sz="1200">
                <a:solidFill>
                  <a:schemeClr val="dk2"/>
                </a:solidFill>
              </a:rPr>
              <a:t>Create database and table with the </a:t>
            </a:r>
            <a:r>
              <a:rPr lang="en-GB" sz="1200">
                <a:solidFill>
                  <a:schemeClr val="dk2"/>
                </a:solidFill>
              </a:rPr>
              <a:t>appropriate</a:t>
            </a:r>
            <a:r>
              <a:rPr lang="en-GB" sz="1200">
                <a:solidFill>
                  <a:schemeClr val="dk2"/>
                </a:solidFill>
              </a:rPr>
              <a:t> schema: </a:t>
            </a:r>
            <a:r>
              <a:rPr lang="en-GB" sz="1200">
                <a:solidFill>
                  <a:schemeClr val="dk2"/>
                </a:solidFill>
              </a:rPr>
              <a:t>History</a:t>
            </a:r>
            <a:r>
              <a:rPr lang="en-GB" sz="1200">
                <a:solidFill>
                  <a:schemeClr val="dk2"/>
                </a:solidFill>
              </a:rPr>
              <a:t> table </a:t>
            </a:r>
            <a:endParaRPr sz="1200" u="sng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-GB" sz="1200">
                <a:solidFill>
                  <a:schemeClr val="dk2"/>
                </a:solidFill>
              </a:rPr>
              <a:t>Copy the data into the table: snowflake won’t reload data that has been already loaded. </a:t>
            </a:r>
            <a:r>
              <a:rPr lang="en-GB" sz="1200">
                <a:solidFill>
                  <a:srgbClr val="FF0000"/>
                </a:solidFill>
              </a:rPr>
              <a:t>Schedule loads at the beginning of each month by creating a task or schedule through airflow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-GB" sz="1200">
                <a:solidFill>
                  <a:schemeClr val="dk2"/>
                </a:solidFill>
              </a:rPr>
              <a:t>After the load completes, use the </a:t>
            </a:r>
            <a:r>
              <a:rPr lang="en-GB" sz="12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REMOVE</a:t>
            </a:r>
            <a:r>
              <a:rPr lang="en-GB" sz="1200">
                <a:solidFill>
                  <a:schemeClr val="dk2"/>
                </a:solidFill>
              </a:rPr>
              <a:t> command to remove the files in the stage.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475" y="3970150"/>
            <a:ext cx="1050175" cy="72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937" y="3580475"/>
            <a:ext cx="957900" cy="2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0275" y="3985400"/>
            <a:ext cx="957900" cy="68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5625" y="3801750"/>
            <a:ext cx="649700" cy="10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64800" y="3859225"/>
            <a:ext cx="1050175" cy="122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