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530B-4287-0C40-E128-DC4878370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6545F-3138-0B32-E668-AE4A48675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FB52-9D7D-9A4D-B50F-24EA5758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A67-0523-4C7B-9257-9A921654357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1EA55-310F-4C24-395F-9BEF5DE3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7CA6-97C8-9AA3-88C8-7B305B8E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6BF0-B43A-4872-A1A7-5EE48971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3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5DA9-A575-C50F-3D69-94FEBB08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323CD-EE8E-C902-ED6C-4BA7BD961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E907-43DC-FC86-2271-E0AC6526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A67-0523-4C7B-9257-9A921654357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A448-3CE9-1F9C-A3C1-D97532B6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A0CE-EE9A-C07F-764E-69CFCD51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6BF0-B43A-4872-A1A7-5EE48971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8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C190A-E8FF-FFF1-C457-D67CF3530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90692-63F4-BF27-31C1-A3AEF77CE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A5EB-CCD2-B86E-A098-08CA389A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A67-0523-4C7B-9257-9A921654357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0136-63A6-47AF-7393-75423ED3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2092-5866-4445-44E2-5F49C9A9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6BF0-B43A-4872-A1A7-5EE48971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64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E04A-46C9-0181-6124-8426361A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BEDF-7134-E3FF-E4DD-ADBF3EE9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9A1E-A6D7-BECC-E55D-A030A65D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A67-0523-4C7B-9257-9A921654357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C9F6-EF1D-D120-4876-8662E034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17D0A-1708-7BE9-3779-BB0ECA8D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6BF0-B43A-4872-A1A7-5EE48971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3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76F7-A89A-BBD3-89C3-CBB8BFDE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C382-5368-653F-19D3-1D6C5FE9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8F775-9D5A-07B9-8BC1-510A9603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A67-0523-4C7B-9257-9A921654357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8CF27-E1EB-9FB6-56B5-B4B65658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12E6-7355-2B99-ED96-176C7103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6BF0-B43A-4872-A1A7-5EE48971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0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B239-BA48-925F-09B0-41072982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78B3E-705F-4BCA-BEFF-EB4CFFECC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AA091-9AD1-55F6-314B-2E70C788A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1A55C-5056-091E-ED1C-1B3E6D6E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A67-0523-4C7B-9257-9A921654357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40A2-8B1F-63AF-AF35-C1BCC350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AD8F-98ED-A35A-4C78-4B3C57E4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6BF0-B43A-4872-A1A7-5EE48971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9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4F9C-FFDB-4569-D867-9E3BD31F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7D626-A818-1812-80B7-4CFE0B8A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BD7CD-C450-154A-A8A0-3E2A884D9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4AC6C-BA27-9984-2D8E-07C6279D5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0AE37-34FD-2162-6AD5-FE5AC8339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84DDC-DE87-E5A2-BCCA-9A2B6056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A67-0523-4C7B-9257-9A921654357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07C21-DF81-01C0-53C5-E8C90CB1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9190C-1C06-89AB-29E6-F55AFA45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6BF0-B43A-4872-A1A7-5EE48971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4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9F11-03A2-6874-FC5A-36D48F20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B5D29-073F-F2AC-0264-E8E86D74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A67-0523-4C7B-9257-9A921654357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00424-A9D5-C9EC-D637-DD1D1005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944F0-F64D-5DD5-3F79-8F5273EE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6BF0-B43A-4872-A1A7-5EE48971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8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DC949-9BA6-AB40-C26D-EC389857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A67-0523-4C7B-9257-9A921654357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20A67-2D77-A1F0-5F70-F6E3CB3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BED73-2B95-45E8-CC97-37EE2ED4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6BF0-B43A-4872-A1A7-5EE48971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92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3B18-4C41-6BFF-B472-8D0C43ED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4EE7-83C0-49C7-B4A1-4BC3199CE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26249-6A0B-BD73-B199-873E208A5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E7829-0890-94A0-706C-23BE0519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A67-0523-4C7B-9257-9A921654357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93D5C-CB1C-E3C5-E0CB-5DEE42FD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6556F-FC22-A07E-37D9-9ADC4E73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6BF0-B43A-4872-A1A7-5EE48971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7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2089-62D5-B460-8A95-94DD14C1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782A0-F41B-EC5B-76D2-229FA0071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150CF-51AC-CE32-3516-9EDDEFE79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C582-BFD4-8A31-5D38-D0DE25F8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A67-0523-4C7B-9257-9A921654357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98010-C339-E7B7-D2D3-35210629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3DAB4-7A77-372A-155A-9F20AA92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6BF0-B43A-4872-A1A7-5EE48971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D4BCD-273D-2B2C-C3F5-66DC0AA4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D149-9ACF-4E4B-FF4B-97A6F2BF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0771D-41CF-D918-6BD9-7F90DABEF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1A67-0523-4C7B-9257-9A9216543579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FCCE9-1331-7AE9-571D-0E4476FDA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AAFD1-94E1-553A-21FA-C3B77FC45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6BF0-B43A-4872-A1A7-5EE48971B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9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5B5F-7930-ECAB-192F-F03F75429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DB48C-4BFC-48D9-6CC8-1ACB8EB3D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87DF0-287F-F653-809E-3019E0B9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881" y="0"/>
            <a:ext cx="12373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1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F12B-155A-4112-073E-AFB1CCC4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4883-EAE1-95AA-0EA6-DB8264DE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CAFAD-6F08-F747-342B-8369BB91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40" y="9728"/>
            <a:ext cx="1224748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16D948-5F19-73AA-004B-AA68E05D1F6B}"/>
              </a:ext>
            </a:extLst>
          </p:cNvPr>
          <p:cNvSpPr txBox="1"/>
          <p:nvPr/>
        </p:nvSpPr>
        <p:spPr>
          <a:xfrm>
            <a:off x="2869660" y="2905271"/>
            <a:ext cx="5894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96289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65CE-3FF0-F8C8-9E54-73C1BEC5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CEA0-73E4-A2DB-9D34-0A1D6CFC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8E7C1-C3EA-A636-FAE4-F82F85CA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565"/>
            <a:ext cx="12192000" cy="68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8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346E-10C0-34C8-7928-8EB72AA3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84EF7-8CCE-9901-15B2-319F4B4F8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658B4-63E0-6B02-E507-38727C2E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08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37D1-10B8-F8A1-D0AD-9EC5E457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A46E-2907-A092-30E7-8FAC4A015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25C77-B2DE-967C-167E-38DB5C989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40" y="0"/>
            <a:ext cx="1224748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4D3D28-327D-517C-9594-A2CAD444B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83" y="377185"/>
            <a:ext cx="11312943" cy="1362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4C584-3EFF-1F03-A572-8B0D638FD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84" y="2085244"/>
            <a:ext cx="6925671" cy="4348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926F5C-0140-FB63-C456-6DF86168576F}"/>
              </a:ext>
            </a:extLst>
          </p:cNvPr>
          <p:cNvSpPr txBox="1"/>
          <p:nvPr/>
        </p:nvSpPr>
        <p:spPr>
          <a:xfrm>
            <a:off x="7481455" y="2085244"/>
            <a:ext cx="4368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This screen presents a high-level overview of diabetic trends across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an average </a:t>
            </a:r>
            <a:r>
              <a:rPr lang="en-US" sz="1600" b="1" dirty="0"/>
              <a:t>BMI of 29.18</a:t>
            </a:r>
            <a:r>
              <a:rPr lang="en-US" sz="1600" dirty="0"/>
              <a:t>, the population hovers on the brink of obesity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average fasting glucose (132.48 mg/dL)</a:t>
            </a:r>
            <a:r>
              <a:rPr lang="en-US" sz="1600" dirty="0"/>
              <a:t> places most individuals in the </a:t>
            </a:r>
            <a:r>
              <a:rPr lang="en-US" sz="1600" b="1" dirty="0"/>
              <a:t>prediabetic zone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Alarmingly, </a:t>
            </a:r>
            <a:r>
              <a:rPr lang="en-US" sz="1600" b="1" dirty="0"/>
              <a:t>85% of the sample</a:t>
            </a:r>
            <a:r>
              <a:rPr lang="en-US" sz="1600" dirty="0"/>
              <a:t> is already classified as diabetic</a:t>
            </a:r>
          </a:p>
          <a:p>
            <a:pPr>
              <a:buNone/>
            </a:pPr>
            <a:r>
              <a:rPr lang="en-US" sz="1600" dirty="0"/>
              <a:t>Ethnic distribution reveals a </a:t>
            </a:r>
            <a:r>
              <a:rPr lang="en-US" sz="1600" b="1" dirty="0"/>
              <a:t>uniformly high prevalence</a:t>
            </a:r>
            <a:r>
              <a:rPr lang="en-US" sz="1600" dirty="0"/>
              <a:t>, with Hispanic and Black groups showing slightly elevated counts.</a:t>
            </a:r>
          </a:p>
          <a:p>
            <a:pPr>
              <a:buNone/>
            </a:pPr>
            <a:br>
              <a:rPr lang="en-US" sz="1600" dirty="0"/>
            </a:br>
            <a:r>
              <a:rPr lang="en-US" sz="1600" dirty="0"/>
              <a:t>The </a:t>
            </a:r>
            <a:r>
              <a:rPr lang="en-US" sz="1600" b="1" dirty="0"/>
              <a:t>30–44 age group</a:t>
            </a:r>
            <a:r>
              <a:rPr lang="en-US" sz="1600" dirty="0"/>
              <a:t> carries the highest diabetic burden — a critical target for prevention efforts.</a:t>
            </a:r>
          </a:p>
          <a:p>
            <a:r>
              <a:rPr lang="en-US" sz="1600" dirty="0"/>
              <a:t>Gender-wise, the split is nearly even, underscoring that </a:t>
            </a:r>
            <a:r>
              <a:rPr lang="en-US" sz="1600" b="1" dirty="0"/>
              <a:t>diabetes is a universal risk, not gendered.</a:t>
            </a:r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0446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8496F-428E-B9AB-DD67-EE9487269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D9A0-C238-26F3-69E3-06A8FD68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6A52-4E04-8313-1BC0-51FC4979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D9B70-2827-96F3-38E9-279531A8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40" y="0"/>
            <a:ext cx="1224748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755626-7640-DB37-C021-5C69C221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18" y="1210108"/>
            <a:ext cx="5321199" cy="4437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FACA6-AD15-1AFB-AB92-741CE150A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757" y="365125"/>
            <a:ext cx="4753638" cy="2210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7D7E40-87B9-DF75-C807-70CB7ED5EE8B}"/>
              </a:ext>
            </a:extLst>
          </p:cNvPr>
          <p:cNvSpPr txBox="1"/>
          <p:nvPr/>
        </p:nvSpPr>
        <p:spPr>
          <a:xfrm>
            <a:off x="6188991" y="3076555"/>
            <a:ext cx="5321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glucose levels generally increase with BMI, HbA1c tells the real story — </a:t>
            </a:r>
            <a:r>
              <a:rPr lang="en-US" u="sng" dirty="0"/>
              <a:t>revealing elevated chronic risk even in normal and overweight groups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Ethnic differences are notable, with certain populations showing high baseline risk regardless of weight or age group.</a:t>
            </a:r>
          </a:p>
          <a:p>
            <a:endParaRPr lang="en-US" dirty="0"/>
          </a:p>
          <a:p>
            <a:pPr algn="ctr"/>
            <a:r>
              <a:rPr lang="en-US" b="1" dirty="0"/>
              <a:t>The takeaway: screening should go beyond weight, and focus on hidden metabolic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945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3EA1E-C305-A770-E31C-FB13D9DEC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42EA-5569-B060-5B41-F2FFCF40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51FB-D374-B7A4-1BFC-42C08E80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D7EF5-5D16-8791-A6DC-3C855FF2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40" y="0"/>
            <a:ext cx="122474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F3935-1D45-74B8-668E-FD36AAEFA998}"/>
              </a:ext>
            </a:extLst>
          </p:cNvPr>
          <p:cNvSpPr txBox="1"/>
          <p:nvPr/>
        </p:nvSpPr>
        <p:spPr>
          <a:xfrm>
            <a:off x="2512291" y="365125"/>
            <a:ext cx="7767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Balanced Dataset for Balanced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6E8B88-CA67-0A56-F95C-243F9255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30" y="1134096"/>
            <a:ext cx="4124901" cy="20386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D1FBAF-D675-2F52-C27C-1A5BAFDA0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915" y="1243650"/>
            <a:ext cx="4163006" cy="18195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785530-7B99-7211-5C7C-90CCBFD7D340}"/>
              </a:ext>
            </a:extLst>
          </p:cNvPr>
          <p:cNvSpPr txBox="1"/>
          <p:nvPr/>
        </p:nvSpPr>
        <p:spPr>
          <a:xfrm>
            <a:off x="713940" y="3449578"/>
            <a:ext cx="47539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/>
              <a:t>To ensure fairness, generalizability, and unbiased predictions in our model, we’ve constructed a </a:t>
            </a:r>
            <a:r>
              <a:rPr lang="en-US" b="1" dirty="0"/>
              <a:t>balanced dataset</a:t>
            </a:r>
            <a:r>
              <a:rPr lang="en-US" dirty="0"/>
              <a:t> across all diagnostic stages — </a:t>
            </a:r>
            <a:r>
              <a:rPr lang="en-US" b="1" dirty="0"/>
              <a:t>Normal</a:t>
            </a:r>
            <a:r>
              <a:rPr lang="en-US" dirty="0"/>
              <a:t>, </a:t>
            </a:r>
            <a:r>
              <a:rPr lang="en-US" b="1" dirty="0"/>
              <a:t>Prediabetes</a:t>
            </a:r>
            <a:r>
              <a:rPr lang="en-US" dirty="0"/>
              <a:t>, and </a:t>
            </a:r>
            <a:r>
              <a:rPr lang="en-US" b="1" dirty="0"/>
              <a:t>Diabetes</a:t>
            </a:r>
            <a:r>
              <a:rPr lang="en-US" dirty="0"/>
              <a:t>.</a:t>
            </a:r>
          </a:p>
          <a:p>
            <a:pPr algn="ctr">
              <a:buNone/>
            </a:pPr>
            <a:endParaRPr lang="en-US" dirty="0"/>
          </a:p>
          <a:p>
            <a:pPr algn="ctr"/>
            <a:r>
              <a:rPr lang="en-US" dirty="0"/>
              <a:t>This balance ensures that our classification and predictive models do not favor any one class, and remain robust for early detection as well as advanced diagnosis.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7D3CC-B779-83D8-8DD5-D78D8CFC1AC1}"/>
              </a:ext>
            </a:extLst>
          </p:cNvPr>
          <p:cNvSpPr txBox="1"/>
          <p:nvPr/>
        </p:nvSpPr>
        <p:spPr>
          <a:xfrm>
            <a:off x="6643903" y="3319055"/>
            <a:ext cx="5111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/>
              <a:t>The matrix highlights the </a:t>
            </a:r>
            <a:r>
              <a:rPr lang="en-US" b="1" dirty="0"/>
              <a:t>intersectional risk pattern</a:t>
            </a:r>
            <a:r>
              <a:rPr lang="en-US" dirty="0"/>
              <a:t>:</a:t>
            </a:r>
          </a:p>
          <a:p>
            <a:pPr algn="ctr">
              <a:buNone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Obese individuals aged 30–44</a:t>
            </a:r>
            <a:r>
              <a:rPr lang="en-US" dirty="0"/>
              <a:t> show the </a:t>
            </a:r>
            <a:r>
              <a:rPr lang="en-US" b="1" dirty="0"/>
              <a:t>highest diabetic prevalence (89%)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Even </a:t>
            </a:r>
            <a:r>
              <a:rPr lang="en-US" b="1" dirty="0"/>
              <a:t>normal BMI individuals</a:t>
            </a:r>
            <a:r>
              <a:rPr lang="en-US" dirty="0"/>
              <a:t> show consistently high risk (~85%) in all age bands — challenging traditional BMI-based assumptions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Underweight seniors (60+)</a:t>
            </a:r>
            <a:r>
              <a:rPr lang="en-US" dirty="0"/>
              <a:t> carry a non-trivial risk (33%), reinforcing the idea that </a:t>
            </a:r>
            <a:r>
              <a:rPr lang="en-US" b="1" dirty="0"/>
              <a:t>diabetes doesn’t always follow expected visual cues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4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01FFF-995A-EC3C-A297-A6CD153A5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F4F7-89FB-D252-ACBA-767A7962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9D86-2CA8-4A11-3705-97336026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72899-DBC3-0FCA-5DD8-58A4D070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40" y="0"/>
            <a:ext cx="1224748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A9F470-D63B-14B0-4F6B-8F6C3BAB8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35" y="340519"/>
            <a:ext cx="8593530" cy="1074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D03638-C369-4140-5D1D-34A02883A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24" y="2170463"/>
            <a:ext cx="4177557" cy="179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35476E-9EEC-7ED3-082E-11CF08284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30465"/>
            <a:ext cx="3039176" cy="2383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E90E9F-A414-6EB7-134A-3C99D1CA9490}"/>
              </a:ext>
            </a:extLst>
          </p:cNvPr>
          <p:cNvSpPr txBox="1"/>
          <p:nvPr/>
        </p:nvSpPr>
        <p:spPr>
          <a:xfrm>
            <a:off x="498764" y="1414710"/>
            <a:ext cx="11332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/>
              <a:t>This bar chart displays the </a:t>
            </a:r>
            <a:r>
              <a:rPr lang="en-US" sz="1400" b="1" dirty="0"/>
              <a:t>total number of diabetic individuals</a:t>
            </a:r>
            <a:r>
              <a:rPr lang="en-US" sz="1400" dirty="0"/>
              <a:t> in each age group.</a:t>
            </a:r>
          </a:p>
          <a:p>
            <a:pPr algn="ctr"/>
            <a:r>
              <a:rPr lang="en-US" sz="1400" dirty="0"/>
              <a:t>The </a:t>
            </a:r>
            <a:r>
              <a:rPr lang="en-US" sz="1400" b="1" dirty="0"/>
              <a:t>30–44 age bracket</a:t>
            </a:r>
            <a:r>
              <a:rPr lang="en-US" sz="1400" dirty="0"/>
              <a:t> has the </a:t>
            </a:r>
            <a:r>
              <a:rPr lang="en-US" sz="1400" b="1" dirty="0"/>
              <a:t>highest diabetic count</a:t>
            </a:r>
            <a:r>
              <a:rPr lang="en-US" sz="1400" dirty="0"/>
              <a:t>, followed closely by </a:t>
            </a:r>
            <a:r>
              <a:rPr lang="en-US" sz="1400" b="1" dirty="0"/>
              <a:t>45–59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These mid-life stages are a </a:t>
            </a:r>
            <a:r>
              <a:rPr lang="en-US" sz="1400" b="1" dirty="0"/>
              <a:t>critical window for intervention</a:t>
            </a:r>
            <a:r>
              <a:rPr lang="en-US" sz="1400" dirty="0"/>
              <a:t>, especially as risk tends to accumulate silently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41ABC3-AC32-ADAD-319A-7E76F61118E6}"/>
              </a:ext>
            </a:extLst>
          </p:cNvPr>
          <p:cNvSpPr txBox="1"/>
          <p:nvPr/>
        </p:nvSpPr>
        <p:spPr>
          <a:xfrm>
            <a:off x="5669945" y="2317487"/>
            <a:ext cx="562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/>
              <a:t>Glucose levels vary across age and ethnicity.</a:t>
            </a:r>
          </a:p>
          <a:p>
            <a:pPr algn="ctr"/>
            <a:r>
              <a:rPr lang="en-US" sz="1600" b="1" dirty="0"/>
              <a:t>Hispanic and Black populations</a:t>
            </a:r>
            <a:r>
              <a:rPr lang="en-US" sz="1600" dirty="0"/>
              <a:t> show noticeable </a:t>
            </a:r>
            <a:r>
              <a:rPr lang="en-US" sz="1600" b="1" dirty="0"/>
              <a:t>glucose spikes around age 60</a:t>
            </a:r>
            <a:r>
              <a:rPr lang="en-US" sz="1600" dirty="0"/>
              <a:t>, while others remain more stable.</a:t>
            </a:r>
            <a:br>
              <a:rPr lang="en-US" sz="1600" dirty="0"/>
            </a:br>
            <a:r>
              <a:rPr lang="en-US" sz="1600" dirty="0"/>
              <a:t>This chart supports the idea that </a:t>
            </a:r>
            <a:r>
              <a:rPr lang="en-US" sz="1600" b="1" dirty="0"/>
              <a:t>ethnicity influences metabolic change with age</a:t>
            </a:r>
            <a:r>
              <a:rPr lang="en-US" sz="1600" dirty="0"/>
              <a:t>, and that </a:t>
            </a:r>
            <a:r>
              <a:rPr lang="en-US" sz="1600" b="1" dirty="0"/>
              <a:t>screening protocols should be demographically aware.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A39BE-9065-115F-519E-AEC096BE847C}"/>
              </a:ext>
            </a:extLst>
          </p:cNvPr>
          <p:cNvSpPr txBox="1"/>
          <p:nvPr/>
        </p:nvSpPr>
        <p:spPr>
          <a:xfrm>
            <a:off x="5502138" y="4658460"/>
            <a:ext cx="562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/>
              <a:t>Here we compare the </a:t>
            </a:r>
            <a:r>
              <a:rPr lang="en-US" sz="1600" b="1" dirty="0"/>
              <a:t>maximum average values</a:t>
            </a:r>
            <a:r>
              <a:rPr lang="en-US" sz="1600" dirty="0"/>
              <a:t> for three core metabolic indicators across ethnicities.</a:t>
            </a:r>
          </a:p>
          <a:p>
            <a:pPr algn="ctr"/>
            <a:r>
              <a:rPr lang="en-US" sz="1600" dirty="0"/>
              <a:t>The </a:t>
            </a:r>
            <a:r>
              <a:rPr lang="en-US" sz="1600" b="1" dirty="0"/>
              <a:t>Hispanic group leads in both Glucose and BMI</a:t>
            </a:r>
            <a:r>
              <a:rPr lang="en-US" sz="1600" dirty="0"/>
              <a:t>, followed by </a:t>
            </a:r>
            <a:r>
              <a:rPr lang="en-US" sz="1600" b="1" dirty="0"/>
              <a:t>Black populations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Interestingly, </a:t>
            </a:r>
            <a:r>
              <a:rPr lang="en-US" sz="1600" b="1" dirty="0"/>
              <a:t>HbA1c is elevated across all groups</a:t>
            </a:r>
            <a:r>
              <a:rPr lang="en-US" sz="1600" dirty="0"/>
              <a:t>, indicating long-term sugar exposure is widespread</a:t>
            </a:r>
          </a:p>
        </p:txBody>
      </p:sp>
    </p:spTree>
    <p:extLst>
      <p:ext uri="{BB962C8B-B14F-4D97-AF65-F5344CB8AC3E}">
        <p14:creationId xmlns:p14="http://schemas.microsoft.com/office/powerpoint/2010/main" val="341820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6E7-6A5B-0BB3-DF2B-38FE3457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493F-0815-2074-F36D-E42820BF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C6C6A-7329-E563-1CCA-B14061E9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40" y="19456"/>
            <a:ext cx="122474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33879-D660-73B8-1442-4ABCC2C8C4D5}"/>
              </a:ext>
            </a:extLst>
          </p:cNvPr>
          <p:cNvSpPr txBox="1"/>
          <p:nvPr/>
        </p:nvSpPr>
        <p:spPr>
          <a:xfrm>
            <a:off x="2406103" y="230188"/>
            <a:ext cx="7435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Conclusion &amp; Strategic Outlook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28FCC-C37D-4FD7-3483-F02009493772}"/>
              </a:ext>
            </a:extLst>
          </p:cNvPr>
          <p:cNvSpPr txBox="1"/>
          <p:nvPr/>
        </p:nvSpPr>
        <p:spPr>
          <a:xfrm>
            <a:off x="480290" y="736963"/>
            <a:ext cx="11129819" cy="243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b="1" dirty="0"/>
              <a:t>🔍 What We Discovered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Diabetes is no longer just a disease of obesity — </a:t>
            </a:r>
            <a:r>
              <a:rPr lang="en-US" b="1" dirty="0"/>
              <a:t>normal-weight individuals show elevated HbA1c</a:t>
            </a:r>
            <a:r>
              <a:rPr lang="en-US" dirty="0"/>
              <a:t> and glucose across ethnicities.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Age 30–59</a:t>
            </a:r>
            <a:r>
              <a:rPr lang="en-US" dirty="0"/>
              <a:t> is the </a:t>
            </a:r>
            <a:r>
              <a:rPr lang="en-US" b="1" dirty="0"/>
              <a:t>epicenter of diabetic volume</a:t>
            </a:r>
            <a:r>
              <a:rPr lang="en-US" dirty="0"/>
              <a:t>, highlighting the need for mid-life screening.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Low physical activity and heavy alcohol use</a:t>
            </a:r>
            <a:r>
              <a:rPr lang="en-US" dirty="0"/>
              <a:t> is the most dangerous lifestyle combination (91% diabetic rate).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Ethnicity influences risk across all metrics — but </a:t>
            </a:r>
            <a:r>
              <a:rPr lang="en-US" b="1" dirty="0"/>
              <a:t>chronic elevation (HbA1c)</a:t>
            </a:r>
            <a:r>
              <a:rPr lang="en-US" dirty="0"/>
              <a:t> is present across the board.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08592-9009-DBE7-C220-24054609D043}"/>
              </a:ext>
            </a:extLst>
          </p:cNvPr>
          <p:cNvSpPr txBox="1"/>
          <p:nvPr/>
        </p:nvSpPr>
        <p:spPr>
          <a:xfrm>
            <a:off x="480290" y="3429000"/>
            <a:ext cx="11360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b="1" dirty="0"/>
              <a:t>🛡️ Preventive Measures &amp; Actionable Recommendations</a:t>
            </a:r>
          </a:p>
          <a:p>
            <a:pPr algn="r">
              <a:buNone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✅ </a:t>
            </a:r>
            <a:r>
              <a:rPr lang="en-US" sz="2000" b="1" dirty="0"/>
              <a:t>Early Screening for All Adults (Not Just Obese)</a:t>
            </a:r>
            <a:br>
              <a:rPr lang="en-US" sz="2000" dirty="0"/>
            </a:br>
            <a:r>
              <a:rPr lang="en-US" sz="2000" dirty="0"/>
              <a:t>Even individuals with normal BMI may be at hidden risk.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✅ </a:t>
            </a:r>
            <a:r>
              <a:rPr lang="en-US" sz="2000" b="1" dirty="0"/>
              <a:t>Lifestyle-Focused Public Health Campaigns</a:t>
            </a:r>
            <a:br>
              <a:rPr lang="en-US" sz="2000" dirty="0"/>
            </a:br>
            <a:r>
              <a:rPr lang="en-US" sz="2000" dirty="0"/>
              <a:t>Promote moderate activity and alcohol control, especially for age 30+.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✅ </a:t>
            </a:r>
            <a:r>
              <a:rPr lang="en-US" sz="2000" b="1" dirty="0"/>
              <a:t>Culturally Aware Outreach</a:t>
            </a:r>
            <a:br>
              <a:rPr lang="en-US" sz="2000" dirty="0"/>
            </a:br>
            <a:r>
              <a:rPr lang="en-US" sz="2000" dirty="0"/>
              <a:t>Hispanic and Black populations may need </a:t>
            </a:r>
            <a:r>
              <a:rPr lang="en-US" sz="2000" b="1" dirty="0"/>
              <a:t>tailored preventive strategies</a:t>
            </a:r>
            <a:r>
              <a:rPr lang="en-US" sz="2000" dirty="0"/>
              <a:t> based on consistent glucose and BMI elevations.</a:t>
            </a:r>
          </a:p>
        </p:txBody>
      </p:sp>
    </p:spTree>
    <p:extLst>
      <p:ext uri="{BB962C8B-B14F-4D97-AF65-F5344CB8AC3E}">
        <p14:creationId xmlns:p14="http://schemas.microsoft.com/office/powerpoint/2010/main" val="207769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5E4C-8EBE-21D3-8277-728800EC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7B9E-7512-B754-D7FC-359B712C5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AA44F-E080-1826-9A15-145A18610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40" y="9728"/>
            <a:ext cx="1224748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C0B657-BB11-59F3-B012-A258BF776B30}"/>
              </a:ext>
            </a:extLst>
          </p:cNvPr>
          <p:cNvSpPr txBox="1"/>
          <p:nvPr/>
        </p:nvSpPr>
        <p:spPr>
          <a:xfrm>
            <a:off x="905164" y="554182"/>
            <a:ext cx="1028930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/>
              <a:t>📊 Why This Dashboard Matters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Interactive</a:t>
            </a:r>
            <a:r>
              <a:rPr lang="en-US" dirty="0"/>
              <a:t>: Enables doctors, data scientists, or policymakers to slice by age, BMI, ethnicity, and behavior instantly.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Insight-Driven</a:t>
            </a:r>
            <a:r>
              <a:rPr lang="en-US" dirty="0"/>
              <a:t>: Not just charts — real, story-driven exploration of risk from </a:t>
            </a:r>
            <a:r>
              <a:rPr lang="en-US" b="1" dirty="0"/>
              <a:t>multiple dimensions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Industry-Ready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public health agencies</a:t>
            </a:r>
            <a:r>
              <a:rPr lang="en-US" dirty="0"/>
              <a:t>: to plan awareness programs.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 err="1"/>
              <a:t>healthtech</a:t>
            </a:r>
            <a:r>
              <a:rPr lang="en-US" b="1" dirty="0"/>
              <a:t> startups</a:t>
            </a:r>
            <a:r>
              <a:rPr lang="en-US" dirty="0"/>
              <a:t>: to develop smarter diagnostic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hospitals</a:t>
            </a:r>
            <a:r>
              <a:rPr lang="en-US" dirty="0"/>
              <a:t>: to use in preventive risk scoring dashboards.</a:t>
            </a:r>
          </a:p>
        </p:txBody>
      </p:sp>
    </p:spTree>
    <p:extLst>
      <p:ext uri="{BB962C8B-B14F-4D97-AF65-F5344CB8AC3E}">
        <p14:creationId xmlns:p14="http://schemas.microsoft.com/office/powerpoint/2010/main" val="167465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671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Pradnesh Kapte</dc:creator>
  <cp:lastModifiedBy>Pradnesh Kapte</cp:lastModifiedBy>
  <cp:revision>2</cp:revision>
  <dcterms:created xsi:type="dcterms:W3CDTF">2025-04-19T04:22:41Z</dcterms:created>
  <dcterms:modified xsi:type="dcterms:W3CDTF">2025-04-19T06:50:40Z</dcterms:modified>
</cp:coreProperties>
</file>