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8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12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5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4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5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2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1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635" y="99391"/>
            <a:ext cx="6013174" cy="1854821"/>
          </a:xfrm>
        </p:spPr>
        <p:txBody>
          <a:bodyPr>
            <a:normAutofit fontScale="90000"/>
          </a:bodyPr>
          <a:lstStyle/>
          <a:p>
            <a:r>
              <a:rPr dirty="0"/>
              <a:t>Startup Graveyard: </a:t>
            </a:r>
            <a:br>
              <a:rPr lang="en-IN" dirty="0"/>
            </a:br>
            <a:r>
              <a:rPr dirty="0"/>
              <a:t>A Data-Driven </a:t>
            </a:r>
            <a:br>
              <a:rPr lang="en-IN" dirty="0"/>
            </a:br>
            <a:r>
              <a:rPr dirty="0"/>
              <a:t>Post-Mortem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5635" y="3161127"/>
            <a:ext cx="6624430" cy="2613507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Analyzing why startups fail using real-world data across sectors, survival time, and failure types.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Created in Tableau · Presented by </a:t>
            </a:r>
            <a:r>
              <a:rPr lang="en-IN" dirty="0">
                <a:solidFill>
                  <a:schemeClr val="tx1"/>
                </a:solidFill>
              </a:rPr>
              <a:t>Pradnesh Kapte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4-25 175632.png"/>
          <p:cNvPicPr>
            <a:picLocks noChangeAspect="1"/>
          </p:cNvPicPr>
          <p:nvPr/>
        </p:nvPicPr>
        <p:blipFill>
          <a:blip r:embed="rId2"/>
          <a:srcRect b="45833"/>
          <a:stretch/>
        </p:blipFill>
        <p:spPr>
          <a:xfrm>
            <a:off x="457200" y="914400"/>
            <a:ext cx="8380071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Avg Survival by Reason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1759C-FAB3-1ABA-29E9-42C07FFB7089}"/>
              </a:ext>
            </a:extLst>
          </p:cNvPr>
          <p:cNvSpPr txBox="1"/>
          <p:nvPr/>
        </p:nvSpPr>
        <p:spPr>
          <a:xfrm>
            <a:off x="268354" y="4224737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bar chart shows </a:t>
            </a:r>
            <a:r>
              <a:rPr lang="en-US" b="1" dirty="0"/>
              <a:t>average years survived</a:t>
            </a:r>
            <a:r>
              <a:rPr lang="en-US" dirty="0"/>
              <a:t> based on failure reason: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Startups failing due to 'Toxicity/Trust Issues' or 'Niche Limits' tend to survive longer.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Quick collapses happen more with 'Trend Shifts' and 'Acquisition Stagnation'.</a:t>
            </a:r>
          </a:p>
          <a:p>
            <a:r>
              <a:rPr lang="en-US" b="1" dirty="0"/>
              <a:t>Chronic problems kill slower, acute problems kill faster.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ea92dff-b5cb-482b-bad4-695a3b68c3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1" y="914400"/>
            <a:ext cx="4512365" cy="3935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2098651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rPr lang="en-IN" dirty="0"/>
              <a:t>Global impact  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CDAF3-7187-E8A5-D103-D43194AC7280}"/>
              </a:ext>
            </a:extLst>
          </p:cNvPr>
          <p:cNvSpPr txBox="1"/>
          <p:nvPr/>
        </p:nvSpPr>
        <p:spPr>
          <a:xfrm>
            <a:off x="4918375" y="117693"/>
            <a:ext cx="395577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world map showcases the </a:t>
            </a:r>
            <a:r>
              <a:rPr lang="en-US" b="1" dirty="0"/>
              <a:t>geographic distribution of startup failures</a:t>
            </a:r>
            <a:r>
              <a:rPr lang="en-US" dirty="0"/>
              <a:t> based on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failure concentration</a:t>
            </a:r>
            <a:r>
              <a:rPr lang="en-US" dirty="0"/>
              <a:t> is observed in major entrepreneurship hubs like the </a:t>
            </a:r>
            <a:r>
              <a:rPr lang="en-US" b="1" dirty="0"/>
              <a:t>United States</a:t>
            </a:r>
            <a:r>
              <a:rPr lang="en-US" dirty="0"/>
              <a:t>, </a:t>
            </a:r>
            <a:r>
              <a:rPr lang="en-US" b="1" dirty="0"/>
              <a:t>India</a:t>
            </a:r>
            <a:r>
              <a:rPr lang="en-US" dirty="0"/>
              <a:t>, and </a:t>
            </a:r>
            <a:r>
              <a:rPr lang="en-US" b="1" dirty="0"/>
              <a:t>China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countries also have </a:t>
            </a:r>
            <a:r>
              <a:rPr lang="en-US" b="1" dirty="0"/>
              <a:t>larger startup ecosystems</a:t>
            </a:r>
            <a:r>
              <a:rPr lang="en-US" dirty="0"/>
              <a:t>, which explains why absolute failure counts are higher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Smaller clusters</a:t>
            </a:r>
            <a:r>
              <a:rPr lang="en-US" dirty="0"/>
              <a:t> appear in regions like Europe (UK, Germany, France) and parts of South America (Brazil), suggesting global entrepreneurial activity — but also risk.</a:t>
            </a:r>
          </a:p>
          <a:p>
            <a:r>
              <a:rPr lang="en-US" b="1" dirty="0"/>
              <a:t>Key Insight:</a:t>
            </a:r>
            <a:br>
              <a:rPr lang="en-US" dirty="0"/>
            </a:br>
            <a:r>
              <a:rPr lang="en-US" dirty="0"/>
              <a:t>While startups are a global phenomenon, the </a:t>
            </a:r>
            <a:r>
              <a:rPr lang="en-US" b="1" dirty="0"/>
              <a:t>highest risk — and highest volume of failures — still resides in the most mature startup ecosystems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points toward </a:t>
            </a:r>
            <a:r>
              <a:rPr lang="en-US" b="1" dirty="0"/>
              <a:t>market saturation</a:t>
            </a:r>
            <a:r>
              <a:rPr lang="en-US" dirty="0"/>
              <a:t>, </a:t>
            </a:r>
            <a:r>
              <a:rPr lang="en-US" b="1" dirty="0"/>
              <a:t>hyper-competition</a:t>
            </a:r>
            <a:r>
              <a:rPr lang="en-US" dirty="0"/>
              <a:t>, and </a:t>
            </a:r>
            <a:r>
              <a:rPr lang="en-US" b="1" dirty="0"/>
              <a:t>economic pressures</a:t>
            </a:r>
            <a:r>
              <a:rPr lang="en-US" dirty="0"/>
              <a:t> being bigger contributors in developed entrepreneurial markets.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Giants and No Budget are top failure reasons across sectors.</a:t>
            </a:r>
          </a:p>
          <a:p>
            <a:pPr marL="0" indent="0">
              <a:buNone/>
            </a:pPr>
            <a:r>
              <a:rPr dirty="0"/>
              <a:t>• Startups failing due to niche or trust issues tend to survive longer.</a:t>
            </a:r>
          </a:p>
          <a:p>
            <a:pPr marL="0" indent="0">
              <a:buNone/>
            </a:pPr>
            <a:r>
              <a:rPr dirty="0"/>
              <a:t>• Internal factors dominate failure causes over external ones.</a:t>
            </a:r>
          </a:p>
          <a:p>
            <a:pPr marL="0" indent="0">
              <a:buNone/>
            </a:pPr>
            <a:r>
              <a:rPr dirty="0"/>
              <a:t>• Information sector has the highest long-survivors before failure.</a:t>
            </a:r>
          </a:p>
          <a:p>
            <a:pPr marL="0" indent="0">
              <a:buNone/>
            </a:pPr>
            <a:r>
              <a:rPr dirty="0"/>
              <a:t>• Clear trends visible post-2010 in global startup collapse frequency.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Dashboard Structure &amp;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Multi-page dashboard with interactive buttons.</a:t>
            </a:r>
          </a:p>
          <a:p>
            <a:pPr marL="0" indent="0">
              <a:buNone/>
            </a:pPr>
            <a:r>
              <a:rPr dirty="0"/>
              <a:t>• Page 1: Overview (Donut, </a:t>
            </a:r>
            <a:r>
              <a:rPr dirty="0" err="1"/>
              <a:t>Treemap</a:t>
            </a:r>
            <a:r>
              <a:rPr dirty="0"/>
              <a:t>, Heatmap, Map)</a:t>
            </a:r>
          </a:p>
          <a:p>
            <a:pPr marL="0" indent="0">
              <a:buNone/>
            </a:pPr>
            <a:r>
              <a:rPr dirty="0"/>
              <a:t>• Page 2: Trends &amp; Time Analysis (Line Chart, Avg. Bar, Heat Table)</a:t>
            </a:r>
          </a:p>
          <a:p>
            <a:pPr marL="0" indent="0">
              <a:buNone/>
            </a:pPr>
            <a:r>
              <a:rPr dirty="0"/>
              <a:t>• Page 3: Deep Dive by Failure Reason (Bubble, Stacked Bar, Pie)</a:t>
            </a:r>
          </a:p>
          <a:p>
            <a:pPr marL="0" indent="0">
              <a:buNone/>
            </a:pPr>
            <a:r>
              <a:rPr dirty="0"/>
              <a:t>• Page 4: Bonus: Sector Exploration &amp; Filters</a:t>
            </a:r>
          </a:p>
          <a:p>
            <a:pPr marL="0" indent="0">
              <a:buNone/>
            </a:pPr>
            <a:r>
              <a:rPr dirty="0"/>
              <a:t>• Buttons used for navigation with clean layout.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DB75-3548-32EC-AF93-2CE68EC1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30" y="-34153"/>
            <a:ext cx="5773340" cy="1100952"/>
          </a:xfrm>
        </p:spPr>
        <p:txBody>
          <a:bodyPr/>
          <a:lstStyle/>
          <a:p>
            <a:r>
              <a:rPr lang="en-IN" dirty="0"/>
              <a:t>So what should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C0A5-9955-5979-FF69-44625FC2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47" y="828190"/>
            <a:ext cx="7429499" cy="584096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1. </a:t>
            </a:r>
            <a:r>
              <a:rPr lang="en-US" b="1" dirty="0"/>
              <a:t>🛡️ Prepare for Competition Ruthlessly (Giants Will Come)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data shows that 'Giants' — dominant competitors — are the #1 reason startups fail.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What You Should Do: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Founders must plan for competition early — not after launching.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Build defensible advantages: brand, technology, niche positioning.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Never assume your startup is too small to be noticed by giants.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2. </a:t>
            </a:r>
            <a:r>
              <a:rPr lang="en-US" b="1" dirty="0"/>
              <a:t>💸 Manage Finances with Military Discipline: </a:t>
            </a:r>
            <a:r>
              <a:rPr lang="en-US" dirty="0"/>
              <a:t>'No Budget' is the second most common failure reason.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What You Should Do: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Treat cash like oxygen.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Always know your runway (months of survival left).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Fundraise before you run out, not when desperate.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3. </a:t>
            </a:r>
            <a:r>
              <a:rPr lang="en-US" b="1" dirty="0"/>
              <a:t>🧠 Control Internal Execution Before Blaming External Factors</a:t>
            </a:r>
            <a:r>
              <a:rPr lang="en-US" dirty="0"/>
              <a:t>: Internal problems kill far more startups than external shocks like regulations or market trends.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What You Should Do: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Focus on execution excellence: team management, delivery, customer obsession.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Avoid wasting time fearing external changes you can't control.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80% of success lies inside the team, not outside</a:t>
            </a:r>
          </a:p>
        </p:txBody>
      </p:sp>
    </p:spTree>
    <p:extLst>
      <p:ext uri="{BB962C8B-B14F-4D97-AF65-F5344CB8AC3E}">
        <p14:creationId xmlns:p14="http://schemas.microsoft.com/office/powerpoint/2010/main" val="257619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83562-9918-FDB1-E037-18A6D9BA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2B7-7414-DAFE-54DF-DD6BE101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30" y="-34153"/>
            <a:ext cx="5773340" cy="1100952"/>
          </a:xfrm>
        </p:spPr>
        <p:txBody>
          <a:bodyPr/>
          <a:lstStyle/>
          <a:p>
            <a:r>
              <a:rPr lang="en-IN" dirty="0"/>
              <a:t>So what should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642B-1B3D-380B-2401-AF70A35A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47" y="828190"/>
            <a:ext cx="7429499" cy="584096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4. 🛤️ Adapt Fast to Market Trends (Or Die Quickly): </a:t>
            </a:r>
            <a:r>
              <a:rPr lang="en-US" dirty="0"/>
              <a:t>Startups that failed due to 'Trend Shifts' failed faster than those with chronic internal issues.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What You Should Do: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Keep listening to your customers and market constantly.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Pivot when necessary — early detection saves companies.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Don’t fall in love with your first product idea forever.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5. ⏳ Sector Choice and Survival Patterns Matter</a:t>
            </a:r>
            <a:r>
              <a:rPr lang="en-US" dirty="0"/>
              <a:t>: Some sectors like Information/Technology show longer startup survival times, while others (e.g., Retail, Food Services) are much riskier.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What You Should Do: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Pick your sector wisely — understand funding patterns, maturity, and risk appetite.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entering high-risk sectors, be extra conservative with capital and extra aggressive with growth.</a:t>
            </a:r>
          </a:p>
        </p:txBody>
      </p:sp>
    </p:spTree>
    <p:extLst>
      <p:ext uri="{BB962C8B-B14F-4D97-AF65-F5344CB8AC3E}">
        <p14:creationId xmlns:p14="http://schemas.microsoft.com/office/powerpoint/2010/main" val="396605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D8CEE6-04AA-002B-FFA7-15D71B0F2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Identify the most common reasons startups fail.</a:t>
            </a:r>
          </a:p>
          <a:p>
            <a:pPr marL="0" indent="0">
              <a:buNone/>
            </a:pPr>
            <a:r>
              <a:rPr dirty="0"/>
              <a:t>• Explore survival time trends based on failure types.</a:t>
            </a:r>
          </a:p>
          <a:p>
            <a:pPr marL="0" indent="0">
              <a:buNone/>
            </a:pPr>
            <a:r>
              <a:rPr dirty="0"/>
              <a:t>• Understand sector-specific patterns.</a:t>
            </a:r>
          </a:p>
          <a:p>
            <a:pPr marL="0" indent="0">
              <a:buNone/>
            </a:pPr>
            <a:r>
              <a:rPr dirty="0"/>
              <a:t>• Create a compelling, multi-page dashboard experience in Tableau.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96f06cf-5e0e-4646-b339-82e410e5c08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602997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Map: Global Startup Failures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4-25 1755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14400"/>
            <a:ext cx="5581575" cy="44229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Stacked Bar: Failure Reasons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F7025-39E0-187E-2E9F-553674038198}"/>
              </a:ext>
            </a:extLst>
          </p:cNvPr>
          <p:cNvSpPr txBox="1"/>
          <p:nvPr/>
        </p:nvSpPr>
        <p:spPr>
          <a:xfrm>
            <a:off x="5883965" y="1331843"/>
            <a:ext cx="3011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This chart compares failure reasons across different sectors: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'Giants' (large competitors) and 'No Budget' are the most dominant reasons across almost all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Sectors like Finance and Healthcare show higher regulatory and market-related risks.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4-25 1756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159722"/>
            <a:ext cx="5000216" cy="3737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Treemap: Failure Reason Dominance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19C931C-402B-E4E6-45CC-F7D7E58F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958" y="874155"/>
            <a:ext cx="358180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Treemap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Failure Reason Dominance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visually emphasizes how heavily concentrated failures are around certain factors: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'Giants' (major competition) dominate startup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constraints ('No Budget') and poor market positioning ('Poor Market Fit') are close behind.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4-25 175613.png"/>
          <p:cNvPicPr>
            <a:picLocks noChangeAspect="1"/>
          </p:cNvPicPr>
          <p:nvPr/>
        </p:nvPicPr>
        <p:blipFill>
          <a:blip r:embed="rId2"/>
          <a:srcRect r="36677" b="41111"/>
          <a:stretch/>
        </p:blipFill>
        <p:spPr>
          <a:xfrm>
            <a:off x="457201" y="914401"/>
            <a:ext cx="6788426" cy="26950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Heatmap: Sector vs Failure Type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11CCD7-709A-F988-5DF0-DF3CE757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70" y="3757722"/>
            <a:ext cx="86569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Heatmap: Sector vs Failure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heatmap separates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vs External failures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industries: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causes (execution flaws, no budget) dominate startup deaths.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causes like 'Regulatory Pressure' mainly impact sectors like Finance and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shows that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controllable factors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often deadlier than external forces.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4-25 175623.png"/>
          <p:cNvPicPr>
            <a:picLocks noChangeAspect="1"/>
          </p:cNvPicPr>
          <p:nvPr/>
        </p:nvPicPr>
        <p:blipFill>
          <a:blip r:embed="rId2"/>
          <a:srcRect r="24187" b="26300"/>
          <a:stretch/>
        </p:blipFill>
        <p:spPr>
          <a:xfrm>
            <a:off x="457200" y="914399"/>
            <a:ext cx="4025347" cy="31395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Donut Chart: Reason Share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0B086-95DC-D55B-E19B-0AB86A842AE8}"/>
              </a:ext>
            </a:extLst>
          </p:cNvPr>
          <p:cNvSpPr txBox="1"/>
          <p:nvPr/>
        </p:nvSpPr>
        <p:spPr>
          <a:xfrm>
            <a:off x="337931" y="4439547"/>
            <a:ext cx="67884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chart provides a </a:t>
            </a:r>
            <a:r>
              <a:rPr lang="en-US" b="1" dirty="0"/>
              <a:t>proportional view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 60% of startup failures are because of just three factors: 'Giants', 'No Budget', and 'Competition'.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visually compresses complex failure data into a simple, understandable story.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4-25 1756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594842" cy="3250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Survival Bracket by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7B7FF-8982-94DE-645C-645097984586}"/>
              </a:ext>
            </a:extLst>
          </p:cNvPr>
          <p:cNvSpPr txBox="1"/>
          <p:nvPr/>
        </p:nvSpPr>
        <p:spPr>
          <a:xfrm>
            <a:off x="457199" y="4391873"/>
            <a:ext cx="79214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table shows how long startups survive before failing, by sector: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Information sector has the highest proportion of long-surviving startups.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sectors like Retail and Food Services show quicker death patterns.</a:t>
            </a:r>
          </a:p>
          <a:p>
            <a:r>
              <a:rPr lang="en-US" b="1" dirty="0"/>
              <a:t>Sector maturity</a:t>
            </a:r>
            <a:r>
              <a:rPr lang="en-US" dirty="0"/>
              <a:t> and </a:t>
            </a:r>
            <a:r>
              <a:rPr lang="en-US" b="1" dirty="0"/>
              <a:t>market stability</a:t>
            </a:r>
            <a:r>
              <a:rPr lang="en-US" dirty="0"/>
              <a:t> are reflected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4-25 1756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247861" cy="3699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Line Chart: Failure Trend Over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15465B-1C1F-65B9-3736-794B797B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5" y="4728507"/>
            <a:ext cx="86072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trend line shows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startup failures per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increase after 2010, peaking between 2015–2020.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effects of rapid tech expansion, funding bubbles, and external shocks like the pandemic.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Startup ecosystems became riskier post-2010.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243</TotalTime>
  <Words>1054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Startup Graveyard:  A Data-Driven  Post-Mortem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 &amp; Takeaways</vt:lpstr>
      <vt:lpstr>Dashboard Structure &amp; Navigation</vt:lpstr>
      <vt:lpstr>So what should you do?</vt:lpstr>
      <vt:lpstr>So what should you do?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Pradnesh Kapte</cp:lastModifiedBy>
  <cp:revision>2</cp:revision>
  <dcterms:created xsi:type="dcterms:W3CDTF">2013-01-27T09:14:16Z</dcterms:created>
  <dcterms:modified xsi:type="dcterms:W3CDTF">2025-04-26T07:42:32Z</dcterms:modified>
  <cp:category/>
</cp:coreProperties>
</file>