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459" r:id="rId3"/>
    <p:sldId id="576" r:id="rId4"/>
    <p:sldId id="584" r:id="rId5"/>
    <p:sldId id="571" r:id="rId6"/>
    <p:sldId id="572" r:id="rId7"/>
    <p:sldId id="573" r:id="rId8"/>
    <p:sldId id="574" r:id="rId9"/>
    <p:sldId id="575" r:id="rId10"/>
    <p:sldId id="585" r:id="rId11"/>
    <p:sldId id="577" r:id="rId12"/>
    <p:sldId id="578" r:id="rId13"/>
    <p:sldId id="579" r:id="rId14"/>
    <p:sldId id="582" r:id="rId15"/>
    <p:sldId id="581" r:id="rId16"/>
    <p:sldId id="583" r:id="rId17"/>
    <p:sldId id="586" r:id="rId18"/>
    <p:sldId id="587" r:id="rId19"/>
    <p:sldId id="588" r:id="rId20"/>
    <p:sldId id="589" r:id="rId21"/>
    <p:sldId id="513" r:id="rId22"/>
    <p:sldId id="590" r:id="rId23"/>
    <p:sldId id="591" r:id="rId24"/>
    <p:sldId id="592" r:id="rId25"/>
    <p:sldId id="593" r:id="rId26"/>
    <p:sldId id="567" r:id="rId27"/>
    <p:sldId id="568" r:id="rId28"/>
    <p:sldId id="595" r:id="rId29"/>
    <p:sldId id="603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02" r:id="rId38"/>
    <p:sldId id="594" r:id="rId39"/>
    <p:sldId id="596" r:id="rId40"/>
    <p:sldId id="597" r:id="rId41"/>
    <p:sldId id="598" r:id="rId42"/>
    <p:sldId id="599" r:id="rId43"/>
    <p:sldId id="600" r:id="rId44"/>
    <p:sldId id="601" r:id="rId45"/>
    <p:sldId id="612" r:id="rId46"/>
    <p:sldId id="615" r:id="rId47"/>
    <p:sldId id="611" r:id="rId48"/>
    <p:sldId id="613" r:id="rId49"/>
    <p:sldId id="616" r:id="rId50"/>
    <p:sldId id="617" r:id="rId51"/>
    <p:sldId id="614" r:id="rId52"/>
    <p:sldId id="618" r:id="rId53"/>
    <p:sldId id="619" r:id="rId54"/>
    <p:sldId id="620" r:id="rId55"/>
    <p:sldId id="621" r:id="rId56"/>
    <p:sldId id="622" r:id="rId57"/>
    <p:sldId id="623" r:id="rId58"/>
    <p:sldId id="629" r:id="rId59"/>
    <p:sldId id="634" r:id="rId60"/>
    <p:sldId id="625" r:id="rId61"/>
    <p:sldId id="624" r:id="rId62"/>
    <p:sldId id="626" r:id="rId63"/>
    <p:sldId id="627" r:id="rId64"/>
    <p:sldId id="628" r:id="rId65"/>
    <p:sldId id="630" r:id="rId66"/>
    <p:sldId id="631" r:id="rId67"/>
    <p:sldId id="632" r:id="rId68"/>
    <p:sldId id="635" r:id="rId69"/>
    <p:sldId id="636" r:id="rId70"/>
    <p:sldId id="637" r:id="rId71"/>
    <p:sldId id="487" r:id="rId72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88289" autoAdjust="0"/>
  </p:normalViewPr>
  <p:slideViewPr>
    <p:cSldViewPr>
      <p:cViewPr>
        <p:scale>
          <a:sx n="125" d="100"/>
          <a:sy n="125" d="100"/>
        </p:scale>
        <p:origin x="1116" y="17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2022-09-08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2022-09-08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058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sevier.com/__data/assets/pdf_file/0007/69451/Scopus_ContentCoverage_Guide_WEB.pdf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s2log.fti.itb.ac.id/wp-content/uploads/sites/379/2021/08/WDA-Informasi-Aturan-Akademik-Pascasarjana-2021.pdf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NT6094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2022-09-08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Layanan akses publikasi, jenis publikasi, syarat kelulusan</a:t>
            </a:r>
            <a:r>
              <a:rPr lang="en-US" sz="300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r>
              <a:rPr lang="pt-BR" sz="1800" baseline="30000" smtClean="0">
                <a:solidFill>
                  <a:schemeClr val="bg1"/>
                </a:solidFill>
              </a:rPr>
              <a:t>1</a:t>
            </a:r>
            <a:r>
              <a:rPr lang="pt-BR" sz="1800" smtClean="0">
                <a:solidFill>
                  <a:schemeClr val="bg1"/>
                </a:solidFill>
              </a:rPr>
              <a:t>, Muhammad Haris Mahyuddin</a:t>
            </a:r>
            <a:r>
              <a:rPr lang="pt-BR" sz="1800" baseline="30000" smtClean="0">
                <a:solidFill>
                  <a:schemeClr val="bg1"/>
                </a:solidFill>
              </a:rPr>
              <a:t>2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</a:t>
            </a:r>
            <a:r>
              <a:rPr lang="en-US" sz="1400" smtClean="0">
                <a:solidFill>
                  <a:schemeClr val="bg1"/>
                </a:solidFill>
              </a:rPr>
              <a:t>Nuclear Physics and Biophysics, </a:t>
            </a:r>
            <a:r>
              <a:rPr lang="en-US" sz="1400" baseline="30000" smtClean="0">
                <a:solidFill>
                  <a:schemeClr val="bg1"/>
                </a:solidFill>
              </a:rPr>
              <a:t>2</a:t>
            </a:r>
            <a:r>
              <a:rPr lang="en-US" sz="1400" smtClean="0">
                <a:solidFill>
                  <a:schemeClr val="bg1"/>
                </a:solidFill>
              </a:rPr>
              <a:t>Advanced Functional Material,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1-2</a:t>
            </a:r>
            <a:r>
              <a:rPr lang="en-US" sz="1400" smtClean="0">
                <a:solidFill>
                  <a:schemeClr val="bg1"/>
                </a:solidFill>
              </a:rPr>
              <a:t>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20220908-v3 | 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.7058928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60220" y="3737610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ScienceDirect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Mengakses jurnal dan buku pada salah satu penyedia yang dilanggan oleh ITB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771900" algn="r"/>
              </a:tabLst>
            </a:pPr>
            <a:r>
              <a:rPr lang="en-US" smtClean="0"/>
              <a:t>Akses dari luar jaringan kampus	3</a:t>
            </a:r>
          </a:p>
          <a:p>
            <a:pPr>
              <a:tabLst>
                <a:tab pos="3771900" algn="r"/>
              </a:tabLst>
            </a:pPr>
            <a:r>
              <a:rPr lang="en-US" smtClean="0"/>
              <a:t>VPN ITB	21</a:t>
            </a:r>
          </a:p>
          <a:p>
            <a:pPr>
              <a:tabLst>
                <a:tab pos="3771900" algn="r"/>
              </a:tabLst>
            </a:pPr>
            <a:r>
              <a:rPr lang="en-US" smtClean="0"/>
              <a:t>Akses dengan VPN ITB	28</a:t>
            </a:r>
          </a:p>
          <a:p>
            <a:pPr>
              <a:tabLst>
                <a:tab pos="3771900" algn="r"/>
              </a:tabLst>
            </a:pPr>
            <a:r>
              <a:rPr lang="en-US" smtClean="0"/>
              <a:t>Jenis publikasi	45</a:t>
            </a:r>
          </a:p>
          <a:p>
            <a:pPr>
              <a:tabLst>
                <a:tab pos="3771900" algn="r"/>
              </a:tabLst>
            </a:pPr>
            <a:r>
              <a:rPr lang="en-US" smtClean="0"/>
              <a:t>Syarat kelulusan	59</a:t>
            </a:r>
          </a:p>
          <a:p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773488" algn="r"/>
              </a:tabLst>
            </a:pPr>
            <a:r>
              <a:rPr lang="en-US" smtClean="0"/>
              <a:t>Diskusi dan tugas	68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VPN ITB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795338"/>
            <a:ext cx="54483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795338"/>
            <a:ext cx="54483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Akses dengan VPN ITB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Scopus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Informasi mengenai penulis lebih lengkap dibandingkan sebelumnya setelah menggunakan jaringan dalam kampus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Akses dari luar jaringan kampus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8534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8534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Tautan afiliasi dapat diakses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8297" y="2800350"/>
            <a:ext cx="5970303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9697" y="1276349"/>
            <a:ext cx="4674903" cy="146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1490664" y="3581398"/>
            <a:ext cx="425488" cy="190500"/>
          </a:xfrm>
          <a:prstGeom prst="rightArrow">
            <a:avLst>
              <a:gd name="adj1" fmla="val 35000"/>
              <a:gd name="adj2" fmla="val 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8534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8534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ScienceDirect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Laman yang semula tidak dapat diakses atau hanya dapat diakses terbatas informasinya, seperti abstrak saja, sekarang dapat diakses, seperti seakan-akan berada di dalam jaringan kampus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Scopus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Mencari penulis yang merupakan staf pengajar ITB</a:t>
            </a:r>
          </a:p>
          <a:p>
            <a:r>
              <a:rPr lang="en-US" smtClean="0"/>
              <a:t>Dapat lebih spesifik ke suatu fakultas atau sekolah, dapat juga pusat atau pusat penelitian</a:t>
            </a:r>
          </a:p>
          <a:p>
            <a:r>
              <a:rPr lang="en-US" smtClean="0"/>
              <a:t>Sebagai contoh: Pusat Penelitian Nanosains dan Nanotekno-logi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Jenis publikasi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 publikasi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Terdapat berbagai jenis pembagian</a:t>
            </a:r>
          </a:p>
          <a:p>
            <a:r>
              <a:rPr lang="en-US" smtClean="0"/>
              <a:t>Yang umum adalah jurnal, buku (dan bab buku), serta makalah konferensi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Menurut ScienceDirect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 b="18672"/>
          <a:stretch>
            <a:fillRect/>
          </a:stretch>
        </p:blipFill>
        <p:spPr bwMode="auto">
          <a:xfrm>
            <a:off x="304800" y="876302"/>
            <a:ext cx="8534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Menurut Scopus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Article</a:t>
            </a:r>
          </a:p>
          <a:p>
            <a:r>
              <a:rPr lang="en-US" smtClean="0"/>
              <a:t>Book</a:t>
            </a:r>
          </a:p>
          <a:p>
            <a:r>
              <a:rPr lang="en-US" smtClean="0"/>
              <a:t>Chapter</a:t>
            </a:r>
          </a:p>
          <a:p>
            <a:r>
              <a:rPr lang="en-US" smtClean="0"/>
              <a:t>Conference paper</a:t>
            </a:r>
          </a:p>
          <a:p>
            <a:r>
              <a:rPr lang="en-US" smtClean="0"/>
              <a:t>Data paper</a:t>
            </a:r>
          </a:p>
          <a:p>
            <a:r>
              <a:rPr lang="en-US" smtClean="0"/>
              <a:t>Editorial</a:t>
            </a:r>
          </a:p>
          <a:p>
            <a:r>
              <a:rPr lang="en-US" smtClean="0"/>
              <a:t>Erratum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Letter</a:t>
            </a:r>
          </a:p>
          <a:p>
            <a:r>
              <a:rPr lang="en-US" smtClean="0"/>
              <a:t>Note</a:t>
            </a:r>
          </a:p>
          <a:p>
            <a:r>
              <a:rPr lang="en-US" smtClean="0"/>
              <a:t>Retracted article</a:t>
            </a:r>
          </a:p>
          <a:p>
            <a:r>
              <a:rPr lang="en-US" smtClean="0"/>
              <a:t>Review</a:t>
            </a:r>
          </a:p>
          <a:p>
            <a:r>
              <a:rPr lang="en-US" smtClean="0"/>
              <a:t>Short survey</a:t>
            </a:r>
          </a:p>
          <a:p>
            <a:r>
              <a:rPr lang="en-US" strike="sngStrike" smtClean="0"/>
              <a:t>Book reviews</a:t>
            </a:r>
          </a:p>
          <a:p>
            <a:r>
              <a:rPr lang="en-US" strike="sngStrike" smtClean="0"/>
              <a:t>Conf. meeting abstract</a:t>
            </a:r>
            <a:endParaRPr lang="en-US" strike="sngStri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“Content Coverage Guide”, Scopus, 22 Feb 2020, </a:t>
            </a:r>
            <a:br>
              <a:rPr lang="en-US" sz="1000" smtClean="0"/>
            </a:b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https://www.elsevier.com/__data/assets/pdf_file/0007/69451/Scopus_ContentCoverage_Guide_WEB.pdf</a:t>
            </a:r>
            <a:r>
              <a:rPr lang="en-US" sz="1000" smtClean="0"/>
              <a:t> [20220908].</a:t>
            </a:r>
            <a:endParaRPr lang="en-US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8534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8534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8534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8534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8534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8534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8534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Menurut Google Scholar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b="20124"/>
          <a:stretch>
            <a:fillRect/>
          </a:stretch>
        </p:blipFill>
        <p:spPr bwMode="auto">
          <a:xfrm>
            <a:off x="304800" y="947511"/>
            <a:ext cx="85344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8534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Menurut SPS ITB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Terkait dengan syarat kelulusan terdapat beberapa jenis publi-kasi yang perlu diperhatikan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Syarat kelulusan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Syarat kelulusan program magister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“.. </a:t>
            </a:r>
            <a:br>
              <a:rPr lang="en-US" sz="1000" smtClean="0"/>
            </a:b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https://s2log.fti.itb.ac.id/wp-content/uploads/sites/379/2021/08/WDA-Informasi-Aturan-Akademik-Pascasarjana-2021.pdf</a:t>
            </a:r>
            <a:r>
              <a:rPr lang="en-US" sz="1000" smtClean="0"/>
              <a:t> [20220908].</a:t>
            </a:r>
            <a:endParaRPr lang="en-US" sz="100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7588" y="438150"/>
            <a:ext cx="7107237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3775" y="209550"/>
            <a:ext cx="71548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963" y="209550"/>
            <a:ext cx="7202487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488" y="209550"/>
            <a:ext cx="718343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725" y="209550"/>
            <a:ext cx="71929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209550"/>
            <a:ext cx="72120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725" y="209550"/>
            <a:ext cx="7192963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488" y="209550"/>
            <a:ext cx="7183437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Diskusi dan tugas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Silakan berkomentar, mengajukan usulan, atau pertanyaan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Apakah perlu diberikan tugas?</a:t>
            </a:r>
          </a:p>
          <a:p>
            <a:r>
              <a:rPr lang="en-US" smtClean="0"/>
              <a:t>Misalnya mencari setidaknya 5 jurnal target publikasi dengan reputasinya:</a:t>
            </a:r>
          </a:p>
          <a:p>
            <a:pPr>
              <a:buNone/>
            </a:pPr>
            <a:r>
              <a:rPr lang="en-US" smtClean="0"/>
              <a:t>	(Q1 – Q4) untuk jurnal internasional, dan</a:t>
            </a:r>
          </a:p>
          <a:p>
            <a:pPr>
              <a:buNone/>
            </a:pPr>
            <a:r>
              <a:rPr lang="en-US" smtClean="0"/>
              <a:t>	(Sinta 1 -6) untuk jurnal nasional terakreditasi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NT6094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2022-09-08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“.. </a:t>
            </a:r>
            <a:br>
              <a:rPr lang="en-US" sz="1000" smtClean="0"/>
            </a:b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https://../</a:t>
            </a:r>
            <a:r>
              <a:rPr lang="en-US" sz="1000" smtClean="0"/>
              <a:t> [20220908].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Informasi institusi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Bila berada di luar kampus informasi institusi tidak dapat diakses (berwarna abu-abu)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4506" y="2114550"/>
            <a:ext cx="630749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2295528" y="3047998"/>
            <a:ext cx="609600" cy="381000"/>
          </a:xfrm>
          <a:prstGeom prst="rightArrow">
            <a:avLst>
              <a:gd name="adj1" fmla="val 35000"/>
              <a:gd name="adj2" fmla="val 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5884</TotalTime>
  <Words>851</Words>
  <Application>Microsoft Office PowerPoint</Application>
  <PresentationFormat>On-screen Show (16:9)</PresentationFormat>
  <Paragraphs>280</Paragraphs>
  <Slides>71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Layanan akses publikasi, jenis publikasi, syarat kelulusan </vt:lpstr>
      <vt:lpstr>Kerangka</vt:lpstr>
      <vt:lpstr>Slide 3</vt:lpstr>
      <vt:lpstr>Scopus</vt:lpstr>
      <vt:lpstr>Slide 5</vt:lpstr>
      <vt:lpstr>Slide 6</vt:lpstr>
      <vt:lpstr>Slide 7</vt:lpstr>
      <vt:lpstr>Slide 8</vt:lpstr>
      <vt:lpstr>Informasi institusi</vt:lpstr>
      <vt:lpstr>ScienceDirect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Scopus</vt:lpstr>
      <vt:lpstr>Slide 30</vt:lpstr>
      <vt:lpstr>Slide 31</vt:lpstr>
      <vt:lpstr>Slide 32</vt:lpstr>
      <vt:lpstr>Slide 33</vt:lpstr>
      <vt:lpstr>Tautan afiliasi dapat diakses</vt:lpstr>
      <vt:lpstr>Slide 35</vt:lpstr>
      <vt:lpstr>Slide 36</vt:lpstr>
      <vt:lpstr>ScienceDirect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Jenis publikasi</vt:lpstr>
      <vt:lpstr>Menurut ScienceDirect</vt:lpstr>
      <vt:lpstr>Menurut Scopus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Menurut Google Scholar</vt:lpstr>
      <vt:lpstr>Slide 57</vt:lpstr>
      <vt:lpstr>Menurut SPS ITB</vt:lpstr>
      <vt:lpstr>Slide 59</vt:lpstr>
      <vt:lpstr>Syarat kelulusan program magister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Diskusi</vt:lpstr>
      <vt:lpstr>Tugas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1065</cp:revision>
  <dcterms:created xsi:type="dcterms:W3CDTF">2012-12-06T09:55:31Z</dcterms:created>
  <dcterms:modified xsi:type="dcterms:W3CDTF">2022-09-08T00:58:14Z</dcterms:modified>
</cp:coreProperties>
</file>