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56" r:id="rId2"/>
    <p:sldId id="459" r:id="rId3"/>
    <p:sldId id="576" r:id="rId4"/>
    <p:sldId id="584" r:id="rId5"/>
    <p:sldId id="637" r:id="rId6"/>
    <p:sldId id="638" r:id="rId7"/>
    <p:sldId id="639" r:id="rId8"/>
    <p:sldId id="640" r:id="rId9"/>
    <p:sldId id="641" r:id="rId10"/>
    <p:sldId id="642" r:id="rId11"/>
    <p:sldId id="643" r:id="rId12"/>
    <p:sldId id="645" r:id="rId13"/>
    <p:sldId id="644" r:id="rId14"/>
    <p:sldId id="646" r:id="rId15"/>
    <p:sldId id="648" r:id="rId16"/>
    <p:sldId id="647" r:id="rId17"/>
    <p:sldId id="649" r:id="rId18"/>
    <p:sldId id="650" r:id="rId19"/>
    <p:sldId id="651" r:id="rId20"/>
    <p:sldId id="652" r:id="rId21"/>
    <p:sldId id="653" r:id="rId22"/>
    <p:sldId id="655" r:id="rId23"/>
    <p:sldId id="654" r:id="rId24"/>
    <p:sldId id="656" r:id="rId25"/>
    <p:sldId id="657" r:id="rId26"/>
    <p:sldId id="660" r:id="rId27"/>
    <p:sldId id="661" r:id="rId28"/>
    <p:sldId id="662" r:id="rId29"/>
    <p:sldId id="663" r:id="rId30"/>
    <p:sldId id="665" r:id="rId31"/>
    <p:sldId id="664" r:id="rId32"/>
    <p:sldId id="666" r:id="rId33"/>
    <p:sldId id="659" r:id="rId34"/>
    <p:sldId id="658" r:id="rId35"/>
    <p:sldId id="667" r:id="rId36"/>
    <p:sldId id="668" r:id="rId37"/>
    <p:sldId id="669" r:id="rId38"/>
    <p:sldId id="670" r:id="rId39"/>
    <p:sldId id="671" r:id="rId40"/>
    <p:sldId id="672" r:id="rId41"/>
    <p:sldId id="674" r:id="rId42"/>
    <p:sldId id="675" r:id="rId43"/>
    <p:sldId id="677" r:id="rId44"/>
    <p:sldId id="676" r:id="rId45"/>
    <p:sldId id="678" r:id="rId46"/>
    <p:sldId id="679" r:id="rId47"/>
    <p:sldId id="680" r:id="rId48"/>
    <p:sldId id="684" r:id="rId49"/>
    <p:sldId id="685" r:id="rId50"/>
    <p:sldId id="681" r:id="rId51"/>
    <p:sldId id="682" r:id="rId52"/>
    <p:sldId id="683" r:id="rId53"/>
    <p:sldId id="687" r:id="rId54"/>
    <p:sldId id="686" r:id="rId55"/>
    <p:sldId id="688" r:id="rId56"/>
    <p:sldId id="689" r:id="rId57"/>
    <p:sldId id="690" r:id="rId58"/>
    <p:sldId id="691" r:id="rId59"/>
    <p:sldId id="694" r:id="rId60"/>
    <p:sldId id="695" r:id="rId61"/>
    <p:sldId id="693" r:id="rId62"/>
    <p:sldId id="692" r:id="rId63"/>
    <p:sldId id="696" r:id="rId64"/>
    <p:sldId id="697" r:id="rId65"/>
    <p:sldId id="698" r:id="rId66"/>
    <p:sldId id="699" r:id="rId67"/>
    <p:sldId id="700" r:id="rId68"/>
    <p:sldId id="701" r:id="rId69"/>
    <p:sldId id="702" r:id="rId70"/>
    <p:sldId id="703" r:id="rId71"/>
    <p:sldId id="704" r:id="rId72"/>
    <p:sldId id="635" r:id="rId73"/>
    <p:sldId id="705" r:id="rId74"/>
    <p:sldId id="636" r:id="rId75"/>
    <p:sldId id="487" r:id="rId76"/>
  </p:sldIdLst>
  <p:sldSz cx="9144000" cy="5143500" type="screen16x9"/>
  <p:notesSz cx="7315200" cy="12344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87" autoAdjust="0"/>
    <p:restoredTop sz="88289" autoAdjust="0"/>
  </p:normalViewPr>
  <p:slideViewPr>
    <p:cSldViewPr>
      <p:cViewPr>
        <p:scale>
          <a:sx n="150" d="100"/>
          <a:sy n="150" d="100"/>
        </p:scale>
        <p:origin x="-78" y="2244"/>
      </p:cViewPr>
      <p:guideLst>
        <p:guide orient="horz" pos="1620"/>
        <p:guide pos="2880"/>
      </p:guideLst>
    </p:cSldViewPr>
  </p:slideViewPr>
  <p:outlineViewPr>
    <p:cViewPr>
      <p:scale>
        <a:sx n="33" d="100"/>
        <a:sy n="33" d="100"/>
      </p:scale>
      <p:origin x="0" y="2718"/>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3170237" cy="616403"/>
          </a:xfrm>
          <a:prstGeom prst="rect">
            <a:avLst/>
          </a:prstGeom>
        </p:spPr>
        <p:txBody>
          <a:bodyPr vert="horz" lIns="123469" tIns="61735" rIns="123469" bIns="61735" rtlCol="0"/>
          <a:lstStyle>
            <a:lvl1pPr algn="l">
              <a:defRPr sz="1600"/>
            </a:lvl1pPr>
          </a:lstStyle>
          <a:p>
            <a:endParaRPr lang="en-US"/>
          </a:p>
        </p:txBody>
      </p:sp>
      <p:sp>
        <p:nvSpPr>
          <p:cNvPr id="3" name="Date Placeholder 2"/>
          <p:cNvSpPr>
            <a:spLocks noGrp="1"/>
          </p:cNvSpPr>
          <p:nvPr>
            <p:ph type="dt" sz="quarter" idx="1"/>
          </p:nvPr>
        </p:nvSpPr>
        <p:spPr>
          <a:xfrm>
            <a:off x="4143380" y="5"/>
            <a:ext cx="3170237" cy="616403"/>
          </a:xfrm>
          <a:prstGeom prst="rect">
            <a:avLst/>
          </a:prstGeom>
        </p:spPr>
        <p:txBody>
          <a:bodyPr vert="horz" lIns="123469" tIns="61735" rIns="123469" bIns="61735" rtlCol="0"/>
          <a:lstStyle>
            <a:lvl1pPr algn="r">
              <a:defRPr sz="1600"/>
            </a:lvl1pPr>
          </a:lstStyle>
          <a:p>
            <a:fld id="{32836D55-C9C6-41FB-B0E7-05088DC87CF3}" type="datetimeFigureOut">
              <a:rPr lang="en-US" smtClean="0"/>
              <a:pPr/>
              <a:t>2022-09-15</a:t>
            </a:fld>
            <a:endParaRPr lang="en-US"/>
          </a:p>
        </p:txBody>
      </p:sp>
      <p:sp>
        <p:nvSpPr>
          <p:cNvPr id="4" name="Footer Placeholder 3"/>
          <p:cNvSpPr>
            <a:spLocks noGrp="1"/>
          </p:cNvSpPr>
          <p:nvPr>
            <p:ph type="ftr" sz="quarter" idx="2"/>
          </p:nvPr>
        </p:nvSpPr>
        <p:spPr>
          <a:xfrm>
            <a:off x="5" y="11725960"/>
            <a:ext cx="3170237" cy="616403"/>
          </a:xfrm>
          <a:prstGeom prst="rect">
            <a:avLst/>
          </a:prstGeom>
        </p:spPr>
        <p:txBody>
          <a:bodyPr vert="horz" lIns="123469" tIns="61735" rIns="123469" bIns="61735" rtlCol="0" anchor="b"/>
          <a:lstStyle>
            <a:lvl1pPr algn="l">
              <a:defRPr sz="1600"/>
            </a:lvl1pPr>
          </a:lstStyle>
          <a:p>
            <a:endParaRPr lang="en-US"/>
          </a:p>
        </p:txBody>
      </p:sp>
      <p:sp>
        <p:nvSpPr>
          <p:cNvPr id="5" name="Slide Number Placeholder 4"/>
          <p:cNvSpPr>
            <a:spLocks noGrp="1"/>
          </p:cNvSpPr>
          <p:nvPr>
            <p:ph type="sldNum" sz="quarter" idx="3"/>
          </p:nvPr>
        </p:nvSpPr>
        <p:spPr>
          <a:xfrm>
            <a:off x="4143380" y="11725960"/>
            <a:ext cx="3170237" cy="616403"/>
          </a:xfrm>
          <a:prstGeom prst="rect">
            <a:avLst/>
          </a:prstGeom>
        </p:spPr>
        <p:txBody>
          <a:bodyPr vert="horz" lIns="123469" tIns="61735" rIns="123469" bIns="61735" rtlCol="0" anchor="b"/>
          <a:lstStyle>
            <a:lvl1pPr algn="r">
              <a:defRPr sz="1600"/>
            </a:lvl1pPr>
          </a:lstStyle>
          <a:p>
            <a:fld id="{94A01664-0125-4083-8587-AFF99C99732F}"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0" cy="617223"/>
          </a:xfrm>
          <a:prstGeom prst="rect">
            <a:avLst/>
          </a:prstGeom>
        </p:spPr>
        <p:txBody>
          <a:bodyPr vert="horz" lIns="130502" tIns="65253" rIns="130502" bIns="65253" rtlCol="0"/>
          <a:lstStyle>
            <a:lvl1pPr algn="l">
              <a:defRPr sz="1600"/>
            </a:lvl1pPr>
          </a:lstStyle>
          <a:p>
            <a:pPr>
              <a:defRPr/>
            </a:pPr>
            <a:endParaRPr lang="en-US"/>
          </a:p>
        </p:txBody>
      </p:sp>
      <p:sp>
        <p:nvSpPr>
          <p:cNvPr id="3" name="Date Placeholder 2"/>
          <p:cNvSpPr>
            <a:spLocks noGrp="1"/>
          </p:cNvSpPr>
          <p:nvPr>
            <p:ph type="dt" idx="1"/>
          </p:nvPr>
        </p:nvSpPr>
        <p:spPr>
          <a:xfrm>
            <a:off x="4143588" y="1"/>
            <a:ext cx="3169920" cy="617223"/>
          </a:xfrm>
          <a:prstGeom prst="rect">
            <a:avLst/>
          </a:prstGeom>
        </p:spPr>
        <p:txBody>
          <a:bodyPr vert="horz" lIns="130502" tIns="65253" rIns="130502" bIns="65253" rtlCol="0"/>
          <a:lstStyle>
            <a:lvl1pPr algn="r">
              <a:defRPr sz="1600"/>
            </a:lvl1pPr>
          </a:lstStyle>
          <a:p>
            <a:pPr>
              <a:defRPr/>
            </a:pPr>
            <a:fld id="{7890D98F-6777-4E6F-ABF9-57B8519804F8}" type="datetimeFigureOut">
              <a:rPr lang="en-US"/>
              <a:pPr>
                <a:defRPr/>
              </a:pPr>
              <a:t>2022-09-15</a:t>
            </a:fld>
            <a:endParaRPr lang="en-US"/>
          </a:p>
        </p:txBody>
      </p:sp>
      <p:sp>
        <p:nvSpPr>
          <p:cNvPr id="4" name="Slide Image Placeholder 3"/>
          <p:cNvSpPr>
            <a:spLocks noGrp="1" noRot="1" noChangeAspect="1"/>
          </p:cNvSpPr>
          <p:nvPr>
            <p:ph type="sldImg" idx="2"/>
          </p:nvPr>
        </p:nvSpPr>
        <p:spPr>
          <a:xfrm>
            <a:off x="-455613" y="922338"/>
            <a:ext cx="8231188" cy="4629150"/>
          </a:xfrm>
          <a:prstGeom prst="rect">
            <a:avLst/>
          </a:prstGeom>
          <a:noFill/>
          <a:ln w="12700">
            <a:solidFill>
              <a:prstClr val="black"/>
            </a:solidFill>
          </a:ln>
        </p:spPr>
        <p:txBody>
          <a:bodyPr vert="horz" lIns="130502" tIns="65253" rIns="130502" bIns="65253" rtlCol="0" anchor="ctr"/>
          <a:lstStyle/>
          <a:p>
            <a:pPr lvl="0"/>
            <a:endParaRPr lang="en-US" noProof="0" smtClean="0"/>
          </a:p>
        </p:txBody>
      </p:sp>
      <p:sp>
        <p:nvSpPr>
          <p:cNvPr id="5" name="Notes Placeholder 4"/>
          <p:cNvSpPr>
            <a:spLocks noGrp="1"/>
          </p:cNvSpPr>
          <p:nvPr>
            <p:ph type="body" sz="quarter" idx="3"/>
          </p:nvPr>
        </p:nvSpPr>
        <p:spPr>
          <a:xfrm>
            <a:off x="731523" y="5863591"/>
            <a:ext cx="5852159" cy="5554983"/>
          </a:xfrm>
          <a:prstGeom prst="rect">
            <a:avLst/>
          </a:prstGeom>
        </p:spPr>
        <p:txBody>
          <a:bodyPr vert="horz" lIns="130502" tIns="65253" rIns="130502" bIns="6525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2" y="11725038"/>
            <a:ext cx="3169920" cy="617223"/>
          </a:xfrm>
          <a:prstGeom prst="rect">
            <a:avLst/>
          </a:prstGeom>
        </p:spPr>
        <p:txBody>
          <a:bodyPr vert="horz" lIns="130502" tIns="65253" rIns="130502" bIns="65253" rtlCol="0" anchor="b"/>
          <a:lstStyle>
            <a:lvl1pPr algn="l">
              <a:defRPr sz="1600"/>
            </a:lvl1pPr>
          </a:lstStyle>
          <a:p>
            <a:pPr>
              <a:defRPr/>
            </a:pPr>
            <a:endParaRPr lang="en-US"/>
          </a:p>
        </p:txBody>
      </p:sp>
      <p:sp>
        <p:nvSpPr>
          <p:cNvPr id="7" name="Slide Number Placeholder 6"/>
          <p:cNvSpPr>
            <a:spLocks noGrp="1"/>
          </p:cNvSpPr>
          <p:nvPr>
            <p:ph type="sldNum" sz="quarter" idx="5"/>
          </p:nvPr>
        </p:nvSpPr>
        <p:spPr>
          <a:xfrm>
            <a:off x="4143588" y="11725038"/>
            <a:ext cx="3169920" cy="617223"/>
          </a:xfrm>
          <a:prstGeom prst="rect">
            <a:avLst/>
          </a:prstGeom>
        </p:spPr>
        <p:txBody>
          <a:bodyPr vert="horz" lIns="130502" tIns="65253" rIns="130502" bIns="65253" rtlCol="0" anchor="b"/>
          <a:lstStyle>
            <a:lvl1pPr algn="r">
              <a:defRPr sz="1600"/>
            </a:lvl1pPr>
          </a:lstStyle>
          <a:p>
            <a:pPr>
              <a:defRPr/>
            </a:pPr>
            <a:fld id="{09AF5637-508C-4270-9C07-7A6F74887777}"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mtClean="0"/>
          </a:p>
        </p:txBody>
      </p:sp>
      <p:sp>
        <p:nvSpPr>
          <p:cNvPr id="4" name="Slide Number Placeholder 3"/>
          <p:cNvSpPr>
            <a:spLocks noGrp="1"/>
          </p:cNvSpPr>
          <p:nvPr>
            <p:ph type="sldNum" sz="quarter" idx="10"/>
          </p:nvPr>
        </p:nvSpPr>
        <p:spPr/>
        <p:txBody>
          <a:bodyPr/>
          <a:lstStyle/>
          <a:p>
            <a:pPr>
              <a:defRPr/>
            </a:pPr>
            <a:fld id="{09AF5637-508C-4270-9C07-7A6F74887777}" type="slidenum">
              <a:rPr lang="en-US" smtClean="0"/>
              <a:pPr>
                <a:defRPr/>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r>
              <a:rPr lang="en-US" smtClean="0"/>
              <a:t>NT6094</a:t>
            </a:r>
            <a:endParaRPr lang="en-US"/>
          </a:p>
        </p:txBody>
      </p:sp>
      <p:sp>
        <p:nvSpPr>
          <p:cNvPr id="4" name="Footer Placeholder 3"/>
          <p:cNvSpPr>
            <a:spLocks noGrp="1"/>
          </p:cNvSpPr>
          <p:nvPr>
            <p:ph type="ftr" sz="quarter" idx="11"/>
          </p:nvPr>
        </p:nvSpPr>
        <p:spPr/>
        <p:txBody>
          <a:bodyPr/>
          <a:lstStyle/>
          <a:p>
            <a:pPr>
              <a:defRPr/>
            </a:pPr>
            <a:r>
              <a:rPr lang="en-US" smtClean="0"/>
              <a:t>2022-09-15 | 40132 | +62</a:t>
            </a:r>
            <a:endParaRPr lang="en-US"/>
          </a:p>
        </p:txBody>
      </p:sp>
      <p:sp>
        <p:nvSpPr>
          <p:cNvPr id="5" name="Slide Number Placeholder 4"/>
          <p:cNvSpPr>
            <a:spLocks noGrp="1"/>
          </p:cNvSpPr>
          <p:nvPr>
            <p:ph type="sldNum" sz="quarter" idx="12"/>
          </p:nvPr>
        </p:nvSpPr>
        <p:spPr/>
        <p:txBody>
          <a:bodyPr/>
          <a:lstStyle/>
          <a:p>
            <a:pPr>
              <a:defRPr/>
            </a:pPr>
            <a:fld id="{D3A9E59A-8EC2-4DC5-999D-DAA8D02502D4}" type="slidenum">
              <a:rPr lang="en-US" smtClean="0"/>
              <a:pPr>
                <a:defRPr/>
              </a:pPr>
              <a:t>‹#›</a:t>
            </a:fld>
            <a:endParaRPr lang="en-US"/>
          </a:p>
        </p:txBody>
      </p:sp>
      <p:sp>
        <p:nvSpPr>
          <p:cNvPr id="6" name="Rectangle 5"/>
          <p:cNvSpPr/>
          <p:nvPr userDrawn="1"/>
        </p:nvSpPr>
        <p:spPr>
          <a:xfrm>
            <a:off x="3048000" y="2857500"/>
            <a:ext cx="6096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6DBB966E-8C2D-4BC1-8E0A-7B3027E9FA4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82DDF35C-936D-46A5-8698-4D5B43DAAF2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5980"/>
            <a:ext cx="2057401"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1"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4707D3F1-DC93-4A28-AD18-25E42003739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2"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B41179C8-1349-4548-830D-DF332C660C9B}"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F076344D-F0A0-4571-8A46-68688683826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lvl1pPr>
              <a:defRPr/>
            </a:lvl1pPr>
          </a:lstStyle>
          <a:p>
            <a:pPr>
              <a:defRPr/>
            </a:pPr>
            <a:fld id="{B15F2195-D903-4C08-986A-275315ADD49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1"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1" cy="3394472"/>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2C282B95-DEC4-4DAB-B860-318CD0CDE35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9" name="Slide Number Placeholder 5"/>
          <p:cNvSpPr>
            <a:spLocks noGrp="1"/>
          </p:cNvSpPr>
          <p:nvPr>
            <p:ph type="sldNum" sz="quarter" idx="12"/>
          </p:nvPr>
        </p:nvSpPr>
        <p:spPr/>
        <p:txBody>
          <a:bodyPr/>
          <a:lstStyle>
            <a:lvl1pPr>
              <a:defRPr/>
            </a:lvl1pPr>
          </a:lstStyle>
          <a:p>
            <a:pPr>
              <a:defRPr/>
            </a:pPr>
            <a:fld id="{68C2EDE7-420D-4568-80FC-2440922981E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5" name="Slide Number Placeholder 5"/>
          <p:cNvSpPr>
            <a:spLocks noGrp="1"/>
          </p:cNvSpPr>
          <p:nvPr>
            <p:ph type="sldNum" sz="quarter" idx="12"/>
          </p:nvPr>
        </p:nvSpPr>
        <p:spPr/>
        <p:txBody>
          <a:bodyPr/>
          <a:lstStyle>
            <a:lvl1pPr>
              <a:defRPr/>
            </a:lvl1pPr>
          </a:lstStyle>
          <a:p>
            <a:pPr>
              <a:defRPr/>
            </a:pPr>
            <a:fld id="{D03D2A85-AE74-436B-B7CE-78D8E73A9D1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4" name="Slide Number Placeholder 5"/>
          <p:cNvSpPr>
            <a:spLocks noGrp="1"/>
          </p:cNvSpPr>
          <p:nvPr>
            <p:ph type="sldNum" sz="quarter" idx="12"/>
          </p:nvPr>
        </p:nvSpPr>
        <p:spPr/>
        <p:txBody>
          <a:bodyPr/>
          <a:lstStyle>
            <a:lvl1pPr>
              <a:defRPr/>
            </a:lvl1pPr>
          </a:lstStyle>
          <a:p>
            <a:pPr>
              <a:defRPr/>
            </a:pPr>
            <a:fld id="{3100713E-C24A-4DA9-9E2B-69657B8B78F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2" y="204790"/>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smtClean="0"/>
              <a:t>NT6094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2022-09-15 | 40132 | +62</a:t>
            </a:r>
            <a:endParaRPr lang="en-US"/>
          </a:p>
        </p:txBody>
      </p:sp>
      <p:sp>
        <p:nvSpPr>
          <p:cNvPr id="7" name="Slide Number Placeholder 5"/>
          <p:cNvSpPr>
            <a:spLocks noGrp="1"/>
          </p:cNvSpPr>
          <p:nvPr>
            <p:ph type="sldNum" sz="quarter" idx="12"/>
          </p:nvPr>
        </p:nvSpPr>
        <p:spPr/>
        <p:txBody>
          <a:bodyPr/>
          <a:lstStyle>
            <a:lvl1pPr>
              <a:defRPr/>
            </a:lvl1pPr>
          </a:lstStyle>
          <a:p>
            <a:pPr>
              <a:defRPr/>
            </a:pPr>
            <a:fld id="{7C7E43FF-E978-4C0D-9E32-2BB2C2A56A6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05979"/>
            <a:ext cx="8229600" cy="8572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200151"/>
            <a:ext cx="8229600" cy="33944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4767264"/>
            <a:ext cx="2362201" cy="273844"/>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r>
              <a:rPr lang="en-US" smtClean="0"/>
              <a:t>NT6094</a:t>
            </a:r>
            <a:endParaRPr lang="en-US"/>
          </a:p>
        </p:txBody>
      </p:sp>
      <p:sp>
        <p:nvSpPr>
          <p:cNvPr id="5" name="Footer Placeholder 4"/>
          <p:cNvSpPr>
            <a:spLocks noGrp="1"/>
          </p:cNvSpPr>
          <p:nvPr>
            <p:ph type="ftr" sz="quarter" idx="3"/>
          </p:nvPr>
        </p:nvSpPr>
        <p:spPr>
          <a:xfrm>
            <a:off x="3124202" y="4767264"/>
            <a:ext cx="2895600" cy="273844"/>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r>
              <a:rPr lang="en-US" smtClean="0"/>
              <a:t>2022-09-15 | 40132 | +62</a:t>
            </a:r>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A9E59A-8EC2-4DC5-999D-DAA8D02502D4}" type="slidenum">
              <a:rPr lang="en-US"/>
              <a:pPr>
                <a:defRPr/>
              </a:pPr>
              <a:t>‹#›</a:t>
            </a:fld>
            <a:endParaRPr lang="en-US"/>
          </a:p>
        </p:txBody>
      </p:sp>
      <p:sp>
        <p:nvSpPr>
          <p:cNvPr id="8" name="Rectangle 7"/>
          <p:cNvSpPr/>
          <p:nvPr userDrawn="1"/>
        </p:nvSpPr>
        <p:spPr>
          <a:xfrm>
            <a:off x="0" y="2857500"/>
            <a:ext cx="228601"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5281/zenodo.708212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cscitconf.cikd.ca/journal-indexing-2-types-tips/"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mdanderson.libanswers.com/faq/206446"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77/0192623320920209"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www.nature.com/articles/d41586-019-03759-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1613/BM.2017.029"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eallslist.net/"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beallslist.net/standalone-journals/"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authorservices.taylorandfrancis.com/publishing-open-access/open-access-publishing-definitions/"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hyperlink" Target="https://en.unesco.org/open-access/what-open-access"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guides.library.cornell.edu/openacces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ndex.php?oldid=1110247122" TargetMode="External"/><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slideplayer.com/slide/14164691/"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016/j.amjmed.2019.07.028" TargetMode="External"/><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www.aje.com/arc/8-ways-identify-questionable-open-access-journa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aje.com/arc/what-is-a-journal-index-and-why-is-indexation-important/"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hyperlink" Target="https://pitt.libguides.com/citationhelp" TargetMode="Externa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hyperlink" Target="https://libguides.reading.ac.uk/citing-references/citationexamples"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hyperlink" Target="https://doi.org/10.4103/0256-4602.50699"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hyperlink" Target="https://subjectguides.uwaterloo.ca/calculate-academic-footprint/YourHIndex"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hyperlink" Target="https://libguides.jcu.edu.au/research-indicators/snip-and-sjr"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hyperlink" Target="https://libguides.uthscsa.edu/c.php?g=818511&amp;p=6022728"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s://www.mondragon.edu/en/web/biblioteka/publications-impact-indexes"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hyperlink" Target="https://akademik.itb.ac.id/"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Date Placeholder 3"/>
          <p:cNvSpPr>
            <a:spLocks noGrp="1"/>
          </p:cNvSpPr>
          <p:nvPr>
            <p:ph type="dt" sz="quarter" idx="10"/>
          </p:nvPr>
        </p:nvSpPr>
        <p:spPr bwMode="auto">
          <a:noFill/>
          <a:ln>
            <a:miter lim="800000"/>
            <a:headEnd/>
            <a:tailEnd/>
          </a:ln>
        </p:spPr>
        <p:txBody>
          <a:bodyPr/>
          <a:lstStyle/>
          <a:p>
            <a:r>
              <a:rPr lang="en-US" smtClean="0"/>
              <a:t>NT6094</a:t>
            </a:r>
          </a:p>
        </p:txBody>
      </p:sp>
      <p:sp>
        <p:nvSpPr>
          <p:cNvPr id="2051" name="Footer Placeholder 4"/>
          <p:cNvSpPr>
            <a:spLocks noGrp="1"/>
          </p:cNvSpPr>
          <p:nvPr>
            <p:ph type="ftr" sz="quarter" idx="11"/>
          </p:nvPr>
        </p:nvSpPr>
        <p:spPr bwMode="auto">
          <a:noFill/>
          <a:ln>
            <a:miter lim="800000"/>
            <a:headEnd/>
            <a:tailEnd/>
          </a:ln>
        </p:spPr>
        <p:txBody>
          <a:bodyPr/>
          <a:lstStyle/>
          <a:p>
            <a:r>
              <a:rPr lang="en-US" smtClean="0"/>
              <a:t>2022-09-15 | 40132 | +62</a:t>
            </a:r>
          </a:p>
        </p:txBody>
      </p:sp>
      <p:sp>
        <p:nvSpPr>
          <p:cNvPr id="7" name="Slide Number Placeholder 5"/>
          <p:cNvSpPr>
            <a:spLocks noGrp="1"/>
          </p:cNvSpPr>
          <p:nvPr>
            <p:ph type="sldNum" sz="quarter" idx="12"/>
          </p:nvPr>
        </p:nvSpPr>
        <p:spPr/>
        <p:txBody>
          <a:bodyPr/>
          <a:lstStyle/>
          <a:p>
            <a:pPr>
              <a:defRPr/>
            </a:pPr>
            <a:fld id="{F45E2BD2-9046-4A03-9863-E4C5FD7D6D94}" type="slidenum">
              <a:rPr lang="en-US"/>
              <a:pPr>
                <a:defRPr/>
              </a:pPr>
              <a:t>1</a:t>
            </a:fld>
            <a:endParaRPr lang="en-US" dirty="0"/>
          </a:p>
        </p:txBody>
      </p:sp>
      <p:sp>
        <p:nvSpPr>
          <p:cNvPr id="4" name="Rectangle 3"/>
          <p:cNvSpPr/>
          <p:nvPr/>
        </p:nvSpPr>
        <p:spPr>
          <a:xfrm>
            <a:off x="0" y="2857500"/>
            <a:ext cx="9144000" cy="137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4" name="Title 1"/>
          <p:cNvSpPr>
            <a:spLocks noGrp="1"/>
          </p:cNvSpPr>
          <p:nvPr>
            <p:ph type="ctrTitle"/>
          </p:nvPr>
        </p:nvSpPr>
        <p:spPr>
          <a:xfrm>
            <a:off x="342900" y="514350"/>
            <a:ext cx="8458201" cy="1843088"/>
          </a:xfrm>
        </p:spPr>
        <p:txBody>
          <a:bodyPr/>
          <a:lstStyle/>
          <a:p>
            <a:pPr eaLnBrk="1" hangingPunct="1"/>
            <a:r>
              <a:rPr lang="en-US" smtClean="0"/>
              <a:t>Indeks jurnal, jurnal pemangsa,</a:t>
            </a:r>
            <a:br>
              <a:rPr lang="en-US" smtClean="0"/>
            </a:br>
            <a:r>
              <a:rPr lang="en-US" smtClean="0"/>
              <a:t>akses terbuka, sitasi, kuartil</a:t>
            </a:r>
            <a:endParaRPr lang="en-US" sz="3000" smtClean="0">
              <a:solidFill>
                <a:schemeClr val="bg1">
                  <a:lumMod val="75000"/>
                </a:schemeClr>
              </a:solidFill>
            </a:endParaRPr>
          </a:p>
        </p:txBody>
      </p:sp>
      <p:sp>
        <p:nvSpPr>
          <p:cNvPr id="2055" name="Subtitle 2"/>
          <p:cNvSpPr>
            <a:spLocks noGrp="1"/>
          </p:cNvSpPr>
          <p:nvPr>
            <p:ph type="subTitle" idx="1"/>
          </p:nvPr>
        </p:nvSpPr>
        <p:spPr>
          <a:xfrm>
            <a:off x="838202" y="2929000"/>
            <a:ext cx="7391398" cy="1066800"/>
          </a:xfrm>
        </p:spPr>
        <p:txBody>
          <a:bodyPr/>
          <a:lstStyle/>
          <a:p>
            <a:pPr algn="l" eaLnBrk="1" hangingPunct="1">
              <a:lnSpc>
                <a:spcPct val="80000"/>
              </a:lnSpc>
            </a:pPr>
            <a:r>
              <a:rPr lang="pt-BR" sz="1800" smtClean="0">
                <a:solidFill>
                  <a:schemeClr val="bg1"/>
                </a:solidFill>
              </a:rPr>
              <a:t>Sparisoma Viridi</a:t>
            </a:r>
            <a:r>
              <a:rPr lang="pt-BR" sz="1800" baseline="30000" smtClean="0">
                <a:solidFill>
                  <a:schemeClr val="bg1"/>
                </a:solidFill>
              </a:rPr>
              <a:t>1</a:t>
            </a:r>
            <a:r>
              <a:rPr lang="pt-BR" sz="1800" smtClean="0">
                <a:solidFill>
                  <a:schemeClr val="bg1"/>
                </a:solidFill>
              </a:rPr>
              <a:t>, Muhammad Haris Mahyuddin</a:t>
            </a:r>
            <a:r>
              <a:rPr lang="pt-BR" sz="1800" baseline="30000" smtClean="0">
                <a:solidFill>
                  <a:schemeClr val="bg1"/>
                </a:solidFill>
              </a:rPr>
              <a:t>2</a:t>
            </a:r>
          </a:p>
          <a:p>
            <a:pPr algn="l" eaLnBrk="1" hangingPunct="1">
              <a:lnSpc>
                <a:spcPct val="80000"/>
              </a:lnSpc>
            </a:pPr>
            <a:r>
              <a:rPr lang="en-US" sz="1400" baseline="30000" smtClean="0">
                <a:solidFill>
                  <a:schemeClr val="bg1"/>
                </a:solidFill>
              </a:rPr>
              <a:t>1</a:t>
            </a:r>
            <a:r>
              <a:rPr lang="en-US" sz="1400" smtClean="0">
                <a:solidFill>
                  <a:schemeClr val="bg1"/>
                </a:solidFill>
              </a:rPr>
              <a:t>Nuclear Physics and Biophysics, </a:t>
            </a:r>
            <a:r>
              <a:rPr lang="en-US" sz="1400" baseline="30000" smtClean="0">
                <a:solidFill>
                  <a:schemeClr val="bg1"/>
                </a:solidFill>
              </a:rPr>
              <a:t>2</a:t>
            </a:r>
            <a:r>
              <a:rPr lang="en-US" sz="1400" smtClean="0">
                <a:solidFill>
                  <a:schemeClr val="bg1"/>
                </a:solidFill>
              </a:rPr>
              <a:t>Advanced Functional Material, Research Division</a:t>
            </a:r>
          </a:p>
          <a:p>
            <a:pPr algn="l" eaLnBrk="1" hangingPunct="1">
              <a:lnSpc>
                <a:spcPct val="80000"/>
              </a:lnSpc>
            </a:pPr>
            <a:r>
              <a:rPr lang="en-US" sz="1400" baseline="30000" smtClean="0">
                <a:solidFill>
                  <a:schemeClr val="bg1"/>
                </a:solidFill>
              </a:rPr>
              <a:t>1-2</a:t>
            </a:r>
            <a:r>
              <a:rPr lang="en-US" sz="1400" smtClean="0">
                <a:solidFill>
                  <a:schemeClr val="bg1"/>
                </a:solidFill>
              </a:rPr>
              <a:t>Institut Teknologi Bandung, Bandung 40132, Indonesia</a:t>
            </a:r>
          </a:p>
          <a:p>
            <a:pPr algn="l" eaLnBrk="1" hangingPunct="1">
              <a:lnSpc>
                <a:spcPct val="80000"/>
              </a:lnSpc>
            </a:pPr>
            <a:endParaRPr lang="en-US" sz="1000" smtClean="0">
              <a:solidFill>
                <a:schemeClr val="bg1"/>
              </a:solidFill>
            </a:endParaRPr>
          </a:p>
          <a:p>
            <a:pPr algn="l" eaLnBrk="1" hangingPunct="1">
              <a:lnSpc>
                <a:spcPct val="80000"/>
              </a:lnSpc>
            </a:pPr>
            <a:r>
              <a:rPr lang="en-US" sz="1100" smtClean="0">
                <a:solidFill>
                  <a:schemeClr val="bg1"/>
                </a:solidFill>
              </a:rPr>
              <a:t>20220915-vC </a:t>
            </a:r>
            <a:r>
              <a:rPr lang="en-US" sz="1100" smtClean="0">
                <a:solidFill>
                  <a:schemeClr val="bg1"/>
                </a:solidFill>
              </a:rPr>
              <a:t>| https://</a:t>
            </a:r>
            <a:r>
              <a:rPr lang="en-US" sz="1100" smtClean="0">
                <a:solidFill>
                  <a:schemeClr val="bg1"/>
                </a:solidFill>
              </a:rPr>
              <a:t>doi.org/10.5281/zenodo</a:t>
            </a:r>
            <a:r>
              <a:rPr lang="en-US" sz="1100" smtClean="0">
                <a:solidFill>
                  <a:schemeClr val="bg1"/>
                </a:solidFill>
              </a:rPr>
              <a:t>.7082129</a:t>
            </a:r>
            <a:endParaRPr lang="en-US" sz="1100" smtClean="0">
              <a:solidFill>
                <a:schemeClr val="bg1"/>
              </a:solidFill>
            </a:endParaRPr>
          </a:p>
        </p:txBody>
      </p:sp>
      <p:sp>
        <p:nvSpPr>
          <p:cNvPr id="8" name="Rectangle 7">
            <a:hlinkClick r:id="rId3"/>
          </p:cNvPr>
          <p:cNvSpPr/>
          <p:nvPr/>
        </p:nvSpPr>
        <p:spPr>
          <a:xfrm>
            <a:off x="1760220" y="3746500"/>
            <a:ext cx="2423160" cy="238126"/>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Contoh Layanan pengindeks (</a:t>
            </a:r>
            <a:r>
              <a:rPr lang="en-US" smtClean="0">
                <a:solidFill>
                  <a:srgbClr val="FF0000"/>
                </a:solidFill>
              </a:rPr>
              <a:t>besar</a:t>
            </a:r>
            <a:r>
              <a:rPr lang="en-US" smtClean="0"/>
              <a:t>) jurnal</a:t>
            </a:r>
            <a:endParaRPr lang="en-US"/>
          </a:p>
        </p:txBody>
      </p:sp>
      <p:sp>
        <p:nvSpPr>
          <p:cNvPr id="7" name="Content Placeholder 6"/>
          <p:cNvSpPr>
            <a:spLocks noGrp="1"/>
          </p:cNvSpPr>
          <p:nvPr>
            <p:ph sz="half" idx="1"/>
          </p:nvPr>
        </p:nvSpPr>
        <p:spPr/>
        <p:txBody>
          <a:bodyPr/>
          <a:lstStyle/>
          <a:p>
            <a:r>
              <a:rPr lang="en-US" sz="2300" smtClean="0"/>
              <a:t>Science Citation Index Expanded (SCIE) Master Journal List</a:t>
            </a:r>
          </a:p>
          <a:p>
            <a:r>
              <a:rPr lang="en-US" sz="2300" smtClean="0"/>
              <a:t>Scopus</a:t>
            </a:r>
          </a:p>
          <a:p>
            <a:r>
              <a:rPr lang="en-US" sz="2300" smtClean="0"/>
              <a:t>Engineering Index</a:t>
            </a:r>
          </a:p>
          <a:p>
            <a:r>
              <a:rPr lang="en-US" sz="2300" smtClean="0"/>
              <a:t>Web of Science (now published by Clarivate Analytics, formerly by ISI and Thomson Reuters)</a:t>
            </a:r>
          </a:p>
        </p:txBody>
      </p:sp>
      <p:sp>
        <p:nvSpPr>
          <p:cNvPr id="8" name="Content Placeholder 7"/>
          <p:cNvSpPr>
            <a:spLocks noGrp="1"/>
          </p:cNvSpPr>
          <p:nvPr>
            <p:ph sz="half" idx="2"/>
          </p:nvPr>
        </p:nvSpPr>
        <p:spPr/>
        <p:txBody>
          <a:bodyPr/>
          <a:lstStyle/>
          <a:p>
            <a:r>
              <a:rPr lang="en-US" sz="2300" smtClean="0"/>
              <a:t>Chinese Academy of Sciences (CAS)</a:t>
            </a:r>
          </a:p>
          <a:p>
            <a:r>
              <a:rPr lang="en-US" sz="2300" smtClean="0"/>
              <a:t>Qualis Humanities and Social Sciences</a:t>
            </a:r>
          </a:p>
          <a:p>
            <a:r>
              <a:rPr lang="en-US" sz="2300" smtClean="0"/>
              <a:t>Arts &amp; Humanities Citation Index (AHCI) Master Journal List</a:t>
            </a:r>
          </a:p>
          <a:p>
            <a:r>
              <a:rPr lang="en-US" sz="2300" smtClean="0"/>
              <a:t>Social Sciences Citation Index (SSCI) Master Journal List</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Badan pengindeks (versi lain)</a:t>
            </a:r>
            <a:endParaRPr lang="en-US"/>
          </a:p>
        </p:txBody>
      </p:sp>
      <p:sp>
        <p:nvSpPr>
          <p:cNvPr id="9" name="Content Placeholder 8"/>
          <p:cNvSpPr>
            <a:spLocks noGrp="1"/>
          </p:cNvSpPr>
          <p:nvPr>
            <p:ph sz="half" idx="1"/>
          </p:nvPr>
        </p:nvSpPr>
        <p:spPr/>
        <p:txBody>
          <a:bodyPr/>
          <a:lstStyle/>
          <a:p>
            <a:r>
              <a:rPr lang="en-US" sz="2200" smtClean="0"/>
              <a:t>Google Scholar</a:t>
            </a:r>
          </a:p>
          <a:p>
            <a:r>
              <a:rPr lang="en-US" sz="2200" smtClean="0"/>
              <a:t>Scopus</a:t>
            </a:r>
          </a:p>
          <a:p>
            <a:r>
              <a:rPr lang="en-US" sz="2200" smtClean="0"/>
              <a:t>PubMed</a:t>
            </a:r>
          </a:p>
          <a:p>
            <a:r>
              <a:rPr lang="en-US" sz="2200" smtClean="0"/>
              <a:t>EBSCO</a:t>
            </a:r>
          </a:p>
          <a:p>
            <a:r>
              <a:rPr lang="en-US" sz="2200" smtClean="0"/>
              <a:t>EMBASE</a:t>
            </a:r>
          </a:p>
          <a:p>
            <a:r>
              <a:rPr lang="en-US" sz="2200" smtClean="0"/>
              <a:t>DOAJ</a:t>
            </a:r>
          </a:p>
          <a:p>
            <a:r>
              <a:rPr lang="en-US" sz="2200" smtClean="0"/>
              <a:t>ISI Indexing</a:t>
            </a:r>
          </a:p>
          <a:p>
            <a:r>
              <a:rPr lang="en-US" sz="2200" smtClean="0"/>
              <a:t>SCIE</a:t>
            </a:r>
          </a:p>
        </p:txBody>
      </p:sp>
      <p:sp>
        <p:nvSpPr>
          <p:cNvPr id="10" name="Content Placeholder 9"/>
          <p:cNvSpPr>
            <a:spLocks noGrp="1"/>
          </p:cNvSpPr>
          <p:nvPr>
            <p:ph sz="half" idx="2"/>
          </p:nvPr>
        </p:nvSpPr>
        <p:spPr/>
        <p:txBody>
          <a:bodyPr/>
          <a:lstStyle/>
          <a:p>
            <a:r>
              <a:rPr lang="en-US" sz="2200" smtClean="0"/>
              <a:t>SCIMAGOJR</a:t>
            </a:r>
          </a:p>
          <a:p>
            <a:r>
              <a:rPr lang="en-US" sz="2200" smtClean="0"/>
              <a:t>OAJI</a:t>
            </a:r>
          </a:p>
          <a:p>
            <a:r>
              <a:rPr lang="en-US" sz="2200" smtClean="0"/>
              <a:t>IJIFACTOR</a:t>
            </a:r>
          </a:p>
          <a:p>
            <a:r>
              <a:rPr lang="en-US" sz="2200" smtClean="0"/>
              <a:t>Index Copernicus</a:t>
            </a:r>
          </a:p>
          <a:p>
            <a:r>
              <a:rPr lang="en-US" sz="2200" smtClean="0"/>
              <a:t>Open J Gate</a:t>
            </a:r>
          </a:p>
          <a:p>
            <a:r>
              <a:rPr lang="en-US" sz="2200" smtClean="0"/>
              <a:t>Ulrich’s International Periodical Directory</a:t>
            </a:r>
          </a:p>
          <a:p>
            <a:r>
              <a:rPr lang="en-US" sz="2200" smtClean="0"/>
              <a:t>BASE</a:t>
            </a:r>
          </a:p>
        </p:txBody>
      </p:sp>
      <p:sp>
        <p:nvSpPr>
          <p:cNvPr id="5" name="Date Placeholder 4"/>
          <p:cNvSpPr>
            <a:spLocks noGrp="1"/>
          </p:cNvSpPr>
          <p:nvPr>
            <p:ph type="dt" sz="half" idx="10"/>
          </p:nvPr>
        </p:nvSpPr>
        <p:spPr/>
        <p:txBody>
          <a:bodyPr/>
          <a:lstStyle/>
          <a:p>
            <a:pPr>
              <a:defRPr/>
            </a:pPr>
            <a:r>
              <a:rPr lang="en-US" smtClean="0"/>
              <a:t>NT6094</a:t>
            </a:r>
            <a:endParaRPr lang="en-US"/>
          </a:p>
        </p:txBody>
      </p:sp>
      <p:sp>
        <p:nvSpPr>
          <p:cNvPr id="6" name="Footer Placeholder 5"/>
          <p:cNvSpPr>
            <a:spLocks noGrp="1"/>
          </p:cNvSpPr>
          <p:nvPr>
            <p:ph type="ftr" sz="quarter" idx="11"/>
          </p:nvPr>
        </p:nvSpPr>
        <p:spPr/>
        <p:txBody>
          <a:bodyPr/>
          <a:lstStyle/>
          <a:p>
            <a:pPr>
              <a:defRPr/>
            </a:pPr>
            <a:r>
              <a:rPr lang="en-US" smtClean="0"/>
              <a:t>2022-09-15 | 40132 | +62</a:t>
            </a:r>
            <a:endParaRPr lang="en-US"/>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11</a:t>
            </a:fld>
            <a:endParaRPr lang="en-US"/>
          </a:p>
        </p:txBody>
      </p:sp>
      <p:sp>
        <p:nvSpPr>
          <p:cNvPr id="11" name="Rectangle 10">
            <a:hlinkClick r:id="rId2"/>
          </p:cNvPr>
          <p:cNvSpPr/>
          <p:nvPr/>
        </p:nvSpPr>
        <p:spPr>
          <a:xfrm>
            <a:off x="469075" y="4348100"/>
            <a:ext cx="8217726" cy="400110"/>
          </a:xfrm>
          <a:prstGeom prst="rect">
            <a:avLst/>
          </a:prstGeom>
        </p:spPr>
        <p:txBody>
          <a:bodyPr wrap="square">
            <a:spAutoFit/>
          </a:bodyPr>
          <a:lstStyle/>
          <a:p>
            <a:r>
              <a:rPr lang="en-US" sz="1000" smtClean="0"/>
              <a:t>-, “Journal Indexing 2: Types &amp; Tips”, Computer Sciences, Communication and Information Technology, 29 Feb 2020,</a:t>
            </a:r>
            <a:br>
              <a:rPr lang="en-US" sz="1000" smtClean="0"/>
            </a:br>
            <a:r>
              <a:rPr lang="en-US" sz="1000" smtClean="0"/>
              <a:t>url </a:t>
            </a:r>
            <a:r>
              <a:rPr lang="en-US" sz="1000" smtClean="0">
                <a:solidFill>
                  <a:srgbClr val="0070C0"/>
                </a:solidFill>
              </a:rPr>
              <a:t>https://cscitconf.cikd.ca/journal-indexing-2-types-tips/</a:t>
            </a:r>
            <a:r>
              <a:rPr lang="en-US" sz="1000" smtClean="0"/>
              <a:t> [20220915].</a:t>
            </a:r>
            <a:endParaRPr lang="en-US" sz="10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Jurnal pemangsa</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Jurnal pemangsa</a:t>
            </a:r>
            <a:endParaRPr lang="en-US"/>
          </a:p>
        </p:txBody>
      </p:sp>
      <p:sp>
        <p:nvSpPr>
          <p:cNvPr id="9" name="Content Placeholder 8"/>
          <p:cNvSpPr>
            <a:spLocks noGrp="1"/>
          </p:cNvSpPr>
          <p:nvPr>
            <p:ph idx="1"/>
          </p:nvPr>
        </p:nvSpPr>
        <p:spPr/>
        <p:txBody>
          <a:bodyPr/>
          <a:lstStyle/>
          <a:p>
            <a:r>
              <a:rPr lang="en-US" smtClean="0"/>
              <a:t>Predatory journal (en), journal pemangsa (id).</a:t>
            </a:r>
          </a:p>
          <a:p>
            <a:r>
              <a:rPr lang="en-US" smtClean="0"/>
              <a:t>Memanfaatkan penulis dalam menerbitkan karya dengan meminta bayaran tanpa menyediakan layanan pengulasan-sejawat dan penyuntingan.</a:t>
            </a:r>
          </a:p>
          <a:p>
            <a:r>
              <a:rPr lang="en-US" smtClean="0"/>
              <a:t>Berasal dari penerbit yang tidak mengikuti standar yang layak dalam menerbitkan jurnal ilmiah, dan umumnya menawarkan alternatif cepat untuk menerbitkan suatu manuskrip.</a:t>
            </a:r>
          </a:p>
          <a:p>
            <a:endParaRPr lang="en-US"/>
          </a:p>
        </p:txBody>
      </p:sp>
      <p:sp>
        <p:nvSpPr>
          <p:cNvPr id="5" name="Date Placeholder 4"/>
          <p:cNvSpPr>
            <a:spLocks noGrp="1"/>
          </p:cNvSpPr>
          <p:nvPr>
            <p:ph type="dt" sz="half" idx="10"/>
          </p:nvPr>
        </p:nvSpPr>
        <p:spPr/>
        <p:txBody>
          <a:bodyPr/>
          <a:lstStyle/>
          <a:p>
            <a:pPr>
              <a:defRPr/>
            </a:pPr>
            <a:r>
              <a:rPr lang="en-US" smtClean="0"/>
              <a:t>NT6094</a:t>
            </a:r>
            <a:endParaRPr lang="en-US"/>
          </a:p>
        </p:txBody>
      </p:sp>
      <p:sp>
        <p:nvSpPr>
          <p:cNvPr id="6" name="Footer Placeholder 5"/>
          <p:cNvSpPr>
            <a:spLocks noGrp="1"/>
          </p:cNvSpPr>
          <p:nvPr>
            <p:ph type="ftr" sz="quarter" idx="11"/>
          </p:nvPr>
        </p:nvSpPr>
        <p:spPr/>
        <p:txBody>
          <a:bodyPr/>
          <a:lstStyle/>
          <a:p>
            <a:pPr>
              <a:defRPr/>
            </a:pPr>
            <a:r>
              <a:rPr lang="en-US" smtClean="0"/>
              <a:t>2022-09-15 | 40132 | +62</a:t>
            </a:r>
            <a:endParaRPr lang="en-US"/>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13</a:t>
            </a:fld>
            <a:endParaRPr lang="en-US"/>
          </a:p>
        </p:txBody>
      </p:sp>
      <p:sp>
        <p:nvSpPr>
          <p:cNvPr id="10" name="Rectangle 9">
            <a:hlinkClick r:id="rId2"/>
          </p:cNvPr>
          <p:cNvSpPr/>
          <p:nvPr/>
        </p:nvSpPr>
        <p:spPr>
          <a:xfrm>
            <a:off x="469075" y="4348100"/>
            <a:ext cx="8217726" cy="400110"/>
          </a:xfrm>
          <a:prstGeom prst="rect">
            <a:avLst/>
          </a:prstGeom>
        </p:spPr>
        <p:txBody>
          <a:bodyPr wrap="square">
            <a:spAutoFit/>
          </a:bodyPr>
          <a:lstStyle/>
          <a:p>
            <a:r>
              <a:rPr lang="en-US" sz="1000" smtClean="0"/>
              <a:t>Laurissa Gann, “What is a Predatory Journal?”, Ask the Research Medical Library, UT MD Anderson Cancer Center, 10 Jul 2021,</a:t>
            </a:r>
          </a:p>
          <a:p>
            <a:r>
              <a:rPr lang="en-US" sz="1000" smtClean="0"/>
              <a:t>url </a:t>
            </a:r>
            <a:r>
              <a:rPr lang="en-US" sz="1000" smtClean="0">
                <a:solidFill>
                  <a:srgbClr val="0070C0"/>
                </a:solidFill>
              </a:rPr>
              <a:t>https://mdanderson.libanswers.com/faq/206446</a:t>
            </a:r>
            <a:r>
              <a:rPr lang="en-US" sz="1000" smtClean="0"/>
              <a:t> [20220915].</a:t>
            </a:r>
            <a:endParaRPr lang="en-US" sz="1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Jurnal pemangsa (lanj.)</a:t>
            </a:r>
            <a:endParaRPr lang="en-US"/>
          </a:p>
        </p:txBody>
      </p:sp>
      <p:sp>
        <p:nvSpPr>
          <p:cNvPr id="3" name="Content Placeholder 2"/>
          <p:cNvSpPr>
            <a:spLocks noGrp="1"/>
          </p:cNvSpPr>
          <p:nvPr>
            <p:ph idx="1"/>
          </p:nvPr>
        </p:nvSpPr>
        <p:spPr/>
        <p:txBody>
          <a:bodyPr/>
          <a:lstStyle/>
          <a:p>
            <a:r>
              <a:rPr lang="en-US" smtClean="0"/>
              <a:t>Kontras dengan jurnal akademis berkualitas tinggi yang butuh waktu lebih lama untuk terbit karena mengikuti proses pengulasan sejawat dan penyuntingan yang layak.</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umum jurnal pemangsa</a:t>
            </a:r>
            <a:endParaRPr lang="en-US"/>
          </a:p>
        </p:txBody>
      </p:sp>
      <p:sp>
        <p:nvSpPr>
          <p:cNvPr id="3" name="Content Placeholder 2"/>
          <p:cNvSpPr>
            <a:spLocks noGrp="1"/>
          </p:cNvSpPr>
          <p:nvPr>
            <p:ph idx="1"/>
          </p:nvPr>
        </p:nvSpPr>
        <p:spPr/>
        <p:txBody>
          <a:bodyPr/>
          <a:lstStyle/>
          <a:p>
            <a:r>
              <a:rPr lang="en-US" smtClean="0"/>
              <a:t>Mengaku sebagai publikasi akses terbuka terulaskan sejawat, tetapi tidak menyediakan pengulasan sejawat yang mencu-kupi sebagaimana dijanjikan.</a:t>
            </a:r>
          </a:p>
          <a:p>
            <a:r>
              <a:rPr lang="en-US" smtClean="0"/>
              <a:t>Mengiklankan suatu Journal Impact Facktor atau metrik lain di situs webnya, yang keliru atau tidak dapat diverifikasi.</a:t>
            </a:r>
          </a:p>
          <a:p>
            <a:r>
              <a:rPr lang="en-US" smtClean="0"/>
              <a:t>Kadang mencantumkan timeline publikasi yang tidak realistik.</a:t>
            </a:r>
          </a:p>
          <a:p>
            <a:r>
              <a:rPr lang="en-US" smtClean="0"/>
              <a:t>Menerbitkan artikel dengan APC dibayarkan penulis, walau kualitas artikel rendah.</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15</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Susan A. Elmore, Eleanor H. Weston, “Predatory Journals: What They Are and How to Avoid Them”, Toxicologic Pathology [Toxicol Pathol], vol 48, no 4, p 607-610, Jun 2020, url </a:t>
            </a:r>
            <a:r>
              <a:rPr lang="en-US" sz="1000" smtClean="0">
                <a:solidFill>
                  <a:srgbClr val="0070C0"/>
                </a:solidFill>
              </a:rPr>
              <a:t>https://doi.org/10.1177/0192623320920209</a:t>
            </a:r>
            <a:r>
              <a:rPr lang="en-US" sz="1000" smtClean="0"/>
              <a:t>.</a:t>
            </a:r>
            <a:endParaRPr lang="en-US" sz="1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 jurnal pemangsa (lanj.)</a:t>
            </a:r>
            <a:endParaRPr lang="en-US"/>
          </a:p>
        </p:txBody>
      </p:sp>
      <p:sp>
        <p:nvSpPr>
          <p:cNvPr id="3" name="Content Placeholder 2"/>
          <p:cNvSpPr>
            <a:spLocks noGrp="1"/>
          </p:cNvSpPr>
          <p:nvPr>
            <p:ph idx="1"/>
          </p:nvPr>
        </p:nvSpPr>
        <p:spPr/>
        <p:txBody>
          <a:bodyPr/>
          <a:lstStyle/>
          <a:p>
            <a:r>
              <a:rPr lang="en-US" smtClean="0"/>
              <a:t>Menerbitkan artikel dengan banyak kesalahan gramatikal, mengindikasikan tidak ada atau hanya sedikit penyuntingan.</a:t>
            </a:r>
          </a:p>
          <a:p>
            <a:r>
              <a:rPr lang="en-US" smtClean="0"/>
              <a:t>Dewan penyunting mencantumkan orang-orang yang tidak ada, tidak kredibel atau terkait dengan topik jurnal, afiliasi yang tidak dapat diverifikasi, atau orang-orang / ahli yang ada tapi tidak sadar mereka dicantumkan namanya.</a:t>
            </a:r>
          </a:p>
          <a:p>
            <a:r>
              <a:rPr lang="en-US" smtClean="0"/>
              <a:t>Meniru nama atau situs  web jurnal lain yang terlegitimasi.</a:t>
            </a:r>
          </a:p>
          <a:p>
            <a:r>
              <a:rPr lang="en-US" smtClean="0"/>
              <a:t>Secara agresif menawarkan layanannya melalui email.</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 jurnal pemangsa (lanj.)</a:t>
            </a:r>
            <a:endParaRPr lang="en-US"/>
          </a:p>
        </p:txBody>
      </p:sp>
      <p:sp>
        <p:nvSpPr>
          <p:cNvPr id="3" name="Content Placeholder 2"/>
          <p:cNvSpPr>
            <a:spLocks noGrp="1"/>
          </p:cNvSpPr>
          <p:nvPr>
            <p:ph idx="1"/>
          </p:nvPr>
        </p:nvSpPr>
        <p:spPr/>
        <p:txBody>
          <a:bodyPr/>
          <a:lstStyle/>
          <a:p>
            <a:r>
              <a:rPr lang="en-US" smtClean="0"/>
              <a:t>Alamat kantor dan kontak berbeda negara.</a:t>
            </a:r>
          </a:p>
          <a:p>
            <a:r>
              <a:rPr lang="en-US" smtClean="0"/>
              <a:t>Email penawaran mengandung kesalahan gramatik.</a:t>
            </a:r>
          </a:p>
          <a:p>
            <a:r>
              <a:rPr lang="en-US" smtClean="0"/>
              <a:t>Kurang transparan mengenai proses diterimanya artikel atau APC, sehingga tidak tahu biayanya sampai artikel diterima.</a:t>
            </a:r>
          </a:p>
          <a:p>
            <a:r>
              <a:rPr lang="en-US" smtClean="0"/>
              <a:t>Penulis diminta pengalihan hak cipta di awa, sebelum diulas sejawat, sehingga sulit mengalihkannya ke penerbit lain.</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Karakteristik .. jurnal pemangsa (lanj.)</a:t>
            </a:r>
            <a:endParaRPr lang="en-US"/>
          </a:p>
        </p:txBody>
      </p:sp>
      <p:sp>
        <p:nvSpPr>
          <p:cNvPr id="3" name="Content Placeholder 2"/>
          <p:cNvSpPr>
            <a:spLocks noGrp="1"/>
          </p:cNvSpPr>
          <p:nvPr>
            <p:ph idx="1"/>
          </p:nvPr>
        </p:nvSpPr>
        <p:spPr/>
        <p:txBody>
          <a:bodyPr/>
          <a:lstStyle/>
          <a:p>
            <a:r>
              <a:rPr lang="en-US" smtClean="0"/>
              <a:t>Menerbitkan artikel sebelum persetujuan penerbitan ditanda-tangani dan menolak menariknya bila penulis membatalkan pengiriman artikelnya.</a:t>
            </a:r>
          </a:p>
          <a:p>
            <a:r>
              <a:rPr lang="en-US" smtClean="0"/>
              <a:t>Menghapus artikel atau keseluruhan jurnal dari web tanpa peringatan atau informasi pada para penulis.</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Tanpa definisi, tanpa pertahanan</a:t>
            </a:r>
            <a:endParaRPr lang="en-US"/>
          </a:p>
        </p:txBody>
      </p:sp>
      <p:sp>
        <p:nvSpPr>
          <p:cNvPr id="3" name="Content Placeholder 2"/>
          <p:cNvSpPr>
            <a:spLocks noGrp="1"/>
          </p:cNvSpPr>
          <p:nvPr>
            <p:ph idx="1"/>
          </p:nvPr>
        </p:nvSpPr>
        <p:spPr/>
        <p:txBody>
          <a:bodyPr/>
          <a:lstStyle/>
          <a:p>
            <a:r>
              <a:rPr lang="en-US" smtClean="0"/>
              <a:t>Jurnal pemangsa merupakan ancaman global.</a:t>
            </a:r>
          </a:p>
          <a:p>
            <a:r>
              <a:rPr lang="en-US" smtClean="0"/>
              <a:t>Artikel diterima dan diterbitkan dengan biaya publikasi tanpa pemeriksaan kualitas seperti plagiarisme atau persetujuan etik.</a:t>
            </a:r>
          </a:p>
          <a:p>
            <a:r>
              <a:rPr lang="en-US" smtClean="0"/>
              <a:t>Korbannya tidak hanya pembaca naif, tetapi juga para peneliti.</a:t>
            </a:r>
          </a:p>
          <a:p>
            <a:pPr>
              <a:buNone/>
            </a:pP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19</a:t>
            </a:fld>
            <a:endParaRPr lang="en-US"/>
          </a:p>
        </p:txBody>
      </p:sp>
      <p:sp>
        <p:nvSpPr>
          <p:cNvPr id="8" name="Rectangle 7">
            <a:hlinkClick r:id="rId2"/>
          </p:cNvPr>
          <p:cNvSpPr/>
          <p:nvPr/>
        </p:nvSpPr>
        <p:spPr>
          <a:xfrm>
            <a:off x="469075" y="3732547"/>
            <a:ext cx="8217726" cy="1015663"/>
          </a:xfrm>
          <a:prstGeom prst="rect">
            <a:avLst/>
          </a:prstGeom>
        </p:spPr>
        <p:txBody>
          <a:bodyPr wrap="square">
            <a:spAutoFit/>
          </a:bodyPr>
          <a:lstStyle/>
          <a:p>
            <a:r>
              <a:rPr lang="en-US" sz="1000" smtClean="0"/>
              <a:t>Agnes Grudniewicz, David Moher, Kelly D. Cobey, Gregory L. Bryson, Samantha Cukier, Kristiann Allen, Clare Ardern, Lesley Balcom, Tiago Barros, Monica Berger, Jairo Buitrago Ciro, Lucia Cugusi, Michael R. Donaldson, Matthias Egger, Ian D. Graham, Matt Hodgkinson, Karim M. Khan, Mahlubi Mabizela, Andrea Manca, Katrin Milzow, Johann Mouton, Marvelous Muchenje, Tom Olijhoek, Alexander Ommaya, Bhushan Patwardhan, Deborah Poff, Laurie Proulx, Marc Rodger, Anna Severin, Michaela Strinzel, Mauro Sylos-Labini, Robyn Tamblyn, Marthie van Niekerk, Jelte M. Wicherts, Manoj M. Lalu, “Predatory journals: no definition, no defence”, Nature [Nature], vol 576, no, p210-12, 12 Dec 2019,</a:t>
            </a:r>
          </a:p>
          <a:p>
            <a:r>
              <a:rPr lang="en-US" sz="1000" smtClean="0"/>
              <a:t>url </a:t>
            </a:r>
            <a:r>
              <a:rPr lang="en-US" sz="1000" smtClean="0">
                <a:solidFill>
                  <a:srgbClr val="0070C0"/>
                </a:solidFill>
              </a:rPr>
              <a:t>https://www.nature.com/articles/d41586-019-03759-y</a:t>
            </a:r>
            <a:r>
              <a:rPr lang="en-US" sz="1000" smtClean="0"/>
              <a:t> [20220915].</a:t>
            </a:r>
            <a:endParaRPr lang="en-US" sz="1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Kerangka</a:t>
            </a:r>
            <a:endParaRPr lang="en-US"/>
          </a:p>
        </p:txBody>
      </p:sp>
      <p:sp>
        <p:nvSpPr>
          <p:cNvPr id="9" name="Content Placeholder 8"/>
          <p:cNvSpPr>
            <a:spLocks noGrp="1"/>
          </p:cNvSpPr>
          <p:nvPr>
            <p:ph sz="half" idx="1"/>
          </p:nvPr>
        </p:nvSpPr>
        <p:spPr/>
        <p:txBody>
          <a:bodyPr/>
          <a:lstStyle/>
          <a:p>
            <a:pPr>
              <a:tabLst>
                <a:tab pos="3771900" algn="r"/>
              </a:tabLst>
            </a:pPr>
            <a:r>
              <a:rPr lang="en-US" smtClean="0"/>
              <a:t>Indeks jurnal	3</a:t>
            </a:r>
          </a:p>
          <a:p>
            <a:pPr>
              <a:tabLst>
                <a:tab pos="3771900" algn="r"/>
              </a:tabLst>
            </a:pPr>
            <a:r>
              <a:rPr lang="en-US" smtClean="0"/>
              <a:t>Jurnal pemangsa	12</a:t>
            </a:r>
          </a:p>
          <a:p>
            <a:pPr>
              <a:tabLst>
                <a:tab pos="3771900" algn="r"/>
              </a:tabLst>
            </a:pPr>
            <a:r>
              <a:rPr lang="en-US" smtClean="0"/>
              <a:t>Daftar Beall	22</a:t>
            </a:r>
          </a:p>
          <a:p>
            <a:pPr>
              <a:tabLst>
                <a:tab pos="3771900" algn="r"/>
              </a:tabLst>
            </a:pPr>
            <a:r>
              <a:rPr lang="en-US" smtClean="0"/>
              <a:t>Akses terbuka	26</a:t>
            </a:r>
          </a:p>
          <a:p>
            <a:pPr>
              <a:tabLst>
                <a:tab pos="3771900" algn="r"/>
              </a:tabLst>
            </a:pPr>
            <a:r>
              <a:rPr lang="en-US" smtClean="0"/>
              <a:t>Identifikasi jurnal akses terbuka meragukan	33</a:t>
            </a:r>
          </a:p>
          <a:p>
            <a:pPr>
              <a:tabLst>
                <a:tab pos="3771900" algn="r"/>
              </a:tabLst>
            </a:pPr>
            <a:r>
              <a:rPr lang="en-US" smtClean="0"/>
              <a:t>Sitasi	43</a:t>
            </a:r>
          </a:p>
        </p:txBody>
      </p:sp>
      <p:sp>
        <p:nvSpPr>
          <p:cNvPr id="10" name="Content Placeholder 9"/>
          <p:cNvSpPr>
            <a:spLocks noGrp="1"/>
          </p:cNvSpPr>
          <p:nvPr>
            <p:ph sz="half" idx="2"/>
          </p:nvPr>
        </p:nvSpPr>
        <p:spPr/>
        <p:txBody>
          <a:bodyPr/>
          <a:lstStyle/>
          <a:p>
            <a:pPr>
              <a:tabLst>
                <a:tab pos="3773488" algn="r"/>
              </a:tabLst>
            </a:pPr>
            <a:r>
              <a:rPr lang="en-US" smtClean="0"/>
              <a:t>Menilai ilmuan	53</a:t>
            </a:r>
          </a:p>
          <a:p>
            <a:pPr>
              <a:tabLst>
                <a:tab pos="3773488" algn="r"/>
              </a:tabLst>
            </a:pPr>
            <a:r>
              <a:rPr lang="en-US" smtClean="0"/>
              <a:t>Kuartil	61</a:t>
            </a:r>
          </a:p>
          <a:p>
            <a:pPr>
              <a:tabLst>
                <a:tab pos="3773488" algn="r"/>
              </a:tabLst>
            </a:pPr>
            <a:r>
              <a:rPr lang="en-US" smtClean="0"/>
              <a:t>Diskusi dan tugas	72</a:t>
            </a:r>
            <a:endParaRPr lang="en-US"/>
          </a:p>
        </p:txBody>
      </p:sp>
      <p:sp>
        <p:nvSpPr>
          <p:cNvPr id="5" name="Date Placeholder 4"/>
          <p:cNvSpPr>
            <a:spLocks noGrp="1"/>
          </p:cNvSpPr>
          <p:nvPr>
            <p:ph type="dt" sz="half" idx="10"/>
          </p:nvPr>
        </p:nvSpPr>
        <p:spPr/>
        <p:txBody>
          <a:bodyPr/>
          <a:lstStyle/>
          <a:p>
            <a:pPr>
              <a:defRPr/>
            </a:pPr>
            <a:r>
              <a:rPr lang="en-US" smtClean="0"/>
              <a:t>NT6094</a:t>
            </a:r>
            <a:endParaRPr lang="en-US"/>
          </a:p>
        </p:txBody>
      </p:sp>
      <p:sp>
        <p:nvSpPr>
          <p:cNvPr id="6" name="Footer Placeholder 5"/>
          <p:cNvSpPr>
            <a:spLocks noGrp="1"/>
          </p:cNvSpPr>
          <p:nvPr>
            <p:ph type="ftr" sz="quarter" idx="11"/>
          </p:nvPr>
        </p:nvSpPr>
        <p:spPr/>
        <p:txBody>
          <a:bodyPr/>
          <a:lstStyle/>
          <a:p>
            <a:pPr>
              <a:defRPr/>
            </a:pPr>
            <a:r>
              <a:rPr lang="en-US" smtClean="0"/>
              <a:t>2022-09-15 | 40132 | +62</a:t>
            </a:r>
            <a:endParaRPr lang="en-US"/>
          </a:p>
        </p:txBody>
      </p:sp>
      <p:sp>
        <p:nvSpPr>
          <p:cNvPr id="7" name="Slide Number Placeholder 6"/>
          <p:cNvSpPr>
            <a:spLocks noGrp="1"/>
          </p:cNvSpPr>
          <p:nvPr>
            <p:ph type="sldNum" sz="quarter" idx="12"/>
          </p:nvPr>
        </p:nvSpPr>
        <p:spPr/>
        <p:txBody>
          <a:bodyPr/>
          <a:lstStyle/>
          <a:p>
            <a:pPr>
              <a:defRPr/>
            </a:pPr>
            <a:fld id="{2C282B95-DEC4-4DAB-B860-318CD0CDE358}"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Perkembangan permasalahan</a:t>
            </a:r>
            <a:endParaRPr lang="en-US"/>
          </a:p>
        </p:txBody>
      </p:sp>
      <p:sp>
        <p:nvSpPr>
          <p:cNvPr id="3" name="Content Placeholder 2"/>
          <p:cNvSpPr>
            <a:spLocks noGrp="1"/>
          </p:cNvSpPr>
          <p:nvPr>
            <p:ph idx="1"/>
          </p:nvPr>
        </p:nvSpPr>
        <p:spPr/>
        <p:txBody>
          <a:bodyPr/>
          <a:lstStyle/>
          <a:p>
            <a:r>
              <a:rPr lang="en-US" smtClean="0"/>
              <a:t>Belum terdapat definisi yang disepakati bersama.</a:t>
            </a:r>
          </a:p>
          <a:p>
            <a:r>
              <a:rPr lang="en-US" smtClean="0"/>
              <a:t>Konsesus saat ini (2019): </a:t>
            </a:r>
          </a:p>
          <a:p>
            <a:pPr>
              <a:buNone/>
            </a:pPr>
            <a:r>
              <a:rPr lang="en-US" smtClean="0"/>
              <a:t>	</a:t>
            </a:r>
            <a:r>
              <a:rPr lang="en-US" sz="2000" smtClean="0"/>
              <a:t>Predatory journals and publishers are entities that prioritize self-interest at the expense of scholarship and are characterized by false or misleading information, deviation from best editorial and publication practices, a lack of transparency, and/or the use of aggressive and indiscriminate solicitation practices.</a:t>
            </a:r>
            <a:endParaRPr lang="en-US" smtClean="0"/>
          </a:p>
          <a:p>
            <a:r>
              <a:rPr lang="en-US" smtClean="0"/>
              <a:t>Setidaknya terdapat 90 daftar cek untuk bantu indentifikasi.</a:t>
            </a:r>
          </a:p>
          <a:p>
            <a:r>
              <a:rPr lang="en-US" smtClean="0"/>
              <a:t>Ada daftar jurnal berkualitas / pemangsa yang tak-konsisten.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21</a:t>
            </a:fld>
            <a:endParaRPr lang="en-US"/>
          </a:p>
        </p:txBody>
      </p:sp>
      <p:pic>
        <p:nvPicPr>
          <p:cNvPr id="8" name="Picture 2" descr="https://media.nature.com/lw800/magazine-assets/d41586-019-03759-y/d41586-019-03759-y_17482568.jpg"/>
          <p:cNvPicPr>
            <a:picLocks noChangeAspect="1" noChangeArrowheads="1"/>
          </p:cNvPicPr>
          <p:nvPr/>
        </p:nvPicPr>
        <p:blipFill>
          <a:blip r:embed="rId2"/>
          <a:srcRect t="14693" b="11840"/>
          <a:stretch>
            <a:fillRect/>
          </a:stretch>
        </p:blipFill>
        <p:spPr bwMode="auto">
          <a:xfrm>
            <a:off x="4038600" y="209550"/>
            <a:ext cx="4866163" cy="4419600"/>
          </a:xfrm>
          <a:prstGeom prst="rect">
            <a:avLst/>
          </a:prstGeom>
          <a:noFill/>
        </p:spPr>
      </p:pic>
      <p:pic>
        <p:nvPicPr>
          <p:cNvPr id="1026" name="Picture 2" descr="https://media.nature.com/lw800/magazine-assets/d41586-019-03759-y/d41586-019-03759-y_17482568.jpg"/>
          <p:cNvPicPr>
            <a:picLocks noChangeAspect="1" noChangeArrowheads="1"/>
          </p:cNvPicPr>
          <p:nvPr/>
        </p:nvPicPr>
        <p:blipFill>
          <a:blip r:embed="rId2"/>
          <a:srcRect r="17006" b="83470"/>
          <a:stretch>
            <a:fillRect/>
          </a:stretch>
        </p:blipFill>
        <p:spPr bwMode="auto">
          <a:xfrm>
            <a:off x="781050" y="2339340"/>
            <a:ext cx="4038600" cy="994410"/>
          </a:xfrm>
          <a:prstGeom prst="rect">
            <a:avLst/>
          </a:prstGeom>
          <a:noFill/>
        </p:spPr>
      </p:pic>
      <p:pic>
        <p:nvPicPr>
          <p:cNvPr id="9" name="Picture 2" descr="https://media.nature.com/lw800/magazine-assets/d41586-019-03759-y/d41586-019-03759-y_17482568.jpg"/>
          <p:cNvPicPr>
            <a:picLocks noChangeAspect="1" noChangeArrowheads="1"/>
          </p:cNvPicPr>
          <p:nvPr/>
        </p:nvPicPr>
        <p:blipFill>
          <a:blip r:embed="rId2"/>
          <a:srcRect l="1983" t="88160" r="2440"/>
          <a:stretch>
            <a:fillRect/>
          </a:stretch>
        </p:blipFill>
        <p:spPr bwMode="auto">
          <a:xfrm rot="16200000">
            <a:off x="-1740723" y="2099953"/>
            <a:ext cx="4650921" cy="71227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Daftar Beall</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Upaya penerbit jurnal pemangsa</a:t>
            </a:r>
            <a:endParaRPr lang="en-US"/>
          </a:p>
        </p:txBody>
      </p:sp>
      <p:sp>
        <p:nvSpPr>
          <p:cNvPr id="3" name="Content Placeholder 2"/>
          <p:cNvSpPr>
            <a:spLocks noGrp="1"/>
          </p:cNvSpPr>
          <p:nvPr>
            <p:ph idx="1"/>
          </p:nvPr>
        </p:nvSpPr>
        <p:spPr/>
        <p:txBody>
          <a:bodyPr/>
          <a:lstStyle/>
          <a:p>
            <a:r>
              <a:rPr lang="en-US" smtClean="0"/>
              <a:t>Terdapat daftar penerbit dan jurnal pemangsa.</a:t>
            </a:r>
          </a:p>
          <a:p>
            <a:r>
              <a:rPr lang="en-US" smtClean="0"/>
              <a:t>Penerbit berupaya dan bersiasat agar dapat tidak lagi tercantum dalam daftar Beall.</a:t>
            </a:r>
          </a:p>
          <a:p>
            <a:r>
              <a:rPr lang="en-US" smtClean="0"/>
              <a:t>Penulis kadang pula menjadi pembela penerbit jurnal pemangsa.</a:t>
            </a:r>
          </a:p>
          <a:p>
            <a:r>
              <a:rPr lang="en-US" smtClean="0"/>
              <a:t>Daftar-hitam dan daftar-putih walaupun memudahkan penilaian kualitas peneliti, tetapi bagai pisau bermata dua untuk institusi.</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23</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Jeffrey Beall, “What I learned from predatory publishers”, Biochemia Medica [Biochem Med], vol 27, no 2, p 273-278, Jun 2017, url </a:t>
            </a:r>
            <a:r>
              <a:rPr lang="en-US" sz="1000" smtClean="0">
                <a:solidFill>
                  <a:srgbClr val="0070C0"/>
                </a:solidFill>
              </a:rPr>
              <a:t>https://doi.org/10.11613/BM.2017.029</a:t>
            </a:r>
            <a:r>
              <a:rPr lang="en-US" sz="1000" smtClean="0"/>
              <a:t>.</a:t>
            </a:r>
            <a:endParaRPr lang="en-US" sz="1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Penerbit akses-terbuka berpotensial</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24</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anonymous, “Potential predatory scholarly open‑access publishers”, Beall’s List of Potential Predatory Journals and Publisher, 8 Dec 2021,</a:t>
            </a:r>
          </a:p>
          <a:p>
            <a:r>
              <a:rPr lang="en-US" sz="1000" smtClean="0"/>
              <a:t>url </a:t>
            </a:r>
            <a:r>
              <a:rPr lang="en-US" sz="1000" smtClean="0">
                <a:solidFill>
                  <a:srgbClr val="0070C0"/>
                </a:solidFill>
              </a:rPr>
              <a:t>https://beallslist.net/</a:t>
            </a:r>
            <a:r>
              <a:rPr lang="en-US" sz="1000" smtClean="0"/>
              <a:t> [20220915]</a:t>
            </a:r>
            <a:r>
              <a:rPr lang="en-US" sz="1000" smtClean="0">
                <a:solidFill>
                  <a:srgbClr val="0070C0"/>
                </a:solidFill>
              </a:rPr>
              <a:t>.</a:t>
            </a:r>
            <a:endParaRPr lang="en-US" sz="1000"/>
          </a:p>
        </p:txBody>
      </p:sp>
      <p:pic>
        <p:nvPicPr>
          <p:cNvPr id="12" name="Picture 2"/>
          <p:cNvPicPr>
            <a:picLocks noChangeAspect="1" noChangeArrowheads="1"/>
          </p:cNvPicPr>
          <p:nvPr/>
        </p:nvPicPr>
        <p:blipFill>
          <a:blip r:embed="rId3"/>
          <a:srcRect t="16113"/>
          <a:stretch>
            <a:fillRect/>
          </a:stretch>
        </p:blipFill>
        <p:spPr bwMode="auto">
          <a:xfrm>
            <a:off x="1002475" y="1264475"/>
            <a:ext cx="5811837"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Jurnal akses-terbuka potensial</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25</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anonymous, “Potential predatory scholarly open-access journals”, Beall’s List of Potential Predatory Journals and Publisher, 8 Dec 2021,</a:t>
            </a:r>
          </a:p>
          <a:p>
            <a:r>
              <a:rPr lang="en-US" sz="1000" smtClean="0"/>
              <a:t>url </a:t>
            </a:r>
            <a:r>
              <a:rPr lang="en-US" sz="1000" smtClean="0">
                <a:solidFill>
                  <a:srgbClr val="0070C0"/>
                </a:solidFill>
              </a:rPr>
              <a:t>https://beallslist.net/standalone-journals/</a:t>
            </a:r>
            <a:r>
              <a:rPr lang="en-US" sz="1000" smtClean="0"/>
              <a:t> [20220915]</a:t>
            </a:r>
            <a:r>
              <a:rPr lang="en-US" sz="1000" smtClean="0">
                <a:solidFill>
                  <a:srgbClr val="0070C0"/>
                </a:solidFill>
              </a:rPr>
              <a:t>.</a:t>
            </a:r>
            <a:endParaRPr lang="en-US" sz="1000"/>
          </a:p>
        </p:txBody>
      </p:sp>
      <p:pic>
        <p:nvPicPr>
          <p:cNvPr id="2050" name="Picture 2"/>
          <p:cNvPicPr>
            <a:picLocks noChangeAspect="1" noChangeArrowheads="1"/>
          </p:cNvPicPr>
          <p:nvPr/>
        </p:nvPicPr>
        <p:blipFill>
          <a:blip r:embed="rId3"/>
          <a:srcRect/>
          <a:stretch>
            <a:fillRect/>
          </a:stretch>
        </p:blipFill>
        <p:spPr bwMode="auto">
          <a:xfrm>
            <a:off x="993775" y="1228850"/>
            <a:ext cx="7154863"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26</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Akses terbuka</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Access (OA) #1</a:t>
            </a:r>
            <a:endParaRPr lang="en-US"/>
          </a:p>
        </p:txBody>
      </p:sp>
      <p:sp>
        <p:nvSpPr>
          <p:cNvPr id="3" name="Content Placeholder 2"/>
          <p:cNvSpPr>
            <a:spLocks noGrp="1"/>
          </p:cNvSpPr>
          <p:nvPr>
            <p:ph idx="1"/>
          </p:nvPr>
        </p:nvSpPr>
        <p:spPr/>
        <p:txBody>
          <a:bodyPr/>
          <a:lstStyle/>
          <a:p>
            <a:r>
              <a:rPr lang="en-US" smtClean="0"/>
              <a:t>Suatu proses yang membuat artikel akademik yang telah terbit menjadi tersedia secara bebas dan permanen secara daring sehingga setiap orang, di mana saja dapat membaca dan memanfaatkannya untuk melakukan penelitian lebih lanjut.</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27</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“Potential predatory scholarly open-access journals”, Taylor &amp; Francis Group, Informa UK Limited, 2022,</a:t>
            </a:r>
          </a:p>
          <a:p>
            <a:r>
              <a:rPr lang="en-US" sz="1000" smtClean="0"/>
              <a:t>url </a:t>
            </a:r>
            <a:r>
              <a:rPr lang="en-US" sz="1000" smtClean="0">
                <a:solidFill>
                  <a:srgbClr val="0070C0"/>
                </a:solidFill>
              </a:rPr>
              <a:t>https://authorservices.taylorandfrancis.com/publishing-open-access/open-access-publishing-definitions/#</a:t>
            </a:r>
            <a:r>
              <a:rPr lang="en-US" sz="1000" smtClean="0"/>
              <a:t> [20220915]</a:t>
            </a:r>
            <a:r>
              <a:rPr lang="en-US" sz="1000" smtClean="0">
                <a:solidFill>
                  <a:srgbClr val="0070C0"/>
                </a:solidFill>
              </a:rPr>
              <a:t>.</a:t>
            </a:r>
            <a:endParaRPr lang="en-US" sz="1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Access (OA) #2</a:t>
            </a:r>
            <a:endParaRPr lang="en-US"/>
          </a:p>
        </p:txBody>
      </p:sp>
      <p:sp>
        <p:nvSpPr>
          <p:cNvPr id="3" name="Content Placeholder 2"/>
          <p:cNvSpPr>
            <a:spLocks noGrp="1"/>
          </p:cNvSpPr>
          <p:nvPr>
            <p:ph idx="1"/>
          </p:nvPr>
        </p:nvSpPr>
        <p:spPr/>
        <p:txBody>
          <a:bodyPr/>
          <a:lstStyle/>
          <a:p>
            <a:r>
              <a:rPr lang="en-US" smtClean="0"/>
              <a:t>Akses bebas pada informasi dan penggunaan tak-terbatas sumber daya elektronik bagi setiap orang, di mana semua jenis konten digital dapat dibuat berakses terbuka, mulai dari teks sampai piranti lunak, suara, video, dan multi-media.</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28</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“What is Open Access?”, UNESCO Open Access Publications,</a:t>
            </a:r>
          </a:p>
          <a:p>
            <a:r>
              <a:rPr lang="en-US" sz="1000" smtClean="0"/>
              <a:t>url </a:t>
            </a:r>
            <a:r>
              <a:rPr lang="en-US" sz="1000" smtClean="0">
                <a:solidFill>
                  <a:srgbClr val="0070C0"/>
                </a:solidFill>
              </a:rPr>
              <a:t>https://en.unesco.org/open-access/what-open-access</a:t>
            </a:r>
            <a:r>
              <a:rPr lang="en-US" sz="1000" smtClean="0"/>
              <a:t> [20220915]</a:t>
            </a:r>
            <a:r>
              <a:rPr lang="en-US" sz="1000" smtClean="0">
                <a:solidFill>
                  <a:srgbClr val="0070C0"/>
                </a:solidFill>
              </a:rPr>
              <a:t>.</a:t>
            </a:r>
            <a:endParaRPr lang="en-US" sz="1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Open Access (OA) #3</a:t>
            </a:r>
            <a:endParaRPr lang="en-US"/>
          </a:p>
        </p:txBody>
      </p:sp>
      <p:sp>
        <p:nvSpPr>
          <p:cNvPr id="3" name="Content Placeholder 2"/>
          <p:cNvSpPr>
            <a:spLocks noGrp="1"/>
          </p:cNvSpPr>
          <p:nvPr>
            <p:ph idx="1"/>
          </p:nvPr>
        </p:nvSpPr>
        <p:spPr/>
        <p:txBody>
          <a:bodyPr/>
          <a:lstStyle/>
          <a:p>
            <a:r>
              <a:rPr lang="en-US" smtClean="0"/>
              <a:t>Mengacu pada informasi digital yang tersedia secara daring dan bebas, di mana akses terbuka literatur ilmiah tidak dikenai biaya dan sering hanya mempersyaratkan hak cipta dan lisensi yang tak terlalu membatasi, bila dibandingkan dengan karya yang diterbitkan secara tradisional, baik bagi pengguna (pembaca) maupun penulis.</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29</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“Open Access Publishing : What is Open Access?”, Cornell University Library, 3 Jun 2022,</a:t>
            </a:r>
          </a:p>
          <a:p>
            <a:r>
              <a:rPr lang="en-US" sz="1000" smtClean="0"/>
              <a:t>url </a:t>
            </a:r>
            <a:r>
              <a:rPr lang="en-US" sz="1000" smtClean="0">
                <a:solidFill>
                  <a:srgbClr val="0070C0"/>
                </a:solidFill>
              </a:rPr>
              <a:t>https://guides.library.cornell.edu/openaccess</a:t>
            </a:r>
            <a:r>
              <a:rPr lang="en-US" sz="1000" smtClean="0"/>
              <a:t> [20220915]</a:t>
            </a:r>
            <a:r>
              <a:rPr lang="en-US" sz="1000" smtClean="0">
                <a:solidFill>
                  <a:srgbClr val="0070C0"/>
                </a:solidFill>
              </a:rPr>
              <a:t>.</a:t>
            </a:r>
            <a:endParaRPr lang="en-US" sz="10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Indeks jurnal</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Sistem penamaan (dengan) warna</a:t>
            </a:r>
            <a:endParaRPr lang="en-US"/>
          </a:p>
        </p:txBody>
      </p:sp>
      <p:sp>
        <p:nvSpPr>
          <p:cNvPr id="3" name="Content Placeholder 2"/>
          <p:cNvSpPr>
            <a:spLocks noGrp="1"/>
          </p:cNvSpPr>
          <p:nvPr>
            <p:ph idx="1"/>
          </p:nvPr>
        </p:nvSpPr>
        <p:spPr/>
        <p:txBody>
          <a:bodyPr/>
          <a:lstStyle/>
          <a:p>
            <a:r>
              <a:rPr lang="en-US" smtClean="0"/>
              <a:t>Terdapat jenis-jenis</a:t>
            </a:r>
            <a:br>
              <a:rPr lang="en-US" smtClean="0"/>
            </a:br>
            <a:r>
              <a:rPr lang="en-US" smtClean="0"/>
              <a:t>akses terbuka yang</a:t>
            </a:r>
            <a:br>
              <a:rPr lang="en-US" smtClean="0"/>
            </a:br>
            <a:r>
              <a:rPr lang="en-US" smtClean="0"/>
              <a:t>dideskripsikan de-</a:t>
            </a:r>
            <a:br>
              <a:rPr lang="en-US" smtClean="0"/>
            </a:br>
            <a:r>
              <a:rPr lang="en-US" smtClean="0"/>
              <a:t>ngan suatu sistem</a:t>
            </a:r>
            <a:br>
              <a:rPr lang="en-US" smtClean="0"/>
            </a:br>
            <a:r>
              <a:rPr lang="en-US" smtClean="0"/>
              <a:t>warna.</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30</a:t>
            </a:fld>
            <a:endParaRPr lang="en-US"/>
          </a:p>
        </p:txBody>
      </p:sp>
      <p:pic>
        <p:nvPicPr>
          <p:cNvPr id="1026" name="Picture 2" descr="https://upload.wikimedia.org/wikipedia/commons/thumb/6/69/Open_Access_colours_Venn.png/1024px-Open_Access_colours_Venn.png"/>
          <p:cNvPicPr>
            <a:picLocks noChangeAspect="1" noChangeArrowheads="1"/>
          </p:cNvPicPr>
          <p:nvPr/>
        </p:nvPicPr>
        <p:blipFill>
          <a:blip r:embed="rId2"/>
          <a:srcRect/>
          <a:stretch>
            <a:fillRect/>
          </a:stretch>
        </p:blipFill>
        <p:spPr bwMode="auto">
          <a:xfrm>
            <a:off x="3505200" y="842900"/>
            <a:ext cx="5026025" cy="3514291"/>
          </a:xfrm>
          <a:prstGeom prst="rect">
            <a:avLst/>
          </a:prstGeom>
          <a:noFill/>
        </p:spPr>
      </p:pic>
      <p:sp>
        <p:nvSpPr>
          <p:cNvPr id="8" name="Rectangle 7">
            <a:hlinkClick r:id="rId3"/>
          </p:cNvPr>
          <p:cNvSpPr/>
          <p:nvPr/>
        </p:nvSpPr>
        <p:spPr>
          <a:xfrm>
            <a:off x="469075" y="4348100"/>
            <a:ext cx="8217726" cy="400110"/>
          </a:xfrm>
          <a:prstGeom prst="rect">
            <a:avLst/>
          </a:prstGeom>
        </p:spPr>
        <p:txBody>
          <a:bodyPr wrap="square">
            <a:spAutoFit/>
          </a:bodyPr>
          <a:lstStyle/>
          <a:p>
            <a:r>
              <a:rPr lang="en-US" sz="1000" smtClean="0"/>
              <a:t>Wikipedia contributors, “Open access”, Wikipedia, The Free Encyclopedia, 14 September 2022, 12:23 UTC,</a:t>
            </a:r>
            <a:br>
              <a:rPr lang="en-US" sz="1000" smtClean="0"/>
            </a:br>
            <a:r>
              <a:rPr lang="en-US" sz="1000" smtClean="0"/>
              <a:t>url </a:t>
            </a:r>
            <a:r>
              <a:rPr lang="en-US" sz="1000" smtClean="0">
                <a:solidFill>
                  <a:srgbClr val="0070C0"/>
                </a:solidFill>
              </a:rPr>
              <a:t>https://en.wikipedia.org/w/index.php?oldid=1110247122</a:t>
            </a:r>
            <a:r>
              <a:rPr lang="en-US" sz="1000" smtClean="0"/>
              <a:t> [20220915].</a:t>
            </a:r>
            <a:endParaRPr lang="en-US" sz="1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 publikasi</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31</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Tervor Lane, Kate Harris, “Author Success Workshop: Effectively Communicating Your Research”, edanz, 2018, slide 92,</a:t>
            </a:r>
            <a:br>
              <a:rPr lang="en-US" sz="1000" smtClean="0"/>
            </a:br>
            <a:r>
              <a:rPr lang="en-US" sz="1000" smtClean="0"/>
              <a:t>url </a:t>
            </a:r>
            <a:r>
              <a:rPr lang="en-US" sz="1000" smtClean="0">
                <a:solidFill>
                  <a:srgbClr val="0070C0"/>
                </a:solidFill>
              </a:rPr>
              <a:t>https://slideplayer.com/slide/14164691/</a:t>
            </a:r>
            <a:r>
              <a:rPr lang="en-US" sz="1000" smtClean="0"/>
              <a:t> [20220915].</a:t>
            </a:r>
            <a:endParaRPr lang="en-US" sz="1000"/>
          </a:p>
        </p:txBody>
      </p:sp>
      <p:pic>
        <p:nvPicPr>
          <p:cNvPr id="2049" name="Picture 1"/>
          <p:cNvPicPr>
            <a:picLocks noChangeAspect="1" noChangeArrowheads="1"/>
          </p:cNvPicPr>
          <p:nvPr/>
        </p:nvPicPr>
        <p:blipFill>
          <a:blip r:embed="rId3"/>
          <a:srcRect/>
          <a:stretch>
            <a:fillRect/>
          </a:stretch>
        </p:blipFill>
        <p:spPr bwMode="auto">
          <a:xfrm>
            <a:off x="1600200" y="1532686"/>
            <a:ext cx="5943600" cy="25084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Biaya publikasi dan berlanggan</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32</a:t>
            </a:fld>
            <a:endParaRPr lang="en-US"/>
          </a:p>
        </p:txBody>
      </p:sp>
      <p:pic>
        <p:nvPicPr>
          <p:cNvPr id="1027" name="Picture 3"/>
          <p:cNvPicPr>
            <a:picLocks noChangeAspect="1" noChangeArrowheads="1"/>
          </p:cNvPicPr>
          <p:nvPr/>
        </p:nvPicPr>
        <p:blipFill>
          <a:blip r:embed="rId2"/>
          <a:srcRect/>
          <a:stretch>
            <a:fillRect/>
          </a:stretch>
        </p:blipFill>
        <p:spPr bwMode="auto">
          <a:xfrm>
            <a:off x="11875" y="1207075"/>
            <a:ext cx="9096483" cy="2057400"/>
          </a:xfrm>
          <a:prstGeom prst="rect">
            <a:avLst/>
          </a:prstGeom>
          <a:noFill/>
          <a:ln w="9525">
            <a:noFill/>
            <a:miter lim="800000"/>
            <a:headEnd/>
            <a:tailEnd/>
          </a:ln>
          <a:effectLst/>
        </p:spPr>
      </p:pic>
      <p:sp>
        <p:nvSpPr>
          <p:cNvPr id="10" name="Rectangle 9">
            <a:hlinkClick r:id="rId3"/>
          </p:cNvPr>
          <p:cNvSpPr/>
          <p:nvPr/>
        </p:nvSpPr>
        <p:spPr>
          <a:xfrm>
            <a:off x="469075" y="4194212"/>
            <a:ext cx="8217726" cy="553998"/>
          </a:xfrm>
          <a:prstGeom prst="rect">
            <a:avLst/>
          </a:prstGeom>
        </p:spPr>
        <p:txBody>
          <a:bodyPr wrap="square">
            <a:spAutoFit/>
          </a:bodyPr>
          <a:lstStyle/>
          <a:p>
            <a:r>
              <a:rPr lang="en-US" sz="1000" smtClean="0"/>
              <a:t>Gyorgy Baffy, Michele M. Burns, Beatrice Hoffmann, Subha Ramani, Sunil Sabharwal, Jonathan F. Borus, Susan Pories, Stuart F. Quan, Julie R. Ingelfinger, “Scientific Authors in a Changing World of Scholarly Communication”, The American Journal of Medicine [Am J Med], vol 133, no 1, p26-31, Jan 2020, url </a:t>
            </a:r>
            <a:r>
              <a:rPr lang="en-US" sz="1000" smtClean="0">
                <a:solidFill>
                  <a:srgbClr val="0070C0"/>
                </a:solidFill>
              </a:rPr>
              <a:t>https://doi.org/10.1016/j.amjmed.2019.07.028</a:t>
            </a:r>
            <a:r>
              <a:rPr lang="en-US" sz="1000" smtClean="0"/>
              <a:t>.</a:t>
            </a:r>
            <a:endParaRPr lang="en-US" sz="100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Identifikasi jurnal akses terbuka meragukan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Delapan indikator penerbit meragukan</a:t>
            </a:r>
            <a:endParaRPr lang="en-US"/>
          </a:p>
        </p:txBody>
      </p:sp>
      <p:sp>
        <p:nvSpPr>
          <p:cNvPr id="3" name="Content Placeholder 2"/>
          <p:cNvSpPr>
            <a:spLocks noGrp="1"/>
          </p:cNvSpPr>
          <p:nvPr>
            <p:ph idx="1"/>
          </p:nvPr>
        </p:nvSpPr>
        <p:spPr/>
        <p:txBody>
          <a:bodyPr/>
          <a:lstStyle/>
          <a:p>
            <a:r>
              <a:rPr lang="en-US" smtClean="0"/>
              <a:t>Terdapat setidaknya delapan indikator untuk suatu penerbit yang meragukan.</a:t>
            </a:r>
          </a:p>
          <a:p>
            <a:r>
              <a:rPr lang="en-US" smtClean="0"/>
              <a:t>Indikator-indikator ini dapat dibuat menjadi suatu daftar periksa (checklist) dan digunakan saat akan mengirimkan karya ilmiah pada suatu jurnal yang penerbitnya meragukan.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34</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Chrissy Prater, “8 Ways to Identify a Questionable Open Access Journal”, AJE Scholar, Research Square Company, 2022,</a:t>
            </a:r>
            <a:br>
              <a:rPr lang="en-US" sz="1000" smtClean="0"/>
            </a:br>
            <a:r>
              <a:rPr lang="en-US" sz="1000" smtClean="0"/>
              <a:t>url </a:t>
            </a:r>
            <a:r>
              <a:rPr lang="en-US" sz="1000" smtClean="0">
                <a:solidFill>
                  <a:srgbClr val="0070C0"/>
                </a:solidFill>
              </a:rPr>
              <a:t>https://www.aje.com/arc/8-ways-identify-questionable-open-access-journal/</a:t>
            </a:r>
            <a:r>
              <a:rPr lang="en-US" sz="1000" smtClean="0"/>
              <a:t> [20220915].</a:t>
            </a:r>
            <a:endParaRPr lang="en-US" sz="10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1</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35</a:t>
            </a:fld>
            <a:endParaRPr lang="en-US"/>
          </a:p>
        </p:txBody>
      </p:sp>
      <p:pic>
        <p:nvPicPr>
          <p:cNvPr id="3076" name="Picture 4"/>
          <p:cNvPicPr>
            <a:picLocks noChangeAspect="1" noChangeArrowheads="1"/>
          </p:cNvPicPr>
          <p:nvPr/>
        </p:nvPicPr>
        <p:blipFill>
          <a:blip r:embed="rId2"/>
          <a:srcRect/>
          <a:stretch>
            <a:fillRect/>
          </a:stretch>
        </p:blipFill>
        <p:spPr bwMode="auto">
          <a:xfrm>
            <a:off x="823913" y="1207450"/>
            <a:ext cx="7496175" cy="3438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2</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36</a:t>
            </a:fld>
            <a:endParaRPr lang="en-US"/>
          </a:p>
        </p:txBody>
      </p:sp>
      <p:pic>
        <p:nvPicPr>
          <p:cNvPr id="1031" name="Picture 7"/>
          <p:cNvPicPr>
            <a:picLocks noChangeAspect="1" noChangeArrowheads="1"/>
          </p:cNvPicPr>
          <p:nvPr/>
        </p:nvPicPr>
        <p:blipFill>
          <a:blip r:embed="rId2"/>
          <a:srcRect/>
          <a:stretch>
            <a:fillRect/>
          </a:stretch>
        </p:blipFill>
        <p:spPr bwMode="auto">
          <a:xfrm>
            <a:off x="893763" y="1209675"/>
            <a:ext cx="7354887" cy="3343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3</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37</a:t>
            </a:fld>
            <a:endParaRPr lang="en-US"/>
          </a:p>
        </p:txBody>
      </p:sp>
      <p:pic>
        <p:nvPicPr>
          <p:cNvPr id="8" name="Picture 6"/>
          <p:cNvPicPr>
            <a:picLocks noChangeAspect="1" noChangeArrowheads="1"/>
          </p:cNvPicPr>
          <p:nvPr/>
        </p:nvPicPr>
        <p:blipFill>
          <a:blip r:embed="rId2"/>
          <a:srcRect/>
          <a:stretch>
            <a:fillRect/>
          </a:stretch>
        </p:blipFill>
        <p:spPr bwMode="auto">
          <a:xfrm>
            <a:off x="903288" y="1212150"/>
            <a:ext cx="7335837"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4</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38</a:t>
            </a:fld>
            <a:endParaRPr lang="en-US"/>
          </a:p>
        </p:txBody>
      </p:sp>
      <p:pic>
        <p:nvPicPr>
          <p:cNvPr id="4098" name="Picture 2"/>
          <p:cNvPicPr>
            <a:picLocks noChangeAspect="1" noChangeArrowheads="1"/>
          </p:cNvPicPr>
          <p:nvPr/>
        </p:nvPicPr>
        <p:blipFill>
          <a:blip r:embed="rId2"/>
          <a:srcRect/>
          <a:stretch>
            <a:fillRect/>
          </a:stretch>
        </p:blipFill>
        <p:spPr bwMode="auto">
          <a:xfrm>
            <a:off x="898525" y="1212025"/>
            <a:ext cx="7345363" cy="191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5</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39</a:t>
            </a:fld>
            <a:endParaRPr lang="en-US"/>
          </a:p>
        </p:txBody>
      </p:sp>
      <p:pic>
        <p:nvPicPr>
          <p:cNvPr id="5124" name="Picture 4"/>
          <p:cNvPicPr>
            <a:picLocks noChangeAspect="1" noChangeArrowheads="1"/>
          </p:cNvPicPr>
          <p:nvPr/>
        </p:nvPicPr>
        <p:blipFill>
          <a:blip r:embed="rId2"/>
          <a:srcRect/>
          <a:stretch>
            <a:fillRect/>
          </a:stretch>
        </p:blipFill>
        <p:spPr bwMode="auto">
          <a:xfrm>
            <a:off x="838200" y="1212025"/>
            <a:ext cx="7496175" cy="2409825"/>
          </a:xfrm>
          <a:prstGeom prst="rect">
            <a:avLst/>
          </a:prstGeom>
          <a:noFill/>
          <a:ln w="9525">
            <a:noFill/>
            <a:miter lim="800000"/>
            <a:headEnd/>
            <a:tailEnd/>
          </a:ln>
          <a:effectLst/>
        </p:spPr>
      </p:pic>
      <p:pic>
        <p:nvPicPr>
          <p:cNvPr id="5125" name="Picture 5"/>
          <p:cNvPicPr>
            <a:picLocks noChangeAspect="1" noChangeArrowheads="1"/>
          </p:cNvPicPr>
          <p:nvPr/>
        </p:nvPicPr>
        <p:blipFill>
          <a:blip r:embed="rId3"/>
          <a:srcRect/>
          <a:stretch>
            <a:fillRect/>
          </a:stretch>
        </p:blipFill>
        <p:spPr bwMode="auto">
          <a:xfrm>
            <a:off x="823913" y="3600450"/>
            <a:ext cx="7496175" cy="1028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Jurnal indeks</a:t>
            </a:r>
            <a:endParaRPr lang="en-US"/>
          </a:p>
        </p:txBody>
      </p:sp>
      <p:sp>
        <p:nvSpPr>
          <p:cNvPr id="8" name="Content Placeholder 7"/>
          <p:cNvSpPr>
            <a:spLocks noGrp="1"/>
          </p:cNvSpPr>
          <p:nvPr>
            <p:ph idx="1"/>
          </p:nvPr>
        </p:nvSpPr>
        <p:spPr/>
        <p:txBody>
          <a:bodyPr/>
          <a:lstStyle/>
          <a:p>
            <a:r>
              <a:rPr lang="en-US" smtClean="0"/>
              <a:t>Disebut juga sebagai indeks bibliografi atau basis data bibliografi.</a:t>
            </a:r>
          </a:p>
          <a:p>
            <a:r>
              <a:rPr lang="en-US" smtClean="0"/>
              <a:t>Merupakan daftar jurnal yang disusun menurut dispilin bidang ilmu, subyek, wilayah, atau faktor-faktor lainnya.</a:t>
            </a:r>
          </a:p>
          <a:p>
            <a:r>
              <a:rPr lang="en-US" smtClean="0"/>
              <a:t>Dapat digunakan dalam mencari informasi untuk suatu studi dan pada suatu topik tertentu.</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4</a:t>
            </a:fld>
            <a:endParaRPr lang="en-US"/>
          </a:p>
        </p:txBody>
      </p:sp>
      <p:sp>
        <p:nvSpPr>
          <p:cNvPr id="9" name="Rectangle 8">
            <a:hlinkClick r:id="rId2"/>
          </p:cNvPr>
          <p:cNvSpPr/>
          <p:nvPr/>
        </p:nvSpPr>
        <p:spPr>
          <a:xfrm>
            <a:off x="469075" y="4348100"/>
            <a:ext cx="8217726" cy="400110"/>
          </a:xfrm>
          <a:prstGeom prst="rect">
            <a:avLst/>
          </a:prstGeom>
        </p:spPr>
        <p:txBody>
          <a:bodyPr wrap="square">
            <a:spAutoFit/>
          </a:bodyPr>
          <a:lstStyle/>
          <a:p>
            <a:r>
              <a:rPr lang="en-US" sz="1000" smtClean="0"/>
              <a:t>Catherine Zettel Nalen, “What Is a Journal Index, and Why is Indexation Important?”, AJE Scholar, Research Square Company, 2022,</a:t>
            </a:r>
            <a:br>
              <a:rPr lang="en-US" sz="1000" smtClean="0"/>
            </a:br>
            <a:r>
              <a:rPr lang="en-US" sz="1000" smtClean="0"/>
              <a:t>url </a:t>
            </a:r>
            <a:r>
              <a:rPr lang="en-US" sz="1000" smtClean="0">
                <a:solidFill>
                  <a:srgbClr val="0070C0"/>
                </a:solidFill>
              </a:rPr>
              <a:t>https://www.aje.com/arc/what-is-a-journal-index-and-why-is-indexation-important/</a:t>
            </a:r>
            <a:r>
              <a:rPr lang="en-US" sz="1000" smtClean="0"/>
              <a:t> [20220915].</a:t>
            </a:r>
            <a:endParaRPr lang="en-US" sz="1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6</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40</a:t>
            </a:fld>
            <a:endParaRPr lang="en-US"/>
          </a:p>
        </p:txBody>
      </p:sp>
      <p:pic>
        <p:nvPicPr>
          <p:cNvPr id="6146" name="Picture 2"/>
          <p:cNvPicPr>
            <a:picLocks noChangeAspect="1" noChangeArrowheads="1"/>
          </p:cNvPicPr>
          <p:nvPr/>
        </p:nvPicPr>
        <p:blipFill>
          <a:blip r:embed="rId2"/>
          <a:srcRect/>
          <a:stretch>
            <a:fillRect/>
          </a:stretch>
        </p:blipFill>
        <p:spPr bwMode="auto">
          <a:xfrm>
            <a:off x="908050" y="1212025"/>
            <a:ext cx="7326313"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7</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41</a:t>
            </a:fld>
            <a:endParaRPr lang="en-US"/>
          </a:p>
        </p:txBody>
      </p:sp>
      <p:pic>
        <p:nvPicPr>
          <p:cNvPr id="7171" name="Picture 3"/>
          <p:cNvPicPr>
            <a:picLocks noChangeAspect="1" noChangeArrowheads="1"/>
          </p:cNvPicPr>
          <p:nvPr/>
        </p:nvPicPr>
        <p:blipFill>
          <a:blip r:embed="rId2"/>
          <a:srcRect/>
          <a:stretch>
            <a:fillRect/>
          </a:stretch>
        </p:blipFill>
        <p:spPr bwMode="auto">
          <a:xfrm>
            <a:off x="897575" y="1216975"/>
            <a:ext cx="7269163"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Indikator 8</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42</a:t>
            </a:fld>
            <a:endParaRPr lang="en-US"/>
          </a:p>
        </p:txBody>
      </p:sp>
      <p:pic>
        <p:nvPicPr>
          <p:cNvPr id="8194" name="Picture 2"/>
          <p:cNvPicPr>
            <a:picLocks noChangeAspect="1" noChangeArrowheads="1"/>
          </p:cNvPicPr>
          <p:nvPr/>
        </p:nvPicPr>
        <p:blipFill>
          <a:blip r:embed="rId2"/>
          <a:srcRect/>
          <a:stretch>
            <a:fillRect/>
          </a:stretch>
        </p:blipFill>
        <p:spPr bwMode="auto">
          <a:xfrm>
            <a:off x="874713" y="1212275"/>
            <a:ext cx="7392987" cy="3105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Sitasi</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Sitasi dan gaya sitasi</a:t>
            </a:r>
            <a:endParaRPr lang="en-US"/>
          </a:p>
        </p:txBody>
      </p:sp>
      <p:sp>
        <p:nvSpPr>
          <p:cNvPr id="3" name="Content Placeholder 2"/>
          <p:cNvSpPr>
            <a:spLocks noGrp="1"/>
          </p:cNvSpPr>
          <p:nvPr>
            <p:ph idx="1"/>
          </p:nvPr>
        </p:nvSpPr>
        <p:spPr/>
        <p:txBody>
          <a:bodyPr/>
          <a:lstStyle/>
          <a:p>
            <a:r>
              <a:rPr lang="en-US" smtClean="0"/>
              <a:t>Sitasi adalah suatu cara memberikan penghargaan kepada para individu atas karya kreatif dan intelektual mereka yang digunakan untuk mendukung penelitian.</a:t>
            </a:r>
          </a:p>
          <a:p>
            <a:r>
              <a:rPr lang="en-US" smtClean="0"/>
              <a:t>Dengan demikian dapat pula digunakan untuk menemukan sumber-sumber tertentu dan memerangi plagiarisme.</a:t>
            </a:r>
          </a:p>
          <a:p>
            <a:r>
              <a:rPr lang="en-US" smtClean="0"/>
              <a:t>Gaya sitasi menyajikan informasi yang diperlukan dan bagaimana informasi tersebut disampaikan secara berurutan, serta tanda baca dan format lainnya. </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44</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“Citation Styles: APA, MLA, Chicago, Turabian, IEEE”, Library System, University of Pittsburgh, 7 Oct 2021,</a:t>
            </a:r>
            <a:br>
              <a:rPr lang="en-US" sz="1000" smtClean="0"/>
            </a:br>
            <a:r>
              <a:rPr lang="en-US" sz="1000" smtClean="0"/>
              <a:t>url </a:t>
            </a:r>
            <a:r>
              <a:rPr lang="en-US" sz="1000" smtClean="0">
                <a:solidFill>
                  <a:srgbClr val="0070C0"/>
                </a:solidFill>
              </a:rPr>
              <a:t>https://pitt.libguides.com/citationhelp</a:t>
            </a:r>
            <a:r>
              <a:rPr lang="en-US" sz="1000" smtClean="0"/>
              <a:t> [20220915].</a:t>
            </a:r>
            <a:endParaRPr lang="en-US" sz="10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Sitasi dan gaya sitasi (lanj.)</a:t>
            </a:r>
            <a:endParaRPr lang="en-US"/>
          </a:p>
        </p:txBody>
      </p:sp>
      <p:graphicFrame>
        <p:nvGraphicFramePr>
          <p:cNvPr id="7" name="Content Placeholder 6"/>
          <p:cNvGraphicFramePr>
            <a:graphicFrameLocks noGrp="1"/>
          </p:cNvGraphicFramePr>
          <p:nvPr>
            <p:ph idx="1"/>
          </p:nvPr>
        </p:nvGraphicFramePr>
        <p:xfrm>
          <a:off x="533400" y="1200150"/>
          <a:ext cx="8077200" cy="2123440"/>
        </p:xfrm>
        <a:graphic>
          <a:graphicData uri="http://schemas.openxmlformats.org/drawingml/2006/table">
            <a:tbl>
              <a:tblPr firstRow="1" bandRow="1">
                <a:tableStyleId>{5C22544A-7EE6-4342-B048-85BDC9FD1C3A}</a:tableStyleId>
              </a:tblPr>
              <a:tblGrid>
                <a:gridCol w="4572000"/>
                <a:gridCol w="3505200"/>
              </a:tblGrid>
              <a:tr h="370840">
                <a:tc>
                  <a:txBody>
                    <a:bodyPr/>
                    <a:lstStyle/>
                    <a:p>
                      <a:r>
                        <a:rPr lang="en-US" smtClean="0"/>
                        <a:t>Gaya sitas</a:t>
                      </a:r>
                      <a:endParaRPr lang="en-US"/>
                    </a:p>
                  </a:txBody>
                  <a:tcPr/>
                </a:tc>
                <a:tc>
                  <a:txBody>
                    <a:bodyPr/>
                    <a:lstStyle/>
                    <a:p>
                      <a:r>
                        <a:rPr lang="en-US" smtClean="0"/>
                        <a:t>Bidang</a:t>
                      </a:r>
                      <a:endParaRPr lang="en-US"/>
                    </a:p>
                  </a:txBody>
                  <a:tcPr/>
                </a:tc>
              </a:tr>
              <a:tr h="370840">
                <a:tc>
                  <a:txBody>
                    <a:bodyPr/>
                    <a:lstStyle/>
                    <a:p>
                      <a:r>
                        <a:rPr lang="en-US" smtClean="0"/>
                        <a:t>APA (</a:t>
                      </a:r>
                      <a:r>
                        <a:rPr lang="en-US" sz="1800" b="0" i="0" kern="1200" smtClean="0">
                          <a:solidFill>
                            <a:schemeClr val="dk1"/>
                          </a:solidFill>
                          <a:latin typeface="+mn-lt"/>
                          <a:ea typeface="+mn-ea"/>
                          <a:cs typeface="+mn-cs"/>
                        </a:rPr>
                        <a:t>American Psychological Association)</a:t>
                      </a:r>
                      <a:endParaRPr lang="en-US"/>
                    </a:p>
                  </a:txBody>
                  <a:tcPr/>
                </a:tc>
                <a:tc>
                  <a:txBody>
                    <a:bodyPr/>
                    <a:lstStyle/>
                    <a:p>
                      <a:r>
                        <a:rPr lang="en-US" sz="1800" b="0" i="0" kern="1200" smtClean="0">
                          <a:solidFill>
                            <a:schemeClr val="dk1"/>
                          </a:solidFill>
                          <a:latin typeface="+mn-lt"/>
                          <a:ea typeface="+mn-ea"/>
                          <a:cs typeface="+mn-cs"/>
                        </a:rPr>
                        <a:t>Education, Psychology, Sciences</a:t>
                      </a:r>
                      <a:endParaRPr lang="en-US"/>
                    </a:p>
                  </a:txBody>
                  <a:tcPr/>
                </a:tc>
              </a:tr>
              <a:tr h="370840">
                <a:tc>
                  <a:txBody>
                    <a:bodyPr/>
                    <a:lstStyle/>
                    <a:p>
                      <a:r>
                        <a:rPr lang="en-US" sz="1800" b="0" i="0" kern="1200" smtClean="0">
                          <a:solidFill>
                            <a:schemeClr val="dk1"/>
                          </a:solidFill>
                          <a:latin typeface="+mn-lt"/>
                          <a:ea typeface="+mn-ea"/>
                          <a:cs typeface="+mn-cs"/>
                        </a:rPr>
                        <a:t>MLA (Modern Language Association)</a:t>
                      </a:r>
                      <a:endParaRPr lang="en-US"/>
                    </a:p>
                  </a:txBody>
                  <a:tcPr/>
                </a:tc>
                <a:tc>
                  <a:txBody>
                    <a:bodyPr/>
                    <a:lstStyle/>
                    <a:p>
                      <a:r>
                        <a:rPr lang="en-US" sz="1800" b="0" i="0" kern="1200" smtClean="0">
                          <a:solidFill>
                            <a:schemeClr val="dk1"/>
                          </a:solidFill>
                          <a:latin typeface="+mn-lt"/>
                          <a:ea typeface="+mn-ea"/>
                          <a:cs typeface="+mn-cs"/>
                        </a:rPr>
                        <a:t>Humanities</a:t>
                      </a:r>
                      <a:endParaRPr lang="en-US"/>
                    </a:p>
                  </a:txBody>
                  <a:tcPr/>
                </a:tc>
              </a:tr>
              <a:tr h="370840">
                <a:tc>
                  <a:txBody>
                    <a:bodyPr/>
                    <a:lstStyle/>
                    <a:p>
                      <a:r>
                        <a:rPr lang="en-US" sz="1800" b="0" i="0" kern="1200" smtClean="0">
                          <a:solidFill>
                            <a:schemeClr val="dk1"/>
                          </a:solidFill>
                          <a:latin typeface="+mn-lt"/>
                          <a:ea typeface="+mn-ea"/>
                          <a:cs typeface="+mn-cs"/>
                        </a:rPr>
                        <a:t>Chicago / Turabian</a:t>
                      </a:r>
                      <a:endParaRPr lang="en-US"/>
                    </a:p>
                  </a:txBody>
                  <a:tcPr/>
                </a:tc>
                <a:tc>
                  <a:txBody>
                    <a:bodyPr/>
                    <a:lstStyle/>
                    <a:p>
                      <a:r>
                        <a:rPr lang="en-US" sz="1800" b="0" i="0" kern="1200" smtClean="0">
                          <a:solidFill>
                            <a:schemeClr val="dk1"/>
                          </a:solidFill>
                          <a:latin typeface="+mn-lt"/>
                          <a:ea typeface="+mn-ea"/>
                          <a:cs typeface="+mn-cs"/>
                        </a:rPr>
                        <a:t>Business, History, and the Fine Arts</a:t>
                      </a:r>
                      <a:endParaRPr lang="en-US"/>
                    </a:p>
                  </a:txBody>
                  <a:tcPr/>
                </a:tc>
              </a:tr>
              <a:tr h="370840">
                <a:tc>
                  <a:txBody>
                    <a:bodyPr/>
                    <a:lstStyle/>
                    <a:p>
                      <a:r>
                        <a:rPr lang="en-US" smtClean="0"/>
                        <a:t>IEEE (Institute for Electrical and Electronics Engineers)</a:t>
                      </a:r>
                      <a:endParaRPr lang="en-US"/>
                    </a:p>
                  </a:txBody>
                  <a:tcPr/>
                </a:tc>
                <a:tc>
                  <a:txBody>
                    <a:bodyPr/>
                    <a:lstStyle/>
                    <a:p>
                      <a:endParaRPr lang="en-US"/>
                    </a:p>
                  </a:txBody>
                  <a:tcPr/>
                </a:tc>
              </a:tr>
            </a:tbl>
          </a:graphicData>
        </a:graphic>
      </p:graphicFrame>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Jenis sumber dan elemen-elemennya</a:t>
            </a:r>
            <a:endParaRPr lang="en-US"/>
          </a:p>
        </p:txBody>
      </p:sp>
      <p:sp>
        <p:nvSpPr>
          <p:cNvPr id="3" name="Content Placeholder 2"/>
          <p:cNvSpPr>
            <a:spLocks noGrp="1"/>
          </p:cNvSpPr>
          <p:nvPr>
            <p:ph idx="1"/>
          </p:nvPr>
        </p:nvSpPr>
        <p:spPr/>
        <p:txBody>
          <a:bodyPr/>
          <a:lstStyle/>
          <a:p>
            <a:r>
              <a:rPr lang="en-US" smtClean="0"/>
              <a:t>Terdapat banyak jenis sumber literatur seperti: buku, artikel jurnal, buku dalam koleksi tersunting, situs web, referensi sekunder, material arsip, karya seni, basis data perusahaan, makalah konferensi, film, laporan pemerintah atau organisasi, gamba, dokumen legal dan parlemen, teks literari, peta, laporan riset pasar, artikel koran, paten, komunikasi personal, program radio, teks suci, media sosial, bahan pengajaran (tertulis di papan tulis), standar teknik, tesis, video YouTube.</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46</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Admin, “Citing references: Guidance on citing references for students at the University of Reading”, University of Reading, 14 Sep 2022,</a:t>
            </a:r>
            <a:br>
              <a:rPr lang="en-US" sz="1000" smtClean="0"/>
            </a:br>
            <a:r>
              <a:rPr lang="en-US" sz="1000" smtClean="0"/>
              <a:t>url </a:t>
            </a:r>
            <a:r>
              <a:rPr lang="en-US" sz="1000" smtClean="0">
                <a:solidFill>
                  <a:srgbClr val="0070C0"/>
                </a:solidFill>
              </a:rPr>
              <a:t>https://libguides.reading.ac.uk/citing-references/citationexamples</a:t>
            </a:r>
            <a:r>
              <a:rPr lang="en-US" sz="1000" smtClean="0"/>
              <a:t> [20220915].</a:t>
            </a:r>
            <a:endParaRPr lang="en-US" sz="100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buku</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Authors or Editors</a:t>
            </a:r>
          </a:p>
          <a:p>
            <a:pPr marL="457200" indent="-457200">
              <a:buFont typeface="+mj-lt"/>
              <a:buAutoNum type="arabicPeriod"/>
            </a:pPr>
            <a:r>
              <a:rPr lang="en-US" smtClean="0"/>
              <a:t>Year of publication (in round brackets)</a:t>
            </a:r>
          </a:p>
          <a:p>
            <a:pPr marL="457200" indent="-457200">
              <a:buFont typeface="+mj-lt"/>
              <a:buAutoNum type="arabicPeriod"/>
            </a:pPr>
            <a:r>
              <a:rPr lang="en-US" smtClean="0"/>
              <a:t>Title (in italics)</a:t>
            </a:r>
          </a:p>
          <a:p>
            <a:pPr marL="457200" indent="-457200">
              <a:buFont typeface="+mj-lt"/>
              <a:buAutoNum type="arabicPeriod"/>
            </a:pPr>
            <a:r>
              <a:rPr lang="en-US" smtClean="0"/>
              <a:t>Edition (if applicable)</a:t>
            </a:r>
          </a:p>
          <a:p>
            <a:pPr marL="457200" indent="-457200">
              <a:buFont typeface="+mj-lt"/>
              <a:buAutoNum type="arabicPeriod"/>
            </a:pPr>
            <a:r>
              <a:rPr lang="en-US" smtClean="0"/>
              <a:t>Place published</a:t>
            </a:r>
          </a:p>
          <a:p>
            <a:pPr marL="457200" indent="-457200">
              <a:buFont typeface="+mj-lt"/>
              <a:buAutoNum type="arabicPeriod"/>
            </a:pPr>
            <a:r>
              <a:rPr lang="en-US" smtClean="0"/>
              <a:t>Publisher</a:t>
            </a:r>
          </a:p>
          <a:p>
            <a:pPr marL="457200" indent="-457200">
              <a:buFont typeface="+mj-lt"/>
              <a:buAutoNum type="arabicPeriod"/>
            </a:pPr>
            <a:r>
              <a:rPr lang="en-US" smtClean="0"/>
              <a:t>Series and volume number (if applicable)</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jurnal</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Authors</a:t>
            </a:r>
          </a:p>
          <a:p>
            <a:pPr marL="457200" indent="-457200">
              <a:buFont typeface="+mj-lt"/>
              <a:buAutoNum type="arabicPeriod"/>
            </a:pPr>
            <a:r>
              <a:rPr lang="en-US" smtClean="0"/>
              <a:t>Year of publication (in round brackets)</a:t>
            </a:r>
          </a:p>
          <a:p>
            <a:pPr marL="457200" indent="-457200">
              <a:buFont typeface="+mj-lt"/>
              <a:buAutoNum type="arabicPeriod"/>
            </a:pPr>
            <a:r>
              <a:rPr lang="en-US" smtClean="0"/>
              <a:t>Article title (in single quotation marks)</a:t>
            </a:r>
          </a:p>
          <a:p>
            <a:pPr marL="457200" indent="-457200">
              <a:buFont typeface="+mj-lt"/>
              <a:buAutoNum type="arabicPeriod"/>
            </a:pPr>
            <a:r>
              <a:rPr lang="en-US" smtClean="0"/>
              <a:t>Journal title (in italics, capitalise the first letter of each word except linking words)</a:t>
            </a:r>
          </a:p>
          <a:p>
            <a:pPr marL="457200" indent="-457200">
              <a:buFont typeface="+mj-lt"/>
              <a:buAutoNum type="arabicPeriod"/>
            </a:pPr>
            <a:r>
              <a:rPr lang="en-US" smtClean="0"/>
              <a:t>Volume number</a:t>
            </a:r>
          </a:p>
          <a:p>
            <a:pPr marL="457200" indent="-457200">
              <a:buFont typeface="+mj-lt"/>
              <a:buAutoNum type="arabicPeriod"/>
            </a:pPr>
            <a:r>
              <a:rPr lang="en-US" smtClean="0"/>
              <a:t>Issue number (if present, in round brackets)</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jurnal (lanj.)</a:t>
            </a:r>
            <a:endParaRPr lang="en-US"/>
          </a:p>
        </p:txBody>
      </p:sp>
      <p:sp>
        <p:nvSpPr>
          <p:cNvPr id="3" name="Content Placeholder 2"/>
          <p:cNvSpPr>
            <a:spLocks noGrp="1"/>
          </p:cNvSpPr>
          <p:nvPr>
            <p:ph idx="1"/>
          </p:nvPr>
        </p:nvSpPr>
        <p:spPr/>
        <p:txBody>
          <a:bodyPr/>
          <a:lstStyle/>
          <a:p>
            <a:pPr marL="457200" indent="-457200">
              <a:buFont typeface="+mj-lt"/>
              <a:buAutoNum type="arabicPeriod" startAt="7"/>
            </a:pPr>
            <a:r>
              <a:rPr lang="en-US" smtClean="0"/>
              <a:t>Page numbers or article reference number (Include the page numbers of the whole article when writing your full citation, not just the pages you have referred to)</a:t>
            </a:r>
          </a:p>
          <a:p>
            <a:pPr marL="457200" indent="-457200">
              <a:buFont typeface="+mj-lt"/>
              <a:buAutoNum type="arabicPeriod" startAt="7"/>
            </a:pPr>
            <a:r>
              <a:rPr lang="en-US" smtClean="0"/>
              <a:t>DOI or web link for online-only articles</a:t>
            </a:r>
          </a:p>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Telah diulas</a:t>
            </a:r>
            <a:endParaRPr lang="en-US"/>
          </a:p>
        </p:txBody>
      </p:sp>
      <p:sp>
        <p:nvSpPr>
          <p:cNvPr id="3" name="Content Placeholder 2"/>
          <p:cNvSpPr>
            <a:spLocks noGrp="1"/>
          </p:cNvSpPr>
          <p:nvPr>
            <p:ph idx="1"/>
          </p:nvPr>
        </p:nvSpPr>
        <p:spPr/>
        <p:txBody>
          <a:bodyPr/>
          <a:lstStyle/>
          <a:p>
            <a:r>
              <a:rPr lang="en-US" smtClean="0"/>
              <a:t>Artikel jurnal-junal yang terindeks umumnya telah diulas untuk memastikan terpenuhinya beberapa kriteria tertentu.</a:t>
            </a:r>
          </a:p>
          <a:p>
            <a:r>
              <a:rPr lang="en-US" smtClean="0"/>
              <a:t>Beberapa kriteria yang dimaksud, dapat meliputi</a:t>
            </a:r>
            <a:br>
              <a:rPr lang="en-US" smtClean="0"/>
            </a:br>
            <a:r>
              <a:rPr lang="en-US" smtClean="0"/>
              <a:t>- etika dan kebijakan pengulasan sejawat,</a:t>
            </a:r>
            <a:br>
              <a:rPr lang="en-US" smtClean="0"/>
            </a:br>
            <a:r>
              <a:rPr lang="en-US" smtClean="0"/>
              <a:t>- penilaian untuk artikel yang dikirimkan</a:t>
            </a:r>
            <a:br>
              <a:rPr lang="en-US" smtClean="0"/>
            </a:br>
            <a:r>
              <a:rPr lang="en-US" smtClean="0"/>
              <a:t>- transparansi dewan penyunting,</a:t>
            </a:r>
            <a:br>
              <a:rPr lang="en-US" smtClean="0"/>
            </a:br>
            <a:r>
              <a:rPr lang="en-US" smtClean="0"/>
              <a:t>- hal-hal lainnya.</a:t>
            </a:r>
          </a:p>
          <a:p>
            <a:endParaRPr lang="en-US" smtClean="0"/>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bab dalam koleksi tersunting</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Chapter author(s)</a:t>
            </a:r>
          </a:p>
          <a:p>
            <a:pPr marL="457200" indent="-457200">
              <a:buFont typeface="+mj-lt"/>
              <a:buAutoNum type="arabicPeriod"/>
            </a:pPr>
            <a:r>
              <a:rPr lang="en-US" smtClean="0"/>
              <a:t>Year of publication (in round brackets)</a:t>
            </a:r>
          </a:p>
          <a:p>
            <a:pPr marL="457200" indent="-457200">
              <a:buFont typeface="+mj-lt"/>
              <a:buAutoNum type="arabicPeriod"/>
            </a:pPr>
            <a:r>
              <a:rPr lang="en-US" smtClean="0"/>
              <a:t>Chapter title in single quotation marks</a:t>
            </a:r>
          </a:p>
          <a:p>
            <a:pPr marL="457200" indent="-457200">
              <a:buFont typeface="+mj-lt"/>
              <a:buAutoNum type="arabicPeriod"/>
            </a:pPr>
            <a:r>
              <a:rPr lang="en-US" smtClean="0"/>
              <a:t>'in' followed by book author(s)/editor(s)</a:t>
            </a:r>
          </a:p>
          <a:p>
            <a:pPr marL="457200" indent="-457200">
              <a:buFont typeface="+mj-lt"/>
              <a:buAutoNum type="arabicPeriod"/>
            </a:pPr>
            <a:r>
              <a:rPr lang="en-US" smtClean="0"/>
              <a:t>Book title (in italics)</a:t>
            </a:r>
          </a:p>
          <a:p>
            <a:pPr marL="457200" indent="-457200">
              <a:buFont typeface="+mj-lt"/>
              <a:buAutoNum type="arabicPeriod"/>
            </a:pPr>
            <a:r>
              <a:rPr lang="en-US" smtClean="0"/>
              <a:t>Place published</a:t>
            </a:r>
          </a:p>
          <a:p>
            <a:pPr marL="457200" indent="-457200">
              <a:buFont typeface="+mj-lt"/>
              <a:buAutoNum type="arabicPeriod"/>
            </a:pPr>
            <a:r>
              <a:rPr lang="en-US" smtClean="0"/>
              <a:t>Publisher's name</a:t>
            </a:r>
          </a:p>
          <a:p>
            <a:pPr marL="457200" indent="-457200">
              <a:buFont typeface="+mj-lt"/>
              <a:buAutoNum type="arabicPeriod"/>
            </a:pPr>
            <a:r>
              <a:rPr lang="en-US" smtClean="0"/>
              <a:t>Chapter pagination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situs web</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Author (person or company that created the webpage)</a:t>
            </a:r>
          </a:p>
          <a:p>
            <a:pPr marL="457200" indent="-457200">
              <a:buFont typeface="+mj-lt"/>
              <a:buAutoNum type="arabicPeriod"/>
            </a:pPr>
            <a:r>
              <a:rPr lang="en-US" smtClean="0"/>
              <a:t>Year of publication or last update (in round brackets). Scroll to the bottom of the page but if there is no date put (no date)</a:t>
            </a:r>
          </a:p>
          <a:p>
            <a:pPr marL="457200" indent="-457200">
              <a:buFont typeface="+mj-lt"/>
              <a:buAutoNum type="arabicPeriod"/>
            </a:pPr>
            <a:r>
              <a:rPr lang="en-US" smtClean="0"/>
              <a:t>Page title (in italics)</a:t>
            </a:r>
          </a:p>
          <a:p>
            <a:pPr marL="457200" indent="-457200">
              <a:buFont typeface="+mj-lt"/>
              <a:buAutoNum type="arabicPeriod"/>
            </a:pPr>
            <a:r>
              <a:rPr lang="en-US" smtClean="0"/>
              <a:t>Available at: URL (Accessed: date)</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Elemen untuk makalah konferensi</a:t>
            </a:r>
            <a:endParaRPr lang="en-US"/>
          </a:p>
        </p:txBody>
      </p:sp>
      <p:sp>
        <p:nvSpPr>
          <p:cNvPr id="3" name="Content Placeholder 2"/>
          <p:cNvSpPr>
            <a:spLocks noGrp="1"/>
          </p:cNvSpPr>
          <p:nvPr>
            <p:ph idx="1"/>
          </p:nvPr>
        </p:nvSpPr>
        <p:spPr/>
        <p:txBody>
          <a:bodyPr/>
          <a:lstStyle/>
          <a:p>
            <a:pPr marL="457200" indent="-457200">
              <a:buFont typeface="+mj-lt"/>
              <a:buAutoNum type="arabicPeriod"/>
            </a:pPr>
            <a:r>
              <a:rPr lang="en-US" smtClean="0"/>
              <a:t>Author of paper</a:t>
            </a:r>
          </a:p>
          <a:p>
            <a:pPr marL="457200" indent="-457200">
              <a:buFont typeface="+mj-lt"/>
              <a:buAutoNum type="arabicPeriod"/>
            </a:pPr>
            <a:r>
              <a:rPr lang="en-US" smtClean="0"/>
              <a:t>Year of publication (in round brackets)</a:t>
            </a:r>
          </a:p>
          <a:p>
            <a:pPr marL="457200" indent="-457200">
              <a:buFont typeface="+mj-lt"/>
              <a:buAutoNum type="arabicPeriod"/>
            </a:pPr>
            <a:r>
              <a:rPr lang="en-US" smtClean="0"/>
              <a:t>Title of paper (in single quotation marks)</a:t>
            </a:r>
          </a:p>
          <a:p>
            <a:pPr marL="457200" indent="-457200">
              <a:buFont typeface="+mj-lt"/>
              <a:buAutoNum type="arabicPeriod"/>
            </a:pPr>
            <a:r>
              <a:rPr lang="en-US" smtClean="0"/>
              <a:t>Title of conference proceedings: subtitle (in italics)</a:t>
            </a:r>
          </a:p>
          <a:p>
            <a:pPr marL="457200" indent="-457200">
              <a:buFont typeface="+mj-lt"/>
              <a:buAutoNum type="arabicPeriod"/>
            </a:pPr>
            <a:r>
              <a:rPr lang="en-US" smtClean="0"/>
              <a:t>Location and date of conference</a:t>
            </a:r>
          </a:p>
          <a:p>
            <a:pPr marL="457200" indent="-457200">
              <a:buFont typeface="+mj-lt"/>
              <a:buAutoNum type="arabicPeriod"/>
            </a:pPr>
            <a:r>
              <a:rPr lang="en-US" smtClean="0"/>
              <a:t>Place of publication: Publisher</a:t>
            </a:r>
          </a:p>
          <a:p>
            <a:pPr marL="457200" indent="-457200">
              <a:buFont typeface="+mj-lt"/>
              <a:buAutoNum type="arabicPeriod"/>
            </a:pPr>
            <a:r>
              <a:rPr lang="en-US" smtClean="0"/>
              <a:t>Page references for the paper</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53</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Menilai ilmuan</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Mengevaluasi unjuk kerja ilmuan</a:t>
            </a:r>
            <a:endParaRPr lang="en-US"/>
          </a:p>
        </p:txBody>
      </p:sp>
      <p:sp>
        <p:nvSpPr>
          <p:cNvPr id="3" name="Content Placeholder 2"/>
          <p:cNvSpPr>
            <a:spLocks noGrp="1"/>
          </p:cNvSpPr>
          <p:nvPr>
            <p:ph idx="1"/>
          </p:nvPr>
        </p:nvSpPr>
        <p:spPr/>
        <p:txBody>
          <a:bodyPr/>
          <a:lstStyle/>
          <a:p>
            <a:r>
              <a:rPr lang="en-US" smtClean="0"/>
              <a:t>Bagaimana mengidentifikasi parameter kunci-unjuk kerja bagi para ilmuan aktif masih menjadi suatu permasalahan problematik.</a:t>
            </a:r>
          </a:p>
          <a:p>
            <a:r>
              <a:rPr lang="en-US" smtClean="0"/>
              <a:t>Penilaian dan membandingkan para peneliti yang bekerja pada bidang tertentu menjadi suatu kebutuhan karena adanya kompetisi dalam sumber yang sama dan terbatas, promosi, penghargaan, atau fellowship akademisi.</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54</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M. Jagadesh Kumar, “Evaluating Scientists: Citations, Impact Factor, h-Index, Online Page Hits and What Else?”, Editorial, IETE Technical Review [IETE Tech Rev], vol 26, no 3, p 165-168, May 2009, url </a:t>
            </a:r>
            <a:r>
              <a:rPr lang="en-US" sz="1000" smtClean="0">
                <a:solidFill>
                  <a:srgbClr val="0070C0"/>
                </a:solidFill>
              </a:rPr>
              <a:t>https://doi.org/10.4103/0256-4602.50699</a:t>
            </a:r>
            <a:r>
              <a:rPr lang="en-US" sz="1000" smtClean="0"/>
              <a:t>. </a:t>
            </a:r>
            <a:endParaRPr lang="en-US" sz="100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Jumlah sitasi per karya (citation count)</a:t>
            </a:r>
            <a:endParaRPr lang="en-US"/>
          </a:p>
        </p:txBody>
      </p:sp>
      <p:sp>
        <p:nvSpPr>
          <p:cNvPr id="3" name="Content Placeholder 2"/>
          <p:cNvSpPr>
            <a:spLocks noGrp="1"/>
          </p:cNvSpPr>
          <p:nvPr>
            <p:ph idx="1"/>
          </p:nvPr>
        </p:nvSpPr>
        <p:spPr/>
        <p:txBody>
          <a:bodyPr/>
          <a:lstStyle/>
          <a:p>
            <a:r>
              <a:rPr lang="en-US" smtClean="0"/>
              <a:t>Informasi ini telah tersedia dari berbagai sumber seperti Web of Science, Google Scholar, dan Scopus.</a:t>
            </a:r>
          </a:p>
          <a:p>
            <a:r>
              <a:rPr lang="en-US" smtClean="0"/>
              <a:t>Secara umum dipercaya bahwa suatu karya penting dan ber-arti dalam suatu bidang bila karya tersebut banyak disitasi, dengan sitasi-diri tidak diperhitungkan dalam hal ini.</a:t>
            </a:r>
          </a:p>
          <a:p>
            <a:r>
              <a:rPr lang="en-US" smtClean="0"/>
              <a:t>Tetapi hal ini kurang tepat bila: (i) bidang ilmu terlalu dalam sehingga lebih sedikit sitasi, (ii) publikasi dilakukan dalam bahasa selain bahasa Inggris, atau umumnya dilakukan dalam buku atau bab buku (yang kurang tertangkap alat sitasi).</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Impact factor</a:t>
            </a:r>
            <a:endParaRPr lang="en-US"/>
          </a:p>
        </p:txBody>
      </p:sp>
      <p:sp>
        <p:nvSpPr>
          <p:cNvPr id="3" name="Content Placeholder 2"/>
          <p:cNvSpPr>
            <a:spLocks noGrp="1"/>
          </p:cNvSpPr>
          <p:nvPr>
            <p:ph idx="1"/>
          </p:nvPr>
        </p:nvSpPr>
        <p:spPr/>
        <p:txBody>
          <a:bodyPr/>
          <a:lstStyle/>
          <a:p>
            <a:r>
              <a:rPr lang="en-US" smtClean="0"/>
              <a:t>Merupakan metrik atau ukuran untuk suatu jurnal.</a:t>
            </a:r>
          </a:p>
          <a:p>
            <a:r>
              <a:rPr lang="en-US" smtClean="0"/>
              <a:t>Berbicara seberapa kerap makalah yang diterbitkan dalam suatu journal disitasi dalam literatur ilmiah.</a:t>
            </a:r>
          </a:p>
          <a:p>
            <a:r>
              <a:rPr lang="en-US" smtClean="0"/>
              <a:t>Amat bergengsi secara umum untuk menerbitkan makalah di jurnal </a:t>
            </a:r>
            <a:r>
              <a:rPr lang="en-US" smtClean="0">
                <a:solidFill>
                  <a:srgbClr val="0070C0"/>
                </a:solidFill>
              </a:rPr>
              <a:t>Nature</a:t>
            </a:r>
            <a:r>
              <a:rPr lang="en-US" smtClean="0"/>
              <a:t> atau </a:t>
            </a:r>
            <a:r>
              <a:rPr lang="en-US" smtClean="0">
                <a:solidFill>
                  <a:srgbClr val="0070C0"/>
                </a:solidFill>
              </a:rPr>
              <a:t>Science</a:t>
            </a:r>
            <a:r>
              <a:rPr lang="en-US" smtClean="0"/>
              <a:t>. Bagi yang berurusan dengan elektronika dan komunikasi bermimpi untuk terbit di jurnal-jurnal </a:t>
            </a:r>
            <a:r>
              <a:rPr lang="en-US" smtClean="0">
                <a:solidFill>
                  <a:srgbClr val="0070C0"/>
                </a:solidFill>
              </a:rPr>
              <a:t>IEEE</a:t>
            </a:r>
            <a:r>
              <a:rPr lang="en-US" smtClean="0"/>
              <a:t>.</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Impact factor (lanj.)</a:t>
            </a:r>
            <a:endParaRPr lang="en-US"/>
          </a:p>
        </p:txBody>
      </p:sp>
      <p:sp>
        <p:nvSpPr>
          <p:cNvPr id="3" name="Content Placeholder 2"/>
          <p:cNvSpPr>
            <a:spLocks noGrp="1"/>
          </p:cNvSpPr>
          <p:nvPr>
            <p:ph idx="1"/>
          </p:nvPr>
        </p:nvSpPr>
        <p:spPr/>
        <p:txBody>
          <a:bodyPr/>
          <a:lstStyle/>
          <a:p>
            <a:r>
              <a:rPr lang="en-US" smtClean="0"/>
              <a:t>Terdapat keterbatasan IF sebagai suatu ukuran kualitas suatu jurnal, dan kualitas riset ilmuan yang mempublikasikan karyanya pada suatu jurnal dengan IF tinggi.</a:t>
            </a:r>
          </a:p>
          <a:p>
            <a:r>
              <a:rPr lang="en-US" smtClean="0"/>
              <a:t>Banyak orang yang membaca dan menggunakan hasil temuan dalam suatu makalah tetap tidak merujuknya (praktisi).</a:t>
            </a:r>
          </a:p>
          <a:p>
            <a:r>
              <a:rPr lang="en-US" smtClean="0"/>
              <a:t>Jadi IF hanya mengukur kemanfaatan dengan menghitung yang membaca dan merujuknya dalam makalah yang diterbit-kan, dan mengabaikan para praktisi yang juga mendapatkan banyak manfaat dari makalah tempat temuan dilaporkan.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h-index</a:t>
            </a:r>
            <a:endParaRPr lang="en-US"/>
          </a:p>
        </p:txBody>
      </p:sp>
      <p:sp>
        <p:nvSpPr>
          <p:cNvPr id="3" name="Content Placeholder 2"/>
          <p:cNvSpPr>
            <a:spLocks noGrp="1"/>
          </p:cNvSpPr>
          <p:nvPr>
            <p:ph idx="1"/>
          </p:nvPr>
        </p:nvSpPr>
        <p:spPr/>
        <p:txBody>
          <a:bodyPr/>
          <a:lstStyle/>
          <a:p>
            <a:r>
              <a:rPr lang="en-US" smtClean="0"/>
              <a:t>Metrik lain yang digunakan untuk mengukur impak luaran seorang ilmuan dalam bidang tertentu dengan menghitung jumlah ‘h’ publikasi seseorang yang memiliki sitasi setidaknya ‘h’ buah.</a:t>
            </a:r>
          </a:p>
          <a:p>
            <a:r>
              <a:rPr lang="en-US" smtClean="0"/>
              <a:t>Ukuran ini bertujuan untuk mengidentifikasi para peneliti dengan lebih banyak makalah dan impak relevan meliputi suatu rentang waktu.</a:t>
            </a:r>
          </a:p>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h-index bermanfaat untuk</a:t>
            </a:r>
            <a:endParaRPr lang="en-US"/>
          </a:p>
        </p:txBody>
      </p:sp>
      <p:sp>
        <p:nvSpPr>
          <p:cNvPr id="3" name="Content Placeholder 2"/>
          <p:cNvSpPr>
            <a:spLocks noGrp="1"/>
          </p:cNvSpPr>
          <p:nvPr>
            <p:ph idx="1"/>
          </p:nvPr>
        </p:nvSpPr>
        <p:spPr/>
        <p:txBody>
          <a:bodyPr/>
          <a:lstStyle/>
          <a:p>
            <a:r>
              <a:rPr lang="en-US" smtClean="0"/>
              <a:t>Membandingkan para peneliti yang lama karirnya mirip.</a:t>
            </a:r>
          </a:p>
          <a:p>
            <a:r>
              <a:rPr lang="en-US" smtClean="0"/>
              <a:t>Membandingkan sesama peneliti dalam bidang , subyek, departemen serupa, atau menerbitkan karyanya dalam kategori jurnal yang sama .</a:t>
            </a:r>
          </a:p>
          <a:p>
            <a:r>
              <a:rPr lang="en-US" smtClean="0"/>
              <a:t>Memperoleh potret terfokus unjuk kerja seorang peneliti.</a:t>
            </a:r>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59</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“Calculate Your Academic Footprint: Your H-Index”, Library, University of Waterloo, 8 Sep 2022,</a:t>
            </a:r>
            <a:br>
              <a:rPr lang="en-US" sz="1000" smtClean="0"/>
            </a:br>
            <a:r>
              <a:rPr lang="en-US" sz="1000" smtClean="0"/>
              <a:t>url </a:t>
            </a:r>
            <a:r>
              <a:rPr lang="en-US" sz="1000" smtClean="0">
                <a:solidFill>
                  <a:srgbClr val="0070C0"/>
                </a:solidFill>
              </a:rPr>
              <a:t>https://subjectguides.uwaterloo.ca/calculate-academic-footprint/YourHIndex </a:t>
            </a:r>
            <a:r>
              <a:rPr lang="en-US" sz="1000" smtClean="0"/>
              <a:t>[20220915].</a:t>
            </a:r>
            <a:endParaRPr lang="en-US" sz="1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Pembuat indeks jurnal</a:t>
            </a:r>
            <a:endParaRPr lang="en-US"/>
          </a:p>
        </p:txBody>
      </p:sp>
      <p:sp>
        <p:nvSpPr>
          <p:cNvPr id="3" name="Content Placeholder 2"/>
          <p:cNvSpPr>
            <a:spLocks noGrp="1"/>
          </p:cNvSpPr>
          <p:nvPr>
            <p:ph idx="1"/>
          </p:nvPr>
        </p:nvSpPr>
        <p:spPr/>
        <p:txBody>
          <a:bodyPr/>
          <a:lstStyle/>
          <a:p>
            <a:r>
              <a:rPr lang="en-US" smtClean="0"/>
              <a:t>Organisasi publik</a:t>
            </a:r>
            <a:br>
              <a:rPr lang="en-US" smtClean="0"/>
            </a:br>
            <a:r>
              <a:rPr lang="en-US" smtClean="0"/>
              <a:t>Contoh: </a:t>
            </a:r>
            <a:r>
              <a:rPr lang="en-US" smtClean="0">
                <a:solidFill>
                  <a:srgbClr val="0070C0"/>
                </a:solidFill>
              </a:rPr>
              <a:t>PubMed</a:t>
            </a:r>
            <a:r>
              <a:rPr lang="en-US" smtClean="0"/>
              <a:t> (US National Library of Medicine) – pengindeks terbesar untuk publikasi dalam bidang biomedik.</a:t>
            </a:r>
          </a:p>
          <a:p>
            <a:r>
              <a:rPr lang="en-US" smtClean="0"/>
              <a:t>Perusahaan analitik</a:t>
            </a:r>
            <a:br>
              <a:rPr lang="en-US" smtClean="0"/>
            </a:br>
            <a:r>
              <a:rPr lang="en-US" smtClean="0"/>
              <a:t>Contoh: </a:t>
            </a:r>
            <a:r>
              <a:rPr lang="en-US" smtClean="0">
                <a:solidFill>
                  <a:srgbClr val="0070C0"/>
                </a:solidFill>
              </a:rPr>
              <a:t>Web of Science</a:t>
            </a:r>
            <a:r>
              <a:rPr lang="en-US" smtClean="0"/>
              <a:t> (Clarivate Analytics) – meliputi sub-indeks: SCIE, SSCI, AHCI, ESCI.</a:t>
            </a:r>
          </a:p>
          <a:p>
            <a:r>
              <a:rPr lang="en-US" smtClean="0"/>
              <a:t>Penerbit</a:t>
            </a:r>
            <a:br>
              <a:rPr lang="en-US" smtClean="0"/>
            </a:br>
            <a:r>
              <a:rPr lang="en-US" smtClean="0"/>
              <a:t>Contoh: </a:t>
            </a:r>
            <a:r>
              <a:rPr lang="en-US" smtClean="0">
                <a:solidFill>
                  <a:srgbClr val="0070C0"/>
                </a:solidFill>
              </a:rPr>
              <a:t>Scopus</a:t>
            </a:r>
            <a:r>
              <a:rPr lang="en-US" smtClean="0"/>
              <a:t> (Elsevier) – semua bidang terutama science dan teknologi.</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h-index tidak bermanfaat untuk</a:t>
            </a:r>
            <a:endParaRPr lang="en-US"/>
          </a:p>
        </p:txBody>
      </p:sp>
      <p:sp>
        <p:nvSpPr>
          <p:cNvPr id="3" name="Content Placeholder 2"/>
          <p:cNvSpPr>
            <a:spLocks noGrp="1"/>
          </p:cNvSpPr>
          <p:nvPr>
            <p:ph idx="1"/>
          </p:nvPr>
        </p:nvSpPr>
        <p:spPr/>
        <p:txBody>
          <a:bodyPr/>
          <a:lstStyle/>
          <a:p>
            <a:r>
              <a:rPr lang="en-US" smtClean="0"/>
              <a:t>Membandingkan peneliti dari bidang, disiplin, atau subyek berbeda.</a:t>
            </a:r>
          </a:p>
          <a:p>
            <a:r>
              <a:rPr lang="en-US" smtClean="0"/>
              <a:t>Menilai bidang, departemen, subyek yang luarannya umum-nya berupa buku atau prosiding konferensi, sebagaimana karya-karya tersebut tidak dengan baik direpresentasikan oleh basis data yang menyediakan h-index.</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61</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Kuartil</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Scimago Journal Rank</a:t>
            </a:r>
            <a:endParaRPr lang="en-US"/>
          </a:p>
        </p:txBody>
      </p:sp>
      <p:sp>
        <p:nvSpPr>
          <p:cNvPr id="8" name="Content Placeholder 7"/>
          <p:cNvSpPr>
            <a:spLocks noGrp="1"/>
          </p:cNvSpPr>
          <p:nvPr>
            <p:ph idx="1"/>
          </p:nvPr>
        </p:nvSpPr>
        <p:spPr/>
        <p:txBody>
          <a:bodyPr/>
          <a:lstStyle/>
          <a:p>
            <a:r>
              <a:rPr lang="en-US" smtClean="0"/>
              <a:t>SJR merupakan ukuran prestise suatu jurnal ilmiah.</a:t>
            </a:r>
          </a:p>
          <a:p>
            <a:r>
              <a:rPr lang="en-US" smtClean="0"/>
              <a:t>Nilai SJR dihitung menggunakan analisis jaringan sitasi yang diterima suatu jurnal.</a:t>
            </a:r>
          </a:p>
          <a:p>
            <a:r>
              <a:rPr lang="en-US" smtClean="0"/>
              <a:t>Metodologi yang digunakan memperhitungkan jumlah sitasi dan juga sumbernya, nilai lebih tinggi diberikan untuk sitasi dari jurnal berprestise tinggi.</a:t>
            </a:r>
          </a:p>
          <a:p>
            <a:r>
              <a:rPr lang="en-US" smtClean="0"/>
              <a:t>Nilai prestise bergantung pada bidang, kualitas, dan reputasi jurnal sumber tempat jurnal pensitasi diterbitkan.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62</a:t>
            </a:fld>
            <a:endParaRPr lang="en-US"/>
          </a:p>
        </p:txBody>
      </p:sp>
      <p:sp>
        <p:nvSpPr>
          <p:cNvPr id="9" name="Rectangle 8">
            <a:hlinkClick r:id="rId2"/>
          </p:cNvPr>
          <p:cNvSpPr/>
          <p:nvPr/>
        </p:nvSpPr>
        <p:spPr>
          <a:xfrm>
            <a:off x="469075" y="4348100"/>
            <a:ext cx="8217726" cy="400110"/>
          </a:xfrm>
          <a:prstGeom prst="rect">
            <a:avLst/>
          </a:prstGeom>
        </p:spPr>
        <p:txBody>
          <a:bodyPr wrap="square">
            <a:spAutoFit/>
          </a:bodyPr>
          <a:lstStyle/>
          <a:p>
            <a:r>
              <a:rPr lang="en-US" sz="1000" smtClean="0"/>
              <a:t>-, “Using Research Indicators”, James Cook University, Australia, 9 Mar 2022,</a:t>
            </a:r>
            <a:br>
              <a:rPr lang="en-US" sz="1000" smtClean="0"/>
            </a:br>
            <a:r>
              <a:rPr lang="en-US" sz="1000" smtClean="0"/>
              <a:t>url </a:t>
            </a:r>
            <a:r>
              <a:rPr lang="en-US" sz="1000" smtClean="0">
                <a:solidFill>
                  <a:srgbClr val="0070C0"/>
                </a:solidFill>
              </a:rPr>
              <a:t>https://libguides.jcu.edu.au/research-indicators/snip-and-sjr </a:t>
            </a:r>
            <a:r>
              <a:rPr lang="en-US" sz="1000" smtClean="0"/>
              <a:t>[20220915].</a:t>
            </a:r>
            <a:endParaRPr lang="en-US" sz="100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IF vs SJR</a:t>
            </a:r>
            <a:endParaRPr lang="en-US"/>
          </a:p>
        </p:txBody>
      </p:sp>
      <p:sp>
        <p:nvSpPr>
          <p:cNvPr id="3" name="Content Placeholder 2"/>
          <p:cNvSpPr>
            <a:spLocks noGrp="1"/>
          </p:cNvSpPr>
          <p:nvPr>
            <p:ph idx="1"/>
          </p:nvPr>
        </p:nvSpPr>
        <p:spPr/>
        <p:txBody>
          <a:bodyPr/>
          <a:lstStyle/>
          <a:p>
            <a:r>
              <a:rPr lang="en-US" smtClean="0"/>
              <a:t>Baik IF mapun SJR merupakan dua pengukuran umum kualitas peringkat jurnal.</a:t>
            </a:r>
          </a:p>
          <a:p>
            <a:r>
              <a:rPr lang="en-US" smtClean="0"/>
              <a:t>Terdapat perbedaan antar keduanya.</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63</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“Impact Factors and Other Metrics”, The Libraries, UT Health, San Antonio, 4 May 2022,</a:t>
            </a:r>
            <a:br>
              <a:rPr lang="en-US" sz="1000" smtClean="0"/>
            </a:br>
            <a:r>
              <a:rPr lang="en-US" sz="1000" smtClean="0"/>
              <a:t>url </a:t>
            </a:r>
            <a:r>
              <a:rPr lang="en-US" sz="1000" smtClean="0">
                <a:solidFill>
                  <a:srgbClr val="0070C0"/>
                </a:solidFill>
              </a:rPr>
              <a:t>https://libguides.uthscsa.edu/c.php?g=818511&amp;p=6022728 </a:t>
            </a:r>
            <a:r>
              <a:rPr lang="en-US" sz="1000" smtClean="0"/>
              <a:t>[20220915].</a:t>
            </a:r>
            <a:endParaRPr lang="en-US" sz="100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64</a:t>
            </a:fld>
            <a:endParaRPr lang="en-US"/>
          </a:p>
        </p:txBody>
      </p:sp>
      <p:pic>
        <p:nvPicPr>
          <p:cNvPr id="13" name="Picture 4"/>
          <p:cNvPicPr>
            <a:picLocks noChangeAspect="1" noChangeArrowheads="1"/>
          </p:cNvPicPr>
          <p:nvPr/>
        </p:nvPicPr>
        <p:blipFill>
          <a:blip r:embed="rId2"/>
          <a:srcRect/>
          <a:stretch>
            <a:fillRect/>
          </a:stretch>
        </p:blipFill>
        <p:spPr bwMode="auto">
          <a:xfrm>
            <a:off x="1079500" y="528700"/>
            <a:ext cx="6983413" cy="3619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65</a:t>
            </a:fld>
            <a:endParaRPr lang="en-US"/>
          </a:p>
        </p:txBody>
      </p:sp>
      <p:pic>
        <p:nvPicPr>
          <p:cNvPr id="2050" name="Picture 2"/>
          <p:cNvPicPr>
            <a:picLocks noChangeAspect="1" noChangeArrowheads="1"/>
          </p:cNvPicPr>
          <p:nvPr/>
        </p:nvPicPr>
        <p:blipFill>
          <a:blip r:embed="rId2"/>
          <a:srcRect b="434"/>
          <a:stretch>
            <a:fillRect/>
          </a:stretch>
        </p:blipFill>
        <p:spPr bwMode="auto">
          <a:xfrm>
            <a:off x="1074738" y="1108075"/>
            <a:ext cx="6992937" cy="2911475"/>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b="83640"/>
          <a:stretch>
            <a:fillRect/>
          </a:stretch>
        </p:blipFill>
        <p:spPr bwMode="auto">
          <a:xfrm>
            <a:off x="1079500" y="531813"/>
            <a:ext cx="6983413" cy="592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66</a:t>
            </a:fld>
            <a:endParaRPr lang="en-US"/>
          </a:p>
        </p:txBody>
      </p:sp>
      <p:pic>
        <p:nvPicPr>
          <p:cNvPr id="3074" name="Picture 2"/>
          <p:cNvPicPr>
            <a:picLocks noChangeAspect="1" noChangeArrowheads="1"/>
          </p:cNvPicPr>
          <p:nvPr/>
        </p:nvPicPr>
        <p:blipFill>
          <a:blip r:embed="rId2"/>
          <a:srcRect/>
          <a:stretch>
            <a:fillRect/>
          </a:stretch>
        </p:blipFill>
        <p:spPr bwMode="auto">
          <a:xfrm>
            <a:off x="1086613" y="1138300"/>
            <a:ext cx="6992937" cy="3314700"/>
          </a:xfrm>
          <a:prstGeom prst="rect">
            <a:avLst/>
          </a:prstGeom>
          <a:noFill/>
          <a:ln w="9525">
            <a:noFill/>
            <a:miter lim="800000"/>
            <a:headEnd/>
            <a:tailEnd/>
          </a:ln>
          <a:effectLst/>
        </p:spPr>
      </p:pic>
      <p:pic>
        <p:nvPicPr>
          <p:cNvPr id="8" name="Picture 4"/>
          <p:cNvPicPr>
            <a:picLocks noChangeAspect="1" noChangeArrowheads="1"/>
          </p:cNvPicPr>
          <p:nvPr/>
        </p:nvPicPr>
        <p:blipFill>
          <a:blip r:embed="rId3"/>
          <a:srcRect b="83640"/>
          <a:stretch>
            <a:fillRect/>
          </a:stretch>
        </p:blipFill>
        <p:spPr bwMode="auto">
          <a:xfrm>
            <a:off x="1079500" y="531813"/>
            <a:ext cx="6983413" cy="5921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Kuartil</a:t>
            </a:r>
            <a:endParaRPr lang="en-US"/>
          </a:p>
        </p:txBody>
      </p:sp>
      <p:sp>
        <p:nvSpPr>
          <p:cNvPr id="3" name="Content Placeholder 2"/>
          <p:cNvSpPr>
            <a:spLocks noGrp="1"/>
          </p:cNvSpPr>
          <p:nvPr>
            <p:ph idx="1"/>
          </p:nvPr>
        </p:nvSpPr>
        <p:spPr/>
        <p:txBody>
          <a:bodyPr/>
          <a:lstStyle/>
          <a:p>
            <a:r>
              <a:rPr lang="en-US" smtClean="0"/>
              <a:t>Terdapat empat kuartil peringkat jurnal dari tertinggi ke terendah berdasarkan impact factor atau impact index: Q1, Q2, Q3, dan Q4.</a:t>
            </a:r>
          </a:p>
          <a:p>
            <a:pPr marL="688975" indent="-344488"/>
            <a:r>
              <a:rPr lang="en-US" smtClean="0"/>
              <a:t> </a:t>
            </a:r>
            <a:r>
              <a:rPr lang="en-US" b="1" smtClean="0">
                <a:solidFill>
                  <a:srgbClr val="00B050"/>
                </a:solidFill>
              </a:rPr>
              <a:t>Q1</a:t>
            </a:r>
            <a:r>
              <a:rPr lang="en-US" smtClean="0"/>
              <a:t> terisi oleh </a:t>
            </a:r>
            <a:r>
              <a:rPr lang="en-US" b="1" smtClean="0">
                <a:solidFill>
                  <a:srgbClr val="00B050"/>
                </a:solidFill>
              </a:rPr>
              <a:t>25%</a:t>
            </a:r>
            <a:r>
              <a:rPr lang="en-US" smtClean="0"/>
              <a:t> jurnal-jurnal tertinggi dalam daftar.</a:t>
            </a:r>
          </a:p>
          <a:p>
            <a:pPr marL="688975" indent="-344488"/>
            <a:r>
              <a:rPr lang="en-US" smtClean="0"/>
              <a:t> </a:t>
            </a:r>
            <a:r>
              <a:rPr lang="en-US" b="1" smtClean="0">
                <a:solidFill>
                  <a:srgbClr val="FFC000"/>
                </a:solidFill>
              </a:rPr>
              <a:t>Q2</a:t>
            </a:r>
            <a:r>
              <a:rPr lang="en-US" smtClean="0"/>
              <a:t> terisi oleh jurnal-jurnal dalam kelompok </a:t>
            </a:r>
            <a:r>
              <a:rPr lang="en-US" b="1" smtClean="0">
                <a:solidFill>
                  <a:srgbClr val="FFC000"/>
                </a:solidFill>
              </a:rPr>
              <a:t>25 - 50%</a:t>
            </a:r>
            <a:r>
              <a:rPr lang="en-US" smtClean="0"/>
              <a:t>.</a:t>
            </a:r>
          </a:p>
          <a:p>
            <a:pPr marL="688975" indent="-344488"/>
            <a:r>
              <a:rPr lang="en-US" smtClean="0"/>
              <a:t> </a:t>
            </a:r>
            <a:r>
              <a:rPr lang="en-US" b="1" smtClean="0">
                <a:solidFill>
                  <a:schemeClr val="accent6"/>
                </a:solidFill>
              </a:rPr>
              <a:t>Q3</a:t>
            </a:r>
            <a:r>
              <a:rPr lang="en-US" smtClean="0"/>
              <a:t> terisi oleh jurnal-jurnal dalam kelompok </a:t>
            </a:r>
            <a:r>
              <a:rPr lang="en-US" b="1" smtClean="0">
                <a:solidFill>
                  <a:schemeClr val="accent6"/>
                </a:solidFill>
              </a:rPr>
              <a:t>50 - 75%</a:t>
            </a:r>
            <a:r>
              <a:rPr lang="en-US" smtClean="0"/>
              <a:t>.</a:t>
            </a:r>
          </a:p>
          <a:p>
            <a:pPr marL="688975" indent="-344488"/>
            <a:r>
              <a:rPr lang="en-US" smtClean="0"/>
              <a:t> </a:t>
            </a:r>
            <a:r>
              <a:rPr lang="en-US" b="1" smtClean="0">
                <a:solidFill>
                  <a:srgbClr val="FF0000"/>
                </a:solidFill>
              </a:rPr>
              <a:t>Q4</a:t>
            </a:r>
            <a:r>
              <a:rPr lang="en-US" smtClean="0"/>
              <a:t> terisi oleh jurnal-jurnal dalam kelompok </a:t>
            </a:r>
            <a:r>
              <a:rPr lang="en-US" b="1" smtClean="0">
                <a:solidFill>
                  <a:srgbClr val="FF0000"/>
                </a:solidFill>
              </a:rPr>
              <a:t>75 - 100%</a:t>
            </a:r>
            <a:r>
              <a:rPr lang="en-US" smtClean="0"/>
              <a:t>.</a:t>
            </a:r>
          </a:p>
          <a:p>
            <a:endParaRPr lang="en-US" smtClean="0"/>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67</a:t>
            </a:fld>
            <a:endParaRPr lang="en-US"/>
          </a:p>
        </p:txBody>
      </p:sp>
      <p:sp>
        <p:nvSpPr>
          <p:cNvPr id="7" name="Rectangle 6">
            <a:hlinkClick r:id="rId2"/>
          </p:cNvPr>
          <p:cNvSpPr/>
          <p:nvPr/>
        </p:nvSpPr>
        <p:spPr>
          <a:xfrm>
            <a:off x="469075" y="4348100"/>
            <a:ext cx="8217726" cy="400110"/>
          </a:xfrm>
          <a:prstGeom prst="rect">
            <a:avLst/>
          </a:prstGeom>
        </p:spPr>
        <p:txBody>
          <a:bodyPr wrap="square">
            <a:spAutoFit/>
          </a:bodyPr>
          <a:lstStyle/>
          <a:p>
            <a:r>
              <a:rPr lang="en-US" sz="1000" smtClean="0"/>
              <a:t>-, “Publications Impact Indexes”, Library, Mondragon Unibersitatea,</a:t>
            </a:r>
            <a:br>
              <a:rPr lang="en-US" sz="1000" smtClean="0"/>
            </a:br>
            <a:r>
              <a:rPr lang="en-US" sz="1000" smtClean="0"/>
              <a:t>url </a:t>
            </a:r>
            <a:r>
              <a:rPr lang="en-US" sz="1000" smtClean="0">
                <a:solidFill>
                  <a:srgbClr val="0070C0"/>
                </a:solidFill>
              </a:rPr>
              <a:t>https://www.mondragon.edu/en/web/biblioteka/publications-impact-indexes </a:t>
            </a:r>
            <a:r>
              <a:rPr lang="en-US" sz="1000" smtClean="0"/>
              <a:t>[20220915].</a:t>
            </a:r>
            <a:endParaRPr lang="en-US" sz="100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68</a:t>
            </a:fld>
            <a:endParaRPr lang="en-US"/>
          </a:p>
        </p:txBody>
      </p:sp>
      <p:pic>
        <p:nvPicPr>
          <p:cNvPr id="4100" name="Picture 4"/>
          <p:cNvPicPr>
            <a:picLocks noChangeAspect="1" noChangeArrowheads="1"/>
          </p:cNvPicPr>
          <p:nvPr/>
        </p:nvPicPr>
        <p:blipFill>
          <a:blip r:embed="rId2"/>
          <a:srcRect/>
          <a:stretch>
            <a:fillRect/>
          </a:stretch>
        </p:blipFill>
        <p:spPr bwMode="auto">
          <a:xfrm>
            <a:off x="60325" y="312738"/>
            <a:ext cx="9021763" cy="4514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69</a:t>
            </a:fld>
            <a:endParaRPr lang="en-US"/>
          </a:p>
        </p:txBody>
      </p:sp>
      <p:pic>
        <p:nvPicPr>
          <p:cNvPr id="8" name="Picture 2"/>
          <p:cNvPicPr>
            <a:picLocks noChangeAspect="1" noChangeArrowheads="1"/>
          </p:cNvPicPr>
          <p:nvPr/>
        </p:nvPicPr>
        <p:blipFill>
          <a:blip r:embed="rId2"/>
          <a:srcRect/>
          <a:stretch>
            <a:fillRect/>
          </a:stretch>
        </p:blipFill>
        <p:spPr bwMode="auto">
          <a:xfrm>
            <a:off x="65088" y="312738"/>
            <a:ext cx="9012237" cy="4286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 penerbitan dasar jurnal terindeks</a:t>
            </a:r>
            <a:endParaRPr lang="en-US"/>
          </a:p>
        </p:txBody>
      </p:sp>
      <p:sp>
        <p:nvSpPr>
          <p:cNvPr id="3" name="Content Placeholder 2"/>
          <p:cNvSpPr>
            <a:spLocks noGrp="1"/>
          </p:cNvSpPr>
          <p:nvPr>
            <p:ph idx="1"/>
          </p:nvPr>
        </p:nvSpPr>
        <p:spPr/>
        <p:txBody>
          <a:bodyPr/>
          <a:lstStyle/>
          <a:p>
            <a:r>
              <a:rPr lang="en-US" smtClean="0"/>
              <a:t>ISSN (International Serial Number) yang unik untuk setiap jurnal dan mengindikasikan bahwa terbitan dilakukan teratur.</a:t>
            </a:r>
          </a:p>
          <a:p>
            <a:r>
              <a:rPr lang="en-US" smtClean="0"/>
              <a:t>Terdapat jadwal penerbitan yang tetap.</a:t>
            </a:r>
          </a:p>
          <a:p>
            <a:r>
              <a:rPr lang="en-US" smtClean="0"/>
              <a:t>DOI (Digital Object Identifiers) berupa kode huruf/angka yang unik untuk setiap obyek digital dan bersifat tetap.</a:t>
            </a:r>
          </a:p>
          <a:p>
            <a:r>
              <a:rPr lang="en-US" smtClean="0"/>
              <a:t>Terdapat hak cipta yang melindungi karya yang diterbitkan.</a:t>
            </a:r>
          </a:p>
          <a:p>
            <a:r>
              <a:rPr lang="en-US" smtClean="0"/>
              <a:t>Informasi lain seperti tiadanya konflik, pernyataan persetu-juan etis, kebijakan dewan pengulasan, dan lain-lain.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70</a:t>
            </a:fld>
            <a:endParaRPr lang="en-US"/>
          </a:p>
        </p:txBody>
      </p:sp>
      <p:pic>
        <p:nvPicPr>
          <p:cNvPr id="8" name="Picture 2"/>
          <p:cNvPicPr>
            <a:picLocks noChangeAspect="1" noChangeArrowheads="1"/>
          </p:cNvPicPr>
          <p:nvPr/>
        </p:nvPicPr>
        <p:blipFill>
          <a:blip r:embed="rId2"/>
          <a:srcRect/>
          <a:stretch>
            <a:fillRect/>
          </a:stretch>
        </p:blipFill>
        <p:spPr bwMode="auto">
          <a:xfrm>
            <a:off x="60325" y="312738"/>
            <a:ext cx="9021763" cy="4200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71</a:t>
            </a:fld>
            <a:endParaRPr lang="en-US"/>
          </a:p>
        </p:txBody>
      </p:sp>
      <p:pic>
        <p:nvPicPr>
          <p:cNvPr id="8" name="Picture 2"/>
          <p:cNvPicPr>
            <a:picLocks noChangeAspect="1" noChangeArrowheads="1"/>
          </p:cNvPicPr>
          <p:nvPr/>
        </p:nvPicPr>
        <p:blipFill>
          <a:blip r:embed="rId2"/>
          <a:srcRect/>
          <a:stretch>
            <a:fillRect/>
          </a:stretch>
        </p:blipFill>
        <p:spPr bwMode="auto">
          <a:xfrm>
            <a:off x="50800" y="312738"/>
            <a:ext cx="9040813" cy="4314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72</a:t>
            </a:fld>
            <a:endParaRPr lang="en-US"/>
          </a:p>
        </p:txBody>
      </p:sp>
      <p:sp>
        <p:nvSpPr>
          <p:cNvPr id="9" name="Subtitle 2"/>
          <p:cNvSpPr>
            <a:spLocks/>
          </p:cNvSpPr>
          <p:nvPr/>
        </p:nvSpPr>
        <p:spPr bwMode="auto">
          <a:xfrm>
            <a:off x="3581399" y="3105150"/>
            <a:ext cx="5105401" cy="952500"/>
          </a:xfrm>
          <a:prstGeom prst="rect">
            <a:avLst/>
          </a:prstGeom>
          <a:noFill/>
          <a:ln w="9525">
            <a:noFill/>
            <a:miter lim="800000"/>
            <a:headEnd/>
            <a:tailEnd/>
          </a:ln>
        </p:spPr>
        <p:txBody>
          <a:bodyPr/>
          <a:lstStyle/>
          <a:p>
            <a:pPr algn="r">
              <a:lnSpc>
                <a:spcPct val="80000"/>
              </a:lnSpc>
              <a:spcBef>
                <a:spcPct val="20000"/>
              </a:spcBef>
              <a:buFont typeface="Arial" charset="0"/>
              <a:buNone/>
            </a:pPr>
            <a:r>
              <a:rPr lang="en-US" sz="2800" b="1" smtClean="0">
                <a:solidFill>
                  <a:schemeClr val="bg1"/>
                </a:solidFill>
                <a:latin typeface="Calibri" pitchFamily="34" charset="0"/>
              </a:rPr>
              <a:t>Diskusi dan tugas</a:t>
            </a:r>
            <a:endParaRPr lang="en-US" sz="2800" b="1">
              <a:solidFill>
                <a:schemeClr val="bg1"/>
              </a:solidFill>
              <a:latin typeface="Calibri"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Diskusi</a:t>
            </a:r>
            <a:endParaRPr lang="en-US"/>
          </a:p>
        </p:txBody>
      </p:sp>
      <p:sp>
        <p:nvSpPr>
          <p:cNvPr id="8" name="Content Placeholder 7"/>
          <p:cNvSpPr>
            <a:spLocks noGrp="1"/>
          </p:cNvSpPr>
          <p:nvPr>
            <p:ph idx="1"/>
          </p:nvPr>
        </p:nvSpPr>
        <p:spPr/>
        <p:txBody>
          <a:bodyPr/>
          <a:lstStyle/>
          <a:p>
            <a:r>
              <a:rPr lang="en-US" smtClean="0"/>
              <a:t>Silakan berdiskusi </a:t>
            </a:r>
            <a:r>
              <a:rPr lang="en-US" smtClean="0">
                <a:sym typeface="Wingdings" pitchFamily="2" charset="2"/>
              </a:rPr>
              <a:t>.</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Kriteria tugas</a:t>
            </a:r>
            <a:endParaRPr lang="en-US"/>
          </a:p>
        </p:txBody>
      </p:sp>
      <p:graphicFrame>
        <p:nvGraphicFramePr>
          <p:cNvPr id="9" name="Content Placeholder 8"/>
          <p:cNvGraphicFramePr>
            <a:graphicFrameLocks noGrp="1"/>
          </p:cNvGraphicFramePr>
          <p:nvPr>
            <p:ph idx="1"/>
          </p:nvPr>
        </p:nvGraphicFramePr>
        <p:xfrm>
          <a:off x="457200" y="1200150"/>
          <a:ext cx="8229600" cy="2494280"/>
        </p:xfrm>
        <a:graphic>
          <a:graphicData uri="http://schemas.openxmlformats.org/drawingml/2006/table">
            <a:tbl>
              <a:tblPr firstRow="1" bandRow="1">
                <a:tableStyleId>{5C22544A-7EE6-4342-B048-85BDC9FD1C3A}</a:tableStyleId>
              </a:tblPr>
              <a:tblGrid>
                <a:gridCol w="1143000"/>
                <a:gridCol w="5410200"/>
                <a:gridCol w="1676400"/>
              </a:tblGrid>
              <a:tr h="370840">
                <a:tc>
                  <a:txBody>
                    <a:bodyPr/>
                    <a:lstStyle/>
                    <a:p>
                      <a:pPr algn="ctr"/>
                      <a:r>
                        <a:rPr lang="en-US" smtClean="0"/>
                        <a:t>Kategori</a:t>
                      </a:r>
                      <a:endParaRPr lang="en-US"/>
                    </a:p>
                  </a:txBody>
                  <a:tcPr/>
                </a:tc>
                <a:tc>
                  <a:txBody>
                    <a:bodyPr/>
                    <a:lstStyle/>
                    <a:p>
                      <a:pPr algn="ctr"/>
                      <a:r>
                        <a:rPr lang="en-US" smtClean="0"/>
                        <a:t>Materi</a:t>
                      </a:r>
                      <a:endParaRPr lang="en-US"/>
                    </a:p>
                  </a:txBody>
                  <a:tcPr/>
                </a:tc>
                <a:tc>
                  <a:txBody>
                    <a:bodyPr/>
                    <a:lstStyle/>
                    <a:p>
                      <a:pPr algn="ctr"/>
                      <a:r>
                        <a:rPr lang="en-US" smtClean="0"/>
                        <a:t>Mninmum jumlah soal</a:t>
                      </a:r>
                      <a:endParaRPr lang="en-US"/>
                    </a:p>
                  </a:txBody>
                  <a:tcPr/>
                </a:tc>
              </a:tr>
              <a:tr h="370840">
                <a:tc>
                  <a:txBody>
                    <a:bodyPr/>
                    <a:lstStyle/>
                    <a:p>
                      <a:pPr algn="ctr"/>
                      <a:r>
                        <a:rPr lang="en-US" smtClean="0"/>
                        <a:t>1</a:t>
                      </a:r>
                      <a:endParaRPr lang="en-US"/>
                    </a:p>
                  </a:txBody>
                  <a:tcPr/>
                </a:tc>
                <a:tc>
                  <a:txBody>
                    <a:bodyPr/>
                    <a:lstStyle/>
                    <a:p>
                      <a:r>
                        <a:rPr lang="en-US" smtClean="0"/>
                        <a:t>Indeks jurnal</a:t>
                      </a:r>
                      <a:endParaRPr lang="en-US"/>
                    </a:p>
                  </a:txBody>
                  <a:tcPr/>
                </a:tc>
                <a:tc>
                  <a:txBody>
                    <a:bodyPr/>
                    <a:lstStyle/>
                    <a:p>
                      <a:pPr algn="ctr"/>
                      <a:r>
                        <a:rPr lang="en-US" smtClean="0"/>
                        <a:t>2</a:t>
                      </a:r>
                      <a:endParaRPr lang="en-US"/>
                    </a:p>
                  </a:txBody>
                  <a:tcPr/>
                </a:tc>
              </a:tr>
              <a:tr h="370840">
                <a:tc>
                  <a:txBody>
                    <a:bodyPr/>
                    <a:lstStyle/>
                    <a:p>
                      <a:pPr algn="ctr"/>
                      <a:r>
                        <a:rPr lang="en-US" smtClean="0"/>
                        <a:t>2</a:t>
                      </a:r>
                      <a:endParaRPr lang="en-US"/>
                    </a:p>
                  </a:txBody>
                  <a:tcPr/>
                </a:tc>
                <a:tc>
                  <a:txBody>
                    <a:bodyPr/>
                    <a:lstStyle/>
                    <a:p>
                      <a:r>
                        <a:rPr lang="en-US" smtClean="0"/>
                        <a:t>Jurnal dan penerbit pemangsa</a:t>
                      </a:r>
                      <a:endParaRPr lang="en-US"/>
                    </a:p>
                  </a:txBody>
                  <a:tcPr/>
                </a:tc>
                <a:tc>
                  <a:txBody>
                    <a:bodyPr/>
                    <a:lstStyle/>
                    <a:p>
                      <a:pPr algn="ctr"/>
                      <a:r>
                        <a:rPr lang="en-US" smtClean="0"/>
                        <a:t>2</a:t>
                      </a:r>
                      <a:endParaRPr lang="en-US"/>
                    </a:p>
                  </a:txBody>
                  <a:tcPr/>
                </a:tc>
              </a:tr>
              <a:tr h="370840">
                <a:tc>
                  <a:txBody>
                    <a:bodyPr/>
                    <a:lstStyle/>
                    <a:p>
                      <a:pPr algn="ctr"/>
                      <a:r>
                        <a:rPr lang="en-US" smtClean="0"/>
                        <a:t>3</a:t>
                      </a:r>
                      <a:endParaRPr lang="en-US"/>
                    </a:p>
                  </a:txBody>
                  <a:tcPr/>
                </a:tc>
                <a:tc>
                  <a:txBody>
                    <a:bodyPr/>
                    <a:lstStyle/>
                    <a:p>
                      <a:r>
                        <a:rPr lang="en-US" smtClean="0"/>
                        <a:t>Jurnal akses</a:t>
                      </a:r>
                      <a:r>
                        <a:rPr lang="en-US" baseline="0" smtClean="0"/>
                        <a:t> terbuka</a:t>
                      </a:r>
                      <a:endParaRPr lang="en-US"/>
                    </a:p>
                  </a:txBody>
                  <a:tcPr/>
                </a:tc>
                <a:tc>
                  <a:txBody>
                    <a:bodyPr/>
                    <a:lstStyle/>
                    <a:p>
                      <a:pPr algn="ctr"/>
                      <a:r>
                        <a:rPr lang="en-US" smtClean="0"/>
                        <a:t>2</a:t>
                      </a:r>
                      <a:endParaRPr lang="en-US"/>
                    </a:p>
                  </a:txBody>
                  <a:tcPr/>
                </a:tc>
              </a:tr>
              <a:tr h="370840">
                <a:tc>
                  <a:txBody>
                    <a:bodyPr/>
                    <a:lstStyle/>
                    <a:p>
                      <a:pPr algn="ctr"/>
                      <a:r>
                        <a:rPr lang="en-US" smtClean="0"/>
                        <a:t>4</a:t>
                      </a:r>
                      <a:endParaRPr lang="en-US"/>
                    </a:p>
                  </a:txBody>
                  <a:tcPr/>
                </a:tc>
                <a:tc>
                  <a:txBody>
                    <a:bodyPr/>
                    <a:lstStyle/>
                    <a:p>
                      <a:r>
                        <a:rPr lang="en-US" smtClean="0"/>
                        <a:t>Sitasi, jenis sumber, elemen informasi, gaya</a:t>
                      </a:r>
                      <a:r>
                        <a:rPr lang="en-US" baseline="0" smtClean="0"/>
                        <a:t> sitasi</a:t>
                      </a:r>
                      <a:endParaRPr lang="en-US"/>
                    </a:p>
                  </a:txBody>
                  <a:tcPr/>
                </a:tc>
                <a:tc>
                  <a:txBody>
                    <a:bodyPr/>
                    <a:lstStyle/>
                    <a:p>
                      <a:pPr algn="ctr"/>
                      <a:r>
                        <a:rPr lang="en-US" smtClean="0"/>
                        <a:t>2</a:t>
                      </a:r>
                      <a:endParaRPr lang="en-US"/>
                    </a:p>
                  </a:txBody>
                  <a:tcPr/>
                </a:tc>
              </a:tr>
              <a:tr h="370840">
                <a:tc>
                  <a:txBody>
                    <a:bodyPr/>
                    <a:lstStyle/>
                    <a:p>
                      <a:pPr algn="ctr"/>
                      <a:r>
                        <a:rPr lang="en-US" smtClean="0"/>
                        <a:t>5</a:t>
                      </a:r>
                      <a:endParaRPr lang="en-US"/>
                    </a:p>
                  </a:txBody>
                  <a:tcPr/>
                </a:tc>
                <a:tc>
                  <a:txBody>
                    <a:bodyPr/>
                    <a:lstStyle/>
                    <a:p>
                      <a:r>
                        <a:rPr lang="en-US" smtClean="0"/>
                        <a:t>Metrik penulis,</a:t>
                      </a:r>
                      <a:r>
                        <a:rPr lang="en-US" baseline="0" smtClean="0"/>
                        <a:t> jurnal, dan penerbit</a:t>
                      </a:r>
                      <a:endParaRPr lang="en-US"/>
                    </a:p>
                  </a:txBody>
                  <a:tcPr/>
                </a:tc>
                <a:tc>
                  <a:txBody>
                    <a:bodyPr/>
                    <a:lstStyle/>
                    <a:p>
                      <a:pPr algn="ctr"/>
                      <a:r>
                        <a:rPr lang="en-US" smtClean="0"/>
                        <a:t>2</a:t>
                      </a:r>
                      <a:endParaRPr lang="en-US"/>
                    </a:p>
                  </a:txBody>
                  <a:tcPr/>
                </a:tc>
              </a:tr>
            </a:tbl>
          </a:graphicData>
        </a:graphic>
      </p:graphicFrame>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B41179C8-1349-4548-830D-DF332C660C9B}" type="slidenum">
              <a:rPr lang="en-US" smtClean="0"/>
              <a:pPr>
                <a:defRPr/>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ln>
            <a:miter lim="800000"/>
            <a:headEnd/>
            <a:tailEnd/>
          </a:ln>
        </p:spPr>
        <p:txBody>
          <a:bodyPr/>
          <a:lstStyle/>
          <a:p>
            <a:r>
              <a:rPr lang="en-US" smtClean="0"/>
              <a:t>NT6094</a:t>
            </a:r>
          </a:p>
        </p:txBody>
      </p:sp>
      <p:sp>
        <p:nvSpPr>
          <p:cNvPr id="43011" name="Footer Placeholder 4"/>
          <p:cNvSpPr>
            <a:spLocks noGrp="1"/>
          </p:cNvSpPr>
          <p:nvPr>
            <p:ph type="ftr" sz="quarter" idx="11"/>
          </p:nvPr>
        </p:nvSpPr>
        <p:spPr bwMode="auto">
          <a:noFill/>
          <a:ln>
            <a:miter lim="800000"/>
            <a:headEnd/>
            <a:tailEnd/>
          </a:ln>
        </p:spPr>
        <p:txBody>
          <a:bodyPr/>
          <a:lstStyle/>
          <a:p>
            <a:r>
              <a:rPr lang="en-US" smtClean="0"/>
              <a:t>2022-09-15 | 40132 | +62</a:t>
            </a:r>
          </a:p>
        </p:txBody>
      </p:sp>
      <p:sp>
        <p:nvSpPr>
          <p:cNvPr id="5" name="Slide Number Placeholder 5"/>
          <p:cNvSpPr>
            <a:spLocks noGrp="1"/>
          </p:cNvSpPr>
          <p:nvPr>
            <p:ph type="sldNum" sz="quarter" idx="12"/>
          </p:nvPr>
        </p:nvSpPr>
        <p:spPr/>
        <p:txBody>
          <a:bodyPr/>
          <a:lstStyle/>
          <a:p>
            <a:pPr>
              <a:defRPr/>
            </a:pPr>
            <a:fld id="{DE470EBE-197A-4ED7-87F9-BAF4AD9A6869}" type="slidenum">
              <a:rPr lang="en-US"/>
              <a:pPr>
                <a:defRPr/>
              </a:pPr>
              <a:t>75</a:t>
            </a:fld>
            <a:endParaRPr lang="en-US"/>
          </a:p>
        </p:txBody>
      </p:sp>
      <p:sp>
        <p:nvSpPr>
          <p:cNvPr id="43013" name="Title 6"/>
          <p:cNvSpPr>
            <a:spLocks noGrp="1"/>
          </p:cNvSpPr>
          <p:nvPr>
            <p:ph type="title" idx="4294967295"/>
          </p:nvPr>
        </p:nvSpPr>
        <p:spPr>
          <a:xfrm>
            <a:off x="457200" y="2091929"/>
            <a:ext cx="8229600" cy="857250"/>
          </a:xfrm>
        </p:spPr>
        <p:txBody>
          <a:bodyPr/>
          <a:lstStyle/>
          <a:p>
            <a:pPr eaLnBrk="1" hangingPunct="1"/>
            <a:r>
              <a:rPr lang="en-US" smtClean="0"/>
              <a:t>Terima kasih</a:t>
            </a:r>
          </a:p>
        </p:txBody>
      </p:sp>
      <p:sp>
        <p:nvSpPr>
          <p:cNvPr id="6" name="Rectangle 5">
            <a:hlinkClick r:id="rId2"/>
          </p:cNvPr>
          <p:cNvSpPr/>
          <p:nvPr/>
        </p:nvSpPr>
        <p:spPr>
          <a:xfrm>
            <a:off x="469075" y="4348100"/>
            <a:ext cx="8217726" cy="400110"/>
          </a:xfrm>
          <a:prstGeom prst="rect">
            <a:avLst/>
          </a:prstGeom>
        </p:spPr>
        <p:txBody>
          <a:bodyPr wrap="square">
            <a:spAutoFit/>
          </a:bodyPr>
          <a:lstStyle/>
          <a:p>
            <a:r>
              <a:rPr lang="en-US" sz="1000" smtClean="0"/>
              <a:t>-, “.. </a:t>
            </a:r>
            <a:br>
              <a:rPr lang="en-US" sz="1000" smtClean="0"/>
            </a:br>
            <a:r>
              <a:rPr lang="en-US" sz="1000" smtClean="0"/>
              <a:t>url </a:t>
            </a:r>
            <a:r>
              <a:rPr lang="en-US" sz="1000" smtClean="0">
                <a:solidFill>
                  <a:srgbClr val="0070C0"/>
                </a:solidFill>
              </a:rPr>
              <a:t>https://../</a:t>
            </a:r>
            <a:r>
              <a:rPr lang="en-US" sz="1000" smtClean="0"/>
              <a:t> [20220908].</a:t>
            </a:r>
            <a:endParaRPr lang="en-US"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Mengapa penting jurnal berindeks</a:t>
            </a:r>
            <a:endParaRPr lang="en-US"/>
          </a:p>
        </p:txBody>
      </p:sp>
      <p:sp>
        <p:nvSpPr>
          <p:cNvPr id="3" name="Content Placeholder 2"/>
          <p:cNvSpPr>
            <a:spLocks noGrp="1"/>
          </p:cNvSpPr>
          <p:nvPr>
            <p:ph idx="1"/>
          </p:nvPr>
        </p:nvSpPr>
        <p:spPr/>
        <p:txBody>
          <a:bodyPr/>
          <a:lstStyle/>
          <a:p>
            <a:r>
              <a:rPr lang="en-US" smtClean="0"/>
              <a:t>Lebih terjamin kualitasnya.</a:t>
            </a:r>
          </a:p>
          <a:p>
            <a:r>
              <a:rPr lang="en-US" smtClean="0"/>
              <a:t>Lebih mudah dicari oleh pembaca.</a:t>
            </a:r>
          </a:p>
          <a:p>
            <a:r>
              <a:rPr lang="en-US" smtClean="0"/>
              <a:t>Mencegah pembaca menerbitkan karya di </a:t>
            </a:r>
            <a:r>
              <a:rPr lang="en-US" smtClean="0">
                <a:solidFill>
                  <a:srgbClr val="FF0000"/>
                </a:solidFill>
              </a:rPr>
              <a:t>jurnal pemangsa</a:t>
            </a:r>
            <a:r>
              <a:rPr lang="en-US" smtClean="0"/>
              <a:t>.</a:t>
            </a:r>
          </a:p>
          <a:p>
            <a:r>
              <a:rPr lang="en-US" smtClean="0"/>
              <a:t>Menjadi syarat bagi beberapa institusi untuk peneliti mendapatkan dukungan dana penelitian.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Jurnal akses terbuka dan pengindeksan</a:t>
            </a:r>
            <a:endParaRPr lang="en-US"/>
          </a:p>
        </p:txBody>
      </p:sp>
      <p:sp>
        <p:nvSpPr>
          <p:cNvPr id="3" name="Content Placeholder 2"/>
          <p:cNvSpPr>
            <a:spLocks noGrp="1"/>
          </p:cNvSpPr>
          <p:nvPr>
            <p:ph idx="1"/>
          </p:nvPr>
        </p:nvSpPr>
        <p:spPr/>
        <p:txBody>
          <a:bodyPr/>
          <a:lstStyle/>
          <a:p>
            <a:r>
              <a:rPr lang="en-US" smtClean="0"/>
              <a:t>Kelebihan akses terbuka (open access): Visibilitas tinggi (setiap orang dapat membacanya tanpa perlu belangganan) dan waktu publikasi yang cepat (umumnya lebih cepat dibandingkan dengan jurnal berformat tradisonal).</a:t>
            </a:r>
          </a:p>
          <a:p>
            <a:r>
              <a:rPr lang="en-US" smtClean="0"/>
              <a:t>Jurnal akses terbuka sering kali digunakan </a:t>
            </a:r>
            <a:r>
              <a:rPr lang="en-US" smtClean="0">
                <a:solidFill>
                  <a:srgbClr val="FF0000"/>
                </a:solidFill>
              </a:rPr>
              <a:t>jurnal pemangsa</a:t>
            </a:r>
            <a:r>
              <a:rPr lang="en-US" smtClean="0"/>
              <a:t> untuk menjebak pengguna baru atau yang tidak curiga.</a:t>
            </a:r>
          </a:p>
          <a:p>
            <a:r>
              <a:rPr lang="en-US" smtClean="0"/>
              <a:t>Beberapa ciri (walapun telah terindeks): Tidak diulas sejawat (dan pasti terbit setelah membayar), kebijakan penerbitan yang dapat dipertanyakan, dan lain-lain.</a:t>
            </a:r>
            <a:endParaRPr lang="en-US"/>
          </a:p>
        </p:txBody>
      </p:sp>
      <p:sp>
        <p:nvSpPr>
          <p:cNvPr id="4" name="Date Placeholder 3"/>
          <p:cNvSpPr>
            <a:spLocks noGrp="1"/>
          </p:cNvSpPr>
          <p:nvPr>
            <p:ph type="dt" sz="half" idx="10"/>
          </p:nvPr>
        </p:nvSpPr>
        <p:spPr/>
        <p:txBody>
          <a:bodyPr/>
          <a:lstStyle/>
          <a:p>
            <a:pPr>
              <a:defRPr/>
            </a:pPr>
            <a:r>
              <a:rPr lang="en-US" smtClean="0"/>
              <a:t>NT6094</a:t>
            </a:r>
            <a:endParaRPr lang="en-US"/>
          </a:p>
        </p:txBody>
      </p:sp>
      <p:sp>
        <p:nvSpPr>
          <p:cNvPr id="5" name="Footer Placeholder 4"/>
          <p:cNvSpPr>
            <a:spLocks noGrp="1"/>
          </p:cNvSpPr>
          <p:nvPr>
            <p:ph type="ftr" sz="quarter" idx="11"/>
          </p:nvPr>
        </p:nvSpPr>
        <p:spPr/>
        <p:txBody>
          <a:bodyPr/>
          <a:lstStyle/>
          <a:p>
            <a:pPr>
              <a:defRPr/>
            </a:pPr>
            <a:r>
              <a:rPr lang="en-US" smtClean="0"/>
              <a:t>2022-09-15 | 40132 | +62</a:t>
            </a:r>
            <a:endParaRPr lang="en-US"/>
          </a:p>
        </p:txBody>
      </p:sp>
      <p:sp>
        <p:nvSpPr>
          <p:cNvPr id="6" name="Slide Number Placeholder 5"/>
          <p:cNvSpPr>
            <a:spLocks noGrp="1"/>
          </p:cNvSpPr>
          <p:nvPr>
            <p:ph type="sldNum" sz="quarter" idx="12"/>
          </p:nvPr>
        </p:nvSpPr>
        <p:spPr/>
        <p:txBody>
          <a:bodyPr/>
          <a:lstStyle/>
          <a:p>
            <a:pPr>
              <a:defRPr/>
            </a:pPr>
            <a:fld id="{F076344D-F0A0-4571-8A46-686886838267}" type="slidenum">
              <a:rPr lang="en-US" smtClean="0"/>
              <a:pPr>
                <a:defRPr/>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6340</TotalTime>
  <Words>3498</Words>
  <Application>Microsoft Office PowerPoint</Application>
  <PresentationFormat>On-screen Show (16:9)</PresentationFormat>
  <Paragraphs>511</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Indeks jurnal, jurnal pemangsa, akses terbuka, sitasi, kuartil</vt:lpstr>
      <vt:lpstr>Kerangka</vt:lpstr>
      <vt:lpstr>Slide 3</vt:lpstr>
      <vt:lpstr>Jurnal indeks</vt:lpstr>
      <vt:lpstr>Telah diulas</vt:lpstr>
      <vt:lpstr>Pembuat indeks jurnal</vt:lpstr>
      <vt:lpstr>Standar penerbitan dasar jurnal terindeks</vt:lpstr>
      <vt:lpstr>Mengapa penting jurnal berindeks</vt:lpstr>
      <vt:lpstr>Jurnal akses terbuka dan pengindeksan</vt:lpstr>
      <vt:lpstr>Contoh Layanan pengindeks (besar) jurnal</vt:lpstr>
      <vt:lpstr>Badan pengindeks (versi lain)</vt:lpstr>
      <vt:lpstr>Slide 12</vt:lpstr>
      <vt:lpstr>Jurnal pemangsa</vt:lpstr>
      <vt:lpstr>Jurnal pemangsa (lanj.)</vt:lpstr>
      <vt:lpstr>Karakteristik umum jurnal pemangsa</vt:lpstr>
      <vt:lpstr>Karakteristik .. jurnal pemangsa (lanj.)</vt:lpstr>
      <vt:lpstr>Karakteristik .. jurnal pemangsa (lanj.)</vt:lpstr>
      <vt:lpstr>Karakteristik .. jurnal pemangsa (lanj.)</vt:lpstr>
      <vt:lpstr>Tanpa definisi, tanpa pertahanan</vt:lpstr>
      <vt:lpstr>Perkembangan permasalahan</vt:lpstr>
      <vt:lpstr>Slide 21</vt:lpstr>
      <vt:lpstr>Slide 22</vt:lpstr>
      <vt:lpstr>Upaya penerbit jurnal pemangsa</vt:lpstr>
      <vt:lpstr>Penerbit akses-terbuka berpotensial</vt:lpstr>
      <vt:lpstr>Jurnal akses-terbuka potensial</vt:lpstr>
      <vt:lpstr>Slide 26</vt:lpstr>
      <vt:lpstr>Open Access (OA) #1</vt:lpstr>
      <vt:lpstr>Open Access (OA) #2</vt:lpstr>
      <vt:lpstr>Open Access (OA) #3</vt:lpstr>
      <vt:lpstr>Sistem penamaan (dengan) warna</vt:lpstr>
      <vt:lpstr>Model publikasi</vt:lpstr>
      <vt:lpstr>Biaya publikasi dan berlanggan</vt:lpstr>
      <vt:lpstr>Slide 33</vt:lpstr>
      <vt:lpstr>Delapan indikator penerbit meragukan</vt:lpstr>
      <vt:lpstr>Indikator 1</vt:lpstr>
      <vt:lpstr>Indikator 2</vt:lpstr>
      <vt:lpstr>Indikator 3</vt:lpstr>
      <vt:lpstr>Indikator 4</vt:lpstr>
      <vt:lpstr>Indikator 5</vt:lpstr>
      <vt:lpstr>Indikator 6</vt:lpstr>
      <vt:lpstr>Indikator 7</vt:lpstr>
      <vt:lpstr>Indikator 8</vt:lpstr>
      <vt:lpstr>Slide 43</vt:lpstr>
      <vt:lpstr>Sitasi dan gaya sitasi</vt:lpstr>
      <vt:lpstr>Sitasi dan gaya sitasi (lanj.)</vt:lpstr>
      <vt:lpstr>Jenis sumber dan elemen-elemennya</vt:lpstr>
      <vt:lpstr>Elemen untuk buku</vt:lpstr>
      <vt:lpstr>Elemen untuk jurnal</vt:lpstr>
      <vt:lpstr>Elemen untuk jurnal (lanj.)</vt:lpstr>
      <vt:lpstr>Elemen untuk bab dalam koleksi tersunting</vt:lpstr>
      <vt:lpstr>Elemen untuk situs web</vt:lpstr>
      <vt:lpstr>Elemen untuk makalah konferensi</vt:lpstr>
      <vt:lpstr>Slide 53</vt:lpstr>
      <vt:lpstr>Mengevaluasi unjuk kerja ilmuan</vt:lpstr>
      <vt:lpstr>Jumlah sitasi per karya (citation count)</vt:lpstr>
      <vt:lpstr>Impact factor</vt:lpstr>
      <vt:lpstr>Impact factor (lanj.)</vt:lpstr>
      <vt:lpstr>h-index</vt:lpstr>
      <vt:lpstr>h-index bermanfaat untuk</vt:lpstr>
      <vt:lpstr>h-index tidak bermanfaat untuk</vt:lpstr>
      <vt:lpstr>Slide 61</vt:lpstr>
      <vt:lpstr>Scimago Journal Rank</vt:lpstr>
      <vt:lpstr>IF vs SJR</vt:lpstr>
      <vt:lpstr>Slide 64</vt:lpstr>
      <vt:lpstr>Slide 65</vt:lpstr>
      <vt:lpstr>Slide 66</vt:lpstr>
      <vt:lpstr>Kuartil</vt:lpstr>
      <vt:lpstr>Slide 68</vt:lpstr>
      <vt:lpstr>Slide 69</vt:lpstr>
      <vt:lpstr>Slide 70</vt:lpstr>
      <vt:lpstr>Slide 71</vt:lpstr>
      <vt:lpstr>Slide 72</vt:lpstr>
      <vt:lpstr>Diskusi</vt:lpstr>
      <vt:lpstr>Kriteria tugas</vt:lpstr>
      <vt:lpstr>Terima kasih</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Fisika | Teknologi Informasi dan Komunikasi</dc:title>
  <dc:creator>Sparisoma Viridi</dc:creator>
  <cp:lastModifiedBy>Sparisoma Viridi</cp:lastModifiedBy>
  <cp:revision>1212</cp:revision>
  <dcterms:created xsi:type="dcterms:W3CDTF">2012-12-06T09:55:31Z</dcterms:created>
  <dcterms:modified xsi:type="dcterms:W3CDTF">2022-09-15T13:36:09Z</dcterms:modified>
</cp:coreProperties>
</file>