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459" r:id="rId3"/>
    <p:sldId id="576" r:id="rId4"/>
    <p:sldId id="707" r:id="rId5"/>
    <p:sldId id="708" r:id="rId6"/>
    <p:sldId id="710" r:id="rId7"/>
    <p:sldId id="752" r:id="rId8"/>
    <p:sldId id="754" r:id="rId9"/>
    <p:sldId id="753" r:id="rId10"/>
    <p:sldId id="756" r:id="rId11"/>
    <p:sldId id="755" r:id="rId12"/>
    <p:sldId id="758" r:id="rId13"/>
    <p:sldId id="757" r:id="rId14"/>
    <p:sldId id="759" r:id="rId15"/>
    <p:sldId id="760" r:id="rId16"/>
    <p:sldId id="761" r:id="rId17"/>
    <p:sldId id="762" r:id="rId18"/>
    <p:sldId id="763" r:id="rId19"/>
    <p:sldId id="764" r:id="rId20"/>
    <p:sldId id="765" r:id="rId21"/>
    <p:sldId id="766" r:id="rId22"/>
    <p:sldId id="767" r:id="rId23"/>
    <p:sldId id="635" r:id="rId24"/>
    <p:sldId id="751" r:id="rId25"/>
    <p:sldId id="705" r:id="rId26"/>
    <p:sldId id="636" r:id="rId27"/>
    <p:sldId id="711" r:id="rId28"/>
    <p:sldId id="718" r:id="rId29"/>
    <p:sldId id="719" r:id="rId30"/>
    <p:sldId id="487" r:id="rId31"/>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7" autoAdjust="0"/>
    <p:restoredTop sz="92751" autoAdjust="0"/>
  </p:normalViewPr>
  <p:slideViewPr>
    <p:cSldViewPr>
      <p:cViewPr varScale="1">
        <p:scale>
          <a:sx n="104" d="100"/>
          <a:sy n="104" d="100"/>
        </p:scale>
        <p:origin x="126" y="456"/>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9/29/2022</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9/29/2022</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NT6094</a:t>
            </a:r>
          </a:p>
        </p:txBody>
      </p:sp>
      <p:sp>
        <p:nvSpPr>
          <p:cNvPr id="4" name="Footer Placeholder 3"/>
          <p:cNvSpPr>
            <a:spLocks noGrp="1"/>
          </p:cNvSpPr>
          <p:nvPr>
            <p:ph type="ftr" sz="quarter" idx="11"/>
          </p:nvPr>
        </p:nvSpPr>
        <p:spPr/>
        <p:txBody>
          <a:bodyPr/>
          <a:lstStyle/>
          <a:p>
            <a:pPr>
              <a:defRPr/>
            </a:pPr>
            <a:r>
              <a:rPr lang="en-US"/>
              <a:t>2022-09-29 | 40132 | +62</a:t>
            </a:r>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NT6094</a:t>
            </a:r>
          </a:p>
        </p:txBody>
      </p:sp>
      <p:sp>
        <p:nvSpPr>
          <p:cNvPr id="6" name="Footer Placeholder 4"/>
          <p:cNvSpPr>
            <a:spLocks noGrp="1"/>
          </p:cNvSpPr>
          <p:nvPr>
            <p:ph type="ftr" sz="quarter" idx="11"/>
          </p:nvPr>
        </p:nvSpPr>
        <p:spPr/>
        <p:txBody>
          <a:bodyPr/>
          <a:lstStyle>
            <a:lvl1pPr>
              <a:defRPr/>
            </a:lvl1pPr>
          </a:lstStyle>
          <a:p>
            <a:pPr>
              <a:defRPr/>
            </a:pPr>
            <a:r>
              <a:rPr lang="en-US"/>
              <a:t>2022-09-29 | 40132 | +62</a:t>
            </a:r>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NT6094</a:t>
            </a:r>
          </a:p>
        </p:txBody>
      </p:sp>
      <p:sp>
        <p:nvSpPr>
          <p:cNvPr id="5" name="Footer Placeholder 4"/>
          <p:cNvSpPr>
            <a:spLocks noGrp="1"/>
          </p:cNvSpPr>
          <p:nvPr>
            <p:ph type="ftr" sz="quarter" idx="11"/>
          </p:nvPr>
        </p:nvSpPr>
        <p:spPr/>
        <p:txBody>
          <a:bodyPr/>
          <a:lstStyle>
            <a:lvl1pPr>
              <a:defRPr/>
            </a:lvl1pPr>
          </a:lstStyle>
          <a:p>
            <a:pPr>
              <a:defRPr/>
            </a:pPr>
            <a:r>
              <a:rPr lang="en-US"/>
              <a:t>2022-09-29 | 40132 | +62</a:t>
            </a:r>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NT6094</a:t>
            </a:r>
          </a:p>
        </p:txBody>
      </p:sp>
      <p:sp>
        <p:nvSpPr>
          <p:cNvPr id="5" name="Footer Placeholder 4"/>
          <p:cNvSpPr>
            <a:spLocks noGrp="1"/>
          </p:cNvSpPr>
          <p:nvPr>
            <p:ph type="ftr" sz="quarter" idx="11"/>
          </p:nvPr>
        </p:nvSpPr>
        <p:spPr/>
        <p:txBody>
          <a:bodyPr/>
          <a:lstStyle>
            <a:lvl1pPr>
              <a:defRPr/>
            </a:lvl1pPr>
          </a:lstStyle>
          <a:p>
            <a:pPr>
              <a:defRPr/>
            </a:pPr>
            <a:r>
              <a:rPr lang="en-US"/>
              <a:t>2022-09-29 | 40132 | +62</a:t>
            </a:r>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NT6094</a:t>
            </a:r>
          </a:p>
        </p:txBody>
      </p:sp>
      <p:sp>
        <p:nvSpPr>
          <p:cNvPr id="5" name="Footer Placeholder 4"/>
          <p:cNvSpPr>
            <a:spLocks noGrp="1"/>
          </p:cNvSpPr>
          <p:nvPr>
            <p:ph type="ftr" sz="quarter" idx="11"/>
          </p:nvPr>
        </p:nvSpPr>
        <p:spPr/>
        <p:txBody>
          <a:bodyPr/>
          <a:lstStyle>
            <a:lvl1pPr>
              <a:defRPr/>
            </a:lvl1pPr>
          </a:lstStyle>
          <a:p>
            <a:pPr>
              <a:defRPr/>
            </a:pPr>
            <a:r>
              <a:rPr lang="en-US"/>
              <a:t>2022-09-29 | 40132 | +62</a:t>
            </a:r>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NT6094</a:t>
            </a:r>
          </a:p>
        </p:txBody>
      </p:sp>
      <p:sp>
        <p:nvSpPr>
          <p:cNvPr id="5" name="Footer Placeholder 4"/>
          <p:cNvSpPr>
            <a:spLocks noGrp="1"/>
          </p:cNvSpPr>
          <p:nvPr>
            <p:ph type="ftr" sz="quarter" idx="11"/>
          </p:nvPr>
        </p:nvSpPr>
        <p:spPr/>
        <p:txBody>
          <a:bodyPr/>
          <a:lstStyle>
            <a:lvl1pPr>
              <a:defRPr/>
            </a:lvl1pPr>
          </a:lstStyle>
          <a:p>
            <a:pPr>
              <a:defRPr/>
            </a:pPr>
            <a:r>
              <a:rPr lang="en-US"/>
              <a:t>2022-09-29 | 40132 | +62</a:t>
            </a:r>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NT6094</a:t>
            </a:r>
          </a:p>
        </p:txBody>
      </p:sp>
      <p:sp>
        <p:nvSpPr>
          <p:cNvPr id="5" name="Footer Placeholder 4"/>
          <p:cNvSpPr>
            <a:spLocks noGrp="1"/>
          </p:cNvSpPr>
          <p:nvPr>
            <p:ph type="ftr" sz="quarter" idx="11"/>
          </p:nvPr>
        </p:nvSpPr>
        <p:spPr/>
        <p:txBody>
          <a:bodyPr/>
          <a:lstStyle>
            <a:lvl1pPr>
              <a:defRPr/>
            </a:lvl1pPr>
          </a:lstStyle>
          <a:p>
            <a:pPr>
              <a:defRPr/>
            </a:pPr>
            <a:r>
              <a:rPr lang="en-US"/>
              <a:t>2022-09-29 | 40132 | +62</a:t>
            </a:r>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NT6094</a:t>
            </a:r>
          </a:p>
        </p:txBody>
      </p:sp>
      <p:sp>
        <p:nvSpPr>
          <p:cNvPr id="6" name="Footer Placeholder 4"/>
          <p:cNvSpPr>
            <a:spLocks noGrp="1"/>
          </p:cNvSpPr>
          <p:nvPr>
            <p:ph type="ftr" sz="quarter" idx="11"/>
          </p:nvPr>
        </p:nvSpPr>
        <p:spPr/>
        <p:txBody>
          <a:bodyPr/>
          <a:lstStyle>
            <a:lvl1pPr>
              <a:defRPr/>
            </a:lvl1pPr>
          </a:lstStyle>
          <a:p>
            <a:pPr>
              <a:defRPr/>
            </a:pPr>
            <a:r>
              <a:rPr lang="en-US"/>
              <a:t>2022-09-29 | 40132 | +62</a:t>
            </a:r>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NT6094</a:t>
            </a:r>
          </a:p>
        </p:txBody>
      </p:sp>
      <p:sp>
        <p:nvSpPr>
          <p:cNvPr id="8" name="Footer Placeholder 4"/>
          <p:cNvSpPr>
            <a:spLocks noGrp="1"/>
          </p:cNvSpPr>
          <p:nvPr>
            <p:ph type="ftr" sz="quarter" idx="11"/>
          </p:nvPr>
        </p:nvSpPr>
        <p:spPr/>
        <p:txBody>
          <a:bodyPr/>
          <a:lstStyle>
            <a:lvl1pPr>
              <a:defRPr/>
            </a:lvl1pPr>
          </a:lstStyle>
          <a:p>
            <a:pPr>
              <a:defRPr/>
            </a:pPr>
            <a:r>
              <a:rPr lang="en-US"/>
              <a:t>2022-09-29 | 40132 | +62</a:t>
            </a:r>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NT6094</a:t>
            </a:r>
          </a:p>
        </p:txBody>
      </p:sp>
      <p:sp>
        <p:nvSpPr>
          <p:cNvPr id="4" name="Footer Placeholder 4"/>
          <p:cNvSpPr>
            <a:spLocks noGrp="1"/>
          </p:cNvSpPr>
          <p:nvPr>
            <p:ph type="ftr" sz="quarter" idx="11"/>
          </p:nvPr>
        </p:nvSpPr>
        <p:spPr/>
        <p:txBody>
          <a:bodyPr/>
          <a:lstStyle>
            <a:lvl1pPr>
              <a:defRPr/>
            </a:lvl1pPr>
          </a:lstStyle>
          <a:p>
            <a:pPr>
              <a:defRPr/>
            </a:pPr>
            <a:r>
              <a:rPr lang="en-US"/>
              <a:t>2022-09-29 | 40132 | +62</a:t>
            </a:r>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NT6094</a:t>
            </a:r>
          </a:p>
        </p:txBody>
      </p:sp>
      <p:sp>
        <p:nvSpPr>
          <p:cNvPr id="3" name="Footer Placeholder 4"/>
          <p:cNvSpPr>
            <a:spLocks noGrp="1"/>
          </p:cNvSpPr>
          <p:nvPr>
            <p:ph type="ftr" sz="quarter" idx="11"/>
          </p:nvPr>
        </p:nvSpPr>
        <p:spPr/>
        <p:txBody>
          <a:bodyPr/>
          <a:lstStyle>
            <a:lvl1pPr>
              <a:defRPr/>
            </a:lvl1pPr>
          </a:lstStyle>
          <a:p>
            <a:pPr>
              <a:defRPr/>
            </a:pPr>
            <a:r>
              <a:rPr lang="en-US"/>
              <a:t>2022-09-29 | 40132 | +62</a:t>
            </a:r>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NT6094</a:t>
            </a:r>
          </a:p>
        </p:txBody>
      </p:sp>
      <p:sp>
        <p:nvSpPr>
          <p:cNvPr id="6" name="Footer Placeholder 4"/>
          <p:cNvSpPr>
            <a:spLocks noGrp="1"/>
          </p:cNvSpPr>
          <p:nvPr>
            <p:ph type="ftr" sz="quarter" idx="11"/>
          </p:nvPr>
        </p:nvSpPr>
        <p:spPr/>
        <p:txBody>
          <a:bodyPr/>
          <a:lstStyle>
            <a:lvl1pPr>
              <a:defRPr/>
            </a:lvl1pPr>
          </a:lstStyle>
          <a:p>
            <a:pPr>
              <a:defRPr/>
            </a:pPr>
            <a:r>
              <a:rPr lang="en-US"/>
              <a:t>2022-09-29 | 40132 | +62</a:t>
            </a:r>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a:t>NT6094</a:t>
            </a:r>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2022-09-29 | 40132 | +62</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S1475-1585(03)00003-1"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akademik.itb.ac.id/"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akademik.itb.ac.id/app/role:000000000000000000/kurikulum/silabus/44320/view"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7/1.JMM.13.4.0401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www.saghaei.ir/userfiles/how%20to%20read%20a%20scientific%20paper.pd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dx.doi.org/10.1136/adc.72.6.539"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a:t>NT6094</a:t>
            </a:r>
          </a:p>
        </p:txBody>
      </p:sp>
      <p:sp>
        <p:nvSpPr>
          <p:cNvPr id="2051" name="Footer Placeholder 4"/>
          <p:cNvSpPr>
            <a:spLocks noGrp="1"/>
          </p:cNvSpPr>
          <p:nvPr>
            <p:ph type="ftr" sz="quarter" idx="11"/>
          </p:nvPr>
        </p:nvSpPr>
        <p:spPr bwMode="auto">
          <a:noFill/>
          <a:ln>
            <a:miter lim="800000"/>
            <a:headEnd/>
            <a:tailEnd/>
          </a:ln>
        </p:spPr>
        <p:txBody>
          <a:bodyPr/>
          <a:lstStyle/>
          <a:p>
            <a:r>
              <a:rPr lang="en-US"/>
              <a:t>2022-09-29 | 40132 | +62</a:t>
            </a:r>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a:t>Jurnal: Metodologi</a:t>
            </a:r>
            <a:endParaRPr lang="en-US" sz="3000">
              <a:solidFill>
                <a:schemeClr val="bg1">
                  <a:lumMod val="75000"/>
                </a:schemeClr>
              </a:solidFill>
            </a:endParaRPr>
          </a:p>
        </p:txBody>
      </p:sp>
      <p:sp>
        <p:nvSpPr>
          <p:cNvPr id="2055" name="Subtitle 2"/>
          <p:cNvSpPr>
            <a:spLocks noGrp="1"/>
          </p:cNvSpPr>
          <p:nvPr>
            <p:ph type="subTitle" idx="1"/>
          </p:nvPr>
        </p:nvSpPr>
        <p:spPr>
          <a:xfrm>
            <a:off x="838202" y="2929000"/>
            <a:ext cx="7391398" cy="1242950"/>
          </a:xfrm>
        </p:spPr>
        <p:txBody>
          <a:bodyPr/>
          <a:lstStyle/>
          <a:p>
            <a:pPr algn="l" eaLnBrk="1" hangingPunct="1">
              <a:lnSpc>
                <a:spcPct val="80000"/>
              </a:lnSpc>
            </a:pPr>
            <a:r>
              <a:rPr lang="pt-BR" sz="1800">
                <a:solidFill>
                  <a:schemeClr val="bg1"/>
                </a:solidFill>
              </a:rPr>
              <a:t>Sparisoma Viridi</a:t>
            </a:r>
            <a:r>
              <a:rPr lang="pt-BR" sz="1800" baseline="30000">
                <a:solidFill>
                  <a:schemeClr val="bg1"/>
                </a:solidFill>
              </a:rPr>
              <a:t>1</a:t>
            </a:r>
            <a:r>
              <a:rPr lang="pt-BR" sz="1800">
                <a:solidFill>
                  <a:schemeClr val="bg1"/>
                </a:solidFill>
              </a:rPr>
              <a:t>, Muhammad Haris Mahyuddin</a:t>
            </a:r>
            <a:r>
              <a:rPr lang="pt-BR" sz="1800" baseline="30000">
                <a:solidFill>
                  <a:schemeClr val="bg1"/>
                </a:solidFill>
              </a:rPr>
              <a:t>2</a:t>
            </a:r>
            <a:r>
              <a:rPr lang="pt-BR" sz="1800">
                <a:solidFill>
                  <a:schemeClr val="bg1"/>
                </a:solidFill>
              </a:rPr>
              <a:t> </a:t>
            </a:r>
          </a:p>
          <a:p>
            <a:pPr algn="l" eaLnBrk="1" hangingPunct="1">
              <a:lnSpc>
                <a:spcPct val="80000"/>
              </a:lnSpc>
            </a:pPr>
            <a:r>
              <a:rPr lang="en-US" sz="1400" baseline="30000">
                <a:solidFill>
                  <a:schemeClr val="bg1"/>
                </a:solidFill>
              </a:rPr>
              <a:t>1</a:t>
            </a:r>
            <a:r>
              <a:rPr lang="en-US" sz="1400">
                <a:solidFill>
                  <a:schemeClr val="bg1"/>
                </a:solidFill>
              </a:rPr>
              <a:t>Nuclear Physics and Biophysics Research Division, 0000-0002-7588-4539</a:t>
            </a:r>
          </a:p>
          <a:p>
            <a:pPr algn="l" eaLnBrk="1" hangingPunct="1">
              <a:lnSpc>
                <a:spcPct val="80000"/>
              </a:lnSpc>
            </a:pPr>
            <a:r>
              <a:rPr lang="en-US" sz="1400" baseline="30000">
                <a:solidFill>
                  <a:schemeClr val="bg1"/>
                </a:solidFill>
              </a:rPr>
              <a:t>2</a:t>
            </a:r>
            <a:r>
              <a:rPr lang="en-US" sz="1400">
                <a:solidFill>
                  <a:schemeClr val="bg1"/>
                </a:solidFill>
              </a:rPr>
              <a:t>Advanced Functional Material Research Division, 0000-0002-8017-7847</a:t>
            </a:r>
          </a:p>
          <a:p>
            <a:pPr algn="l" eaLnBrk="1" hangingPunct="1">
              <a:lnSpc>
                <a:spcPct val="80000"/>
              </a:lnSpc>
            </a:pPr>
            <a:r>
              <a:rPr lang="en-US" sz="1400" baseline="30000">
                <a:solidFill>
                  <a:schemeClr val="bg1"/>
                </a:solidFill>
              </a:rPr>
              <a:t>1-2</a:t>
            </a:r>
            <a:r>
              <a:rPr lang="en-US" sz="1400">
                <a:solidFill>
                  <a:schemeClr val="bg1"/>
                </a:solidFill>
              </a:rPr>
              <a:t>Institut Teknologi Bandung, Bandung 40132, Indonesia</a:t>
            </a:r>
          </a:p>
          <a:p>
            <a:pPr algn="l" eaLnBrk="1" hangingPunct="1">
              <a:lnSpc>
                <a:spcPct val="80000"/>
              </a:lnSpc>
            </a:pPr>
            <a:endParaRPr lang="en-US" sz="1000">
              <a:solidFill>
                <a:schemeClr val="bg1"/>
              </a:solidFill>
            </a:endParaRPr>
          </a:p>
          <a:p>
            <a:pPr algn="l" eaLnBrk="1" hangingPunct="1">
              <a:lnSpc>
                <a:spcPct val="80000"/>
              </a:lnSpc>
            </a:pPr>
            <a:r>
              <a:rPr lang="en-US" sz="1100">
                <a:solidFill>
                  <a:schemeClr val="bg1"/>
                </a:solidFill>
              </a:rPr>
              <a:t>20220929-v4| https://doi.org/10.5281/zenodo.</a:t>
            </a:r>
          </a:p>
        </p:txBody>
      </p:sp>
      <p:sp>
        <p:nvSpPr>
          <p:cNvPr id="8" name="Rectangle 7">
            <a:hlinkClick r:id="rId3"/>
          </p:cNvPr>
          <p:cNvSpPr/>
          <p:nvPr/>
        </p:nvSpPr>
        <p:spPr>
          <a:xfrm>
            <a:off x="1760220" y="4162424"/>
            <a:ext cx="2423160"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Aspek tema</a:t>
            </a:r>
          </a:p>
        </p:txBody>
      </p:sp>
    </p:spTree>
    <p:extLst>
      <p:ext uri="{BB962C8B-B14F-4D97-AF65-F5344CB8AC3E}">
        <p14:creationId xmlns:p14="http://schemas.microsoft.com/office/powerpoint/2010/main" val="100292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1CF3-2EE3-AEC7-EFEB-7C42C54E301C}"/>
              </a:ext>
            </a:extLst>
          </p:cNvPr>
          <p:cNvSpPr>
            <a:spLocks noGrp="1"/>
          </p:cNvSpPr>
          <p:nvPr>
            <p:ph type="title"/>
          </p:nvPr>
        </p:nvSpPr>
        <p:spPr/>
        <p:txBody>
          <a:bodyPr/>
          <a:lstStyle/>
          <a:p>
            <a:r>
              <a:rPr lang="en-US"/>
              <a:t>Sumber</a:t>
            </a:r>
            <a:endParaRPr lang="en-ID"/>
          </a:p>
        </p:txBody>
      </p:sp>
      <p:sp>
        <p:nvSpPr>
          <p:cNvPr id="3" name="Content Placeholder 2">
            <a:extLst>
              <a:ext uri="{FF2B5EF4-FFF2-40B4-BE49-F238E27FC236}">
                <a16:creationId xmlns:a16="http://schemas.microsoft.com/office/drawing/2014/main" id="{EFD96228-F527-F574-EA5B-1A6FC6F334A2}"/>
              </a:ext>
            </a:extLst>
          </p:cNvPr>
          <p:cNvSpPr>
            <a:spLocks noGrp="1"/>
          </p:cNvSpPr>
          <p:nvPr>
            <p:ph idx="1"/>
          </p:nvPr>
        </p:nvSpPr>
        <p:spPr/>
        <p:txBody>
          <a:bodyPr/>
          <a:lstStyle/>
          <a:p>
            <a:r>
              <a:rPr lang="en-US"/>
              <a:t>Tematic structure of biology research articles: 30 articles.</a:t>
            </a:r>
          </a:p>
          <a:p>
            <a:r>
              <a:rPr lang="en-US"/>
              <a:t>Journals: Applied Environmental Microbiology, Biochemistry Journal, Biochemistry, Cell Signal, Ecology, FEBS Letters, Journal of Applied Ecology, Journal of Bacteriology, Microbiology, Molecular and Cellular Biology, Plant Ecology (formerly Vegetatio), The EMBO Journal, The FASEB Journal, The Journal of Biological Chemistry, Cell.</a:t>
            </a:r>
          </a:p>
          <a:p>
            <a:endParaRPr lang="en-ID"/>
          </a:p>
        </p:txBody>
      </p:sp>
      <p:sp>
        <p:nvSpPr>
          <p:cNvPr id="4" name="Date Placeholder 3">
            <a:extLst>
              <a:ext uri="{FF2B5EF4-FFF2-40B4-BE49-F238E27FC236}">
                <a16:creationId xmlns:a16="http://schemas.microsoft.com/office/drawing/2014/main" id="{23AE797F-8079-9A72-4B19-330389E6AECA}"/>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8465C991-FA5F-89FB-D987-AB9ED1EEC615}"/>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7A96A95E-BBC6-7A92-AE68-648F79DB94F7}"/>
              </a:ext>
            </a:extLst>
          </p:cNvPr>
          <p:cNvSpPr>
            <a:spLocks noGrp="1"/>
          </p:cNvSpPr>
          <p:nvPr>
            <p:ph type="sldNum" sz="quarter" idx="12"/>
          </p:nvPr>
        </p:nvSpPr>
        <p:spPr/>
        <p:txBody>
          <a:bodyPr/>
          <a:lstStyle/>
          <a:p>
            <a:pPr>
              <a:defRPr/>
            </a:pPr>
            <a:fld id="{F076344D-F0A0-4571-8A46-686886838267}" type="slidenum">
              <a:rPr lang="en-US" smtClean="0"/>
              <a:pPr>
                <a:defRPr/>
              </a:pPr>
              <a:t>11</a:t>
            </a:fld>
            <a:endParaRPr lang="en-US"/>
          </a:p>
        </p:txBody>
      </p:sp>
      <p:sp>
        <p:nvSpPr>
          <p:cNvPr id="7" name="Rectangle 6">
            <a:hlinkClick r:id="rId2"/>
            <a:extLst>
              <a:ext uri="{FF2B5EF4-FFF2-40B4-BE49-F238E27FC236}">
                <a16:creationId xmlns:a16="http://schemas.microsoft.com/office/drawing/2014/main" id="{10C458A6-9E2D-BA9C-8097-BD2CE7486EAB}"/>
              </a:ext>
            </a:extLst>
          </p:cNvPr>
          <p:cNvSpPr/>
          <p:nvPr/>
        </p:nvSpPr>
        <p:spPr>
          <a:xfrm>
            <a:off x="469075" y="4199065"/>
            <a:ext cx="8217726" cy="400110"/>
          </a:xfrm>
          <a:prstGeom prst="rect">
            <a:avLst/>
          </a:prstGeom>
        </p:spPr>
        <p:txBody>
          <a:bodyPr wrap="square">
            <a:spAutoFit/>
          </a:bodyPr>
          <a:lstStyle/>
          <a:p>
            <a:r>
              <a:rPr lang="en-US" sz="1000"/>
              <a:t>Iliana A. Martínez, “Aspects of theme in the method and discussion sections of biology journal articles in English”, Journal of English for Academic Purposes [J English Acad Purp], vol 2, no 2, p 103-123, 2003, url </a:t>
            </a:r>
            <a:r>
              <a:rPr lang="en-US" sz="1000">
                <a:solidFill>
                  <a:srgbClr val="0070C0"/>
                </a:solidFill>
              </a:rPr>
              <a:t>https://doi.org/10.1016/S1475-1585(03)00003-1</a:t>
            </a:r>
            <a:r>
              <a:rPr lang="en-US" sz="1000"/>
              <a:t>.</a:t>
            </a:r>
          </a:p>
        </p:txBody>
      </p:sp>
    </p:spTree>
    <p:extLst>
      <p:ext uri="{BB962C8B-B14F-4D97-AF65-F5344CB8AC3E}">
        <p14:creationId xmlns:p14="http://schemas.microsoft.com/office/powerpoint/2010/main" val="428443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AD2C-086B-2BAE-2A04-8CC1705D78C7}"/>
              </a:ext>
            </a:extLst>
          </p:cNvPr>
          <p:cNvSpPr>
            <a:spLocks noGrp="1"/>
          </p:cNvSpPr>
          <p:nvPr>
            <p:ph type="title"/>
          </p:nvPr>
        </p:nvSpPr>
        <p:spPr/>
        <p:txBody>
          <a:bodyPr/>
          <a:lstStyle/>
          <a:p>
            <a:r>
              <a:rPr lang="en-US"/>
              <a:t>Bagian yang dibahas</a:t>
            </a:r>
            <a:endParaRPr lang="en-ID"/>
          </a:p>
        </p:txBody>
      </p:sp>
      <p:sp>
        <p:nvSpPr>
          <p:cNvPr id="3" name="Content Placeholder 2">
            <a:extLst>
              <a:ext uri="{FF2B5EF4-FFF2-40B4-BE49-F238E27FC236}">
                <a16:creationId xmlns:a16="http://schemas.microsoft.com/office/drawing/2014/main" id="{B46FC566-7FB3-2F21-83E8-7221728ED977}"/>
              </a:ext>
            </a:extLst>
          </p:cNvPr>
          <p:cNvSpPr>
            <a:spLocks noGrp="1"/>
          </p:cNvSpPr>
          <p:nvPr>
            <p:ph idx="1"/>
          </p:nvPr>
        </p:nvSpPr>
        <p:spPr/>
        <p:txBody>
          <a:bodyPr/>
          <a:lstStyle/>
          <a:p>
            <a:r>
              <a:rPr lang="en-US"/>
              <a:t>Terdapat dua bagian dari artikel ilmiah yang dibahas secara bersama-sama, disandingkan.</a:t>
            </a:r>
          </a:p>
          <a:p>
            <a:r>
              <a:rPr lang="en-US"/>
              <a:t>Kedua bagian tersebut adalah bagian Metodologi (</a:t>
            </a:r>
            <a:r>
              <a:rPr lang="en-US">
                <a:solidFill>
                  <a:srgbClr val="0070C0"/>
                </a:solidFill>
              </a:rPr>
              <a:t>Method</a:t>
            </a:r>
            <a:r>
              <a:rPr lang="en-US"/>
              <a:t>) dan bagaian diskusi (</a:t>
            </a:r>
            <a:r>
              <a:rPr lang="en-US">
                <a:solidFill>
                  <a:srgbClr val="0070C0"/>
                </a:solidFill>
              </a:rPr>
              <a:t>Discussion</a:t>
            </a:r>
            <a:r>
              <a:rPr lang="en-US"/>
              <a:t>).</a:t>
            </a:r>
          </a:p>
        </p:txBody>
      </p:sp>
      <p:sp>
        <p:nvSpPr>
          <p:cNvPr id="4" name="Date Placeholder 3">
            <a:extLst>
              <a:ext uri="{FF2B5EF4-FFF2-40B4-BE49-F238E27FC236}">
                <a16:creationId xmlns:a16="http://schemas.microsoft.com/office/drawing/2014/main" id="{D9FB7CE0-11F5-51C6-5081-3E8CBBEC320D}"/>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FFFA6581-6B7A-E241-3E75-7346FD8ABBA8}"/>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BBDDC8EE-05B5-5E51-3DEE-49176868FF76}"/>
              </a:ext>
            </a:extLst>
          </p:cNvPr>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spTree>
    <p:extLst>
      <p:ext uri="{BB962C8B-B14F-4D97-AF65-F5344CB8AC3E}">
        <p14:creationId xmlns:p14="http://schemas.microsoft.com/office/powerpoint/2010/main" val="325000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4014-AC05-208D-B271-85E21426AC78}"/>
              </a:ext>
            </a:extLst>
          </p:cNvPr>
          <p:cNvSpPr>
            <a:spLocks noGrp="1"/>
          </p:cNvSpPr>
          <p:nvPr>
            <p:ph type="title"/>
          </p:nvPr>
        </p:nvSpPr>
        <p:spPr/>
        <p:txBody>
          <a:bodyPr/>
          <a:lstStyle/>
          <a:p>
            <a:r>
              <a:rPr lang="en-US"/>
              <a:t>Kategori</a:t>
            </a:r>
            <a:endParaRPr lang="en-ID"/>
          </a:p>
        </p:txBody>
      </p:sp>
      <p:sp>
        <p:nvSpPr>
          <p:cNvPr id="3" name="Content Placeholder 2">
            <a:extLst>
              <a:ext uri="{FF2B5EF4-FFF2-40B4-BE49-F238E27FC236}">
                <a16:creationId xmlns:a16="http://schemas.microsoft.com/office/drawing/2014/main" id="{437FC5B8-1838-467F-7C19-99E76DDFEA05}"/>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64773D22-F6F5-BA73-B82D-F68C159EA042}"/>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0546BB34-B4FA-8157-906E-A139C89448CC}"/>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1447866E-2A38-0565-4F6C-3FF7EE18A991}"/>
              </a:ext>
            </a:extLst>
          </p:cNvPr>
          <p:cNvSpPr>
            <a:spLocks noGrp="1"/>
          </p:cNvSpPr>
          <p:nvPr>
            <p:ph type="sldNum" sz="quarter" idx="12"/>
          </p:nvPr>
        </p:nvSpPr>
        <p:spPr/>
        <p:txBody>
          <a:bodyPr/>
          <a:lstStyle/>
          <a:p>
            <a:pPr>
              <a:defRPr/>
            </a:pPr>
            <a:fld id="{F076344D-F0A0-4571-8A46-686886838267}" type="slidenum">
              <a:rPr lang="en-US" smtClean="0"/>
              <a:pPr>
                <a:defRPr/>
              </a:pPr>
              <a:t>13</a:t>
            </a:fld>
            <a:endParaRPr lang="en-US"/>
          </a:p>
        </p:txBody>
      </p:sp>
      <p:pic>
        <p:nvPicPr>
          <p:cNvPr id="10" name="Picture 9">
            <a:extLst>
              <a:ext uri="{FF2B5EF4-FFF2-40B4-BE49-F238E27FC236}">
                <a16:creationId xmlns:a16="http://schemas.microsoft.com/office/drawing/2014/main" id="{5BEE0349-682A-A078-4429-6CE7837AB9AE}"/>
              </a:ext>
            </a:extLst>
          </p:cNvPr>
          <p:cNvPicPr>
            <a:picLocks noChangeAspect="1"/>
          </p:cNvPicPr>
          <p:nvPr/>
        </p:nvPicPr>
        <p:blipFill>
          <a:blip r:embed="rId2"/>
          <a:stretch>
            <a:fillRect/>
          </a:stretch>
        </p:blipFill>
        <p:spPr>
          <a:xfrm>
            <a:off x="639096" y="941530"/>
            <a:ext cx="7865808" cy="3810000"/>
          </a:xfrm>
          <a:prstGeom prst="rect">
            <a:avLst/>
          </a:prstGeom>
        </p:spPr>
      </p:pic>
    </p:spTree>
    <p:extLst>
      <p:ext uri="{BB962C8B-B14F-4D97-AF65-F5344CB8AC3E}">
        <p14:creationId xmlns:p14="http://schemas.microsoft.com/office/powerpoint/2010/main" val="87285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311A-8EC1-A4E9-5848-0B310FD1C5A3}"/>
              </a:ext>
            </a:extLst>
          </p:cNvPr>
          <p:cNvSpPr>
            <a:spLocks noGrp="1"/>
          </p:cNvSpPr>
          <p:nvPr>
            <p:ph type="title"/>
          </p:nvPr>
        </p:nvSpPr>
        <p:spPr/>
        <p:txBody>
          <a:bodyPr/>
          <a:lstStyle/>
          <a:p>
            <a:r>
              <a:rPr lang="en-US"/>
              <a:t>Hasil penelaahan</a:t>
            </a:r>
            <a:endParaRPr lang="en-ID"/>
          </a:p>
        </p:txBody>
      </p:sp>
      <p:sp>
        <p:nvSpPr>
          <p:cNvPr id="3" name="Content Placeholder 2">
            <a:extLst>
              <a:ext uri="{FF2B5EF4-FFF2-40B4-BE49-F238E27FC236}">
                <a16:creationId xmlns:a16="http://schemas.microsoft.com/office/drawing/2014/main" id="{09FFBB79-0C05-D36D-A33A-B3CEF1FA7F96}"/>
              </a:ext>
            </a:extLst>
          </p:cNvPr>
          <p:cNvSpPr>
            <a:spLocks noGrp="1"/>
          </p:cNvSpPr>
          <p:nvPr>
            <p:ph idx="1"/>
          </p:nvPr>
        </p:nvSpPr>
        <p:spPr/>
        <p:txBody>
          <a:bodyPr/>
          <a:lstStyle/>
          <a:p>
            <a:endParaRPr lang="en-ID"/>
          </a:p>
        </p:txBody>
      </p:sp>
      <p:sp>
        <p:nvSpPr>
          <p:cNvPr id="4" name="Date Placeholder 3">
            <a:extLst>
              <a:ext uri="{FF2B5EF4-FFF2-40B4-BE49-F238E27FC236}">
                <a16:creationId xmlns:a16="http://schemas.microsoft.com/office/drawing/2014/main" id="{63B3E488-79E9-CF78-6E42-63CC1BCD06FA}"/>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7DC910FF-028F-A7C4-E5E2-5CDADFC774A2}"/>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1004EF95-D464-0E70-7132-A683538FCE54}"/>
              </a:ext>
            </a:extLst>
          </p:cNvPr>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pic>
        <p:nvPicPr>
          <p:cNvPr id="8" name="Picture 7">
            <a:extLst>
              <a:ext uri="{FF2B5EF4-FFF2-40B4-BE49-F238E27FC236}">
                <a16:creationId xmlns:a16="http://schemas.microsoft.com/office/drawing/2014/main" id="{CE85462D-8F06-E542-C7C7-431025364926}"/>
              </a:ext>
            </a:extLst>
          </p:cNvPr>
          <p:cNvPicPr>
            <a:picLocks noChangeAspect="1"/>
          </p:cNvPicPr>
          <p:nvPr/>
        </p:nvPicPr>
        <p:blipFill>
          <a:blip r:embed="rId2"/>
          <a:stretch>
            <a:fillRect/>
          </a:stretch>
        </p:blipFill>
        <p:spPr>
          <a:xfrm>
            <a:off x="381000" y="1200150"/>
            <a:ext cx="8382000" cy="3239462"/>
          </a:xfrm>
          <a:prstGeom prst="rect">
            <a:avLst/>
          </a:prstGeom>
        </p:spPr>
      </p:pic>
    </p:spTree>
    <p:extLst>
      <p:ext uri="{BB962C8B-B14F-4D97-AF65-F5344CB8AC3E}">
        <p14:creationId xmlns:p14="http://schemas.microsoft.com/office/powerpoint/2010/main" val="114994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7010-0402-2717-2319-75C2B7855BBD}"/>
              </a:ext>
            </a:extLst>
          </p:cNvPr>
          <p:cNvSpPr>
            <a:spLocks noGrp="1"/>
          </p:cNvSpPr>
          <p:nvPr>
            <p:ph type="title"/>
          </p:nvPr>
        </p:nvSpPr>
        <p:spPr/>
        <p:txBody>
          <a:bodyPr/>
          <a:lstStyle/>
          <a:p>
            <a:r>
              <a:rPr lang="en-US"/>
              <a:t>Object of research</a:t>
            </a:r>
            <a:endParaRPr lang="en-ID"/>
          </a:p>
        </p:txBody>
      </p:sp>
      <p:sp>
        <p:nvSpPr>
          <p:cNvPr id="3" name="Content Placeholder 2">
            <a:extLst>
              <a:ext uri="{FF2B5EF4-FFF2-40B4-BE49-F238E27FC236}">
                <a16:creationId xmlns:a16="http://schemas.microsoft.com/office/drawing/2014/main" id="{C37B3501-C0D7-9DED-47F6-8511A2CB9E8C}"/>
              </a:ext>
            </a:extLst>
          </p:cNvPr>
          <p:cNvSpPr>
            <a:spLocks noGrp="1"/>
          </p:cNvSpPr>
          <p:nvPr>
            <p:ph idx="1"/>
          </p:nvPr>
        </p:nvSpPr>
        <p:spPr/>
        <p:txBody>
          <a:bodyPr/>
          <a:lstStyle/>
          <a:p>
            <a:r>
              <a:rPr lang="en-ID"/>
              <a:t>Most frequent cases:</a:t>
            </a:r>
            <a:br>
              <a:rPr lang="en-ID"/>
            </a:br>
            <a:r>
              <a:rPr lang="en-ID"/>
              <a:t>Cells, DNA, product, animals, clones, membrane, probes, protein, RNA, colonies, peptide, strain, lines, pellets, antisera, cultures, mutants, soil, tissue, primers, bacteria, mice, oocytes, PCR, rats, seeds, immunoprecipitates, pots, samples, lysate, crystals, foxes, in105, vector, alleles, antibodies, material, blood, blots, embryos, oligonocleatides, species.</a:t>
            </a:r>
          </a:p>
          <a:p>
            <a:endParaRPr lang="en-ID"/>
          </a:p>
        </p:txBody>
      </p:sp>
      <p:sp>
        <p:nvSpPr>
          <p:cNvPr id="4" name="Date Placeholder 3">
            <a:extLst>
              <a:ext uri="{FF2B5EF4-FFF2-40B4-BE49-F238E27FC236}">
                <a16:creationId xmlns:a16="http://schemas.microsoft.com/office/drawing/2014/main" id="{2EE1AA6B-AEE2-F1FF-5687-A6A0D475198E}"/>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56D8AAE0-E752-36A7-1122-DF764081EC9D}"/>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51EDA95B-49BB-5D93-73E7-C1B1CFB6C235}"/>
              </a:ext>
            </a:extLst>
          </p:cNvPr>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spTree>
    <p:extLst>
      <p:ext uri="{BB962C8B-B14F-4D97-AF65-F5344CB8AC3E}">
        <p14:creationId xmlns:p14="http://schemas.microsoft.com/office/powerpoint/2010/main" val="428139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0D3E-3C27-8103-C737-A41A7EEFA621}"/>
              </a:ext>
            </a:extLst>
          </p:cNvPr>
          <p:cNvSpPr>
            <a:spLocks noGrp="1"/>
          </p:cNvSpPr>
          <p:nvPr>
            <p:ph type="title"/>
          </p:nvPr>
        </p:nvSpPr>
        <p:spPr/>
        <p:txBody>
          <a:bodyPr/>
          <a:lstStyle/>
          <a:p>
            <a:r>
              <a:rPr lang="en-US"/>
              <a:t>Research-related process</a:t>
            </a:r>
            <a:endParaRPr lang="en-ID"/>
          </a:p>
        </p:txBody>
      </p:sp>
      <p:sp>
        <p:nvSpPr>
          <p:cNvPr id="3" name="Content Placeholder 2">
            <a:extLst>
              <a:ext uri="{FF2B5EF4-FFF2-40B4-BE49-F238E27FC236}">
                <a16:creationId xmlns:a16="http://schemas.microsoft.com/office/drawing/2014/main" id="{BBDACFDC-0239-BA24-AEC8-6BE61AF07E0B}"/>
              </a:ext>
            </a:extLst>
          </p:cNvPr>
          <p:cNvSpPr>
            <a:spLocks noGrp="1"/>
          </p:cNvSpPr>
          <p:nvPr>
            <p:ph idx="1"/>
          </p:nvPr>
        </p:nvSpPr>
        <p:spPr/>
        <p:txBody>
          <a:bodyPr/>
          <a:lstStyle/>
          <a:p>
            <a:r>
              <a:rPr lang="en-ID"/>
              <a:t>Most frequent cases:</a:t>
            </a:r>
            <a:br>
              <a:rPr lang="en-ID"/>
            </a:br>
            <a:r>
              <a:rPr lang="en-ID"/>
              <a:t>activities, reaction, analyses, hybridization, incubation, mutation, production, radioactivity, irrigation, amplification, distribution, electrophoresis, phosphorylation.</a:t>
            </a:r>
          </a:p>
          <a:p>
            <a:endParaRPr lang="en-ID"/>
          </a:p>
        </p:txBody>
      </p:sp>
      <p:sp>
        <p:nvSpPr>
          <p:cNvPr id="4" name="Date Placeholder 3">
            <a:extLst>
              <a:ext uri="{FF2B5EF4-FFF2-40B4-BE49-F238E27FC236}">
                <a16:creationId xmlns:a16="http://schemas.microsoft.com/office/drawing/2014/main" id="{D587FC57-992C-D9B8-1122-074F86157FA8}"/>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EBEF0625-EAAF-0D2E-BA54-85FF48ED7314}"/>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E0CE8F8D-14E7-5284-9689-42B924AD40B2}"/>
              </a:ext>
            </a:extLst>
          </p:cNvPr>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spTree>
    <p:extLst>
      <p:ext uri="{BB962C8B-B14F-4D97-AF65-F5344CB8AC3E}">
        <p14:creationId xmlns:p14="http://schemas.microsoft.com/office/powerpoint/2010/main" val="10095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E0F0-2722-C551-64C9-DEAF48D4BDA6}"/>
              </a:ext>
            </a:extLst>
          </p:cNvPr>
          <p:cNvSpPr>
            <a:spLocks noGrp="1"/>
          </p:cNvSpPr>
          <p:nvPr>
            <p:ph type="title"/>
          </p:nvPr>
        </p:nvSpPr>
        <p:spPr/>
        <p:txBody>
          <a:bodyPr/>
          <a:lstStyle/>
          <a:p>
            <a:r>
              <a:rPr lang="en-ID"/>
              <a:t> Epistemic nouns</a:t>
            </a:r>
          </a:p>
        </p:txBody>
      </p:sp>
      <p:sp>
        <p:nvSpPr>
          <p:cNvPr id="3" name="Content Placeholder 2">
            <a:extLst>
              <a:ext uri="{FF2B5EF4-FFF2-40B4-BE49-F238E27FC236}">
                <a16:creationId xmlns:a16="http://schemas.microsoft.com/office/drawing/2014/main" id="{9798F440-70BB-CEF8-510D-32E24E22F997}"/>
              </a:ext>
            </a:extLst>
          </p:cNvPr>
          <p:cNvSpPr>
            <a:spLocks noGrp="1"/>
          </p:cNvSpPr>
          <p:nvPr>
            <p:ph idx="1"/>
          </p:nvPr>
        </p:nvSpPr>
        <p:spPr/>
        <p:txBody>
          <a:bodyPr/>
          <a:lstStyle/>
          <a:p>
            <a:r>
              <a:rPr lang="en-US"/>
              <a:t>Most frequent cases (min = 3, most first):</a:t>
            </a:r>
            <a:br>
              <a:rPr lang="en-US"/>
            </a:br>
            <a:r>
              <a:rPr lang="en-US"/>
              <a:t>data, sequence, concentrations, method, result, product, value, fragment, number, isolates, effect, conditions, grid, analyses, experiment, patterns, probes, procedure, samples, distance, level, study, subsamples, composition, control, group, growth, presence, size, species, measure, rate, mixtures, curves, change, gradients, phenotype, probabilities, process, profile, quadrat, set, question, regressions, structure, yield.</a:t>
            </a:r>
            <a:endParaRPr lang="en-ID"/>
          </a:p>
        </p:txBody>
      </p:sp>
      <p:sp>
        <p:nvSpPr>
          <p:cNvPr id="4" name="Date Placeholder 3">
            <a:extLst>
              <a:ext uri="{FF2B5EF4-FFF2-40B4-BE49-F238E27FC236}">
                <a16:creationId xmlns:a16="http://schemas.microsoft.com/office/drawing/2014/main" id="{FD969F53-3952-8531-5BC6-A42ED31058F0}"/>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0938CE62-7D04-9CC3-236A-CD14DCD2336E}"/>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063B3425-F847-5EAB-7163-CD5B6ADB8536}"/>
              </a:ext>
            </a:extLst>
          </p:cNvPr>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spTree>
    <p:extLst>
      <p:ext uri="{BB962C8B-B14F-4D97-AF65-F5344CB8AC3E}">
        <p14:creationId xmlns:p14="http://schemas.microsoft.com/office/powerpoint/2010/main" val="28613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BD4B-21A4-AA74-D074-351A3D5EB798}"/>
              </a:ext>
            </a:extLst>
          </p:cNvPr>
          <p:cNvSpPr>
            <a:spLocks noGrp="1"/>
          </p:cNvSpPr>
          <p:nvPr>
            <p:ph type="title"/>
          </p:nvPr>
        </p:nvSpPr>
        <p:spPr/>
        <p:txBody>
          <a:bodyPr/>
          <a:lstStyle/>
          <a:p>
            <a:r>
              <a:rPr lang="en-US"/>
              <a:t>Authors</a:t>
            </a:r>
            <a:endParaRPr lang="en-ID"/>
          </a:p>
        </p:txBody>
      </p:sp>
      <p:sp>
        <p:nvSpPr>
          <p:cNvPr id="3" name="Content Placeholder 2">
            <a:extLst>
              <a:ext uri="{FF2B5EF4-FFF2-40B4-BE49-F238E27FC236}">
                <a16:creationId xmlns:a16="http://schemas.microsoft.com/office/drawing/2014/main" id="{CB3FDF72-9D3A-64D9-9937-145F77E33AD0}"/>
              </a:ext>
            </a:extLst>
          </p:cNvPr>
          <p:cNvSpPr>
            <a:spLocks noGrp="1"/>
          </p:cNvSpPr>
          <p:nvPr>
            <p:ph idx="1"/>
          </p:nvPr>
        </p:nvSpPr>
        <p:spPr/>
        <p:txBody>
          <a:bodyPr/>
          <a:lstStyle/>
          <a:p>
            <a:r>
              <a:rPr lang="en-US"/>
              <a:t>Most frequent cases (num = 4):</a:t>
            </a:r>
            <a:br>
              <a:rPr lang="en-US"/>
            </a:br>
            <a:r>
              <a:rPr lang="en-US"/>
              <a:t>we</a:t>
            </a:r>
          </a:p>
          <a:p>
            <a:endParaRPr lang="en-US"/>
          </a:p>
          <a:p>
            <a:endParaRPr lang="en-ID"/>
          </a:p>
        </p:txBody>
      </p:sp>
      <p:sp>
        <p:nvSpPr>
          <p:cNvPr id="4" name="Date Placeholder 3">
            <a:extLst>
              <a:ext uri="{FF2B5EF4-FFF2-40B4-BE49-F238E27FC236}">
                <a16:creationId xmlns:a16="http://schemas.microsoft.com/office/drawing/2014/main" id="{8F227781-68F3-2C5F-A2F0-39B76F03CBD7}"/>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1B868CF4-D847-93A6-8FC8-F0E629D9E6D6}"/>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9F8ABC33-4CDC-AB89-481F-ACD74E4562EF}"/>
              </a:ext>
            </a:extLst>
          </p:cNvPr>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spTree>
    <p:extLst>
      <p:ext uri="{BB962C8B-B14F-4D97-AF65-F5344CB8AC3E}">
        <p14:creationId xmlns:p14="http://schemas.microsoft.com/office/powerpoint/2010/main" val="315415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3DE1-A5CD-6EF8-38F0-FF0938268442}"/>
              </a:ext>
            </a:extLst>
          </p:cNvPr>
          <p:cNvSpPr>
            <a:spLocks noGrp="1"/>
          </p:cNvSpPr>
          <p:nvPr>
            <p:ph type="title"/>
          </p:nvPr>
        </p:nvSpPr>
        <p:spPr/>
        <p:txBody>
          <a:bodyPr/>
          <a:lstStyle/>
          <a:p>
            <a:r>
              <a:rPr lang="en-ID"/>
              <a:t>Authors cited</a:t>
            </a:r>
          </a:p>
        </p:txBody>
      </p:sp>
      <p:sp>
        <p:nvSpPr>
          <p:cNvPr id="3" name="Content Placeholder 2">
            <a:extLst>
              <a:ext uri="{FF2B5EF4-FFF2-40B4-BE49-F238E27FC236}">
                <a16:creationId xmlns:a16="http://schemas.microsoft.com/office/drawing/2014/main" id="{EDAF581B-BA3D-B017-D2C8-E215E3DE4803}"/>
              </a:ext>
            </a:extLst>
          </p:cNvPr>
          <p:cNvSpPr>
            <a:spLocks noGrp="1"/>
          </p:cNvSpPr>
          <p:nvPr>
            <p:ph idx="1"/>
          </p:nvPr>
        </p:nvSpPr>
        <p:spPr/>
        <p:txBody>
          <a:bodyPr/>
          <a:lstStyle/>
          <a:p>
            <a:r>
              <a:rPr lang="en-ID"/>
              <a:t>Most frequent cases (num = 0):</a:t>
            </a:r>
            <a:br>
              <a:rPr lang="en-ID"/>
            </a:br>
            <a:r>
              <a:rPr lang="en-ID"/>
              <a:t>-</a:t>
            </a:r>
          </a:p>
          <a:p>
            <a:endParaRPr lang="en-ID"/>
          </a:p>
        </p:txBody>
      </p:sp>
      <p:sp>
        <p:nvSpPr>
          <p:cNvPr id="4" name="Date Placeholder 3">
            <a:extLst>
              <a:ext uri="{FF2B5EF4-FFF2-40B4-BE49-F238E27FC236}">
                <a16:creationId xmlns:a16="http://schemas.microsoft.com/office/drawing/2014/main" id="{D2989135-D829-1518-C779-E5FED406CB8E}"/>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34779643-3F1C-181E-3662-0823AE5B4F1B}"/>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751674D2-302D-4CC0-6FF7-F3A2136B8BC0}"/>
              </a:ext>
            </a:extLst>
          </p:cNvPr>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Tree>
    <p:extLst>
      <p:ext uri="{BB962C8B-B14F-4D97-AF65-F5344CB8AC3E}">
        <p14:creationId xmlns:p14="http://schemas.microsoft.com/office/powerpoint/2010/main" val="24598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Kerangka</a:t>
            </a:r>
          </a:p>
        </p:txBody>
      </p:sp>
      <p:sp>
        <p:nvSpPr>
          <p:cNvPr id="9" name="Content Placeholder 8"/>
          <p:cNvSpPr>
            <a:spLocks noGrp="1"/>
          </p:cNvSpPr>
          <p:nvPr>
            <p:ph sz="half" idx="1"/>
          </p:nvPr>
        </p:nvSpPr>
        <p:spPr/>
        <p:txBody>
          <a:bodyPr/>
          <a:lstStyle/>
          <a:p>
            <a:pPr>
              <a:tabLst>
                <a:tab pos="3771900" algn="r"/>
              </a:tabLst>
            </a:pPr>
            <a:r>
              <a:rPr lang="en-US"/>
              <a:t>Topik, Subtopik, Capaian Belajar	3</a:t>
            </a:r>
          </a:p>
          <a:p>
            <a:pPr>
              <a:tabLst>
                <a:tab pos="3771900" algn="r"/>
              </a:tabLst>
            </a:pPr>
            <a:r>
              <a:rPr lang="en-US"/>
              <a:t>Sudut pandang	6</a:t>
            </a:r>
          </a:p>
          <a:p>
            <a:pPr>
              <a:tabLst>
                <a:tab pos="3771900" algn="r"/>
              </a:tabLst>
            </a:pPr>
            <a:r>
              <a:rPr lang="en-US"/>
              <a:t>Aspek tema	10</a:t>
            </a:r>
          </a:p>
          <a:p>
            <a:pPr>
              <a:tabLst>
                <a:tab pos="3771900" algn="r"/>
              </a:tabLst>
            </a:pPr>
            <a:endParaRPr lang="en-US"/>
          </a:p>
        </p:txBody>
      </p:sp>
      <p:sp>
        <p:nvSpPr>
          <p:cNvPr id="10" name="Content Placeholder 9"/>
          <p:cNvSpPr>
            <a:spLocks noGrp="1"/>
          </p:cNvSpPr>
          <p:nvPr>
            <p:ph sz="half" idx="2"/>
          </p:nvPr>
        </p:nvSpPr>
        <p:spPr/>
        <p:txBody>
          <a:bodyPr/>
          <a:lstStyle/>
          <a:p>
            <a:pPr>
              <a:tabLst>
                <a:tab pos="3773488" algn="r"/>
              </a:tabLst>
            </a:pPr>
            <a:r>
              <a:rPr lang="en-US"/>
              <a:t>Diskusi dan tugas	</a:t>
            </a:r>
          </a:p>
        </p:txBody>
      </p:sp>
      <p:sp>
        <p:nvSpPr>
          <p:cNvPr id="5" name="Date Placeholder 4"/>
          <p:cNvSpPr>
            <a:spLocks noGrp="1"/>
          </p:cNvSpPr>
          <p:nvPr>
            <p:ph type="dt" sz="half" idx="10"/>
          </p:nvPr>
        </p:nvSpPr>
        <p:spPr/>
        <p:txBody>
          <a:bodyPr/>
          <a:lstStyle/>
          <a:p>
            <a:pPr>
              <a:defRPr/>
            </a:pPr>
            <a:r>
              <a:rPr lang="en-US"/>
              <a:t>NT6094</a:t>
            </a:r>
          </a:p>
        </p:txBody>
      </p:sp>
      <p:sp>
        <p:nvSpPr>
          <p:cNvPr id="6" name="Footer Placeholder 5"/>
          <p:cNvSpPr>
            <a:spLocks noGrp="1"/>
          </p:cNvSpPr>
          <p:nvPr>
            <p:ph type="ftr" sz="quarter" idx="11"/>
          </p:nvPr>
        </p:nvSpPr>
        <p:spPr/>
        <p:txBody>
          <a:bodyPr/>
          <a:lstStyle/>
          <a:p>
            <a:pPr>
              <a:defRPr/>
            </a:pPr>
            <a:r>
              <a:rPr lang="en-US"/>
              <a:t>2022-09-29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9052-656B-9A34-9D6B-8DA895329924}"/>
              </a:ext>
            </a:extLst>
          </p:cNvPr>
          <p:cNvSpPr>
            <a:spLocks noGrp="1"/>
          </p:cNvSpPr>
          <p:nvPr>
            <p:ph type="title"/>
          </p:nvPr>
        </p:nvSpPr>
        <p:spPr/>
        <p:txBody>
          <a:bodyPr/>
          <a:lstStyle/>
          <a:p>
            <a:r>
              <a:rPr lang="en-US"/>
              <a:t>Reference</a:t>
            </a:r>
            <a:endParaRPr lang="en-ID"/>
          </a:p>
        </p:txBody>
      </p:sp>
      <p:sp>
        <p:nvSpPr>
          <p:cNvPr id="3" name="Content Placeholder 2">
            <a:extLst>
              <a:ext uri="{FF2B5EF4-FFF2-40B4-BE49-F238E27FC236}">
                <a16:creationId xmlns:a16="http://schemas.microsoft.com/office/drawing/2014/main" id="{8BFC1126-B820-A2F8-CB8D-8FB3179C078E}"/>
              </a:ext>
            </a:extLst>
          </p:cNvPr>
          <p:cNvSpPr>
            <a:spLocks noGrp="1"/>
          </p:cNvSpPr>
          <p:nvPr>
            <p:ph idx="1"/>
          </p:nvPr>
        </p:nvSpPr>
        <p:spPr/>
        <p:txBody>
          <a:bodyPr/>
          <a:lstStyle/>
          <a:p>
            <a:r>
              <a:rPr lang="en-ID"/>
              <a:t>Most frequent cases (num = 32):</a:t>
            </a:r>
            <a:br>
              <a:rPr lang="en-ID"/>
            </a:br>
            <a:r>
              <a:rPr lang="en-ID"/>
              <a:t>this</a:t>
            </a:r>
          </a:p>
          <a:p>
            <a:endParaRPr lang="en-ID"/>
          </a:p>
        </p:txBody>
      </p:sp>
      <p:sp>
        <p:nvSpPr>
          <p:cNvPr id="4" name="Date Placeholder 3">
            <a:extLst>
              <a:ext uri="{FF2B5EF4-FFF2-40B4-BE49-F238E27FC236}">
                <a16:creationId xmlns:a16="http://schemas.microsoft.com/office/drawing/2014/main" id="{49680F58-8D3A-621C-49C7-95E02872FD2A}"/>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4500F418-993A-76E5-7099-02900AEB6500}"/>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96180F91-5EAC-99F0-2113-F80C7244AEE4}"/>
              </a:ext>
            </a:extLst>
          </p:cNvPr>
          <p:cNvSpPr>
            <a:spLocks noGrp="1"/>
          </p:cNvSpPr>
          <p:nvPr>
            <p:ph type="sldNum" sz="quarter" idx="12"/>
          </p:nvPr>
        </p:nvSpPr>
        <p:spPr/>
        <p:txBody>
          <a:bodyPr/>
          <a:lstStyle/>
          <a:p>
            <a:pPr>
              <a:defRPr/>
            </a:pPr>
            <a:fld id="{F076344D-F0A0-4571-8A46-686886838267}" type="slidenum">
              <a:rPr lang="en-US" smtClean="0"/>
              <a:pPr>
                <a:defRPr/>
              </a:pPr>
              <a:t>20</a:t>
            </a:fld>
            <a:endParaRPr lang="en-US"/>
          </a:p>
        </p:txBody>
      </p:sp>
    </p:spTree>
    <p:extLst>
      <p:ext uri="{BB962C8B-B14F-4D97-AF65-F5344CB8AC3E}">
        <p14:creationId xmlns:p14="http://schemas.microsoft.com/office/powerpoint/2010/main" val="257717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BA9D-B7FB-91E2-34F8-793A576EA6BB}"/>
              </a:ext>
            </a:extLst>
          </p:cNvPr>
          <p:cNvSpPr>
            <a:spLocks noGrp="1"/>
          </p:cNvSpPr>
          <p:nvPr>
            <p:ph type="title"/>
          </p:nvPr>
        </p:nvSpPr>
        <p:spPr/>
        <p:txBody>
          <a:bodyPr/>
          <a:lstStyle/>
          <a:p>
            <a:r>
              <a:rPr lang="en-US"/>
              <a:t>Empty theme</a:t>
            </a:r>
            <a:endParaRPr lang="en-ID"/>
          </a:p>
        </p:txBody>
      </p:sp>
      <p:sp>
        <p:nvSpPr>
          <p:cNvPr id="3" name="Content Placeholder 2">
            <a:extLst>
              <a:ext uri="{FF2B5EF4-FFF2-40B4-BE49-F238E27FC236}">
                <a16:creationId xmlns:a16="http://schemas.microsoft.com/office/drawing/2014/main" id="{306111DF-AA21-8DCA-E77C-D011ED6AFD85}"/>
              </a:ext>
            </a:extLst>
          </p:cNvPr>
          <p:cNvSpPr>
            <a:spLocks noGrp="1"/>
          </p:cNvSpPr>
          <p:nvPr>
            <p:ph idx="1"/>
          </p:nvPr>
        </p:nvSpPr>
        <p:spPr/>
        <p:txBody>
          <a:bodyPr/>
          <a:lstStyle/>
          <a:p>
            <a:r>
              <a:rPr lang="en-ID"/>
              <a:t>Most frequent cases (very scarce):</a:t>
            </a:r>
            <a:br>
              <a:rPr lang="en-ID"/>
            </a:br>
            <a:r>
              <a:rPr lang="en-ID"/>
              <a:t>there</a:t>
            </a:r>
          </a:p>
          <a:p>
            <a:endParaRPr lang="en-ID"/>
          </a:p>
        </p:txBody>
      </p:sp>
      <p:sp>
        <p:nvSpPr>
          <p:cNvPr id="4" name="Date Placeholder 3">
            <a:extLst>
              <a:ext uri="{FF2B5EF4-FFF2-40B4-BE49-F238E27FC236}">
                <a16:creationId xmlns:a16="http://schemas.microsoft.com/office/drawing/2014/main" id="{E979787A-3F20-B0D5-AC36-29B506C78463}"/>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6753852E-A626-DA73-004A-1A1C22901608}"/>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0F8C0714-40F3-450E-E971-D9B0FA9182FD}"/>
              </a:ext>
            </a:extLst>
          </p:cNvPr>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spTree>
    <p:extLst>
      <p:ext uri="{BB962C8B-B14F-4D97-AF65-F5344CB8AC3E}">
        <p14:creationId xmlns:p14="http://schemas.microsoft.com/office/powerpoint/2010/main" val="320447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ECE6-284D-43B8-E074-3AD1040A8732}"/>
              </a:ext>
            </a:extLst>
          </p:cNvPr>
          <p:cNvSpPr>
            <a:spLocks noGrp="1"/>
          </p:cNvSpPr>
          <p:nvPr>
            <p:ph type="title"/>
          </p:nvPr>
        </p:nvSpPr>
        <p:spPr/>
        <p:txBody>
          <a:bodyPr/>
          <a:lstStyle/>
          <a:p>
            <a:r>
              <a:rPr lang="en-US"/>
              <a:t>Non-Native Speaking (NNS) writers</a:t>
            </a:r>
            <a:endParaRPr lang="en-ID"/>
          </a:p>
        </p:txBody>
      </p:sp>
      <p:sp>
        <p:nvSpPr>
          <p:cNvPr id="3" name="Content Placeholder 2">
            <a:extLst>
              <a:ext uri="{FF2B5EF4-FFF2-40B4-BE49-F238E27FC236}">
                <a16:creationId xmlns:a16="http://schemas.microsoft.com/office/drawing/2014/main" id="{9C370ADA-E7DE-9A3A-C26D-DADC2C7F7F37}"/>
              </a:ext>
            </a:extLst>
          </p:cNvPr>
          <p:cNvSpPr>
            <a:spLocks noGrp="1"/>
          </p:cNvSpPr>
          <p:nvPr>
            <p:ph idx="1"/>
          </p:nvPr>
        </p:nvSpPr>
        <p:spPr/>
        <p:txBody>
          <a:bodyPr/>
          <a:lstStyle/>
          <a:p>
            <a:r>
              <a:rPr lang="en-US"/>
              <a:t>Persepsi perbedaan tematik dapat berkontribusi pada pemahaman lebih baik suatu bagian artikel ilmiah dikonstruksi.</a:t>
            </a:r>
          </a:p>
          <a:p>
            <a:r>
              <a:rPr lang="en-US"/>
              <a:t>Menulis dengan menyadari adanya kaitan antara tema dan tujuan suatu bagian artikel ilmiah dapat membantu mengaktifkan penulis NNS untuk membangun teks tematis yang sesuai, sehingga pada akhirnya dapat menghasilkan publikasi yang sukses.</a:t>
            </a:r>
            <a:endParaRPr lang="en-ID"/>
          </a:p>
        </p:txBody>
      </p:sp>
      <p:sp>
        <p:nvSpPr>
          <p:cNvPr id="4" name="Date Placeholder 3">
            <a:extLst>
              <a:ext uri="{FF2B5EF4-FFF2-40B4-BE49-F238E27FC236}">
                <a16:creationId xmlns:a16="http://schemas.microsoft.com/office/drawing/2014/main" id="{83885925-0A40-8866-DCFF-0FDAE3C0FF0A}"/>
              </a:ext>
            </a:extLst>
          </p:cNvPr>
          <p:cNvSpPr>
            <a:spLocks noGrp="1"/>
          </p:cNvSpPr>
          <p:nvPr>
            <p:ph type="dt" sz="half" idx="10"/>
          </p:nvPr>
        </p:nvSpPr>
        <p:spPr/>
        <p:txBody>
          <a:bodyPr/>
          <a:lstStyle/>
          <a:p>
            <a:pPr>
              <a:defRPr/>
            </a:pPr>
            <a:r>
              <a:rPr lang="en-US"/>
              <a:t>NT6094</a:t>
            </a:r>
          </a:p>
        </p:txBody>
      </p:sp>
      <p:sp>
        <p:nvSpPr>
          <p:cNvPr id="5" name="Footer Placeholder 4">
            <a:extLst>
              <a:ext uri="{FF2B5EF4-FFF2-40B4-BE49-F238E27FC236}">
                <a16:creationId xmlns:a16="http://schemas.microsoft.com/office/drawing/2014/main" id="{33BBCEDC-F2A2-6599-46A6-B885BD3CB0F0}"/>
              </a:ext>
            </a:extLst>
          </p:cNvPr>
          <p:cNvSpPr>
            <a:spLocks noGrp="1"/>
          </p:cNvSpPr>
          <p:nvPr>
            <p:ph type="ftr" sz="quarter" idx="11"/>
          </p:nvPr>
        </p:nvSpPr>
        <p:spPr/>
        <p:txBody>
          <a:bodyPr/>
          <a:lstStyle/>
          <a:p>
            <a:pPr>
              <a:defRPr/>
            </a:pPr>
            <a:r>
              <a:rPr lang="en-US"/>
              <a:t>2022-09-29 | 40132 | +62</a:t>
            </a:r>
          </a:p>
        </p:txBody>
      </p:sp>
      <p:sp>
        <p:nvSpPr>
          <p:cNvPr id="6" name="Slide Number Placeholder 5">
            <a:extLst>
              <a:ext uri="{FF2B5EF4-FFF2-40B4-BE49-F238E27FC236}">
                <a16:creationId xmlns:a16="http://schemas.microsoft.com/office/drawing/2014/main" id="{D6B10C96-CB1B-3C2B-6244-16C6035A3E56}"/>
              </a:ext>
            </a:extLst>
          </p:cNvPr>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spTree>
    <p:extLst>
      <p:ext uri="{BB962C8B-B14F-4D97-AF65-F5344CB8AC3E}">
        <p14:creationId xmlns:p14="http://schemas.microsoft.com/office/powerpoint/2010/main" val="2346880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Diskusi dan tugas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Ringkasan</a:t>
            </a:r>
          </a:p>
        </p:txBody>
      </p:sp>
      <p:sp>
        <p:nvSpPr>
          <p:cNvPr id="8" name="Content Placeholder 7"/>
          <p:cNvSpPr>
            <a:spLocks noGrp="1"/>
          </p:cNvSpPr>
          <p:nvPr>
            <p:ph idx="1"/>
          </p:nvPr>
        </p:nvSpPr>
        <p:spPr/>
        <p:txBody>
          <a:bodyPr/>
          <a:lstStyle/>
          <a:p>
            <a:r>
              <a:rPr lang="en-US"/>
              <a:t>Bagian metodologi perlu dilihat dari berbagai sudut pandang.</a:t>
            </a:r>
          </a:p>
          <a:p>
            <a:r>
              <a:rPr lang="en-US"/>
              <a:t>Terdapat tema yang dicirikan dengan pemilihan kata-kata untuk membantu penutur bukan natif untuk membuat bagian metodologi.</a:t>
            </a:r>
          </a:p>
          <a:p>
            <a:r>
              <a:rPr lang="en-US"/>
              <a:t>Pendekatan tematik dirasakan lebih bermanfaat ketimbang pengajaran gramatik mengenai pembangunan suatu kalimat, mengingat umumnya penulis berasal dari disiplin tidak terkait dengan studi bahasa.</a:t>
            </a:r>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Diskusi</a:t>
            </a:r>
          </a:p>
        </p:txBody>
      </p:sp>
      <p:sp>
        <p:nvSpPr>
          <p:cNvPr id="8" name="Content Placeholder 7"/>
          <p:cNvSpPr>
            <a:spLocks noGrp="1"/>
          </p:cNvSpPr>
          <p:nvPr>
            <p:ph idx="1"/>
          </p:nvPr>
        </p:nvSpPr>
        <p:spPr/>
        <p:txBody>
          <a:bodyPr/>
          <a:lstStyle/>
          <a:p>
            <a:r>
              <a:rPr lang="en-US"/>
              <a:t>Silakan berdiskusi </a:t>
            </a:r>
            <a:r>
              <a:rPr lang="en-US">
                <a:sym typeface="Wingdings" pitchFamily="2" charset="2"/>
              </a:rPr>
              <a:t>.</a:t>
            </a:r>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Kriteria tugas</a:t>
            </a:r>
          </a:p>
        </p:txBody>
      </p:sp>
      <p:graphicFrame>
        <p:nvGraphicFramePr>
          <p:cNvPr id="9" name="Content Placeholder 8"/>
          <p:cNvGraphicFramePr>
            <a:graphicFrameLocks noGrp="1"/>
          </p:cNvGraphicFramePr>
          <p:nvPr>
            <p:ph idx="1"/>
          </p:nvPr>
        </p:nvGraphicFramePr>
        <p:xfrm>
          <a:off x="457200" y="1200150"/>
          <a:ext cx="8229600" cy="24942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pPr algn="ctr"/>
                      <a:r>
                        <a:rPr lang="en-US"/>
                        <a:t>Kategori</a:t>
                      </a:r>
                    </a:p>
                  </a:txBody>
                  <a:tcPr anchor="ctr"/>
                </a:tc>
                <a:tc>
                  <a:txBody>
                    <a:bodyPr/>
                    <a:lstStyle/>
                    <a:p>
                      <a:pPr algn="ctr"/>
                      <a:r>
                        <a:rPr lang="en-US"/>
                        <a:t>Materi</a:t>
                      </a:r>
                    </a:p>
                  </a:txBody>
                  <a:tcPr anchor="ctr"/>
                </a:tc>
                <a:tc>
                  <a:txBody>
                    <a:bodyPr/>
                    <a:lstStyle/>
                    <a:p>
                      <a:pPr algn="ctr"/>
                      <a:r>
                        <a:rPr lang="en-US"/>
                        <a:t>Minimum jumlah soal</a:t>
                      </a:r>
                    </a:p>
                  </a:txBody>
                  <a:tcPr/>
                </a:tc>
                <a:extLst>
                  <a:ext uri="{0D108BD9-81ED-4DB2-BD59-A6C34878D82A}">
                    <a16:rowId xmlns:a16="http://schemas.microsoft.com/office/drawing/2014/main" val="10000"/>
                  </a:ext>
                </a:extLst>
              </a:tr>
              <a:tr h="370840">
                <a:tc>
                  <a:txBody>
                    <a:bodyPr/>
                    <a:lstStyle/>
                    <a:p>
                      <a:pPr algn="ctr"/>
                      <a:endParaRPr lang="en-US"/>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4"/>
                  </a:ext>
                </a:extLst>
              </a:tr>
              <a:tr h="370840">
                <a:tc>
                  <a:txBody>
                    <a:bodyPr/>
                    <a:lstStyle/>
                    <a:p>
                      <a:pPr algn="ctr"/>
                      <a:endParaRPr lang="en-US"/>
                    </a:p>
                  </a:txBody>
                  <a:tcPr/>
                </a:tc>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Tautan</a:t>
            </a:r>
          </a:p>
        </p:txBody>
      </p:sp>
      <p:sp>
        <p:nvSpPr>
          <p:cNvPr id="3" name="Content Placeholder 2"/>
          <p:cNvSpPr>
            <a:spLocks noGrp="1"/>
          </p:cNvSpPr>
          <p:nvPr>
            <p:ph idx="1"/>
          </p:nvPr>
        </p:nvSpPr>
        <p:spPr/>
        <p:txBody>
          <a:bodyPr/>
          <a:lstStyle/>
          <a:p>
            <a:r>
              <a:rPr lang="en-US"/>
              <a:t>Edunex</a:t>
            </a:r>
            <a:br>
              <a:rPr lang="en-US"/>
            </a:br>
            <a:r>
              <a:rPr lang="en-US"/>
              <a:t>url</a:t>
            </a:r>
            <a:endParaRPr lang="en-US" sz="2200"/>
          </a:p>
          <a:p>
            <a:r>
              <a:rPr lang="en-US"/>
              <a:t>Waktu 120 menit</a:t>
            </a:r>
          </a:p>
          <a:p>
            <a:r>
              <a:rPr lang="en-US"/>
              <a:t>Jumlah </a:t>
            </a:r>
            <a:r>
              <a:rPr lang="en-US">
                <a:solidFill>
                  <a:srgbClr val="FF0000"/>
                </a:solidFill>
              </a:rPr>
              <a:t>n</a:t>
            </a:r>
            <a:r>
              <a:rPr lang="en-US"/>
              <a:t> soal</a:t>
            </a:r>
          </a:p>
          <a:p>
            <a:r>
              <a:rPr lang="en-US"/>
              <a:t>Jenis essay</a:t>
            </a:r>
          </a:p>
          <a:p>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Pertanyaan (1-3)</a:t>
            </a:r>
          </a:p>
        </p:txBody>
      </p:sp>
      <p:sp>
        <p:nvSpPr>
          <p:cNvPr id="3" name="Content Placeholder 2"/>
          <p:cNvSpPr>
            <a:spLocks noGrp="1"/>
          </p:cNvSpPr>
          <p:nvPr>
            <p:ph idx="1"/>
          </p:nvPr>
        </p:nvSpPr>
        <p:spPr/>
        <p:txBody>
          <a:bodyPr/>
          <a:lstStyle/>
          <a:p>
            <a:pPr marL="457200" indent="-457200">
              <a:buFont typeface="+mj-lt"/>
              <a:buAutoNum type="arabicPeriod"/>
            </a:pPr>
            <a:endParaRPr lang="en-US"/>
          </a:p>
          <a:p>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Pertanyaan (4-5)</a:t>
            </a:r>
          </a:p>
        </p:txBody>
      </p:sp>
      <p:sp>
        <p:nvSpPr>
          <p:cNvPr id="3" name="Content Placeholder 2"/>
          <p:cNvSpPr>
            <a:spLocks noGrp="1"/>
          </p:cNvSpPr>
          <p:nvPr>
            <p:ph idx="1"/>
          </p:nvPr>
        </p:nvSpPr>
        <p:spPr/>
        <p:txBody>
          <a:bodyPr/>
          <a:lstStyle/>
          <a:p>
            <a:pPr marL="457200" indent="-457200">
              <a:buFont typeface="+mj-lt"/>
              <a:buAutoNum type="arabicPeriod" startAt="4"/>
            </a:pPr>
            <a:endParaRPr lang="en-US"/>
          </a:p>
          <a:p>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Topik, Subtopik, Capaian Belajar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a:t>NT6094</a:t>
            </a:r>
          </a:p>
        </p:txBody>
      </p:sp>
      <p:sp>
        <p:nvSpPr>
          <p:cNvPr id="43011" name="Footer Placeholder 4"/>
          <p:cNvSpPr>
            <a:spLocks noGrp="1"/>
          </p:cNvSpPr>
          <p:nvPr>
            <p:ph type="ftr" sz="quarter" idx="11"/>
          </p:nvPr>
        </p:nvSpPr>
        <p:spPr bwMode="auto">
          <a:noFill/>
          <a:ln>
            <a:miter lim="800000"/>
            <a:headEnd/>
            <a:tailEnd/>
          </a:ln>
        </p:spPr>
        <p:txBody>
          <a:bodyPr/>
          <a:lstStyle/>
          <a:p>
            <a:r>
              <a:rPr lang="en-US"/>
              <a:t>2022-09-29 | 40132 | +62</a:t>
            </a:r>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30</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a:t>Terima kasih</a:t>
            </a:r>
          </a:p>
        </p:txBody>
      </p:sp>
      <p:sp>
        <p:nvSpPr>
          <p:cNvPr id="6" name="Rectangle 5">
            <a:hlinkClick r:id="rId2"/>
          </p:cNvPr>
          <p:cNvSpPr/>
          <p:nvPr/>
        </p:nvSpPr>
        <p:spPr>
          <a:xfrm>
            <a:off x="469075" y="4348100"/>
            <a:ext cx="8217726" cy="400110"/>
          </a:xfrm>
          <a:prstGeom prst="rect">
            <a:avLst/>
          </a:prstGeom>
        </p:spPr>
        <p:txBody>
          <a:bodyPr wrap="square">
            <a:spAutoFit/>
          </a:bodyPr>
          <a:lstStyle/>
          <a:p>
            <a:r>
              <a:rPr lang="en-US" sz="1000"/>
              <a:t>-, “.. </a:t>
            </a:r>
            <a:br>
              <a:rPr lang="en-US" sz="1000"/>
            </a:br>
            <a:r>
              <a:rPr lang="en-US" sz="1000"/>
              <a:t>url </a:t>
            </a:r>
            <a:r>
              <a:rPr lang="en-US" sz="1000">
                <a:solidFill>
                  <a:srgbClr val="0070C0"/>
                </a:solidFill>
              </a:rPr>
              <a:t>https://../</a:t>
            </a:r>
            <a:r>
              <a:rPr lang="en-US" sz="1000"/>
              <a:t> [20220922].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Topik dan subtopik</a:t>
            </a:r>
          </a:p>
        </p:txBody>
      </p:sp>
      <p:sp>
        <p:nvSpPr>
          <p:cNvPr id="3" name="Content Placeholder 2"/>
          <p:cNvSpPr>
            <a:spLocks noGrp="1"/>
          </p:cNvSpPr>
          <p:nvPr>
            <p:ph idx="1"/>
          </p:nvPr>
        </p:nvSpPr>
        <p:spPr/>
        <p:txBody>
          <a:bodyPr/>
          <a:lstStyle/>
          <a:p>
            <a:pPr>
              <a:buNone/>
            </a:pPr>
            <a:r>
              <a:rPr lang="en-US" b="1"/>
              <a:t>Minggu</a:t>
            </a:r>
            <a:br>
              <a:rPr lang="en-US"/>
            </a:br>
            <a:r>
              <a:rPr lang="en-US"/>
              <a:t>6</a:t>
            </a:r>
          </a:p>
          <a:p>
            <a:pPr>
              <a:buNone/>
            </a:pPr>
            <a:r>
              <a:rPr lang="en-US" b="1"/>
              <a:t>Topik</a:t>
            </a:r>
            <a:br>
              <a:rPr lang="en-US"/>
            </a:br>
            <a:r>
              <a:rPr lang="en-US"/>
              <a:t>Teknis Penulisan</a:t>
            </a:r>
          </a:p>
          <a:p>
            <a:pPr>
              <a:buNone/>
            </a:pPr>
            <a:r>
              <a:rPr lang="en-US" b="1"/>
              <a:t>Subtopik</a:t>
            </a:r>
            <a:br>
              <a:rPr lang="en-US"/>
            </a:br>
            <a:r>
              <a:rPr lang="en-US"/>
              <a:t>Metodologi</a:t>
            </a:r>
          </a:p>
          <a:p>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a:t>
            </a:fld>
            <a:endParaRPr lang="en-US"/>
          </a:p>
        </p:txBody>
      </p:sp>
      <p:sp>
        <p:nvSpPr>
          <p:cNvPr id="7" name="Rectangle 6">
            <a:hlinkClick r:id="rId2"/>
          </p:cNvPr>
          <p:cNvSpPr/>
          <p:nvPr/>
        </p:nvSpPr>
        <p:spPr>
          <a:xfrm>
            <a:off x="469075" y="4183825"/>
            <a:ext cx="8217726" cy="400110"/>
          </a:xfrm>
          <a:prstGeom prst="rect">
            <a:avLst/>
          </a:prstGeom>
        </p:spPr>
        <p:txBody>
          <a:bodyPr wrap="square">
            <a:spAutoFit/>
          </a:bodyPr>
          <a:lstStyle/>
          <a:p>
            <a:r>
              <a:rPr lang="en-US" sz="1000"/>
              <a:t>Tim Kurikulum, “Silabus Mata Kuliah NT6094 - 2019”, Direktorat Pendidikan, Institut Teknologi Bandung, url </a:t>
            </a:r>
            <a:r>
              <a:rPr lang="en-US" sz="1000">
                <a:solidFill>
                  <a:srgbClr val="0070C0"/>
                </a:solidFill>
              </a:rPr>
              <a:t>https://akademik.itb.ac.id/app/role:000000000000000000/kurikulum/silabus/44320/view</a:t>
            </a:r>
            <a:r>
              <a:rPr lang="en-US" sz="1000"/>
              <a:t> [20220922]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Capaian Belajar</a:t>
            </a:r>
          </a:p>
        </p:txBody>
      </p:sp>
      <p:sp>
        <p:nvSpPr>
          <p:cNvPr id="3" name="Content Placeholder 2"/>
          <p:cNvSpPr>
            <a:spLocks noGrp="1"/>
          </p:cNvSpPr>
          <p:nvPr>
            <p:ph idx="1"/>
          </p:nvPr>
        </p:nvSpPr>
        <p:spPr/>
        <p:txBody>
          <a:bodyPr/>
          <a:lstStyle/>
          <a:p>
            <a:r>
              <a:rPr lang="en-US"/>
              <a:t>Pengetahuan tentang bagian metodologi jurnal ilmiah (</a:t>
            </a:r>
            <a:r>
              <a:rPr lang="en-US">
                <a:solidFill>
                  <a:srgbClr val="0070C0"/>
                </a:solidFill>
              </a:rPr>
              <a:t>+</a:t>
            </a:r>
            <a:r>
              <a:rPr lang="en-US"/>
              <a:t>).</a:t>
            </a:r>
          </a:p>
          <a:p>
            <a:r>
              <a:rPr lang="en-US"/>
              <a:t>Pemahaman tata cara penulisan bagian tersebut.</a:t>
            </a:r>
          </a:p>
          <a:p>
            <a:r>
              <a:rPr lang="en-US"/>
              <a:t>Kemampuan menuliskan bagian tersebut.</a:t>
            </a:r>
          </a:p>
          <a:p>
            <a:endParaRPr lang="en-US"/>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Sudut pandang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Resep</a:t>
            </a:r>
          </a:p>
        </p:txBody>
      </p:sp>
      <p:sp>
        <p:nvSpPr>
          <p:cNvPr id="8" name="Content Placeholder 7"/>
          <p:cNvSpPr>
            <a:spLocks noGrp="1"/>
          </p:cNvSpPr>
          <p:nvPr>
            <p:ph idx="1"/>
          </p:nvPr>
        </p:nvSpPr>
        <p:spPr/>
        <p:txBody>
          <a:bodyPr/>
          <a:lstStyle/>
          <a:p>
            <a:r>
              <a:rPr lang="en-US"/>
              <a:t>Disebut pula Material &amp; Metodologi (</a:t>
            </a:r>
            <a:r>
              <a:rPr lang="en-US">
                <a:solidFill>
                  <a:srgbClr val="0070C0"/>
                </a:solidFill>
              </a:rPr>
              <a:t>Materials and Method</a:t>
            </a:r>
            <a:r>
              <a:rPr lang="en-US"/>
              <a:t>).</a:t>
            </a:r>
          </a:p>
          <a:p>
            <a:r>
              <a:rPr lang="en-US"/>
              <a:t>Mendeskripsikan bagaimana hasil diperoleh.</a:t>
            </a:r>
          </a:p>
          <a:p>
            <a:r>
              <a:rPr lang="en-US"/>
              <a:t>Seharusnya cukup detil sehingga peneliti lain, yang tidak ter-kait, tetapi bekerja pada bidang yang sama dapat meproduksi ulang sehingga cukup untuk memvalidasi kesimpulan.</a:t>
            </a:r>
          </a:p>
          <a:p>
            <a:r>
              <a:rPr lang="en-US"/>
              <a:t>Bila metodologi baru cantumkan detil, bila telah umum rujuk pekerjaan sebelumnya.</a:t>
            </a:r>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7</a:t>
            </a:fld>
            <a:endParaRPr lang="en-US"/>
          </a:p>
        </p:txBody>
      </p:sp>
      <p:sp>
        <p:nvSpPr>
          <p:cNvPr id="9" name="Rectangle 8">
            <a:hlinkClick r:id="rId2"/>
          </p:cNvPr>
          <p:cNvSpPr/>
          <p:nvPr/>
        </p:nvSpPr>
        <p:spPr>
          <a:xfrm>
            <a:off x="469075" y="4199065"/>
            <a:ext cx="8217726" cy="400110"/>
          </a:xfrm>
          <a:prstGeom prst="rect">
            <a:avLst/>
          </a:prstGeom>
        </p:spPr>
        <p:txBody>
          <a:bodyPr wrap="square">
            <a:spAutoFit/>
          </a:bodyPr>
          <a:lstStyle/>
          <a:p>
            <a:r>
              <a:rPr lang="en-US" sz="1000"/>
              <a:t>Chris Mack, “How to Write a Good Scientific Paper: Structure and Organization”, Journal of Micro/Nanolithography, MEMS, and MOEMS [J. Micro/Nanolith. MEMS MOEMS], vol 13, no 4, p 040101, Oct-Dec 2014, url </a:t>
            </a:r>
            <a:r>
              <a:rPr lang="en-US" sz="1000">
                <a:solidFill>
                  <a:srgbClr val="0070C0"/>
                </a:solidFill>
              </a:rPr>
              <a:t>https://doi.org/10.1117/1.JMM.13.4.040101</a:t>
            </a:r>
            <a:r>
              <a:rPr lang="en-US" sz="10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Fokus</a:t>
            </a:r>
          </a:p>
        </p:txBody>
      </p:sp>
      <p:sp>
        <p:nvSpPr>
          <p:cNvPr id="3" name="Content Placeholder 2"/>
          <p:cNvSpPr>
            <a:spLocks noGrp="1"/>
          </p:cNvSpPr>
          <p:nvPr>
            <p:ph idx="1"/>
          </p:nvPr>
        </p:nvSpPr>
        <p:spPr/>
        <p:txBody>
          <a:bodyPr/>
          <a:lstStyle/>
          <a:p>
            <a:r>
              <a:rPr lang="en-US"/>
              <a:t>Bagian metodologi dapat dilompati bila telah akrab dengan bidangnya, dan kelak dibaca bila perlu klarifikasi mengenai apa yang sebenarnya dilakukan setelah melihat hasilnya.</a:t>
            </a:r>
          </a:p>
          <a:p>
            <a:r>
              <a:rPr lang="en-US"/>
              <a:t>Kadang terdapat permasalahan sampingan yang disampaikan, yang sayangnya dapat mendistraksi pembaca.</a:t>
            </a:r>
          </a:p>
          <a:p>
            <a:r>
              <a:rPr lang="en-US"/>
              <a:t>Mencantumkan banyak metodologi dan tidak jelas mana yang digunakan.</a:t>
            </a:r>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8</a:t>
            </a:fld>
            <a:endParaRPr lang="en-US"/>
          </a:p>
        </p:txBody>
      </p:sp>
      <p:sp>
        <p:nvSpPr>
          <p:cNvPr id="7" name="Rectangle 6">
            <a:hlinkClick r:id="rId2"/>
          </p:cNvPr>
          <p:cNvSpPr/>
          <p:nvPr/>
        </p:nvSpPr>
        <p:spPr>
          <a:xfrm>
            <a:off x="469075" y="4199065"/>
            <a:ext cx="8217726" cy="400110"/>
          </a:xfrm>
          <a:prstGeom prst="rect">
            <a:avLst/>
          </a:prstGeom>
        </p:spPr>
        <p:txBody>
          <a:bodyPr wrap="square">
            <a:spAutoFit/>
          </a:bodyPr>
          <a:lstStyle/>
          <a:p>
            <a:r>
              <a:rPr lang="en-US" sz="1000"/>
              <a:t>John W. Little, Roy Parker, “How to Read a Scientific Paper”, Biochemistry/MCB 568, University of Arizona, Fall 2003, url </a:t>
            </a:r>
            <a:r>
              <a:rPr lang="en-US" sz="1000">
                <a:solidFill>
                  <a:srgbClr val="0070C0"/>
                </a:solidFill>
              </a:rPr>
              <a:t>http://www.saghaei.ir/userfiles/how%20to%20read%20a%20scientific%20paper.pdf</a:t>
            </a:r>
            <a:r>
              <a:rPr lang="en-US" sz="1000"/>
              <a:t> [20220929].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Pengulasan</a:t>
            </a:r>
          </a:p>
        </p:txBody>
      </p:sp>
      <p:sp>
        <p:nvSpPr>
          <p:cNvPr id="3" name="Content Placeholder 2"/>
          <p:cNvSpPr>
            <a:spLocks noGrp="1"/>
          </p:cNvSpPr>
          <p:nvPr>
            <p:ph idx="1"/>
          </p:nvPr>
        </p:nvSpPr>
        <p:spPr/>
        <p:txBody>
          <a:bodyPr/>
          <a:lstStyle/>
          <a:p>
            <a:r>
              <a:rPr lang="en-US"/>
              <a:t>Memerlukan pendapat seorang pakar dalam bidang terkait.</a:t>
            </a:r>
          </a:p>
          <a:p>
            <a:r>
              <a:rPr lang="en-US"/>
              <a:t>Bergantung jurnalnya, penulis dapat disarankan oleh pengulas untuk kembali menuliskan bagian metodologi walaupun telah umum atau merujuknya.</a:t>
            </a:r>
          </a:p>
          <a:p>
            <a:r>
              <a:rPr lang="en-US"/>
              <a:t>Definisi yang digunakan harus jelas dan telah akrab.</a:t>
            </a:r>
          </a:p>
          <a:p>
            <a:r>
              <a:rPr lang="en-US"/>
              <a:t>Cara pengumpulan data, pemrosesannya, dan analisis telah jelas sehingga jumlah sampel telah representatif.</a:t>
            </a:r>
          </a:p>
        </p:txBody>
      </p:sp>
      <p:sp>
        <p:nvSpPr>
          <p:cNvPr id="4" name="Date Placeholder 3"/>
          <p:cNvSpPr>
            <a:spLocks noGrp="1"/>
          </p:cNvSpPr>
          <p:nvPr>
            <p:ph type="dt" sz="half" idx="10"/>
          </p:nvPr>
        </p:nvSpPr>
        <p:spPr/>
        <p:txBody>
          <a:bodyPr/>
          <a:lstStyle/>
          <a:p>
            <a:pPr>
              <a:defRPr/>
            </a:pPr>
            <a:r>
              <a:rPr lang="en-US"/>
              <a:t>NT6094</a:t>
            </a:r>
          </a:p>
        </p:txBody>
      </p:sp>
      <p:sp>
        <p:nvSpPr>
          <p:cNvPr id="5" name="Footer Placeholder 4"/>
          <p:cNvSpPr>
            <a:spLocks noGrp="1"/>
          </p:cNvSpPr>
          <p:nvPr>
            <p:ph type="ftr" sz="quarter" idx="11"/>
          </p:nvPr>
        </p:nvSpPr>
        <p:spPr/>
        <p:txBody>
          <a:bodyPr/>
          <a:lstStyle/>
          <a:p>
            <a:pPr>
              <a:defRPr/>
            </a:pPr>
            <a:r>
              <a:rPr lang="en-US"/>
              <a:t>2022-09-29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sp>
        <p:nvSpPr>
          <p:cNvPr id="7" name="Rectangle 6">
            <a:hlinkClick r:id="rId2"/>
          </p:cNvPr>
          <p:cNvSpPr/>
          <p:nvPr/>
        </p:nvSpPr>
        <p:spPr>
          <a:xfrm>
            <a:off x="469075" y="4199065"/>
            <a:ext cx="8217726" cy="400110"/>
          </a:xfrm>
          <a:prstGeom prst="rect">
            <a:avLst/>
          </a:prstGeom>
        </p:spPr>
        <p:txBody>
          <a:bodyPr wrap="square">
            <a:spAutoFit/>
          </a:bodyPr>
          <a:lstStyle/>
          <a:p>
            <a:r>
              <a:rPr lang="en-US" sz="1000"/>
              <a:t>S. McKenzie, “Reviewing scientific papers”, Archives of Disease in Childhood [Arch Dis Childh], vol 72, no 6, p 539-540, Jun 1995, </a:t>
            </a:r>
          </a:p>
          <a:p>
            <a:r>
              <a:rPr lang="en-US" sz="1000"/>
              <a:t>url </a:t>
            </a:r>
            <a:r>
              <a:rPr lang="en-US" sz="1000">
                <a:solidFill>
                  <a:srgbClr val="0070C0"/>
                </a:solidFill>
              </a:rPr>
              <a:t>http://dx.doi.org/10.1136/adc.72.6.539</a:t>
            </a:r>
            <a:r>
              <a:rPr lang="en-US" sz="100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6753</TotalTime>
  <Words>1302</Words>
  <Application>Microsoft Office PowerPoint</Application>
  <PresentationFormat>On-screen Show (16:9)</PresentationFormat>
  <Paragraphs>179</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Jurnal: Metodologi</vt:lpstr>
      <vt:lpstr>Kerangka</vt:lpstr>
      <vt:lpstr>PowerPoint Presentation</vt:lpstr>
      <vt:lpstr>Topik dan subtopik</vt:lpstr>
      <vt:lpstr>Capaian Belajar</vt:lpstr>
      <vt:lpstr>PowerPoint Presentation</vt:lpstr>
      <vt:lpstr>Resep</vt:lpstr>
      <vt:lpstr>Fokus</vt:lpstr>
      <vt:lpstr>Pengulasan</vt:lpstr>
      <vt:lpstr>PowerPoint Presentation</vt:lpstr>
      <vt:lpstr>Sumber</vt:lpstr>
      <vt:lpstr>Bagian yang dibahas</vt:lpstr>
      <vt:lpstr>Kategori</vt:lpstr>
      <vt:lpstr>Hasil penelaahan</vt:lpstr>
      <vt:lpstr>Object of research</vt:lpstr>
      <vt:lpstr>Research-related process</vt:lpstr>
      <vt:lpstr> Epistemic nouns</vt:lpstr>
      <vt:lpstr>Authors</vt:lpstr>
      <vt:lpstr>Authors cited</vt:lpstr>
      <vt:lpstr>Reference</vt:lpstr>
      <vt:lpstr>Empty theme</vt:lpstr>
      <vt:lpstr>Non-Native Speaking (NNS) writers</vt:lpstr>
      <vt:lpstr>PowerPoint Presentation</vt:lpstr>
      <vt:lpstr>Ringkasan</vt:lpstr>
      <vt:lpstr>Diskusi</vt:lpstr>
      <vt:lpstr>Kriteria tugas</vt:lpstr>
      <vt:lpstr>Tautan</vt:lpstr>
      <vt:lpstr>Pertanyaan (1-3)</vt:lpstr>
      <vt:lpstr>Pertanyaan (4-5)</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1365</cp:revision>
  <dcterms:created xsi:type="dcterms:W3CDTF">2012-12-06T09:55:31Z</dcterms:created>
  <dcterms:modified xsi:type="dcterms:W3CDTF">2022-09-29T01:10:52Z</dcterms:modified>
</cp:coreProperties>
</file>