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459" r:id="rId3"/>
    <p:sldId id="576" r:id="rId4"/>
    <p:sldId id="707" r:id="rId5"/>
    <p:sldId id="708" r:id="rId6"/>
    <p:sldId id="710" r:id="rId7"/>
    <p:sldId id="709" r:id="rId8"/>
    <p:sldId id="712" r:id="rId9"/>
    <p:sldId id="713" r:id="rId10"/>
    <p:sldId id="714" r:id="rId11"/>
    <p:sldId id="715" r:id="rId12"/>
    <p:sldId id="716" r:id="rId13"/>
    <p:sldId id="717" r:id="rId14"/>
    <p:sldId id="728" r:id="rId15"/>
    <p:sldId id="721" r:id="rId16"/>
    <p:sldId id="720" r:id="rId17"/>
    <p:sldId id="730" r:id="rId18"/>
    <p:sldId id="729" r:id="rId19"/>
    <p:sldId id="732" r:id="rId20"/>
    <p:sldId id="734" r:id="rId21"/>
    <p:sldId id="733" r:id="rId22"/>
    <p:sldId id="735" r:id="rId23"/>
    <p:sldId id="736" r:id="rId24"/>
    <p:sldId id="737" r:id="rId25"/>
    <p:sldId id="738" r:id="rId26"/>
    <p:sldId id="739" r:id="rId27"/>
    <p:sldId id="740" r:id="rId28"/>
    <p:sldId id="743" r:id="rId29"/>
    <p:sldId id="723" r:id="rId30"/>
    <p:sldId id="722" r:id="rId31"/>
    <p:sldId id="724" r:id="rId32"/>
    <p:sldId id="725" r:id="rId33"/>
    <p:sldId id="727" r:id="rId34"/>
    <p:sldId id="726" r:id="rId35"/>
    <p:sldId id="748" r:id="rId36"/>
    <p:sldId id="749" r:id="rId37"/>
    <p:sldId id="731" r:id="rId38"/>
    <p:sldId id="741" r:id="rId39"/>
    <p:sldId id="742" r:id="rId40"/>
    <p:sldId id="745" r:id="rId41"/>
    <p:sldId id="744" r:id="rId42"/>
    <p:sldId id="747" r:id="rId43"/>
    <p:sldId id="746" r:id="rId44"/>
    <p:sldId id="750" r:id="rId45"/>
    <p:sldId id="635" r:id="rId46"/>
    <p:sldId id="751" r:id="rId47"/>
    <p:sldId id="705" r:id="rId48"/>
    <p:sldId id="636" r:id="rId49"/>
    <p:sldId id="711" r:id="rId50"/>
    <p:sldId id="718" r:id="rId51"/>
    <p:sldId id="719" r:id="rId52"/>
    <p:sldId id="487" r:id="rId5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751" autoAdjust="0"/>
  </p:normalViewPr>
  <p:slideViewPr>
    <p:cSldViewPr>
      <p:cViewPr varScale="1">
        <p:scale>
          <a:sx n="85" d="100"/>
          <a:sy n="85" d="100"/>
        </p:scale>
        <p:origin x="-106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2022-09-22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2022-09-22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10326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wordvice.com/how-to-draft-a-compelling-introduction-for-your-journal-article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935/abc.20140019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microsoft-365-life-hacks/writing/how-to-write-an-introduction-for-a-research-paper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itcommlab.mit.edu/broad/commkit/journal-article-introductio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itcommlab.mit.edu/broad/commkit/journal-article-introduction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itcommlab.mit.edu/nse/commkit/journal-article-introduction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wauthors.com/article/How-to-write-an-introduction-to-an-academic-article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siaedit.com/blog/3-fundamental-principles-of-writing-an-effective-introduction-to-your-journal-articl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2.uvcs.uvic.ca/courses/elc/Sample/Advanced/unit1/u1_l1a_1.htm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5152/tud.2013.046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microsoft-365-life-hacks/writing/how-to-write-an-introduction-for-a-research-paper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ooperseng101.wordpress.com/syllabus-part-2-course-outline/elements-of-an-effective-introduction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inkforall.com/ai-writing-tools/hook-writing/parts-of-an-introductio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app/role:000000000000000000/kurikulum/silabus/44320/view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age.com/insights/4-step-approach-to-writing-the-introduction-section-of-a-research-paper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atthomson.net/2016/01/11/writing-the-introduction-to-a-journal-article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academic-essay/introduction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science.co.jp/en/articles/effective-introductions-to-original-research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edunex.itb.ac.id/courses/43542/preview/124039/5500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guides.library.vanderbilt.edu/c.php?g=69346&amp;p=831743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NT6094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2022-09-22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Jurnal: Pendahuluan</a:t>
            </a:r>
            <a:endParaRPr lang="en-US" sz="30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r>
              <a:rPr lang="pt-BR" sz="1800" baseline="30000" smtClean="0">
                <a:solidFill>
                  <a:schemeClr val="bg1"/>
                </a:solidFill>
              </a:rPr>
              <a:t>1</a:t>
            </a:r>
            <a:r>
              <a:rPr lang="pt-BR" sz="1800" smtClean="0">
                <a:solidFill>
                  <a:schemeClr val="bg1"/>
                </a:solidFill>
              </a:rPr>
              <a:t>, Muhammad Haris Mahyuddin</a:t>
            </a:r>
            <a:r>
              <a:rPr lang="pt-BR" sz="1800" baseline="30000" smtClean="0">
                <a:solidFill>
                  <a:schemeClr val="bg1"/>
                </a:solidFill>
              </a:rPr>
              <a:t>2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Nuclear Physics and Biophysics, </a:t>
            </a:r>
            <a:r>
              <a:rPr lang="en-US" sz="1400" baseline="30000" smtClean="0">
                <a:solidFill>
                  <a:schemeClr val="bg1"/>
                </a:solidFill>
              </a:rPr>
              <a:t>2</a:t>
            </a:r>
            <a:r>
              <a:rPr lang="en-US" sz="1400" smtClean="0">
                <a:solidFill>
                  <a:schemeClr val="bg1"/>
                </a:solidFill>
              </a:rPr>
              <a:t>Advanced Functional Material,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1-2</a:t>
            </a:r>
            <a:r>
              <a:rPr lang="en-US" sz="1400" smtClean="0">
                <a:solidFill>
                  <a:schemeClr val="bg1"/>
                </a:solidFill>
              </a:rPr>
              <a:t>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20220922-v4 </a:t>
            </a:r>
            <a:r>
              <a:rPr lang="en-US" sz="1100" smtClean="0">
                <a:solidFill>
                  <a:schemeClr val="bg1"/>
                </a:solidFill>
              </a:rPr>
              <a:t>| 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.7103265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0220" y="3757497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description should be </a:t>
            </a:r>
            <a:r>
              <a:rPr lang="en-US" smtClean="0">
                <a:solidFill>
                  <a:srgbClr val="0070C0"/>
                </a:solidFill>
              </a:rPr>
              <a:t>complete enough</a:t>
            </a:r>
            <a:r>
              <a:rPr lang="en-US" smtClean="0"/>
              <a:t> to </a:t>
            </a:r>
            <a:r>
              <a:rPr lang="en-US" smtClean="0">
                <a:solidFill>
                  <a:srgbClr val="0070C0"/>
                </a:solidFill>
              </a:rPr>
              <a:t>enable</a:t>
            </a:r>
            <a:r>
              <a:rPr lang="en-US" smtClean="0"/>
              <a:t> some-one else to </a:t>
            </a:r>
            <a:r>
              <a:rPr lang="en-US" smtClean="0">
                <a:solidFill>
                  <a:srgbClr val="0070C0"/>
                </a:solidFill>
              </a:rPr>
              <a:t>repeat the work</a:t>
            </a:r>
            <a:r>
              <a:rPr lang="en-US" smtClean="0"/>
              <a:t>.</a:t>
            </a:r>
          </a:p>
          <a:p>
            <a:r>
              <a:rPr lang="en-US" smtClean="0"/>
              <a:t>If there is more than one part of the method, it would be good to </a:t>
            </a:r>
            <a:r>
              <a:rPr lang="en-US" smtClean="0">
                <a:solidFill>
                  <a:srgbClr val="0070C0"/>
                </a:solidFill>
              </a:rPr>
              <a:t>present the results in the same order of the methods</a:t>
            </a:r>
            <a:r>
              <a:rPr lang="en-US" smtClean="0"/>
              <a:t>.</a:t>
            </a:r>
          </a:p>
          <a:p>
            <a:r>
              <a:rPr lang="en-US" smtClean="0"/>
              <a:t>Previous </a:t>
            </a:r>
            <a:r>
              <a:rPr lang="en-US" smtClean="0">
                <a:solidFill>
                  <a:srgbClr val="0070C0"/>
                </a:solidFill>
              </a:rPr>
              <a:t>published method is better cited</a:t>
            </a:r>
            <a:r>
              <a:rPr lang="en-US" smtClean="0"/>
              <a:t> instead of descri-bing it again.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to </a:t>
            </a:r>
            <a:r>
              <a:rPr lang="en-US" smtClean="0">
                <a:solidFill>
                  <a:srgbClr val="0070C0"/>
                </a:solidFill>
              </a:rPr>
              <a:t>summarize general trends in the data</a:t>
            </a:r>
            <a:r>
              <a:rPr lang="en-US" smtClean="0"/>
              <a:t> without com-ment, bias, or interpretation.</a:t>
            </a:r>
          </a:p>
          <a:p>
            <a:r>
              <a:rPr lang="en-US" smtClean="0"/>
              <a:t>Tables and figures should be used when they are a </a:t>
            </a:r>
            <a:r>
              <a:rPr lang="en-US" smtClean="0">
                <a:solidFill>
                  <a:srgbClr val="0070C0"/>
                </a:solidFill>
              </a:rPr>
              <a:t>more efficient way to convey information</a:t>
            </a:r>
            <a:r>
              <a:rPr lang="en-US" smtClean="0"/>
              <a:t> than verbal description. </a:t>
            </a:r>
          </a:p>
          <a:p>
            <a:r>
              <a:rPr lang="en-US" smtClean="0"/>
              <a:t>They must be independent units, accompanied by explanatory captions that </a:t>
            </a:r>
            <a:r>
              <a:rPr lang="en-US" smtClean="0">
                <a:solidFill>
                  <a:srgbClr val="0070C0"/>
                </a:solidFill>
              </a:rPr>
              <a:t>can be understood without reading the text</a:t>
            </a:r>
            <a:r>
              <a:rPr lang="en-US" smtClean="0"/>
              <a:t>.</a:t>
            </a:r>
          </a:p>
          <a:p>
            <a:r>
              <a:rPr lang="en-US" smtClean="0"/>
              <a:t>Do not repeat in the text the information in tables and figures, </a:t>
            </a:r>
            <a:r>
              <a:rPr lang="en-US" smtClean="0">
                <a:solidFill>
                  <a:srgbClr val="0070C0"/>
                </a:solidFill>
              </a:rPr>
              <a:t>but do cite</a:t>
            </a:r>
            <a:r>
              <a:rPr lang="en-US" smtClean="0"/>
              <a:t> them, with a appropriate summary statement.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contains at least</a:t>
            </a:r>
          </a:p>
          <a:p>
            <a:pPr lvl="1"/>
            <a:r>
              <a:rPr lang="en-US" smtClean="0"/>
              <a:t>the relationship between the results and the original hypothesis,</a:t>
            </a:r>
          </a:p>
          <a:p>
            <a:pPr lvl="1"/>
            <a:r>
              <a:rPr lang="en-US" smtClean="0"/>
              <a:t>an integration of your results with those of previous studies in order to arrive at explanations for the observed phenomena,</a:t>
            </a:r>
          </a:p>
          <a:p>
            <a:pPr lvl="1"/>
            <a:r>
              <a:rPr lang="en-US" smtClean="0"/>
              <a:t>possible explanations for unexpected results and observations.</a:t>
            </a:r>
          </a:p>
          <a:p>
            <a:r>
              <a:rPr lang="en-US" smtClean="0"/>
              <a:t>Between Results and Discussion section, </a:t>
            </a:r>
            <a:r>
              <a:rPr lang="en-US" smtClean="0">
                <a:solidFill>
                  <a:srgbClr val="0070C0"/>
                </a:solidFill>
              </a:rPr>
              <a:t>avoid redundancy</a:t>
            </a:r>
            <a:r>
              <a:rPr lang="en-US" smtClean="0"/>
              <a:t>.</a:t>
            </a:r>
          </a:p>
          <a:p>
            <a:r>
              <a:rPr lang="en-US" smtClean="0"/>
              <a:t>End the Discussion with a </a:t>
            </a:r>
            <a:r>
              <a:rPr lang="en-US" smtClean="0">
                <a:solidFill>
                  <a:srgbClr val="0070C0"/>
                </a:solidFill>
              </a:rPr>
              <a:t>summary of the principal points</a:t>
            </a:r>
            <a:r>
              <a:rPr lang="en-US" smtClean="0"/>
              <a:t> you want the reader to remember.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Cite only </a:t>
            </a:r>
            <a:r>
              <a:rPr lang="en-US" smtClean="0">
                <a:solidFill>
                  <a:srgbClr val="0070C0"/>
                </a:solidFill>
              </a:rPr>
              <a:t>necessary references</a:t>
            </a:r>
            <a:r>
              <a:rPr lang="en-US" smtClean="0"/>
              <a:t>.</a:t>
            </a:r>
          </a:p>
          <a:p>
            <a:r>
              <a:rPr lang="en-US" smtClean="0"/>
              <a:t>Provide </a:t>
            </a:r>
            <a:r>
              <a:rPr lang="en-US" smtClean="0">
                <a:solidFill>
                  <a:srgbClr val="0070C0"/>
                </a:solidFill>
              </a:rPr>
              <a:t>sufficent information</a:t>
            </a:r>
            <a:r>
              <a:rPr lang="en-US" smtClean="0"/>
              <a:t> for further literature searching.</a:t>
            </a:r>
          </a:p>
          <a:p>
            <a:r>
              <a:rPr lang="en-US" smtClean="0"/>
              <a:t>Prefer to use </a:t>
            </a:r>
            <a:r>
              <a:rPr lang="en-US" smtClean="0">
                <a:solidFill>
                  <a:srgbClr val="0070C0"/>
                </a:solidFill>
              </a:rPr>
              <a:t>credible source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Anatomi makalah ilmiah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Wordvice HJ, “How to Write a Strong Research Paper Introduction Section”,Wordvice, 20 Oct 2016,</a:t>
            </a:r>
            <a:br>
              <a:rPr lang="en-US" sz="1000" smtClean="0"/>
            </a:b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https://blog.wordvice.com/how-to-draft-a-compelling-introduction-for-your-journal-article/</a:t>
            </a:r>
            <a:r>
              <a:rPr lang="en-US" sz="1000" smtClean="0"/>
              <a:t> [20220922].</a:t>
            </a:r>
            <a:endParaRPr lang="en-US" sz="1000"/>
          </a:p>
        </p:txBody>
      </p:sp>
      <p:pic>
        <p:nvPicPr>
          <p:cNvPr id="2050" name="Picture 2" descr="https://wordvice-blog-production.s3.ap-northeast-1.amazonaws.com/us/wp-content/uploads/2021/08/18021747/Anatomy-of-a-Scientific-Research-Paper.png"/>
          <p:cNvPicPr>
            <a:picLocks noChangeAspect="1" noChangeArrowheads="1"/>
          </p:cNvPicPr>
          <p:nvPr/>
        </p:nvPicPr>
        <p:blipFill>
          <a:blip r:embed="rId3"/>
          <a:srcRect t="7202" b="42857"/>
          <a:stretch>
            <a:fillRect/>
          </a:stretch>
        </p:blipFill>
        <p:spPr bwMode="auto">
          <a:xfrm>
            <a:off x="457200" y="1200150"/>
            <a:ext cx="4089400" cy="3063421"/>
          </a:xfrm>
          <a:prstGeom prst="rect">
            <a:avLst/>
          </a:prstGeom>
          <a:noFill/>
        </p:spPr>
      </p:pic>
      <p:pic>
        <p:nvPicPr>
          <p:cNvPr id="9" name="Picture 2" descr="https://wordvice-blog-production.s3.ap-northeast-1.amazonaws.com/us/wp-content/uploads/2021/08/18021747/Anatomy-of-a-Scientific-Research-Paper.png"/>
          <p:cNvPicPr>
            <a:picLocks noChangeAspect="1" noChangeArrowheads="1"/>
          </p:cNvPicPr>
          <p:nvPr/>
        </p:nvPicPr>
        <p:blipFill>
          <a:blip r:embed="rId3"/>
          <a:srcRect t="50059"/>
          <a:stretch>
            <a:fillRect/>
          </a:stretch>
        </p:blipFill>
        <p:spPr bwMode="auto">
          <a:xfrm>
            <a:off x="4597400" y="1200150"/>
            <a:ext cx="4089400" cy="306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Ukuran bagian-bagian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Rentang ukuran bagian-bagian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Words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Paragraphs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References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Introduction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(ideally)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1-4 (ideally 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 – 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Methods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–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≤ 750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 – 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 – 15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Results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– 3</a:t>
                      </a:r>
                    </a:p>
                    <a:p>
                      <a:pPr algn="ctr"/>
                      <a:r>
                        <a:rPr lang="en-US" smtClean="0"/>
                        <a:t>(+figures,</a:t>
                      </a:r>
                    </a:p>
                    <a:p>
                      <a:pPr algn="ctr"/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tables)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≤ 1000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 – 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Discussion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r>
                        <a:rPr lang="en-US" baseline="0" smtClean="0"/>
                        <a:t> –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1000 – 1500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≤ 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 –</a:t>
                      </a:r>
                      <a:r>
                        <a:rPr lang="en-US" baseline="0" smtClean="0"/>
                        <a:t> 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Claudio Gil Soares de Araújo, “Detailing the Writing of Scientific Manuscripts: 25-30 Paragraphs”, Arquivos Brasileiros de Cardiologia [Arq Bras Cardiol], vol 102, no 2, p e21-e23, Feb 2014, url </a:t>
            </a:r>
            <a:r>
              <a:rPr lang="en-US" sz="1000" smtClean="0">
                <a:solidFill>
                  <a:srgbClr val="0070C0"/>
                </a:solidFill>
              </a:rPr>
              <a:t>https://doi.org/10.5935/abc.20140019</a:t>
            </a:r>
            <a:r>
              <a:rPr lang="en-US" sz="1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Kapan menulis pendahuluan?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Tulis terakhir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your introduction </a:t>
            </a:r>
            <a:r>
              <a:rPr lang="en-US" smtClean="0">
                <a:solidFill>
                  <a:srgbClr val="0070C0"/>
                </a:solidFill>
              </a:rPr>
              <a:t>last</a:t>
            </a:r>
            <a:r>
              <a:rPr lang="en-US" smtClean="0"/>
              <a:t>.</a:t>
            </a:r>
          </a:p>
          <a:p>
            <a:r>
              <a:rPr lang="en-US" smtClean="0"/>
              <a:t>An introduction </a:t>
            </a:r>
            <a:r>
              <a:rPr lang="en-US" smtClean="0">
                <a:solidFill>
                  <a:srgbClr val="0070C0"/>
                </a:solidFill>
              </a:rPr>
              <a:t>summarizes all of the things</a:t>
            </a:r>
            <a:r>
              <a:rPr lang="en-US" smtClean="0"/>
              <a:t> you’ve learned from your research.</a:t>
            </a:r>
          </a:p>
          <a:p>
            <a:r>
              <a:rPr lang="en-US" smtClean="0"/>
              <a:t>While it can feel good to get your preface done quickly, you should </a:t>
            </a:r>
            <a:r>
              <a:rPr lang="en-US" smtClean="0">
                <a:solidFill>
                  <a:srgbClr val="0070C0"/>
                </a:solidFill>
              </a:rPr>
              <a:t>write the rest of your paper first</a:t>
            </a:r>
            <a:r>
              <a:rPr lang="en-US" smtClean="0"/>
              <a:t>. Then, you’ll find it easy to create a clear overview.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Microsoft 365, “How to write an introduction for a research paper”, Microsoft, 10 Aug 2021,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https://www.microsoft.com/en-us/microsoft-365-life-hacks/writing/how-to-write-an-introduction-for-a-research-paper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Urutan penulisan makalah ilmiah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Results</a:t>
            </a:r>
          </a:p>
          <a:p>
            <a:r>
              <a:rPr lang="en-US" smtClean="0"/>
              <a:t> Discussion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Introduction</a:t>
            </a:r>
          </a:p>
          <a:p>
            <a:r>
              <a:rPr lang="en-US" smtClean="0"/>
              <a:t> Abstract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“Journal Article: Introduction”, MIT Communication Lab, Broad Research Communication Lab, Broad Institute,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https://mitcommlab.mit.edu/broad/commkit/journal-article-introduction/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771900" algn="r"/>
              </a:tabLst>
            </a:pPr>
            <a:r>
              <a:rPr lang="en-US" smtClean="0"/>
              <a:t>Topik, Subtopik, Capaian Belajar	3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Bagian-bagian makalah</a:t>
            </a:r>
            <a:br>
              <a:rPr lang="en-US" smtClean="0"/>
            </a:br>
            <a:r>
              <a:rPr lang="en-US" smtClean="0"/>
              <a:t>ilmiah	6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Ukuran bagian-bagian	15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Kapan menulis penda-huluan?	17</a:t>
            </a:r>
          </a:p>
          <a:p>
            <a:pPr>
              <a:tabLst>
                <a:tab pos="3771900" algn="r"/>
              </a:tabLst>
            </a:pPr>
            <a:r>
              <a:rPr lang="en-US" smtClean="0"/>
              <a:t>Bagian Pendahuluan	20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773488" algn="r"/>
              </a:tabLst>
            </a:pPr>
            <a:r>
              <a:rPr lang="en-US" smtClean="0"/>
              <a:t>Sub bagian pendahuluan	29</a:t>
            </a:r>
          </a:p>
          <a:p>
            <a:pPr>
              <a:tabLst>
                <a:tab pos="3773488" algn="r"/>
              </a:tabLst>
            </a:pPr>
            <a:r>
              <a:rPr lang="en-US" smtClean="0"/>
              <a:t>Langkah-langkah	40</a:t>
            </a:r>
          </a:p>
          <a:p>
            <a:pPr>
              <a:tabLst>
                <a:tab pos="3773488" algn="r"/>
              </a:tabLst>
            </a:pPr>
            <a:r>
              <a:rPr lang="en-US" smtClean="0"/>
              <a:t>Diskusi dan tugas	45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Bagian pendahuluan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Your paper’s introduction is an opportunity to provide readers with the background necessary to understand your paper: the status of knowledge in your field, the question motivating your work and its significance, how you sought to answer that question (methods), and your main findings.</a:t>
            </a:r>
          </a:p>
          <a:p>
            <a:r>
              <a:rPr lang="en-US" smtClean="0"/>
              <a:t>A well-written introduction will broaden your readership by making your findings accessible to a larger audience.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“Journal Article: Introduction”, MIT Communication Lab, Broad Research Communication Lab, Broad Institute,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https://mitcommlab.mit.edu/broad/commkit/journal-article-introduction/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 bagian 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8130" name="Picture 2" descr="http://mitcommlab.wpengine.com/be/wp-content/uploads/sites/2/2016/08/intro-stru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0" y="1152524"/>
            <a:ext cx="3238500" cy="347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Formula: General and specific backgrounds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General Background</a:t>
            </a:r>
            <a:r>
              <a:rPr lang="en-US" smtClean="0"/>
              <a:t>. Introduce the general area of science in which your project takes place, highlighting the status of our understanding of that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Specific Background</a:t>
            </a:r>
            <a:r>
              <a:rPr lang="en-US" smtClean="0"/>
              <a:t>. Narrow down to the sub-area that your paper will be addressing, and again highlight the extent of our understanding in this sub-area.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Formula: Knowledge gap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Knowledge Gap</a:t>
            </a:r>
            <a:r>
              <a:rPr lang="en-US" smtClean="0"/>
              <a:t>. After discussing what we know, articulate what we do not know, specifically focusing on the question that has motivated your work. The prior two components should serve as a set-up for this question. That is, the question motivating your work should be a logical next step given what you’ve described in the general and specific background.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Formula: Here we show…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“Here we show…”</a:t>
            </a:r>
            <a:r>
              <a:rPr lang="en-US" smtClean="0"/>
              <a:t> Very briefly summarize your methods and findings. Note that you may end this section with a sentence or two on the implications/novelty of your results, although this is not essential given that you will more thoroughly address these points in the discussion section.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Xinyao “Anna” Liang, “Journal Article: Introduction”, Communication Lab, Nuclear Science &amp; Engineering, MIT Communication Lab,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https://mitcommlab.mit.edu/nse/commkit/journal-article-introduction/</a:t>
            </a:r>
            <a:r>
              <a:rPr lang="en-US" sz="1000" smtClean="0"/>
              <a:t> [20220922].</a:t>
            </a:r>
          </a:p>
        </p:txBody>
      </p:sp>
      <p:pic>
        <p:nvPicPr>
          <p:cNvPr id="55298" name="Picture 2" descr="https://mitcommlab.mit.edu/nse/wp-content/uploads/sites/4/2019/09/JournalIntro-Structure-700x3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200257"/>
            <a:ext cx="8104141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Empat komponen utama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General background</a:t>
            </a:r>
            <a:r>
              <a:rPr lang="en-US" smtClean="0"/>
              <a:t>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Specific background</a:t>
            </a:r>
            <a:r>
              <a:rPr lang="en-US" smtClean="0"/>
              <a:t>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A description of the </a:t>
            </a:r>
            <a:r>
              <a:rPr lang="en-US" smtClean="0">
                <a:solidFill>
                  <a:srgbClr val="0070C0"/>
                </a:solidFill>
              </a:rPr>
              <a:t>gap in our knowledge</a:t>
            </a:r>
            <a:r>
              <a:rPr lang="en-US" smtClean="0"/>
              <a:t> that the study was designed to fill.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A </a:t>
            </a:r>
            <a:r>
              <a:rPr lang="en-US" smtClean="0">
                <a:solidFill>
                  <a:srgbClr val="0070C0"/>
                </a:solidFill>
              </a:rPr>
              <a:t>statement of study objective</a:t>
            </a:r>
            <a:r>
              <a:rPr lang="en-US" smtClean="0"/>
              <a:t>, and (optionally) a brief summary of study.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Charlesworth Author Services, “How to write an Introduction to an academic article”, Charlesworth Author Services, 17 Aug 2020,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https://www.cwauthors.com/article/How-to-write-an-introduction-to-an-academic-article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Rachel Baron, “3 Fundamental Principles Of Writing An Effective Introduction To Your Journal Article”, AsiaEdit, 16 May 2019,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https://asiaedit.com/blog/3-fundamental-principles-of-writing-an-effective-introduction-to-your-journal-article</a:t>
            </a:r>
            <a:r>
              <a:rPr lang="en-US" sz="1000" smtClean="0"/>
              <a:t> [20220922].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38150"/>
            <a:ext cx="56578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Struktur corong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Sub bagian pendahuluan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Topik, Subtopik, Capaian Belajar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v1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 </a:t>
            </a:r>
            <a:r>
              <a:rPr lang="en-US" smtClean="0">
                <a:solidFill>
                  <a:srgbClr val="0070C0"/>
                </a:solidFill>
              </a:rPr>
              <a:t>opening statement or question</a:t>
            </a:r>
            <a:r>
              <a:rPr lang="en-US" smtClean="0"/>
              <a:t> that attracts the reader's attention — this is often called "the hook",</a:t>
            </a:r>
          </a:p>
          <a:p>
            <a:r>
              <a:rPr lang="en-US" smtClean="0"/>
              <a:t>Some</a:t>
            </a:r>
            <a:r>
              <a:rPr lang="en-US" b="1" smtClean="0"/>
              <a:t> </a:t>
            </a:r>
            <a:r>
              <a:rPr lang="en-US" smtClean="0">
                <a:solidFill>
                  <a:srgbClr val="0070C0"/>
                </a:solidFill>
              </a:rPr>
              <a:t>supporting sentences</a:t>
            </a:r>
            <a:r>
              <a:rPr lang="en-US" smtClean="0"/>
              <a:t> which link "the hook" to the thesis, and</a:t>
            </a:r>
          </a:p>
          <a:p>
            <a:r>
              <a:rPr lang="en-US" smtClean="0"/>
              <a:t>A </a:t>
            </a:r>
            <a:r>
              <a:rPr lang="en-US" smtClean="0">
                <a:solidFill>
                  <a:srgbClr val="0070C0"/>
                </a:solidFill>
              </a:rPr>
              <a:t>thesis statement</a:t>
            </a:r>
            <a:r>
              <a:rPr lang="en-US" smtClean="0"/>
              <a:t> that states the purpose and plan of the whole essay.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“UNIT 1 — Lesson 1A Parts of the Introduction”, English Language Centre, Division of Continuing Studies, Unversity of Victoria,</a:t>
            </a:r>
            <a:br>
              <a:rPr lang="en-US" sz="1000" smtClean="0"/>
            </a:b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https://web2.uvcs.uvic.ca/courses/elc/Sample/Advanced/unit1/u1_l1a_1.htm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Hugh Lofting's character, Dr. Doolittle, could talk to animals and they could talk back. 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Many people fantasize about having such a skill. Imagine being able to talk to your household pets and getting a response back. Could it ever be possible? Language acquisition studies among primates such as gorillas, chimpanzees, and bonobo chimpanzees suggest that the answer is yes, and no.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v1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Hugh Lofting's character, Dr. Doolittle, could talk to animals and they could talk back. </a:t>
            </a:r>
            <a:r>
              <a:rPr lang="en-US" smtClean="0"/>
              <a:t>Many people fantasize about having such a skill. Imagine being able to talk to your household pets and getting a response back. Could it ever be possible? 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Language acquisition studies among primates such as gorillas, chimpanzees, and bonobo chimpanzees suggest that the answer is yes, and no.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v1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Hugh Lofting's character, Dr. Doolittle, could talk to animals and they could talk back. Many people fantasize about having such a skill. Imagine being able to talk to your household pets and getting a response back. Could it ever be possible? </a:t>
            </a:r>
            <a:r>
              <a:rPr lang="en-US" smtClean="0"/>
              <a:t>Language acquisition studies among primates such as gorillas, chimpanzees, and bonobo chimpanzees suggest that the answer is yes, and no.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v1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Hugh Lofting's character, Dr. Doolittle, could talk to animals and they could talk back. Many people fantasize about having such a skill. Imagine being able to talk to your household pets and getting a response back. Could it ever be possible? Language acquisition studies among primates such as gorillas, chimpanzees, and bonobo chimpanzees suggest that the answer is yes, and no.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lain (berbeda paragraf)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Abdullah Armağan, “How to write an introduction section of a scientific article?”, Turkish Journal of Urology [Turk J Urol], vol 39, no 1, Suppl 1, p 8-9, Sep 2013, url </a:t>
            </a:r>
            <a:r>
              <a:rPr lang="en-US" sz="1000" smtClean="0">
                <a:solidFill>
                  <a:srgbClr val="0070C0"/>
                </a:solidFill>
              </a:rPr>
              <a:t>https://doi.org/10.5152/tud.2013.046</a:t>
            </a:r>
            <a:r>
              <a:rPr lang="en-US" sz="1000" smtClean="0"/>
              <a:t>.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460500"/>
            <a:ext cx="662146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361950"/>
            <a:ext cx="665956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6188" y="3390900"/>
            <a:ext cx="6650037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v2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overview of the topic.</a:t>
            </a:r>
          </a:p>
          <a:p>
            <a:r>
              <a:rPr lang="en-US" smtClean="0"/>
              <a:t>Prior research.</a:t>
            </a:r>
          </a:p>
          <a:p>
            <a:r>
              <a:rPr lang="en-US" smtClean="0"/>
              <a:t>A rationale for your paper.</a:t>
            </a:r>
          </a:p>
          <a:p>
            <a:r>
              <a:rPr lang="en-US" smtClean="0"/>
              <a:t>Describe the methodology you used.</a:t>
            </a:r>
          </a:p>
          <a:p>
            <a:r>
              <a:rPr lang="en-US" smtClean="0"/>
              <a:t>A thesis statement.</a:t>
            </a:r>
          </a:p>
          <a:p>
            <a:r>
              <a:rPr lang="en-US" smtClean="0"/>
              <a:t>An outline of the paper.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Microsoft 365, “How to write an introduction for a research paper”, Microsoft, 10 Aug 2021,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https://www.microsoft.com/en-us/microsoft-365-life-hacks/writing/how-to-write-an-introduction-for-a-research-paper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v3: Delapan elemen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Definition of the topic.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Historical understanding of the topic.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Current understanding of the topic.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Refutation of any of the above.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A statement of the problem.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Negative consequence(s)</a:t>
            </a:r>
            <a:br>
              <a:rPr lang="en-US" smtClean="0"/>
            </a:br>
            <a:r>
              <a:rPr lang="en-US" smtClean="0"/>
              <a:t>if is not solved.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Positive consequence(s)</a:t>
            </a:r>
            <a:br>
              <a:rPr lang="en-US" smtClean="0"/>
            </a:br>
            <a:r>
              <a:rPr lang="en-US" smtClean="0"/>
              <a:t>if it is solved.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A hint at the solution(s).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“Elements of an Effective Introduction”, English 101,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https://cooperseng101.wordpress.com/syllabus-part-2-course-outline/elements-of-an-effective-introduction/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bagian v4: Empat bagian penting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An Attention Grabbing Opening Statement or Question.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The Topic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Relevance Sentence.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The Main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Thesis Statement.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Abir Ghenaiet, “Most Important Parts of an Essay Introduction”, INK, 1 Sep 2022,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https://inkforall.com/ai-writing-tools/hook-writing/parts-of-an-introduction/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Topik dan </a:t>
            </a:r>
            <a:r>
              <a:rPr lang="en-US" smtClean="0"/>
              <a:t>subtopik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/>
              <a:t>Minggu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5</a:t>
            </a:r>
          </a:p>
          <a:p>
            <a:pPr>
              <a:buNone/>
            </a:pPr>
            <a:r>
              <a:rPr lang="en-US" b="1" smtClean="0"/>
              <a:t>Topik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Teknis Penulisan</a:t>
            </a:r>
          </a:p>
          <a:p>
            <a:pPr>
              <a:buNone/>
            </a:pPr>
            <a:r>
              <a:rPr lang="en-US" b="1" smtClean="0"/>
              <a:t>Subtopik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Pendahuluan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Tim Kurikulum, “Silabus Mata Kuliah NT6094 - 2019”, Direktorat Pendidikan, Institut Teknologi Bandung, </a:t>
            </a:r>
            <a:r>
              <a:rPr lang="en-US" sz="100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https://akademik.itb.ac.id/app/role:000000000000000000/kurikulum/silabus/44320/view</a:t>
            </a:r>
            <a:r>
              <a:rPr lang="en-US" sz="1000" smtClean="0"/>
              <a:t> </a:t>
            </a:r>
            <a:r>
              <a:rPr lang="en-US" sz="1000"/>
              <a:t>[</a:t>
            </a:r>
            <a:r>
              <a:rPr lang="en-US" sz="1000" smtClean="0"/>
              <a:t>20220922]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Langkah-langkah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 langkah menulis bagian 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Provide background information and set the context.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Introduce the specific topic of your research and explain why it is important.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Mention past attempts to solve the research problem or to answer the research question.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Conclude the Introduction by mentioning the specific objectives of your research.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Yateendra Joshi, “4 Step approach to writing the Introduction section of a research paper”, Editage Insights, 18 Sep 2018,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https://www.editage.com/insights/4-step-approach-to-writing-the-introduction-section-of-a-research-paper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 langkah umum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Locate</a:t>
            </a:r>
            <a:r>
              <a:rPr lang="en-US" smtClean="0"/>
              <a:t> – situate the study in a broad context and connect this to the journal reader.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Focus</a:t>
            </a:r>
            <a:r>
              <a:rPr lang="en-US" smtClean="0"/>
              <a:t> – say what the paper is about in particular.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Argue</a:t>
            </a:r>
            <a:r>
              <a:rPr lang="en-US" smtClean="0"/>
              <a:t> / </a:t>
            </a:r>
            <a:r>
              <a:rPr lang="en-US" smtClean="0">
                <a:solidFill>
                  <a:srgbClr val="0070C0"/>
                </a:solidFill>
              </a:rPr>
              <a:t>Expand</a:t>
            </a:r>
            <a:r>
              <a:rPr lang="en-US" smtClean="0"/>
              <a:t> – say what the paper is going to say.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Outline</a:t>
            </a:r>
            <a:r>
              <a:rPr lang="en-US" smtClean="0"/>
              <a:t> – lay out the steps that the paper will take and signal their order.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Pat Thomson, “writing the introduction to a journal articl”, 11 Jan 2016,</a:t>
            </a:r>
            <a:br>
              <a:rPr lang="en-US" sz="1000" smtClean="0"/>
            </a:b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https://patthomson.net/2016/01/11/writing-the-introduction-to-a-journal-article/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 langkah menuliskan pendahuluan esai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Hook your reader</a:t>
            </a:r>
          </a:p>
          <a:p>
            <a:r>
              <a:rPr lang="en-US" smtClean="0"/>
              <a:t>Step 2: Give background information</a:t>
            </a:r>
          </a:p>
          <a:p>
            <a:r>
              <a:rPr lang="en-US" smtClean="0"/>
              <a:t>Step 3: Present your thesis statement</a:t>
            </a:r>
          </a:p>
          <a:p>
            <a:r>
              <a:rPr lang="en-US" smtClean="0"/>
              <a:t>Step 4: Map your essay’s structure</a:t>
            </a:r>
          </a:p>
          <a:p>
            <a:r>
              <a:rPr lang="en-US" smtClean="0"/>
              <a:t>Step 5: Check and revise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 Shona McCombes, “How to Write an Essay Introduction | 4 Steps &amp; Examples”, Scribbr, 14 Sep 2022,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https://www.scribbr.com/academic-essay/introduction/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tips menulis pendahuluan yang efektif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smtClean="0"/>
              <a:t>Start broadly and then narrow down.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smtClean="0"/>
              <a:t>State the aims and importance.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smtClean="0"/>
              <a:t>Cite thoroughly but not excessively.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smtClean="0"/>
              <a:t>Avoid giving too many citations for one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smtClean="0"/>
              <a:t>Clearly state either your hypo-thesis or research question.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100" smtClean="0"/>
              <a:t>Consider giving an overview of the paper.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smtClean="0"/>
              <a:t>Keep it short.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smtClean="0"/>
              <a:t>Show, don't tell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smtClean="0"/>
              <a:t>Don't bury your readers in detail.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smtClean="0"/>
              <a:t>Check the journal requirements.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John Zepernick, “10 tips for writing an effective introduction to original research papers”, ThinkSCIENCE, 2022, </a:t>
            </a:r>
          </a:p>
          <a:p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https://thinkscience.co.jp/en/articles/effective-introductions-to-original-research</a:t>
            </a:r>
            <a:r>
              <a:rPr lang="en-US" sz="1000" smtClean="0"/>
              <a:t> [20220922].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tugas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Ringkasan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Terdapat berbagai sumber mengenai bagian-bagian makalah ilmiah, dengan bagian </a:t>
            </a:r>
            <a:r>
              <a:rPr lang="en-US" smtClean="0">
                <a:solidFill>
                  <a:srgbClr val="0070C0"/>
                </a:solidFill>
              </a:rPr>
              <a:t>Pendahuluan</a:t>
            </a:r>
            <a:r>
              <a:rPr lang="en-US" smtClean="0"/>
              <a:t> selalu disebutkan.</a:t>
            </a:r>
          </a:p>
          <a:p>
            <a:r>
              <a:rPr lang="en-US" smtClean="0"/>
              <a:t>Sub bagian dari bagian pendahuluan setidaknya meliputi: </a:t>
            </a:r>
            <a:r>
              <a:rPr lang="en-US" smtClean="0">
                <a:solidFill>
                  <a:srgbClr val="0070C0"/>
                </a:solidFill>
              </a:rPr>
              <a:t>Latar belakang umum</a:t>
            </a:r>
            <a:r>
              <a:rPr lang="en-US" smtClean="0"/>
              <a:t> dan </a:t>
            </a:r>
            <a:r>
              <a:rPr lang="en-US" smtClean="0">
                <a:solidFill>
                  <a:srgbClr val="0070C0"/>
                </a:solidFill>
              </a:rPr>
              <a:t>khusus</a:t>
            </a:r>
            <a:r>
              <a:rPr lang="en-US" smtClean="0"/>
              <a:t>, </a:t>
            </a:r>
            <a:r>
              <a:rPr lang="en-US" smtClean="0">
                <a:solidFill>
                  <a:srgbClr val="0070C0"/>
                </a:solidFill>
              </a:rPr>
              <a:t>kesenjangan pengetahuan</a:t>
            </a:r>
            <a:r>
              <a:rPr lang="en-US" smtClean="0"/>
              <a:t>, </a:t>
            </a:r>
            <a:r>
              <a:rPr lang="en-US" smtClean="0">
                <a:solidFill>
                  <a:srgbClr val="0070C0"/>
                </a:solidFill>
              </a:rPr>
              <a:t>tujuan</a:t>
            </a:r>
            <a:r>
              <a:rPr lang="en-US" smtClean="0"/>
              <a:t> penulisan makalah ilmiah, dan </a:t>
            </a:r>
            <a:r>
              <a:rPr lang="en-US" smtClean="0">
                <a:solidFill>
                  <a:srgbClr val="0070C0"/>
                </a:solidFill>
              </a:rPr>
              <a:t>kerangka</a:t>
            </a:r>
            <a:r>
              <a:rPr lang="en-US" smtClean="0"/>
              <a:t>nya.</a:t>
            </a:r>
          </a:p>
          <a:p>
            <a:r>
              <a:rPr lang="en-US" smtClean="0"/>
              <a:t>Jumlah </a:t>
            </a:r>
            <a:r>
              <a:rPr lang="en-US" smtClean="0">
                <a:solidFill>
                  <a:srgbClr val="0070C0"/>
                </a:solidFill>
              </a:rPr>
              <a:t>langkah-langkah</a:t>
            </a:r>
            <a:r>
              <a:rPr lang="en-US" smtClean="0"/>
              <a:t> membuat bagian Pendahuluan </a:t>
            </a:r>
            <a:r>
              <a:rPr lang="en-US" smtClean="0">
                <a:solidFill>
                  <a:srgbClr val="0070C0"/>
                </a:solidFill>
              </a:rPr>
              <a:t>mengikuti jumlah sub bagian</a:t>
            </a:r>
            <a:r>
              <a:rPr lang="en-US" smtClean="0"/>
              <a:t> yang dirujuk.</a:t>
            </a:r>
          </a:p>
          <a:p>
            <a:r>
              <a:rPr lang="en-US" smtClean="0"/>
              <a:t>Bagian </a:t>
            </a:r>
            <a:r>
              <a:rPr lang="en-US" smtClean="0">
                <a:solidFill>
                  <a:srgbClr val="0070C0"/>
                </a:solidFill>
              </a:rPr>
              <a:t>Pendahuluan ditulis terakhir</a:t>
            </a:r>
            <a:r>
              <a:rPr lang="en-US" smtClean="0"/>
              <a:t>, bisa juga </a:t>
            </a:r>
            <a:r>
              <a:rPr lang="en-US" smtClean="0">
                <a:solidFill>
                  <a:srgbClr val="0070C0"/>
                </a:solidFill>
              </a:rPr>
              <a:t>kerangka</a:t>
            </a:r>
            <a:r>
              <a:rPr lang="en-US" smtClean="0"/>
              <a:t>nya le-bih dahulu, baru kemudian </a:t>
            </a:r>
            <a:r>
              <a:rPr lang="en-US" smtClean="0">
                <a:solidFill>
                  <a:srgbClr val="0070C0"/>
                </a:solidFill>
              </a:rPr>
              <a:t>dikoreksi setelah makalah selesai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Silakan berdiskusi </a:t>
            </a:r>
            <a:r>
              <a:rPr lang="en-US" smtClean="0">
                <a:sym typeface="Wingdings" pitchFamily="2" charset="2"/>
              </a:rPr>
              <a:t>.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Kriteria tugas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54102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Kategori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Materi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Minimum jumlah soal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Tautan</a:t>
                      </a:r>
                      <a:r>
                        <a:rPr lang="en-US" baseline="0" smtClean="0"/>
                        <a:t> ke materi daring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Bagian-bagian jurnal ilmiah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Panjang</a:t>
                      </a:r>
                      <a:r>
                        <a:rPr lang="en-US" baseline="0" smtClean="0"/>
                        <a:t> bagian pendahuluan suatu jurnal ilmiah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Hal-hal dalam bagian pendahuluan suatu jurnal ilmiah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Urutan pengerjaan bagian-bagian jurnal ilmiah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Tautan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Edunex</a:t>
            </a:r>
            <a:br>
              <a:rPr lang="en-US" smtClean="0"/>
            </a:br>
            <a:r>
              <a:rPr lang="en-US" smtClean="0"/>
              <a:t>url </a:t>
            </a:r>
            <a:r>
              <a:rPr lang="en-US" sz="2200" smtClean="0">
                <a:hlinkClick r:id="rId2"/>
              </a:rPr>
              <a:t>https://edunex.itb.ac.id/courses/43542/preview/124039/55008</a:t>
            </a:r>
            <a:endParaRPr lang="en-US" sz="2200" smtClean="0"/>
          </a:p>
          <a:p>
            <a:r>
              <a:rPr lang="en-US" smtClean="0"/>
              <a:t>Waktu 120 menit</a:t>
            </a:r>
          </a:p>
          <a:p>
            <a:r>
              <a:rPr lang="en-US" smtClean="0"/>
              <a:t>Jumlah 5 soal</a:t>
            </a:r>
          </a:p>
          <a:p>
            <a:r>
              <a:rPr lang="en-US" smtClean="0"/>
              <a:t>Jenis essay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Capaian Belajar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Pengetahuan tentang bagian pendahuluan jurnal ilmiah (</a:t>
            </a:r>
            <a:r>
              <a:rPr lang="en-US" smtClean="0">
                <a:solidFill>
                  <a:srgbClr val="0070C0"/>
                </a:solidFill>
              </a:rPr>
              <a:t>+</a:t>
            </a:r>
            <a:r>
              <a:rPr lang="en-US" smtClean="0"/>
              <a:t>).</a:t>
            </a:r>
          </a:p>
          <a:p>
            <a:r>
              <a:rPr lang="en-US" smtClean="0"/>
              <a:t>Pemahaman tata cara penulisan.</a:t>
            </a:r>
          </a:p>
          <a:p>
            <a:r>
              <a:rPr lang="en-US" smtClean="0"/>
              <a:t>Kemampuan menuliskan jurnal ilmiah.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 (1-3)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Cantumkan setidaknya 10 tautan ke halaman web yang menjelaskan bagian pendahuluan dari suatu jurnal ilmiah.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Tuliskan bagian-bagian dari bagian pendahuluan suatu jurnal ilmiah. Tuliskan rujukan yang Anda gunakan.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Berapa panjangkah (dalam jumlah kata) bagian pendahuluan suatu jurnal ilmiah sebaiknya? Cantumkan referensi yang Anda gunakan.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 (4-5)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mtClean="0"/>
              <a:t>Apa hal-hal yang perlu dicantumkan dalam bagian pendahuluan suatu jurnal ilmiah? Cantumkan referensi yang Anda gunakan.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mtClean="0"/>
              <a:t>Sebutkan bagian-bagian dari suatu jurnal ilmiah, di mana bagaian pendahuluan termasuk di dalamnya. Bagaimana urutan pengerjaan bagian-bagian tersebut? Jelaskan. Cantumkan rujukan yang Anda gunakan.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NT6094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2022-09-22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“.. </a:t>
            </a:r>
            <a:br>
              <a:rPr lang="en-US" sz="1000" smtClean="0"/>
            </a:b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https://../</a:t>
            </a:r>
            <a:r>
              <a:rPr lang="en-US" sz="1000" smtClean="0"/>
              <a:t> [20220922].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Bagian-bagian makalah ilmiah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Bagian-bagian makalah ilmiah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Abstract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Methods</a:t>
            </a:r>
          </a:p>
          <a:p>
            <a:r>
              <a:rPr lang="en-US" smtClean="0"/>
              <a:t>Results</a:t>
            </a:r>
          </a:p>
          <a:p>
            <a:pPr lvl="1"/>
            <a:r>
              <a:rPr lang="en-US" smtClean="0"/>
              <a:t>Tables</a:t>
            </a:r>
          </a:p>
          <a:p>
            <a:pPr lvl="1"/>
            <a:r>
              <a:rPr lang="en-US" smtClean="0"/>
              <a:t>Figures</a:t>
            </a:r>
          </a:p>
          <a:p>
            <a:pPr lvl="2"/>
            <a:r>
              <a:rPr lang="en-US" smtClean="0"/>
              <a:t>Graphs and Histograms</a:t>
            </a:r>
          </a:p>
          <a:p>
            <a:pPr lvl="2"/>
            <a:r>
              <a:rPr lang="en-US" smtClean="0"/>
              <a:t>Drawings and Photographs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Discussion</a:t>
            </a:r>
          </a:p>
          <a:p>
            <a:r>
              <a:rPr lang="en-US" smtClean="0"/>
              <a:t>References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“BSCI 1510L Literature and Stats Guide: 3.2 Components of a scientific paper”, Jean and Alexander Heard Libraries, Vanderbilt University, 24 Aug 2020, url </a:t>
            </a:r>
            <a:r>
              <a:rPr lang="en-US" sz="1000" smtClean="0">
                <a:solidFill>
                  <a:srgbClr val="0070C0"/>
                </a:solidFill>
              </a:rPr>
              <a:t>https://researchguides.library.vanderbilt.edu/c.php?g=69346&amp;p=831743</a:t>
            </a:r>
            <a:r>
              <a:rPr lang="en-US" sz="1000" smtClean="0"/>
              <a:t> [20220922].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should be a </a:t>
            </a:r>
            <a:r>
              <a:rPr lang="en-US" smtClean="0">
                <a:solidFill>
                  <a:srgbClr val="0070C0"/>
                </a:solidFill>
              </a:rPr>
              <a:t>self-contained unit capable of being understood without the benefit of the text of the article</a:t>
            </a:r>
            <a:r>
              <a:rPr lang="en-US" smtClean="0"/>
              <a:t>.</a:t>
            </a:r>
          </a:p>
          <a:p>
            <a:r>
              <a:rPr lang="en-US" smtClean="0"/>
              <a:t>It essentially serves as an "</a:t>
            </a:r>
            <a:r>
              <a:rPr lang="en-US" smtClean="0">
                <a:solidFill>
                  <a:srgbClr val="0070C0"/>
                </a:solidFill>
              </a:rPr>
              <a:t>advertisement</a:t>
            </a:r>
            <a:r>
              <a:rPr lang="en-US" smtClean="0"/>
              <a:t>" for the paper that readers use to determine whether or not they actually want to wade through the entire paper or not.</a:t>
            </a:r>
          </a:p>
          <a:p>
            <a:r>
              <a:rPr lang="en-US" smtClean="0"/>
              <a:t>They are </a:t>
            </a:r>
            <a:r>
              <a:rPr lang="en-US" smtClean="0">
                <a:solidFill>
                  <a:srgbClr val="0070C0"/>
                </a:solidFill>
              </a:rPr>
              <a:t>generally freely available</a:t>
            </a:r>
            <a:r>
              <a:rPr lang="en-US" smtClean="0"/>
              <a:t> in electronic form and are often presented in the results of an electronic search.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It determines further action of the readers without access.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provides the </a:t>
            </a:r>
            <a:r>
              <a:rPr lang="en-US" smtClean="0">
                <a:solidFill>
                  <a:srgbClr val="0070C0"/>
                </a:solidFill>
              </a:rPr>
              <a:t>background information necessary to under-stand</a:t>
            </a:r>
            <a:r>
              <a:rPr lang="en-US" smtClean="0"/>
              <a:t> why the described experimental / computational / theo-retical approach was conducted. </a:t>
            </a:r>
          </a:p>
          <a:p>
            <a:r>
              <a:rPr lang="en-US" smtClean="0"/>
              <a:t>It should describe </a:t>
            </a:r>
            <a:r>
              <a:rPr lang="en-US" smtClean="0">
                <a:solidFill>
                  <a:srgbClr val="0070C0"/>
                </a:solidFill>
              </a:rPr>
              <a:t>previous research on the topic that has led to the unanswered questions being addressed</a:t>
            </a:r>
            <a:r>
              <a:rPr lang="en-US" smtClean="0"/>
              <a:t> by experimen-tal / computational / theoretical approach</a:t>
            </a:r>
          </a:p>
          <a:p>
            <a:r>
              <a:rPr lang="en-US" smtClean="0"/>
              <a:t>A good introduction should be </a:t>
            </a:r>
            <a:r>
              <a:rPr lang="en-US" smtClean="0">
                <a:solidFill>
                  <a:srgbClr val="0070C0"/>
                </a:solidFill>
              </a:rPr>
              <a:t>fairly heavy with citations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NT6094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2022-09-22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2738</Words>
  <Application>Microsoft Office PowerPoint</Application>
  <PresentationFormat>On-screen Show (16:9)</PresentationFormat>
  <Paragraphs>415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Jurnal: Pendahuluan</vt:lpstr>
      <vt:lpstr>Kerangka</vt:lpstr>
      <vt:lpstr>Slide 3</vt:lpstr>
      <vt:lpstr>Topik dan subtopik</vt:lpstr>
      <vt:lpstr>Capaian Belajar</vt:lpstr>
      <vt:lpstr>Slide 6</vt:lpstr>
      <vt:lpstr>Bagian-bagian makalah ilmiah</vt:lpstr>
      <vt:lpstr>Abstract</vt:lpstr>
      <vt:lpstr>Introduction</vt:lpstr>
      <vt:lpstr>Methods</vt:lpstr>
      <vt:lpstr>Results</vt:lpstr>
      <vt:lpstr>Discussion</vt:lpstr>
      <vt:lpstr>References</vt:lpstr>
      <vt:lpstr>Anatomi makalah ilmiah</vt:lpstr>
      <vt:lpstr>Slide 15</vt:lpstr>
      <vt:lpstr>Rentang ukuran bagian-bagian</vt:lpstr>
      <vt:lpstr>Slide 17</vt:lpstr>
      <vt:lpstr>Tulis terakhir</vt:lpstr>
      <vt:lpstr>Urutan penulisan makalah ilmiah</vt:lpstr>
      <vt:lpstr>Slide 20</vt:lpstr>
      <vt:lpstr>Tujuan</vt:lpstr>
      <vt:lpstr>Formula bagian pendahuluan</vt:lpstr>
      <vt:lpstr>Formula: General and specific backgrounds</vt:lpstr>
      <vt:lpstr>Formula: Knowledge gap</vt:lpstr>
      <vt:lpstr>Formula: Here we show…</vt:lpstr>
      <vt:lpstr>Slide 26</vt:lpstr>
      <vt:lpstr>Empat komponen utama</vt:lpstr>
      <vt:lpstr>Struktur corong</vt:lpstr>
      <vt:lpstr>Slide 29</vt:lpstr>
      <vt:lpstr>Sub bagian v1</vt:lpstr>
      <vt:lpstr>Sub bagian (lanj.)</vt:lpstr>
      <vt:lpstr>Sub bagian v1 (lanj.)</vt:lpstr>
      <vt:lpstr>Sub bagian v1 (lanj.)</vt:lpstr>
      <vt:lpstr>Sub bagian v1 (lanj.)</vt:lpstr>
      <vt:lpstr>Contoh lain (berbeda paragraf)</vt:lpstr>
      <vt:lpstr>Slide 36</vt:lpstr>
      <vt:lpstr>Sub bagian v2</vt:lpstr>
      <vt:lpstr>Sub bagian v3: Delapan elemen</vt:lpstr>
      <vt:lpstr>Sub bagian v4: Empat bagian penting</vt:lpstr>
      <vt:lpstr>Slide 40</vt:lpstr>
      <vt:lpstr>4 langkah menulis bagian pendahuluan</vt:lpstr>
      <vt:lpstr>4 langkah umum</vt:lpstr>
      <vt:lpstr>5 langkah menuliskan pendahuluan esai</vt:lpstr>
      <vt:lpstr>10 tips menulis pendahuluan yang efektif</vt:lpstr>
      <vt:lpstr>Slide 45</vt:lpstr>
      <vt:lpstr>Ringkasan</vt:lpstr>
      <vt:lpstr>Diskusi</vt:lpstr>
      <vt:lpstr>Kriteria tugas</vt:lpstr>
      <vt:lpstr>Tautan</vt:lpstr>
      <vt:lpstr>Pertanyaan (1-3)</vt:lpstr>
      <vt:lpstr>Pertanyaan (4-5)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1314</cp:revision>
  <dcterms:created xsi:type="dcterms:W3CDTF">2012-12-06T09:55:31Z</dcterms:created>
  <dcterms:modified xsi:type="dcterms:W3CDTF">2022-09-22T05:43:11Z</dcterms:modified>
</cp:coreProperties>
</file>