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3"/>
  </p:sldMasterIdLst>
  <p:sldIdLst>
    <p:sldId id="299" r:id="rId4"/>
  </p:sldIdLst>
  <p:sldSz cx="42479913" cy="30600650"/>
  <p:notesSz cx="6797675" cy="9872663"/>
  <p:defaultTextStyle>
    <a:defPPr>
      <a:defRPr lang="he-IL"/>
    </a:defPPr>
    <a:lvl1pPr marL="0" algn="r" defTabSz="3507821" rtl="1" eaLnBrk="1" latinLnBrk="0" hangingPunct="1">
      <a:defRPr sz="6905" kern="1200">
        <a:solidFill>
          <a:schemeClr val="tx1"/>
        </a:solidFill>
        <a:latin typeface="+mn-lt"/>
        <a:ea typeface="+mn-ea"/>
        <a:cs typeface="+mn-cs"/>
      </a:defRPr>
    </a:lvl1pPr>
    <a:lvl2pPr marL="1753911" algn="r" defTabSz="3507821" rtl="1" eaLnBrk="1" latinLnBrk="0" hangingPunct="1">
      <a:defRPr sz="6905" kern="1200">
        <a:solidFill>
          <a:schemeClr val="tx1"/>
        </a:solidFill>
        <a:latin typeface="+mn-lt"/>
        <a:ea typeface="+mn-ea"/>
        <a:cs typeface="+mn-cs"/>
      </a:defRPr>
    </a:lvl2pPr>
    <a:lvl3pPr marL="3507821" algn="r" defTabSz="3507821" rtl="1" eaLnBrk="1" latinLnBrk="0" hangingPunct="1">
      <a:defRPr sz="6905" kern="1200">
        <a:solidFill>
          <a:schemeClr val="tx1"/>
        </a:solidFill>
        <a:latin typeface="+mn-lt"/>
        <a:ea typeface="+mn-ea"/>
        <a:cs typeface="+mn-cs"/>
      </a:defRPr>
    </a:lvl3pPr>
    <a:lvl4pPr marL="5261732" algn="r" defTabSz="3507821" rtl="1" eaLnBrk="1" latinLnBrk="0" hangingPunct="1">
      <a:defRPr sz="6905" kern="1200">
        <a:solidFill>
          <a:schemeClr val="tx1"/>
        </a:solidFill>
        <a:latin typeface="+mn-lt"/>
        <a:ea typeface="+mn-ea"/>
        <a:cs typeface="+mn-cs"/>
      </a:defRPr>
    </a:lvl4pPr>
    <a:lvl5pPr marL="7015643" algn="r" defTabSz="3507821" rtl="1" eaLnBrk="1" latinLnBrk="0" hangingPunct="1">
      <a:defRPr sz="6905" kern="1200">
        <a:solidFill>
          <a:schemeClr val="tx1"/>
        </a:solidFill>
        <a:latin typeface="+mn-lt"/>
        <a:ea typeface="+mn-ea"/>
        <a:cs typeface="+mn-cs"/>
      </a:defRPr>
    </a:lvl5pPr>
    <a:lvl6pPr marL="8769553" algn="r" defTabSz="3507821" rtl="1" eaLnBrk="1" latinLnBrk="0" hangingPunct="1">
      <a:defRPr sz="6905" kern="1200">
        <a:solidFill>
          <a:schemeClr val="tx1"/>
        </a:solidFill>
        <a:latin typeface="+mn-lt"/>
        <a:ea typeface="+mn-ea"/>
        <a:cs typeface="+mn-cs"/>
      </a:defRPr>
    </a:lvl6pPr>
    <a:lvl7pPr marL="10523464" algn="r" defTabSz="3507821" rtl="1" eaLnBrk="1" latinLnBrk="0" hangingPunct="1">
      <a:defRPr sz="6905" kern="1200">
        <a:solidFill>
          <a:schemeClr val="tx1"/>
        </a:solidFill>
        <a:latin typeface="+mn-lt"/>
        <a:ea typeface="+mn-ea"/>
        <a:cs typeface="+mn-cs"/>
      </a:defRPr>
    </a:lvl7pPr>
    <a:lvl8pPr marL="12277374" algn="r" defTabSz="3507821" rtl="1" eaLnBrk="1" latinLnBrk="0" hangingPunct="1">
      <a:defRPr sz="6905" kern="1200">
        <a:solidFill>
          <a:schemeClr val="tx1"/>
        </a:solidFill>
        <a:latin typeface="+mn-lt"/>
        <a:ea typeface="+mn-ea"/>
        <a:cs typeface="+mn-cs"/>
      </a:defRPr>
    </a:lvl8pPr>
    <a:lvl9pPr marL="14031285" algn="r" defTabSz="3507821" rtl="1"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A5C183F-0B9A-9D82-CB1E-1EA3937DA774}" name="Nir Elenberg" initials="NE" userId="S::nir@afeka.ac.il::377cad1b-e1cf-45bd-8b54-665ab145126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12B26A"/>
    <a:srgbClr val="73BF43"/>
    <a:srgbClr val="8BC43D"/>
    <a:srgbClr val="6E2B8F"/>
    <a:srgbClr val="E57121"/>
    <a:srgbClr val="00AAE9"/>
    <a:srgbClr val="0157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609" autoAdjust="0"/>
    <p:restoredTop sz="94660"/>
  </p:normalViewPr>
  <p:slideViewPr>
    <p:cSldViewPr snapToGrid="0">
      <p:cViewPr varScale="1">
        <p:scale>
          <a:sx n="19" d="100"/>
          <a:sy n="19" d="100"/>
        </p:scale>
        <p:origin x="1248"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 Id="rId9" Type="http://schemas.microsoft.com/office/2018/10/relationships/authors" Targe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3185994" y="5008025"/>
            <a:ext cx="36107926" cy="10653560"/>
          </a:xfrm>
        </p:spPr>
        <p:txBody>
          <a:bodyPr anchor="b"/>
          <a:lstStyle>
            <a:lvl1pPr algn="ctr">
              <a:defRPr sz="26772"/>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5309989" y="16072427"/>
            <a:ext cx="31859935" cy="7388071"/>
          </a:xfrm>
        </p:spPr>
        <p:txBody>
          <a:bodyPr/>
          <a:lstStyle>
            <a:lvl1pPr marL="0" indent="0" algn="ctr">
              <a:buNone/>
              <a:defRPr sz="10709"/>
            </a:lvl1pPr>
            <a:lvl2pPr marL="2040026" indent="0" algn="ctr">
              <a:buNone/>
              <a:defRPr sz="8924"/>
            </a:lvl2pPr>
            <a:lvl3pPr marL="4080053" indent="0" algn="ctr">
              <a:buNone/>
              <a:defRPr sz="8032"/>
            </a:lvl3pPr>
            <a:lvl4pPr marL="6120079" indent="0" algn="ctr">
              <a:buNone/>
              <a:defRPr sz="7139"/>
            </a:lvl4pPr>
            <a:lvl5pPr marL="8160106" indent="0" algn="ctr">
              <a:buNone/>
              <a:defRPr sz="7139"/>
            </a:lvl5pPr>
            <a:lvl6pPr marL="10200132" indent="0" algn="ctr">
              <a:buNone/>
              <a:defRPr sz="7139"/>
            </a:lvl6pPr>
            <a:lvl7pPr marL="12240158" indent="0" algn="ctr">
              <a:buNone/>
              <a:defRPr sz="7139"/>
            </a:lvl7pPr>
            <a:lvl8pPr marL="14280185" indent="0" algn="ctr">
              <a:buNone/>
              <a:defRPr sz="7139"/>
            </a:lvl8pPr>
            <a:lvl9pPr marL="16320211" indent="0" algn="ctr">
              <a:buNone/>
              <a:defRPr sz="7139"/>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D1938E48-F708-4DD5-A3C4-8D7851AB3431}" type="datetimeFigureOut">
              <a:rPr lang="he-IL" smtClean="0"/>
              <a:t>כ"ח/ניסן/תשפ"ג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99851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1938E48-F708-4DD5-A3C4-8D7851AB3431}" type="datetimeFigureOut">
              <a:rPr lang="he-IL" smtClean="0"/>
              <a:t>כ"ח/ניסן/תשפ"ג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96662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399690" y="1629201"/>
            <a:ext cx="9159731" cy="25932636"/>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920496" y="1629201"/>
            <a:ext cx="26948195" cy="25932636"/>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1938E48-F708-4DD5-A3C4-8D7851AB3431}" type="datetimeFigureOut">
              <a:rPr lang="he-IL" smtClean="0"/>
              <a:t>כ"ח/ניסן/תשפ"ג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55467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1938E48-F708-4DD5-A3C4-8D7851AB3431}" type="datetimeFigureOut">
              <a:rPr lang="he-IL" smtClean="0"/>
              <a:t>כ"ח/ניסן/תשפ"ג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15154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898371" y="7628921"/>
            <a:ext cx="36638925" cy="12729018"/>
          </a:xfrm>
        </p:spPr>
        <p:txBody>
          <a:bodyPr anchor="b"/>
          <a:lstStyle>
            <a:lvl1pPr>
              <a:defRPr sz="26772"/>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898371" y="20478361"/>
            <a:ext cx="36638925" cy="6693890"/>
          </a:xfrm>
        </p:spPr>
        <p:txBody>
          <a:bodyPr/>
          <a:lstStyle>
            <a:lvl1pPr marL="0" indent="0">
              <a:buNone/>
              <a:defRPr sz="10709">
                <a:solidFill>
                  <a:schemeClr val="tx1"/>
                </a:solidFill>
              </a:defRPr>
            </a:lvl1pPr>
            <a:lvl2pPr marL="2040026" indent="0">
              <a:buNone/>
              <a:defRPr sz="8924">
                <a:solidFill>
                  <a:schemeClr val="tx1">
                    <a:tint val="75000"/>
                  </a:schemeClr>
                </a:solidFill>
              </a:defRPr>
            </a:lvl2pPr>
            <a:lvl3pPr marL="4080053" indent="0">
              <a:buNone/>
              <a:defRPr sz="8032">
                <a:solidFill>
                  <a:schemeClr val="tx1">
                    <a:tint val="75000"/>
                  </a:schemeClr>
                </a:solidFill>
              </a:defRPr>
            </a:lvl3pPr>
            <a:lvl4pPr marL="6120079" indent="0">
              <a:buNone/>
              <a:defRPr sz="7139">
                <a:solidFill>
                  <a:schemeClr val="tx1">
                    <a:tint val="75000"/>
                  </a:schemeClr>
                </a:solidFill>
              </a:defRPr>
            </a:lvl4pPr>
            <a:lvl5pPr marL="8160106" indent="0">
              <a:buNone/>
              <a:defRPr sz="7139">
                <a:solidFill>
                  <a:schemeClr val="tx1">
                    <a:tint val="75000"/>
                  </a:schemeClr>
                </a:solidFill>
              </a:defRPr>
            </a:lvl5pPr>
            <a:lvl6pPr marL="10200132" indent="0">
              <a:buNone/>
              <a:defRPr sz="7139">
                <a:solidFill>
                  <a:schemeClr val="tx1">
                    <a:tint val="75000"/>
                  </a:schemeClr>
                </a:solidFill>
              </a:defRPr>
            </a:lvl6pPr>
            <a:lvl7pPr marL="12240158" indent="0">
              <a:buNone/>
              <a:defRPr sz="7139">
                <a:solidFill>
                  <a:schemeClr val="tx1">
                    <a:tint val="75000"/>
                  </a:schemeClr>
                </a:solidFill>
              </a:defRPr>
            </a:lvl7pPr>
            <a:lvl8pPr marL="14280185" indent="0">
              <a:buNone/>
              <a:defRPr sz="7139">
                <a:solidFill>
                  <a:schemeClr val="tx1">
                    <a:tint val="75000"/>
                  </a:schemeClr>
                </a:solidFill>
              </a:defRPr>
            </a:lvl8pPr>
            <a:lvl9pPr marL="16320211" indent="0">
              <a:buNone/>
              <a:defRPr sz="7139">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1938E48-F708-4DD5-A3C4-8D7851AB3431}" type="datetimeFigureOut">
              <a:rPr lang="he-IL" smtClean="0"/>
              <a:t>כ"ח/ניסן/תשפ"ג</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190090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2920494" y="8146007"/>
            <a:ext cx="18053963" cy="1941583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21505456" y="8146007"/>
            <a:ext cx="18053963" cy="1941583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D1938E48-F708-4DD5-A3C4-8D7851AB3431}" type="datetimeFigureOut">
              <a:rPr lang="he-IL" smtClean="0"/>
              <a:t>כ"ח/ניסן/תשפ"ג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421584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2926027" y="1629208"/>
            <a:ext cx="36638925" cy="591471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926031" y="7501412"/>
            <a:ext cx="17970992" cy="3676326"/>
          </a:xfrm>
        </p:spPr>
        <p:txBody>
          <a:bodyPr anchor="b"/>
          <a:lstStyle>
            <a:lvl1pPr marL="0" indent="0">
              <a:buNone/>
              <a:defRPr sz="10709" b="1"/>
            </a:lvl1pPr>
            <a:lvl2pPr marL="2040026" indent="0">
              <a:buNone/>
              <a:defRPr sz="8924" b="1"/>
            </a:lvl2pPr>
            <a:lvl3pPr marL="4080053" indent="0">
              <a:buNone/>
              <a:defRPr sz="8032" b="1"/>
            </a:lvl3pPr>
            <a:lvl4pPr marL="6120079" indent="0">
              <a:buNone/>
              <a:defRPr sz="7139" b="1"/>
            </a:lvl4pPr>
            <a:lvl5pPr marL="8160106" indent="0">
              <a:buNone/>
              <a:defRPr sz="7139" b="1"/>
            </a:lvl5pPr>
            <a:lvl6pPr marL="10200132" indent="0">
              <a:buNone/>
              <a:defRPr sz="7139" b="1"/>
            </a:lvl6pPr>
            <a:lvl7pPr marL="12240158" indent="0">
              <a:buNone/>
              <a:defRPr sz="7139" b="1"/>
            </a:lvl7pPr>
            <a:lvl8pPr marL="14280185" indent="0">
              <a:buNone/>
              <a:defRPr sz="7139" b="1"/>
            </a:lvl8pPr>
            <a:lvl9pPr marL="16320211" indent="0">
              <a:buNone/>
              <a:defRPr sz="7139"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2926031" y="11177737"/>
            <a:ext cx="17970992" cy="164407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21505458" y="7501412"/>
            <a:ext cx="18059496" cy="3676326"/>
          </a:xfrm>
        </p:spPr>
        <p:txBody>
          <a:bodyPr anchor="b"/>
          <a:lstStyle>
            <a:lvl1pPr marL="0" indent="0">
              <a:buNone/>
              <a:defRPr sz="10709" b="1"/>
            </a:lvl1pPr>
            <a:lvl2pPr marL="2040026" indent="0">
              <a:buNone/>
              <a:defRPr sz="8924" b="1"/>
            </a:lvl2pPr>
            <a:lvl3pPr marL="4080053" indent="0">
              <a:buNone/>
              <a:defRPr sz="8032" b="1"/>
            </a:lvl3pPr>
            <a:lvl4pPr marL="6120079" indent="0">
              <a:buNone/>
              <a:defRPr sz="7139" b="1"/>
            </a:lvl4pPr>
            <a:lvl5pPr marL="8160106" indent="0">
              <a:buNone/>
              <a:defRPr sz="7139" b="1"/>
            </a:lvl5pPr>
            <a:lvl6pPr marL="10200132" indent="0">
              <a:buNone/>
              <a:defRPr sz="7139" b="1"/>
            </a:lvl6pPr>
            <a:lvl7pPr marL="12240158" indent="0">
              <a:buNone/>
              <a:defRPr sz="7139" b="1"/>
            </a:lvl7pPr>
            <a:lvl8pPr marL="14280185" indent="0">
              <a:buNone/>
              <a:defRPr sz="7139" b="1"/>
            </a:lvl8pPr>
            <a:lvl9pPr marL="16320211" indent="0">
              <a:buNone/>
              <a:defRPr sz="7139"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21505458" y="11177737"/>
            <a:ext cx="18059496" cy="164407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D1938E48-F708-4DD5-A3C4-8D7851AB3431}" type="datetimeFigureOut">
              <a:rPr lang="he-IL" smtClean="0"/>
              <a:t>כ"ח/ניסן/תשפ"ג</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3128251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D1938E48-F708-4DD5-A3C4-8D7851AB3431}" type="datetimeFigureOut">
              <a:rPr lang="he-IL" smtClean="0"/>
              <a:t>כ"ח/ניסן/תשפ"ג</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668791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38E48-F708-4DD5-A3C4-8D7851AB3431}" type="datetimeFigureOut">
              <a:rPr lang="he-IL" smtClean="0"/>
              <a:t>כ"ח/ניסן/תשפ"ג</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3441676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926027" y="2040043"/>
            <a:ext cx="13700878" cy="7140152"/>
          </a:xfrm>
        </p:spPr>
        <p:txBody>
          <a:bodyPr anchor="b"/>
          <a:lstStyle>
            <a:lvl1pPr>
              <a:defRPr sz="14278"/>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8059496" y="4405934"/>
            <a:ext cx="21505456" cy="21746295"/>
          </a:xfrm>
        </p:spPr>
        <p:txBody>
          <a:bodyPr/>
          <a:lstStyle>
            <a:lvl1pPr>
              <a:defRPr sz="14278"/>
            </a:lvl1pPr>
            <a:lvl2pPr>
              <a:defRPr sz="12494"/>
            </a:lvl2pPr>
            <a:lvl3pPr>
              <a:defRPr sz="10709"/>
            </a:lvl3pPr>
            <a:lvl4pPr>
              <a:defRPr sz="8924"/>
            </a:lvl4pPr>
            <a:lvl5pPr>
              <a:defRPr sz="8924"/>
            </a:lvl5pPr>
            <a:lvl6pPr>
              <a:defRPr sz="8924"/>
            </a:lvl6pPr>
            <a:lvl7pPr>
              <a:defRPr sz="8924"/>
            </a:lvl7pPr>
            <a:lvl8pPr>
              <a:defRPr sz="8924"/>
            </a:lvl8pPr>
            <a:lvl9pPr>
              <a:defRPr sz="8924"/>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2926027" y="9180195"/>
            <a:ext cx="13700878" cy="17007447"/>
          </a:xfrm>
        </p:spPr>
        <p:txBody>
          <a:bodyPr/>
          <a:lstStyle>
            <a:lvl1pPr marL="0" indent="0">
              <a:buNone/>
              <a:defRPr sz="7139"/>
            </a:lvl1pPr>
            <a:lvl2pPr marL="2040026" indent="0">
              <a:buNone/>
              <a:defRPr sz="6247"/>
            </a:lvl2pPr>
            <a:lvl3pPr marL="4080053" indent="0">
              <a:buNone/>
              <a:defRPr sz="5354"/>
            </a:lvl3pPr>
            <a:lvl4pPr marL="6120079" indent="0">
              <a:buNone/>
              <a:defRPr sz="4462"/>
            </a:lvl4pPr>
            <a:lvl5pPr marL="8160106" indent="0">
              <a:buNone/>
              <a:defRPr sz="4462"/>
            </a:lvl5pPr>
            <a:lvl6pPr marL="10200132" indent="0">
              <a:buNone/>
              <a:defRPr sz="4462"/>
            </a:lvl6pPr>
            <a:lvl7pPr marL="12240158" indent="0">
              <a:buNone/>
              <a:defRPr sz="4462"/>
            </a:lvl7pPr>
            <a:lvl8pPr marL="14280185" indent="0">
              <a:buNone/>
              <a:defRPr sz="4462"/>
            </a:lvl8pPr>
            <a:lvl9pPr marL="16320211" indent="0">
              <a:buNone/>
              <a:defRPr sz="4462"/>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1938E48-F708-4DD5-A3C4-8D7851AB3431}" type="datetimeFigureOut">
              <a:rPr lang="he-IL" smtClean="0"/>
              <a:t>כ"ח/ניסן/תשפ"ג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327209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926027" y="2040043"/>
            <a:ext cx="13700878" cy="7140152"/>
          </a:xfrm>
        </p:spPr>
        <p:txBody>
          <a:bodyPr anchor="b"/>
          <a:lstStyle>
            <a:lvl1pPr>
              <a:defRPr sz="14278"/>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8059496" y="4405934"/>
            <a:ext cx="21505456" cy="21746295"/>
          </a:xfrm>
        </p:spPr>
        <p:txBody>
          <a:bodyPr anchor="t"/>
          <a:lstStyle>
            <a:lvl1pPr marL="0" indent="0">
              <a:buNone/>
              <a:defRPr sz="14278"/>
            </a:lvl1pPr>
            <a:lvl2pPr marL="2040026" indent="0">
              <a:buNone/>
              <a:defRPr sz="12494"/>
            </a:lvl2pPr>
            <a:lvl3pPr marL="4080053" indent="0">
              <a:buNone/>
              <a:defRPr sz="10709"/>
            </a:lvl3pPr>
            <a:lvl4pPr marL="6120079" indent="0">
              <a:buNone/>
              <a:defRPr sz="8924"/>
            </a:lvl4pPr>
            <a:lvl5pPr marL="8160106" indent="0">
              <a:buNone/>
              <a:defRPr sz="8924"/>
            </a:lvl5pPr>
            <a:lvl6pPr marL="10200132" indent="0">
              <a:buNone/>
              <a:defRPr sz="8924"/>
            </a:lvl6pPr>
            <a:lvl7pPr marL="12240158" indent="0">
              <a:buNone/>
              <a:defRPr sz="8924"/>
            </a:lvl7pPr>
            <a:lvl8pPr marL="14280185" indent="0">
              <a:buNone/>
              <a:defRPr sz="8924"/>
            </a:lvl8pPr>
            <a:lvl9pPr marL="16320211" indent="0">
              <a:buNone/>
              <a:defRPr sz="8924"/>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2926027" y="9180195"/>
            <a:ext cx="13700878" cy="17007447"/>
          </a:xfrm>
        </p:spPr>
        <p:txBody>
          <a:bodyPr/>
          <a:lstStyle>
            <a:lvl1pPr marL="0" indent="0">
              <a:buNone/>
              <a:defRPr sz="7139"/>
            </a:lvl1pPr>
            <a:lvl2pPr marL="2040026" indent="0">
              <a:buNone/>
              <a:defRPr sz="6247"/>
            </a:lvl2pPr>
            <a:lvl3pPr marL="4080053" indent="0">
              <a:buNone/>
              <a:defRPr sz="5354"/>
            </a:lvl3pPr>
            <a:lvl4pPr marL="6120079" indent="0">
              <a:buNone/>
              <a:defRPr sz="4462"/>
            </a:lvl4pPr>
            <a:lvl5pPr marL="8160106" indent="0">
              <a:buNone/>
              <a:defRPr sz="4462"/>
            </a:lvl5pPr>
            <a:lvl6pPr marL="10200132" indent="0">
              <a:buNone/>
              <a:defRPr sz="4462"/>
            </a:lvl6pPr>
            <a:lvl7pPr marL="12240158" indent="0">
              <a:buNone/>
              <a:defRPr sz="4462"/>
            </a:lvl7pPr>
            <a:lvl8pPr marL="14280185" indent="0">
              <a:buNone/>
              <a:defRPr sz="4462"/>
            </a:lvl8pPr>
            <a:lvl9pPr marL="16320211" indent="0">
              <a:buNone/>
              <a:defRPr sz="4462"/>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1938E48-F708-4DD5-A3C4-8D7851AB3431}" type="datetimeFigureOut">
              <a:rPr lang="he-IL" smtClean="0"/>
              <a:t>כ"ח/ניסן/תשפ"ג</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2646303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20494" y="1629208"/>
            <a:ext cx="36638925" cy="5914711"/>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920494" y="8146007"/>
            <a:ext cx="36638925" cy="19415831"/>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2920494" y="28362276"/>
            <a:ext cx="9557980" cy="1629201"/>
          </a:xfrm>
          <a:prstGeom prst="rect">
            <a:avLst/>
          </a:prstGeom>
        </p:spPr>
        <p:txBody>
          <a:bodyPr vert="horz" lIns="91440" tIns="45720" rIns="91440" bIns="45720" rtlCol="0" anchor="ctr"/>
          <a:lstStyle>
            <a:lvl1pPr algn="l">
              <a:defRPr sz="5354">
                <a:solidFill>
                  <a:schemeClr val="tx1">
                    <a:tint val="75000"/>
                  </a:schemeClr>
                </a:solidFill>
              </a:defRPr>
            </a:lvl1pPr>
          </a:lstStyle>
          <a:p>
            <a:fld id="{D1938E48-F708-4DD5-A3C4-8D7851AB3431}" type="datetimeFigureOut">
              <a:rPr lang="he-IL" smtClean="0"/>
              <a:t>כ"ח/ניסן/תשפ"ג</a:t>
            </a:fld>
            <a:endParaRPr lang="he-IL"/>
          </a:p>
        </p:txBody>
      </p:sp>
      <p:sp>
        <p:nvSpPr>
          <p:cNvPr id="5" name="Footer Placeholder 4"/>
          <p:cNvSpPr>
            <a:spLocks noGrp="1"/>
          </p:cNvSpPr>
          <p:nvPr>
            <p:ph type="ftr" sz="quarter" idx="3"/>
          </p:nvPr>
        </p:nvSpPr>
        <p:spPr>
          <a:xfrm>
            <a:off x="14071471" y="28362276"/>
            <a:ext cx="14336971" cy="1629201"/>
          </a:xfrm>
          <a:prstGeom prst="rect">
            <a:avLst/>
          </a:prstGeom>
        </p:spPr>
        <p:txBody>
          <a:bodyPr vert="horz" lIns="91440" tIns="45720" rIns="91440" bIns="45720" rtlCol="0" anchor="ctr"/>
          <a:lstStyle>
            <a:lvl1pPr algn="ctr">
              <a:defRPr sz="5354">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30001439" y="28362276"/>
            <a:ext cx="9557980" cy="1629201"/>
          </a:xfrm>
          <a:prstGeom prst="rect">
            <a:avLst/>
          </a:prstGeom>
        </p:spPr>
        <p:txBody>
          <a:bodyPr vert="horz" lIns="91440" tIns="45720" rIns="91440" bIns="45720" rtlCol="0" anchor="ctr"/>
          <a:lstStyle>
            <a:lvl1pPr algn="r">
              <a:defRPr sz="5354">
                <a:solidFill>
                  <a:schemeClr val="tx1">
                    <a:tint val="75000"/>
                  </a:schemeClr>
                </a:solidFill>
              </a:defRPr>
            </a:lvl1pPr>
          </a:lstStyle>
          <a:p>
            <a:fld id="{454F0D2A-E218-47E0-A883-B788501C2BBC}" type="slidenum">
              <a:rPr lang="he-IL" smtClean="0"/>
              <a:t>‹#›</a:t>
            </a:fld>
            <a:endParaRPr lang="he-IL"/>
          </a:p>
        </p:txBody>
      </p:sp>
    </p:spTree>
    <p:extLst>
      <p:ext uri="{BB962C8B-B14F-4D97-AF65-F5344CB8AC3E}">
        <p14:creationId xmlns:p14="http://schemas.microsoft.com/office/powerpoint/2010/main" val="10290251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80053" rtl="1" eaLnBrk="1" latinLnBrk="0" hangingPunct="1">
        <a:lnSpc>
          <a:spcPct val="90000"/>
        </a:lnSpc>
        <a:spcBef>
          <a:spcPct val="0"/>
        </a:spcBef>
        <a:buNone/>
        <a:defRPr sz="19633" kern="1200">
          <a:solidFill>
            <a:schemeClr val="tx1"/>
          </a:solidFill>
          <a:latin typeface="+mj-lt"/>
          <a:ea typeface="+mj-ea"/>
          <a:cs typeface="+mj-cs"/>
        </a:defRPr>
      </a:lvl1pPr>
    </p:titleStyle>
    <p:bodyStyle>
      <a:lvl1pPr marL="1020013" indent="-1020013" algn="r" defTabSz="4080053" rtl="1" eaLnBrk="1" latinLnBrk="0" hangingPunct="1">
        <a:lnSpc>
          <a:spcPct val="90000"/>
        </a:lnSpc>
        <a:spcBef>
          <a:spcPts val="4462"/>
        </a:spcBef>
        <a:buFont typeface="Arial" panose="020B0604020202020204" pitchFamily="34" charset="0"/>
        <a:buChar char="•"/>
        <a:defRPr sz="12494" kern="1200">
          <a:solidFill>
            <a:schemeClr val="tx1"/>
          </a:solidFill>
          <a:latin typeface="+mn-lt"/>
          <a:ea typeface="+mn-ea"/>
          <a:cs typeface="+mn-cs"/>
        </a:defRPr>
      </a:lvl1pPr>
      <a:lvl2pPr marL="3060040" indent="-1020013" algn="r" defTabSz="4080053" rtl="1" eaLnBrk="1" latinLnBrk="0" hangingPunct="1">
        <a:lnSpc>
          <a:spcPct val="90000"/>
        </a:lnSpc>
        <a:spcBef>
          <a:spcPts val="2231"/>
        </a:spcBef>
        <a:buFont typeface="Arial" panose="020B0604020202020204" pitchFamily="34" charset="0"/>
        <a:buChar char="•"/>
        <a:defRPr sz="10709" kern="1200">
          <a:solidFill>
            <a:schemeClr val="tx1"/>
          </a:solidFill>
          <a:latin typeface="+mn-lt"/>
          <a:ea typeface="+mn-ea"/>
          <a:cs typeface="+mn-cs"/>
        </a:defRPr>
      </a:lvl2pPr>
      <a:lvl3pPr marL="5100066" indent="-1020013" algn="r" defTabSz="4080053" rtl="1" eaLnBrk="1" latinLnBrk="0" hangingPunct="1">
        <a:lnSpc>
          <a:spcPct val="90000"/>
        </a:lnSpc>
        <a:spcBef>
          <a:spcPts val="2231"/>
        </a:spcBef>
        <a:buFont typeface="Arial" panose="020B0604020202020204" pitchFamily="34" charset="0"/>
        <a:buChar char="•"/>
        <a:defRPr sz="8924" kern="1200">
          <a:solidFill>
            <a:schemeClr val="tx1"/>
          </a:solidFill>
          <a:latin typeface="+mn-lt"/>
          <a:ea typeface="+mn-ea"/>
          <a:cs typeface="+mn-cs"/>
        </a:defRPr>
      </a:lvl3pPr>
      <a:lvl4pPr marL="7140092"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4pPr>
      <a:lvl5pPr marL="9180119"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5pPr>
      <a:lvl6pPr marL="11220145"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6pPr>
      <a:lvl7pPr marL="13260172"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7pPr>
      <a:lvl8pPr marL="15300198"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8pPr>
      <a:lvl9pPr marL="17340224"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9pPr>
    </p:bodyStyle>
    <p:otherStyle>
      <a:defPPr>
        <a:defRPr lang="en-US"/>
      </a:defPPr>
      <a:lvl1pPr marL="0" algn="r" defTabSz="4080053" rtl="1" eaLnBrk="1" latinLnBrk="0" hangingPunct="1">
        <a:defRPr sz="8032" kern="1200">
          <a:solidFill>
            <a:schemeClr val="tx1"/>
          </a:solidFill>
          <a:latin typeface="+mn-lt"/>
          <a:ea typeface="+mn-ea"/>
          <a:cs typeface="+mn-cs"/>
        </a:defRPr>
      </a:lvl1pPr>
      <a:lvl2pPr marL="2040026" algn="r" defTabSz="4080053" rtl="1" eaLnBrk="1" latinLnBrk="0" hangingPunct="1">
        <a:defRPr sz="8032" kern="1200">
          <a:solidFill>
            <a:schemeClr val="tx1"/>
          </a:solidFill>
          <a:latin typeface="+mn-lt"/>
          <a:ea typeface="+mn-ea"/>
          <a:cs typeface="+mn-cs"/>
        </a:defRPr>
      </a:lvl2pPr>
      <a:lvl3pPr marL="4080053" algn="r" defTabSz="4080053" rtl="1" eaLnBrk="1" latinLnBrk="0" hangingPunct="1">
        <a:defRPr sz="8032" kern="1200">
          <a:solidFill>
            <a:schemeClr val="tx1"/>
          </a:solidFill>
          <a:latin typeface="+mn-lt"/>
          <a:ea typeface="+mn-ea"/>
          <a:cs typeface="+mn-cs"/>
        </a:defRPr>
      </a:lvl3pPr>
      <a:lvl4pPr marL="6120079" algn="r" defTabSz="4080053" rtl="1" eaLnBrk="1" latinLnBrk="0" hangingPunct="1">
        <a:defRPr sz="8032" kern="1200">
          <a:solidFill>
            <a:schemeClr val="tx1"/>
          </a:solidFill>
          <a:latin typeface="+mn-lt"/>
          <a:ea typeface="+mn-ea"/>
          <a:cs typeface="+mn-cs"/>
        </a:defRPr>
      </a:lvl4pPr>
      <a:lvl5pPr marL="8160106" algn="r" defTabSz="4080053" rtl="1" eaLnBrk="1" latinLnBrk="0" hangingPunct="1">
        <a:defRPr sz="8032" kern="1200">
          <a:solidFill>
            <a:schemeClr val="tx1"/>
          </a:solidFill>
          <a:latin typeface="+mn-lt"/>
          <a:ea typeface="+mn-ea"/>
          <a:cs typeface="+mn-cs"/>
        </a:defRPr>
      </a:lvl5pPr>
      <a:lvl6pPr marL="10200132" algn="r" defTabSz="4080053" rtl="1" eaLnBrk="1" latinLnBrk="0" hangingPunct="1">
        <a:defRPr sz="8032" kern="1200">
          <a:solidFill>
            <a:schemeClr val="tx1"/>
          </a:solidFill>
          <a:latin typeface="+mn-lt"/>
          <a:ea typeface="+mn-ea"/>
          <a:cs typeface="+mn-cs"/>
        </a:defRPr>
      </a:lvl6pPr>
      <a:lvl7pPr marL="12240158" algn="r" defTabSz="4080053" rtl="1" eaLnBrk="1" latinLnBrk="0" hangingPunct="1">
        <a:defRPr sz="8032" kern="1200">
          <a:solidFill>
            <a:schemeClr val="tx1"/>
          </a:solidFill>
          <a:latin typeface="+mn-lt"/>
          <a:ea typeface="+mn-ea"/>
          <a:cs typeface="+mn-cs"/>
        </a:defRPr>
      </a:lvl7pPr>
      <a:lvl8pPr marL="14280185" algn="r" defTabSz="4080053" rtl="1" eaLnBrk="1" latinLnBrk="0" hangingPunct="1">
        <a:defRPr sz="8032" kern="1200">
          <a:solidFill>
            <a:schemeClr val="tx1"/>
          </a:solidFill>
          <a:latin typeface="+mn-lt"/>
          <a:ea typeface="+mn-ea"/>
          <a:cs typeface="+mn-cs"/>
        </a:defRPr>
      </a:lvl8pPr>
      <a:lvl9pPr marL="16320211" algn="r" defTabSz="4080053" rtl="1" eaLnBrk="1" latinLnBrk="0" hangingPunct="1">
        <a:defRPr sz="803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9D3825EF-6D91-8003-2757-D74EF0B281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42479913" cy="30598827"/>
          </a:xfrm>
          <a:prstGeom prst="rect">
            <a:avLst/>
          </a:prstGeom>
        </p:spPr>
      </p:pic>
      <p:sp>
        <p:nvSpPr>
          <p:cNvPr id="12" name="TextBox 11"/>
          <p:cNvSpPr txBox="1"/>
          <p:nvPr/>
        </p:nvSpPr>
        <p:spPr>
          <a:xfrm>
            <a:off x="4586651" y="815144"/>
            <a:ext cx="16208624" cy="1446550"/>
          </a:xfrm>
          <a:prstGeom prst="rect">
            <a:avLst/>
          </a:prstGeom>
          <a:noFill/>
        </p:spPr>
        <p:txBody>
          <a:bodyPr wrap="square" rtlCol="1" anchor="ctr" anchorCtr="0">
            <a:spAutoFit/>
          </a:bodyPr>
          <a:lstStyle/>
          <a:p>
            <a:r>
              <a:rPr lang="he-IL" sz="4400" b="1">
                <a:solidFill>
                  <a:schemeClr val="bg1"/>
                </a:solidFill>
              </a:rPr>
              <a:t>אמיר </a:t>
            </a:r>
            <a:r>
              <a:rPr lang="he-IL" sz="4400" b="1" dirty="0">
                <a:solidFill>
                  <a:schemeClr val="bg1"/>
                </a:solidFill>
              </a:rPr>
              <a:t>פלג, אופק רודיך</a:t>
            </a:r>
          </a:p>
          <a:p>
            <a:r>
              <a:rPr lang="he-IL" sz="4400" b="1" dirty="0">
                <a:solidFill>
                  <a:schemeClr val="bg1"/>
                </a:solidFill>
              </a:rPr>
              <a:t>מנחה: ד"ר דינה גורן בר</a:t>
            </a:r>
          </a:p>
        </p:txBody>
      </p:sp>
      <p:sp>
        <p:nvSpPr>
          <p:cNvPr id="13" name="TextBox 12"/>
          <p:cNvSpPr txBox="1"/>
          <p:nvPr/>
        </p:nvSpPr>
        <p:spPr>
          <a:xfrm>
            <a:off x="25613933" y="743171"/>
            <a:ext cx="9410700" cy="1569660"/>
          </a:xfrm>
          <a:prstGeom prst="rect">
            <a:avLst/>
          </a:prstGeom>
          <a:noFill/>
        </p:spPr>
        <p:txBody>
          <a:bodyPr wrap="square" rtlCol="1">
            <a:spAutoFit/>
          </a:bodyPr>
          <a:lstStyle/>
          <a:p>
            <a:r>
              <a:rPr lang="he-IL" sz="9600" dirty="0">
                <a:solidFill>
                  <a:schemeClr val="bg1"/>
                </a:solidFill>
              </a:rPr>
              <a:t>| מדעי המחשב</a:t>
            </a:r>
          </a:p>
        </p:txBody>
      </p:sp>
      <p:sp>
        <p:nvSpPr>
          <p:cNvPr id="14" name="TextBox 13"/>
          <p:cNvSpPr txBox="1"/>
          <p:nvPr/>
        </p:nvSpPr>
        <p:spPr>
          <a:xfrm>
            <a:off x="21907500" y="3810000"/>
            <a:ext cx="17564100" cy="1107996"/>
          </a:xfrm>
          <a:prstGeom prst="rect">
            <a:avLst/>
          </a:prstGeom>
          <a:noFill/>
        </p:spPr>
        <p:txBody>
          <a:bodyPr wrap="square" rtlCol="1">
            <a:spAutoFit/>
          </a:bodyPr>
          <a:lstStyle/>
          <a:p>
            <a:r>
              <a:rPr lang="he-IL" sz="6600" b="1" dirty="0">
                <a:solidFill>
                  <a:srgbClr val="12B26A"/>
                </a:solidFill>
              </a:rPr>
              <a:t>זיהוי שטרות מזויפים</a:t>
            </a:r>
          </a:p>
        </p:txBody>
      </p:sp>
      <p:sp>
        <p:nvSpPr>
          <p:cNvPr id="16" name="TextBox 15">
            <a:extLst>
              <a:ext uri="{FF2B5EF4-FFF2-40B4-BE49-F238E27FC236}">
                <a16:creationId xmlns:a16="http://schemas.microsoft.com/office/drawing/2014/main" id="{E1430865-316C-4E7D-AC90-3F49B8DD7F8B}"/>
              </a:ext>
            </a:extLst>
          </p:cNvPr>
          <p:cNvSpPr txBox="1"/>
          <p:nvPr/>
        </p:nvSpPr>
        <p:spPr>
          <a:xfrm>
            <a:off x="21847424" y="13132623"/>
            <a:ext cx="17602200" cy="4294028"/>
          </a:xfrm>
          <a:prstGeom prst="rect">
            <a:avLst/>
          </a:prstGeom>
          <a:noFill/>
        </p:spPr>
        <p:txBody>
          <a:bodyPr wrap="square" rtlCol="1">
            <a:noAutofit/>
          </a:bodyPr>
          <a:lstStyle/>
          <a:p>
            <a:r>
              <a:rPr lang="he-IL" sz="3600" dirty="0"/>
              <a:t>מטרת המערכת היא יצירת מערכת המאפשרת לכל משתמש להזין שטר ובשניות בודדות לקבל תוצאה שאומרת האם השטר אמיתי או מזויף (לפי רמת דיוק).</a:t>
            </a:r>
          </a:p>
          <a:p>
            <a:r>
              <a:rPr lang="he-IL" sz="3600" dirty="0"/>
              <a:t>קהל היעד של המערכת הוא כל אדם המעוניין לזהות את השטר שברשותו, ללא כל צורך באינטרנט או בטכנולוגיות נוספות למעט מכשיר נייד בעל מצלמה.</a:t>
            </a:r>
          </a:p>
        </p:txBody>
      </p:sp>
      <p:sp>
        <p:nvSpPr>
          <p:cNvPr id="20" name="TextBox 19">
            <a:extLst>
              <a:ext uri="{FF2B5EF4-FFF2-40B4-BE49-F238E27FC236}">
                <a16:creationId xmlns:a16="http://schemas.microsoft.com/office/drawing/2014/main" id="{1EAFA86E-2DFA-45F2-93A7-E0A7FF1A1186}"/>
              </a:ext>
            </a:extLst>
          </p:cNvPr>
          <p:cNvSpPr txBox="1"/>
          <p:nvPr/>
        </p:nvSpPr>
        <p:spPr>
          <a:xfrm>
            <a:off x="36325424" y="11608204"/>
            <a:ext cx="3146176" cy="923330"/>
          </a:xfrm>
          <a:prstGeom prst="rect">
            <a:avLst/>
          </a:prstGeom>
          <a:solidFill>
            <a:srgbClr val="12B26A"/>
          </a:solidFill>
        </p:spPr>
        <p:txBody>
          <a:bodyPr wrap="square" rtlCol="1">
            <a:spAutoFit/>
          </a:bodyPr>
          <a:lstStyle/>
          <a:p>
            <a:pPr algn="just"/>
            <a:r>
              <a:rPr lang="he-IL" sz="5400" b="1" dirty="0">
                <a:solidFill>
                  <a:schemeClr val="bg1"/>
                </a:solidFill>
              </a:rPr>
              <a:t>2. מטרות</a:t>
            </a:r>
          </a:p>
        </p:txBody>
      </p:sp>
      <p:sp>
        <p:nvSpPr>
          <p:cNvPr id="5" name="מלבן 4">
            <a:extLst>
              <a:ext uri="{FF2B5EF4-FFF2-40B4-BE49-F238E27FC236}">
                <a16:creationId xmlns:a16="http://schemas.microsoft.com/office/drawing/2014/main" id="{36A283CD-CB39-1129-0265-4DB70490585A}"/>
              </a:ext>
            </a:extLst>
          </p:cNvPr>
          <p:cNvSpPr/>
          <p:nvPr/>
        </p:nvSpPr>
        <p:spPr>
          <a:xfrm>
            <a:off x="21640800" y="6228098"/>
            <a:ext cx="18144478" cy="50788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27" name="TextBox 26">
            <a:extLst>
              <a:ext uri="{FF2B5EF4-FFF2-40B4-BE49-F238E27FC236}">
                <a16:creationId xmlns:a16="http://schemas.microsoft.com/office/drawing/2014/main" id="{5D18E6A9-9C22-4E65-B9C4-3259241905ED}"/>
              </a:ext>
            </a:extLst>
          </p:cNvPr>
          <p:cNvSpPr txBox="1"/>
          <p:nvPr/>
        </p:nvSpPr>
        <p:spPr>
          <a:xfrm>
            <a:off x="2870075" y="18020960"/>
            <a:ext cx="17602200" cy="10589406"/>
          </a:xfrm>
          <a:prstGeom prst="rect">
            <a:avLst/>
          </a:prstGeom>
          <a:noFill/>
        </p:spPr>
        <p:txBody>
          <a:bodyPr wrap="square" rtlCol="1">
            <a:noAutofit/>
          </a:bodyPr>
          <a:lstStyle/>
          <a:p>
            <a:pPr algn="just" rtl="1">
              <a:lnSpc>
                <a:spcPct val="150000"/>
              </a:lnSpc>
            </a:pPr>
            <a:r>
              <a:rPr lang="he-IL" sz="3600" dirty="0">
                <a:latin typeface="Cascadia Mono" panose="020B0609020000020004" pitchFamily="49" charset="0"/>
              </a:rPr>
              <a:t>התחלנו את הפרויקט עם מאגר נתונים טוב ומפורט, אך עקב אילוצים נאלצנו להחליף למאגר הנתונים הנוכחי, שאיתו ביצענו את הפרויקט. אנו מודעים לכך שמאגר הנתונים אינו המאגר האולטימטיבי אך מרגישים שיחד עם המגבלות הצלחנו להפיק את המיטב עם המידע הקיים במאגר זה. </a:t>
            </a:r>
          </a:p>
          <a:p>
            <a:pPr algn="just" rtl="1">
              <a:lnSpc>
                <a:spcPct val="150000"/>
              </a:lnSpc>
            </a:pPr>
            <a:r>
              <a:rPr lang="he-IL" sz="3600" dirty="0">
                <a:latin typeface="Cascadia Mono" panose="020B0609020000020004" pitchFamily="49" charset="0"/>
              </a:rPr>
              <a:t>אנו מאמינים כי עם מאגר נתונים גדול יותר, רחב יותר, ובעל פרטים רלוונטיים יותר לתחום זיהוי השטרות כגון חספוס ואזורי עניין, ניתן יהיה להפיק אחוזי דיוק גבוהים יותר ומרשימים יותר.</a:t>
            </a:r>
          </a:p>
          <a:p>
            <a:pPr algn="just" rtl="1">
              <a:lnSpc>
                <a:spcPct val="150000"/>
              </a:lnSpc>
            </a:pPr>
            <a:r>
              <a:rPr lang="he-IL" sz="3600" dirty="0">
                <a:latin typeface="Cascadia Mono" panose="020B0609020000020004" pitchFamily="49" charset="0"/>
              </a:rPr>
              <a:t>חשוב לציין כי לזיהוי שטרות באמצעות טלפונים ניידים קיימת תקרת זכוכיות, בעקבות מגבלות הטכנולוגיות הקיימות בהם. לטלפונים הניידים אין זיהוי אולטרה-סגול, בדיקת עובי וזיהוי מגנטי, שהינם הכרחיים לבדיקה על מנת להגיע ל100% דיוק.</a:t>
            </a:r>
          </a:p>
          <a:p>
            <a:pPr algn="just" rtl="1">
              <a:lnSpc>
                <a:spcPct val="150000"/>
              </a:lnSpc>
            </a:pPr>
            <a:r>
              <a:rPr lang="he-IL" sz="3600" dirty="0">
                <a:latin typeface="Cascadia Mono" panose="020B0609020000020004" pitchFamily="49" charset="0"/>
              </a:rPr>
              <a:t>אנו בטוחים שעם התקדמות הטכנולוגיה ועם צורך שגדל וגובר, נוכל לראות בעתיד פתרונות מסוגים אלו עבור האזרחים הפרטיים המשלבים זיהוי שטרות </a:t>
            </a:r>
            <a:r>
              <a:rPr lang="he-IL" sz="3600">
                <a:latin typeface="Cascadia Mono" panose="020B0609020000020004" pitchFamily="49" charset="0"/>
              </a:rPr>
              <a:t>בטלפונים ניידים.</a:t>
            </a:r>
            <a:endParaRPr lang="he-IL" sz="6000" dirty="0">
              <a:latin typeface="Cascadia Mono" panose="020B0609020000020004" pitchFamily="49" charset="0"/>
            </a:endParaRPr>
          </a:p>
        </p:txBody>
      </p:sp>
      <p:sp>
        <p:nvSpPr>
          <p:cNvPr id="28" name="TextBox 27">
            <a:extLst>
              <a:ext uri="{FF2B5EF4-FFF2-40B4-BE49-F238E27FC236}">
                <a16:creationId xmlns:a16="http://schemas.microsoft.com/office/drawing/2014/main" id="{EB8C9FB5-216E-4241-A151-0046EEC21554}"/>
              </a:ext>
            </a:extLst>
          </p:cNvPr>
          <p:cNvSpPr txBox="1"/>
          <p:nvPr/>
        </p:nvSpPr>
        <p:spPr>
          <a:xfrm>
            <a:off x="15049500" y="16687041"/>
            <a:ext cx="5444751" cy="923330"/>
          </a:xfrm>
          <a:prstGeom prst="rect">
            <a:avLst/>
          </a:prstGeom>
          <a:solidFill>
            <a:srgbClr val="12B26A"/>
          </a:solidFill>
        </p:spPr>
        <p:txBody>
          <a:bodyPr wrap="square" rtlCol="1">
            <a:spAutoFit/>
          </a:bodyPr>
          <a:lstStyle/>
          <a:p>
            <a:pPr algn="just"/>
            <a:r>
              <a:rPr lang="he-IL" sz="5400" b="1" dirty="0">
                <a:solidFill>
                  <a:schemeClr val="bg1"/>
                </a:solidFill>
              </a:rPr>
              <a:t>6. סיכום ומסקנות</a:t>
            </a:r>
          </a:p>
        </p:txBody>
      </p:sp>
      <p:sp>
        <p:nvSpPr>
          <p:cNvPr id="19" name="TextBox 18">
            <a:extLst>
              <a:ext uri="{FF2B5EF4-FFF2-40B4-BE49-F238E27FC236}">
                <a16:creationId xmlns:a16="http://schemas.microsoft.com/office/drawing/2014/main" id="{C37CF2F2-C3E6-4F5F-8E02-5E289890B20A}"/>
              </a:ext>
            </a:extLst>
          </p:cNvPr>
          <p:cNvSpPr txBox="1"/>
          <p:nvPr/>
        </p:nvSpPr>
        <p:spPr>
          <a:xfrm>
            <a:off x="34518600" y="6725247"/>
            <a:ext cx="4974976" cy="923330"/>
          </a:xfrm>
          <a:prstGeom prst="rect">
            <a:avLst/>
          </a:prstGeom>
          <a:solidFill>
            <a:srgbClr val="12B26A"/>
          </a:solidFill>
          <a:ln>
            <a:noFill/>
          </a:ln>
        </p:spPr>
        <p:txBody>
          <a:bodyPr wrap="square" rtlCol="1">
            <a:spAutoFit/>
          </a:bodyPr>
          <a:lstStyle/>
          <a:p>
            <a:pPr algn="just"/>
            <a:r>
              <a:rPr lang="he-IL" sz="5400" b="1" dirty="0">
                <a:solidFill>
                  <a:schemeClr val="bg1"/>
                </a:solidFill>
              </a:rPr>
              <a:t>1. תיאור הבעיה</a:t>
            </a:r>
          </a:p>
        </p:txBody>
      </p:sp>
      <p:sp>
        <p:nvSpPr>
          <p:cNvPr id="17" name="TextBox 16"/>
          <p:cNvSpPr txBox="1"/>
          <p:nvPr/>
        </p:nvSpPr>
        <p:spPr>
          <a:xfrm>
            <a:off x="21869400" y="8287766"/>
            <a:ext cx="17602200" cy="2638684"/>
          </a:xfrm>
          <a:prstGeom prst="rect">
            <a:avLst/>
          </a:prstGeom>
          <a:noFill/>
        </p:spPr>
        <p:txBody>
          <a:bodyPr wrap="square" rtlCol="1">
            <a:noAutofit/>
          </a:bodyPr>
          <a:lstStyle/>
          <a:p>
            <a:r>
              <a:rPr lang="he-IL" sz="3600" dirty="0">
                <a:latin typeface="Arial" panose="020B0604020202020204" pitchFamily="34" charset="0"/>
                <a:ea typeface="Arial" panose="020B0604020202020204" pitchFamily="34" charset="0"/>
              </a:rPr>
              <a:t>כיום במחזור השימוש העולמי השנתי קיימים מיליארדי דולרים מזויפים. רוב האזרחים אינם מכירים את כל הסממנים המזהים המבדילים בין השטרות ולכן לא יכולים לדעת האם השטרות שבידיהם מזויפים או אמיתיים.. כיום אין כלים אזרחיים אישיים לזיהוי שטרות, והטכנולוגיות קיימות במכשירים ציבוריים כמו מכונות שתיה וכספומטים. הפרויקט שלנו נועד לתת מענה לבעיה זו, ולהיות נגיש לכל משתמש עם טלפון נייד, מכל מקום ובחינם.</a:t>
            </a:r>
            <a:endParaRPr lang="en-US" sz="3600" dirty="0">
              <a:effectLst/>
              <a:latin typeface="Arial" panose="020B0604020202020204" pitchFamily="34" charset="0"/>
              <a:ea typeface="Arial" panose="020B0604020202020204" pitchFamily="34" charset="0"/>
            </a:endParaRPr>
          </a:p>
          <a:p>
            <a:endParaRPr lang="he-IL" sz="3600" dirty="0"/>
          </a:p>
        </p:txBody>
      </p:sp>
      <p:sp>
        <p:nvSpPr>
          <p:cNvPr id="6" name="מלבן 5">
            <a:extLst>
              <a:ext uri="{FF2B5EF4-FFF2-40B4-BE49-F238E27FC236}">
                <a16:creationId xmlns:a16="http://schemas.microsoft.com/office/drawing/2014/main" id="{DDB85593-F4FF-72DE-1D4E-13CE1819FDEC}"/>
              </a:ext>
            </a:extLst>
          </p:cNvPr>
          <p:cNvSpPr/>
          <p:nvPr/>
        </p:nvSpPr>
        <p:spPr>
          <a:xfrm>
            <a:off x="21640800" y="17610371"/>
            <a:ext cx="18144478" cy="114599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21" name="TextBox 20">
            <a:extLst>
              <a:ext uri="{FF2B5EF4-FFF2-40B4-BE49-F238E27FC236}">
                <a16:creationId xmlns:a16="http://schemas.microsoft.com/office/drawing/2014/main" id="{0DCD804D-487E-4291-A8D3-9C067A1100FB}"/>
              </a:ext>
            </a:extLst>
          </p:cNvPr>
          <p:cNvSpPr txBox="1"/>
          <p:nvPr/>
        </p:nvSpPr>
        <p:spPr>
          <a:xfrm>
            <a:off x="21869400" y="19623894"/>
            <a:ext cx="17602200" cy="6495736"/>
          </a:xfrm>
          <a:prstGeom prst="rect">
            <a:avLst/>
          </a:prstGeom>
          <a:noFill/>
        </p:spPr>
        <p:txBody>
          <a:bodyPr wrap="square" rtlCol="1">
            <a:noAutofit/>
          </a:bodyPr>
          <a:lstStyle/>
          <a:p>
            <a:r>
              <a:rPr lang="he-IL" sz="3600" dirty="0"/>
              <a:t>באמצעות מאגר נתונים של שטרות רבים, אמיתיים ומזויפים, הצלחנו להגיע למודל בעל דיוק של כ-80%, המסייע בהכרעת הבעיה בדבר מקוריות של השטר.</a:t>
            </a:r>
          </a:p>
          <a:p>
            <a:endParaRPr lang="he-IL" sz="3600" dirty="0"/>
          </a:p>
          <a:p>
            <a:r>
              <a:rPr lang="he-IL" sz="3600" dirty="0"/>
              <a:t>המשתמש יצלם עם הטלפון הנייד את השטר, ויעלה אותו כקלט לתוכנית. התוכנית תחלץ מדדים מתוך התמונה כגון אנטרופיה, שונות ותכונות סטטיסטיות נוספות הנוגעות לגוונים ופריסתם על גבי הקלט. את המדדים הללו, תשווה אל מול המודל שבנינו, אשר ידע להציג את הנתונים הסטטיסטיים של השטר ויפסוק לפי אחוזי הדיוק שחישב האם השטר מקורי.</a:t>
            </a:r>
          </a:p>
        </p:txBody>
      </p:sp>
      <p:sp>
        <p:nvSpPr>
          <p:cNvPr id="22" name="TextBox 21">
            <a:extLst>
              <a:ext uri="{FF2B5EF4-FFF2-40B4-BE49-F238E27FC236}">
                <a16:creationId xmlns:a16="http://schemas.microsoft.com/office/drawing/2014/main" id="{D660C389-2767-4BC7-A446-ABA57ED2F145}"/>
              </a:ext>
            </a:extLst>
          </p:cNvPr>
          <p:cNvSpPr txBox="1"/>
          <p:nvPr/>
        </p:nvSpPr>
        <p:spPr>
          <a:xfrm>
            <a:off x="34518601" y="18061375"/>
            <a:ext cx="4974976" cy="923330"/>
          </a:xfrm>
          <a:prstGeom prst="rect">
            <a:avLst/>
          </a:prstGeom>
          <a:solidFill>
            <a:srgbClr val="12B26A"/>
          </a:solidFill>
        </p:spPr>
        <p:txBody>
          <a:bodyPr wrap="square" rtlCol="1">
            <a:spAutoFit/>
          </a:bodyPr>
          <a:lstStyle/>
          <a:p>
            <a:pPr algn="just"/>
            <a:r>
              <a:rPr lang="he-IL" sz="5400" b="1" dirty="0">
                <a:solidFill>
                  <a:schemeClr val="bg1"/>
                </a:solidFill>
              </a:rPr>
              <a:t>3. ארכיטקטורה</a:t>
            </a:r>
          </a:p>
        </p:txBody>
      </p:sp>
      <p:sp>
        <p:nvSpPr>
          <p:cNvPr id="7" name="מלבן 6">
            <a:extLst>
              <a:ext uri="{FF2B5EF4-FFF2-40B4-BE49-F238E27FC236}">
                <a16:creationId xmlns:a16="http://schemas.microsoft.com/office/drawing/2014/main" id="{266F4981-965F-B41C-88FF-4E3FCA4D1893}"/>
              </a:ext>
            </a:extLst>
          </p:cNvPr>
          <p:cNvSpPr/>
          <p:nvPr/>
        </p:nvSpPr>
        <p:spPr>
          <a:xfrm>
            <a:off x="2694635" y="8686800"/>
            <a:ext cx="18144478" cy="75896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25" name="TextBox 24">
            <a:extLst>
              <a:ext uri="{FF2B5EF4-FFF2-40B4-BE49-F238E27FC236}">
                <a16:creationId xmlns:a16="http://schemas.microsoft.com/office/drawing/2014/main" id="{D19908D8-2DF6-4AAE-8E7A-CF830B923ECD}"/>
              </a:ext>
            </a:extLst>
          </p:cNvPr>
          <p:cNvSpPr txBox="1"/>
          <p:nvPr/>
        </p:nvSpPr>
        <p:spPr>
          <a:xfrm>
            <a:off x="2870075" y="5031594"/>
            <a:ext cx="17602200" cy="10589406"/>
          </a:xfrm>
          <a:prstGeom prst="rect">
            <a:avLst/>
          </a:prstGeom>
          <a:noFill/>
        </p:spPr>
        <p:txBody>
          <a:bodyPr wrap="square" rtlCol="1">
            <a:noAutofit/>
          </a:bodyPr>
          <a:lstStyle/>
          <a:p>
            <a:r>
              <a:rPr lang="he-IL" sz="3600" dirty="0"/>
              <a:t>בפרויקט, אנו משתמשים באלגוריתמים ללמידת מכונה כגון </a:t>
            </a:r>
            <a:r>
              <a:rPr lang="en-US" sz="3600" dirty="0"/>
              <a:t>CNN</a:t>
            </a:r>
            <a:r>
              <a:rPr lang="he-IL" sz="3600" dirty="0"/>
              <a:t> (רשתות נוירונים) אשר מלמדים את המודל בצורה יעילה וחסכונית במשאבים ובאלגוריתם האופטימיזציה </a:t>
            </a:r>
            <a:r>
              <a:rPr lang="en-US" sz="3600" dirty="0"/>
              <a:t>ADAM</a:t>
            </a:r>
            <a:r>
              <a:rPr lang="he-IL" sz="3600" dirty="0"/>
              <a:t> המסייע בשיפור קצב הלמידה על סמך שיפוע הפרמטרים. בנוסף, השתמשנו באלגוריתם </a:t>
            </a:r>
            <a:r>
              <a:rPr lang="en-US" sz="3600" dirty="0"/>
              <a:t>K-Means</a:t>
            </a:r>
            <a:r>
              <a:rPr lang="he-IL" sz="3600" dirty="0"/>
              <a:t> אשר מחלק את הנתונים לפי מרכזי כובד </a:t>
            </a:r>
            <a:r>
              <a:rPr lang="he-IL" sz="3600" dirty="0" err="1"/>
              <a:t>וב</a:t>
            </a:r>
            <a:r>
              <a:rPr lang="en-US" sz="3600" dirty="0"/>
              <a:t>PCA-</a:t>
            </a:r>
            <a:r>
              <a:rPr lang="he-IL" sz="3600" dirty="0"/>
              <a:t> שעוזרת בהפחתת ממדי הקלט תוך שמירה על המידע של הנתונים המקוריים.</a:t>
            </a:r>
          </a:p>
        </p:txBody>
      </p:sp>
      <p:sp>
        <p:nvSpPr>
          <p:cNvPr id="26" name="TextBox 25">
            <a:extLst>
              <a:ext uri="{FF2B5EF4-FFF2-40B4-BE49-F238E27FC236}">
                <a16:creationId xmlns:a16="http://schemas.microsoft.com/office/drawing/2014/main" id="{7CA0744C-A85F-4E2F-962B-7F66F377E7D9}"/>
              </a:ext>
            </a:extLst>
          </p:cNvPr>
          <p:cNvSpPr txBox="1"/>
          <p:nvPr/>
        </p:nvSpPr>
        <p:spPr>
          <a:xfrm>
            <a:off x="15049500" y="3697675"/>
            <a:ext cx="5444751" cy="923330"/>
          </a:xfrm>
          <a:prstGeom prst="rect">
            <a:avLst/>
          </a:prstGeom>
          <a:solidFill>
            <a:srgbClr val="12B26A"/>
          </a:solidFill>
        </p:spPr>
        <p:txBody>
          <a:bodyPr wrap="square" rtlCol="1">
            <a:spAutoFit/>
          </a:bodyPr>
          <a:lstStyle/>
          <a:p>
            <a:pPr algn="just"/>
            <a:r>
              <a:rPr lang="he-IL" sz="5400" b="1" dirty="0">
                <a:solidFill>
                  <a:schemeClr val="bg1"/>
                </a:solidFill>
              </a:rPr>
              <a:t>4.אלגוריתמים</a:t>
            </a:r>
          </a:p>
        </p:txBody>
      </p:sp>
      <p:sp>
        <p:nvSpPr>
          <p:cNvPr id="2" name="TextBox 26">
            <a:extLst>
              <a:ext uri="{FF2B5EF4-FFF2-40B4-BE49-F238E27FC236}">
                <a16:creationId xmlns:a16="http://schemas.microsoft.com/office/drawing/2014/main" id="{31AC9EFF-A156-4AC0-D044-305CDB33B424}"/>
              </a:ext>
            </a:extLst>
          </p:cNvPr>
          <p:cNvSpPr txBox="1"/>
          <p:nvPr/>
        </p:nvSpPr>
        <p:spPr>
          <a:xfrm>
            <a:off x="2870075" y="10397653"/>
            <a:ext cx="17602200" cy="5223347"/>
          </a:xfrm>
          <a:prstGeom prst="rect">
            <a:avLst/>
          </a:prstGeom>
          <a:noFill/>
        </p:spPr>
        <p:txBody>
          <a:bodyPr wrap="square" rtlCol="1">
            <a:noAutofit/>
          </a:bodyPr>
          <a:lstStyle/>
          <a:p>
            <a:r>
              <a:rPr lang="he-IL" sz="3600" dirty="0"/>
              <a:t>את המודל בנינו על סמך מאגר הנתונים המונה נתונים סטטיסטיים של מעל 1000 שטרות מקוריים, כאשר הנתונים הם </a:t>
            </a:r>
            <a:r>
              <a:rPr lang="en-US" sz="3600" dirty="0"/>
              <a:t> variance, skewness, kurtosis, entropy</a:t>
            </a:r>
            <a:r>
              <a:rPr lang="he-IL" sz="3600" dirty="0"/>
              <a:t> (שונות, צידוד, גבנוניות ואנטרופיה בהתאמה) והמחלקה אליו שייך השטר (מקורי או מזויף). </a:t>
            </a:r>
          </a:p>
          <a:p>
            <a:endParaRPr lang="he-IL" sz="3600" dirty="0"/>
          </a:p>
          <a:p>
            <a:r>
              <a:rPr lang="he-IL" sz="3600" dirty="0"/>
              <a:t>את הבדיקה ביצענו על כמאה שטרות אקראיים, מקורים ומזויפים, כאשר הגענו לכ-80% אחוזי דיוק.</a:t>
            </a:r>
          </a:p>
        </p:txBody>
      </p:sp>
      <p:sp>
        <p:nvSpPr>
          <p:cNvPr id="4" name="TextBox 27">
            <a:extLst>
              <a:ext uri="{FF2B5EF4-FFF2-40B4-BE49-F238E27FC236}">
                <a16:creationId xmlns:a16="http://schemas.microsoft.com/office/drawing/2014/main" id="{AF1798B1-6878-CD50-D79A-29AB94547D84}"/>
              </a:ext>
            </a:extLst>
          </p:cNvPr>
          <p:cNvSpPr txBox="1"/>
          <p:nvPr/>
        </p:nvSpPr>
        <p:spPr>
          <a:xfrm>
            <a:off x="15049500" y="9063734"/>
            <a:ext cx="5444751" cy="923330"/>
          </a:xfrm>
          <a:prstGeom prst="rect">
            <a:avLst/>
          </a:prstGeom>
          <a:solidFill>
            <a:srgbClr val="12B26A"/>
          </a:solidFill>
        </p:spPr>
        <p:txBody>
          <a:bodyPr wrap="square" rtlCol="1">
            <a:spAutoFit/>
          </a:bodyPr>
          <a:lstStyle/>
          <a:p>
            <a:pPr algn="just"/>
            <a:r>
              <a:rPr lang="he-IL" sz="5400" b="1" dirty="0">
                <a:solidFill>
                  <a:schemeClr val="bg1"/>
                </a:solidFill>
              </a:rPr>
              <a:t>5. הערכה</a:t>
            </a:r>
            <a:endParaRPr lang="he-IL" sz="5400" b="1" strike="sngStrike" dirty="0">
              <a:solidFill>
                <a:schemeClr val="bg1"/>
              </a:solidFill>
            </a:endParaRPr>
          </a:p>
        </p:txBody>
      </p:sp>
      <p:pic>
        <p:nvPicPr>
          <p:cNvPr id="11" name="Picture 10" descr="A close-up of a dollar bill&#10;&#10;Description automatically generated with low confidence">
            <a:extLst>
              <a:ext uri="{FF2B5EF4-FFF2-40B4-BE49-F238E27FC236}">
                <a16:creationId xmlns:a16="http://schemas.microsoft.com/office/drawing/2014/main" id="{49A68058-FFCA-A1BF-908B-9A4924953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0" y="22871762"/>
            <a:ext cx="7010400" cy="7056092"/>
          </a:xfrm>
          <a:prstGeom prst="rect">
            <a:avLst/>
          </a:prstGeom>
        </p:spPr>
      </p:pic>
    </p:spTree>
    <p:extLst>
      <p:ext uri="{BB962C8B-B14F-4D97-AF65-F5344CB8AC3E}">
        <p14:creationId xmlns:p14="http://schemas.microsoft.com/office/powerpoint/2010/main" val="3161808414"/>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9081922EEE8C4DA3F7C10875C9B4D9" ma:contentTypeVersion="9" ma:contentTypeDescription="Create a new document." ma:contentTypeScope="" ma:versionID="87ffb828492d2281c78b7c6f0c74d219">
  <xsd:schema xmlns:xsd="http://www.w3.org/2001/XMLSchema" xmlns:xs="http://www.w3.org/2001/XMLSchema" xmlns:p="http://schemas.microsoft.com/office/2006/metadata/properties" xmlns:ns2="6bc6ddc8-592b-4b3f-a4f1-d6fc1025299e" xmlns:ns3="052083b0-a7ea-410e-b71c-41e89ce801e3" targetNamespace="http://schemas.microsoft.com/office/2006/metadata/properties" ma:root="true" ma:fieldsID="5150aa540a107c9d863110d6654496e3" ns2:_="" ns3:_="">
    <xsd:import namespace="6bc6ddc8-592b-4b3f-a4f1-d6fc1025299e"/>
    <xsd:import namespace="052083b0-a7ea-410e-b71c-41e89ce801e3"/>
    <xsd:element name="properties">
      <xsd:complexType>
        <xsd:sequence>
          <xsd:element name="documentManagement">
            <xsd:complexType>
              <xsd:all>
                <xsd:element ref="ns2:ReferenceId" minOccurs="0"/>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c6ddc8-592b-4b3f-a4f1-d6fc1025299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a23233a5-b502-48c3-b4b5-6955fd0d7d0d"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2083b0-a7ea-410e-b71c-41e89ce801e3"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99c387ab-db61-49ae-84cd-39fa25c39d3f}" ma:internalName="TaxCatchAll" ma:showField="CatchAllData" ma:web="052083b0-a7ea-410e-b71c-41e89ce801e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7E3615-C6AE-469A-B2B8-6DC3151F0F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c6ddc8-592b-4b3f-a4f1-d6fc1025299e"/>
    <ds:schemaRef ds:uri="052083b0-a7ea-410e-b71c-41e89ce801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D84094-83C5-4B3E-A00E-B26FD6DAB1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12141</TotalTime>
  <Words>507</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Cascadia Mono</vt:lpstr>
      <vt:lpstr>ערכת נושא 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ניר אלנברג</dc:creator>
  <cp:lastModifiedBy>Amir Peleg</cp:lastModifiedBy>
  <cp:revision>104</cp:revision>
  <cp:lastPrinted>2023-03-02T10:32:15Z</cp:lastPrinted>
  <dcterms:created xsi:type="dcterms:W3CDTF">2017-02-20T11:23:11Z</dcterms:created>
  <dcterms:modified xsi:type="dcterms:W3CDTF">2023-04-19T06:22:03Z</dcterms:modified>
</cp:coreProperties>
</file>