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3B7FC-38BF-6B9F-C1D4-1C74BD916F68}" v="632" dt="2024-04-25T18:53:53.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os kapasakalis" userId="S::akapasakalis@nyc.gr::4f880f74-41da-4fd2-a320-563f09ef8b1a" providerId="AD" clId="Web-{6A13B7FC-38BF-6B9F-C1D4-1C74BD916F68}"/>
    <pc:docChg chg="addSld modSld">
      <pc:chgData name="alexandros kapasakalis" userId="S::akapasakalis@nyc.gr::4f880f74-41da-4fd2-a320-563f09ef8b1a" providerId="AD" clId="Web-{6A13B7FC-38BF-6B9F-C1D4-1C74BD916F68}" dt="2024-04-25T18:53:53.516" v="622" actId="1076"/>
      <pc:docMkLst>
        <pc:docMk/>
      </pc:docMkLst>
      <pc:sldChg chg="modSp">
        <pc:chgData name="alexandros kapasakalis" userId="S::akapasakalis@nyc.gr::4f880f74-41da-4fd2-a320-563f09ef8b1a" providerId="AD" clId="Web-{6A13B7FC-38BF-6B9F-C1D4-1C74BD916F68}" dt="2024-04-25T17:06:30.233" v="358" actId="14100"/>
        <pc:sldMkLst>
          <pc:docMk/>
          <pc:sldMk cId="3101248729" sldId="258"/>
        </pc:sldMkLst>
        <pc:spChg chg="mod">
          <ac:chgData name="alexandros kapasakalis" userId="S::akapasakalis@nyc.gr::4f880f74-41da-4fd2-a320-563f09ef8b1a" providerId="AD" clId="Web-{6A13B7FC-38BF-6B9F-C1D4-1C74BD916F68}" dt="2024-04-25T17:06:30.233" v="358" actId="14100"/>
          <ac:spMkLst>
            <pc:docMk/>
            <pc:sldMk cId="3101248729" sldId="258"/>
            <ac:spMk id="3" creationId="{BBFFC942-97A0-4073-8EF7-4F745681A946}"/>
          </ac:spMkLst>
        </pc:spChg>
      </pc:sldChg>
      <pc:sldChg chg="modSp">
        <pc:chgData name="alexandros kapasakalis" userId="S::akapasakalis@nyc.gr::4f880f74-41da-4fd2-a320-563f09ef8b1a" providerId="AD" clId="Web-{6A13B7FC-38BF-6B9F-C1D4-1C74BD916F68}" dt="2024-04-25T15:08:50.002" v="11" actId="1076"/>
        <pc:sldMkLst>
          <pc:docMk/>
          <pc:sldMk cId="1745066926" sldId="261"/>
        </pc:sldMkLst>
        <pc:spChg chg="mod">
          <ac:chgData name="alexandros kapasakalis" userId="S::akapasakalis@nyc.gr::4f880f74-41da-4fd2-a320-563f09ef8b1a" providerId="AD" clId="Web-{6A13B7FC-38BF-6B9F-C1D4-1C74BD916F68}" dt="2024-04-25T15:08:43.829" v="10" actId="14100"/>
          <ac:spMkLst>
            <pc:docMk/>
            <pc:sldMk cId="1745066926" sldId="261"/>
            <ac:spMk id="3" creationId="{BEA278C6-6040-413C-BB8C-D3158A795424}"/>
          </ac:spMkLst>
        </pc:spChg>
        <pc:picChg chg="mod">
          <ac:chgData name="alexandros kapasakalis" userId="S::akapasakalis@nyc.gr::4f880f74-41da-4fd2-a320-563f09ef8b1a" providerId="AD" clId="Web-{6A13B7FC-38BF-6B9F-C1D4-1C74BD916F68}" dt="2024-04-25T15:08:50.002" v="11" actId="1076"/>
          <ac:picMkLst>
            <pc:docMk/>
            <pc:sldMk cId="1745066926" sldId="261"/>
            <ac:picMk id="7" creationId="{81FAC85D-7DCA-421B-9864-0BAD6E504B52}"/>
          </ac:picMkLst>
        </pc:picChg>
      </pc:sldChg>
      <pc:sldChg chg="modSp">
        <pc:chgData name="alexandros kapasakalis" userId="S::akapasakalis@nyc.gr::4f880f74-41da-4fd2-a320-563f09ef8b1a" providerId="AD" clId="Web-{6A13B7FC-38BF-6B9F-C1D4-1C74BD916F68}" dt="2024-04-25T18:14:17.676" v="422" actId="20577"/>
        <pc:sldMkLst>
          <pc:docMk/>
          <pc:sldMk cId="1312506991" sldId="262"/>
        </pc:sldMkLst>
        <pc:spChg chg="mod">
          <ac:chgData name="alexandros kapasakalis" userId="S::akapasakalis@nyc.gr::4f880f74-41da-4fd2-a320-563f09ef8b1a" providerId="AD" clId="Web-{6A13B7FC-38BF-6B9F-C1D4-1C74BD916F68}" dt="2024-04-25T18:14:17.676" v="422" actId="20577"/>
          <ac:spMkLst>
            <pc:docMk/>
            <pc:sldMk cId="1312506991" sldId="262"/>
            <ac:spMk id="3" creationId="{3D1F272C-3485-48BD-A3F2-CFB64345270A}"/>
          </ac:spMkLst>
        </pc:spChg>
      </pc:sldChg>
      <pc:sldChg chg="addSp delSp modSp add replId">
        <pc:chgData name="alexandros kapasakalis" userId="S::akapasakalis@nyc.gr::4f880f74-41da-4fd2-a320-563f09ef8b1a" providerId="AD" clId="Web-{6A13B7FC-38BF-6B9F-C1D4-1C74BD916F68}" dt="2024-04-25T15:14:07.926" v="211" actId="20577"/>
        <pc:sldMkLst>
          <pc:docMk/>
          <pc:sldMk cId="1748326010" sldId="263"/>
        </pc:sldMkLst>
        <pc:spChg chg="mod">
          <ac:chgData name="alexandros kapasakalis" userId="S::akapasakalis@nyc.gr::4f880f74-41da-4fd2-a320-563f09ef8b1a" providerId="AD" clId="Web-{6A13B7FC-38BF-6B9F-C1D4-1C74BD916F68}" dt="2024-04-25T15:14:07.926" v="211" actId="20577"/>
          <ac:spMkLst>
            <pc:docMk/>
            <pc:sldMk cId="1748326010" sldId="263"/>
            <ac:spMk id="3" creationId="{BEA278C6-6040-413C-BB8C-D3158A795424}"/>
          </ac:spMkLst>
        </pc:spChg>
        <pc:picChg chg="add mod">
          <ac:chgData name="alexandros kapasakalis" userId="S::akapasakalis@nyc.gr::4f880f74-41da-4fd2-a320-563f09ef8b1a" providerId="AD" clId="Web-{6A13B7FC-38BF-6B9F-C1D4-1C74BD916F68}" dt="2024-04-25T15:10:47.962" v="84" actId="1076"/>
          <ac:picMkLst>
            <pc:docMk/>
            <pc:sldMk cId="1748326010" sldId="263"/>
            <ac:picMk id="4" creationId="{A3405718-33E8-D3EA-62C4-4B6EB71FA1BC}"/>
          </ac:picMkLst>
        </pc:picChg>
        <pc:picChg chg="del">
          <ac:chgData name="alexandros kapasakalis" userId="S::akapasakalis@nyc.gr::4f880f74-41da-4fd2-a320-563f09ef8b1a" providerId="AD" clId="Web-{6A13B7FC-38BF-6B9F-C1D4-1C74BD916F68}" dt="2024-04-25T15:09:01.674" v="15"/>
          <ac:picMkLst>
            <pc:docMk/>
            <pc:sldMk cId="1748326010" sldId="263"/>
            <ac:picMk id="5" creationId="{FF181EE8-0AE8-42A2-99CA-4F4C1D5EBE5D}"/>
          </ac:picMkLst>
        </pc:picChg>
        <pc:picChg chg="add mod">
          <ac:chgData name="alexandros kapasakalis" userId="S::akapasakalis@nyc.gr::4f880f74-41da-4fd2-a320-563f09ef8b1a" providerId="AD" clId="Web-{6A13B7FC-38BF-6B9F-C1D4-1C74BD916F68}" dt="2024-04-25T15:14:02.551" v="210" actId="1076"/>
          <ac:picMkLst>
            <pc:docMk/>
            <pc:sldMk cId="1748326010" sldId="263"/>
            <ac:picMk id="6" creationId="{C239C9F5-B837-C136-8A8C-476752D4808C}"/>
          </ac:picMkLst>
        </pc:picChg>
        <pc:picChg chg="del">
          <ac:chgData name="alexandros kapasakalis" userId="S::akapasakalis@nyc.gr::4f880f74-41da-4fd2-a320-563f09ef8b1a" providerId="AD" clId="Web-{6A13B7FC-38BF-6B9F-C1D4-1C74BD916F68}" dt="2024-04-25T15:09:00.877" v="14"/>
          <ac:picMkLst>
            <pc:docMk/>
            <pc:sldMk cId="1748326010" sldId="263"/>
            <ac:picMk id="7" creationId="{81FAC85D-7DCA-421B-9864-0BAD6E504B52}"/>
          </ac:picMkLst>
        </pc:picChg>
      </pc:sldChg>
      <pc:sldChg chg="addSp delSp modSp new mod setBg setClrOvrMap">
        <pc:chgData name="alexandros kapasakalis" userId="S::akapasakalis@nyc.gr::4f880f74-41da-4fd2-a320-563f09ef8b1a" providerId="AD" clId="Web-{6A13B7FC-38BF-6B9F-C1D4-1C74BD916F68}" dt="2024-04-25T18:16:34.194" v="460" actId="20577"/>
        <pc:sldMkLst>
          <pc:docMk/>
          <pc:sldMk cId="564264818" sldId="264"/>
        </pc:sldMkLst>
        <pc:spChg chg="mod">
          <ac:chgData name="alexandros kapasakalis" userId="S::akapasakalis@nyc.gr::4f880f74-41da-4fd2-a320-563f09ef8b1a" providerId="AD" clId="Web-{6A13B7FC-38BF-6B9F-C1D4-1C74BD916F68}" dt="2024-04-25T18:15:56.381" v="435" actId="20577"/>
          <ac:spMkLst>
            <pc:docMk/>
            <pc:sldMk cId="564264818" sldId="264"/>
            <ac:spMk id="2" creationId="{0548060B-57AE-97DA-DC1D-AD779A4429A8}"/>
          </ac:spMkLst>
        </pc:spChg>
        <pc:spChg chg="del">
          <ac:chgData name="alexandros kapasakalis" userId="S::akapasakalis@nyc.gr::4f880f74-41da-4fd2-a320-563f09ef8b1a" providerId="AD" clId="Web-{6A13B7FC-38BF-6B9F-C1D4-1C74BD916F68}" dt="2024-04-25T18:15:11.615" v="424"/>
          <ac:spMkLst>
            <pc:docMk/>
            <pc:sldMk cId="564264818" sldId="264"/>
            <ac:spMk id="3" creationId="{84F74DD5-AC48-5C08-1B10-72059134D55C}"/>
          </ac:spMkLst>
        </pc:spChg>
        <pc:spChg chg="add mod">
          <ac:chgData name="alexandros kapasakalis" userId="S::akapasakalis@nyc.gr::4f880f74-41da-4fd2-a320-563f09ef8b1a" providerId="AD" clId="Web-{6A13B7FC-38BF-6B9F-C1D4-1C74BD916F68}" dt="2024-04-25T18:16:34.194" v="460" actId="20577"/>
          <ac:spMkLst>
            <pc:docMk/>
            <pc:sldMk cId="564264818" sldId="264"/>
            <ac:spMk id="8" creationId="{1D680CC4-6D1B-1D3D-B814-50058B534188}"/>
          </ac:spMkLst>
        </pc:spChg>
        <pc:spChg chg="add">
          <ac:chgData name="alexandros kapasakalis" userId="S::akapasakalis@nyc.gr::4f880f74-41da-4fd2-a320-563f09ef8b1a" providerId="AD" clId="Web-{6A13B7FC-38BF-6B9F-C1D4-1C74BD916F68}" dt="2024-04-25T18:15:44.443" v="425"/>
          <ac:spMkLst>
            <pc:docMk/>
            <pc:sldMk cId="564264818" sldId="264"/>
            <ac:spMk id="11" creationId="{49076D5E-68ED-4CD1-A04F-E7934EBFAAD9}"/>
          </ac:spMkLst>
        </pc:spChg>
        <pc:spChg chg="add">
          <ac:chgData name="alexandros kapasakalis" userId="S::akapasakalis@nyc.gr::4f880f74-41da-4fd2-a320-563f09ef8b1a" providerId="AD" clId="Web-{6A13B7FC-38BF-6B9F-C1D4-1C74BD916F68}" dt="2024-04-25T18:15:44.443" v="425"/>
          <ac:spMkLst>
            <pc:docMk/>
            <pc:sldMk cId="564264818" sldId="264"/>
            <ac:spMk id="13" creationId="{21BE0A6B-EBF8-4301-B1AE-F6A1C4003E2A}"/>
          </ac:spMkLst>
        </pc:spChg>
        <pc:spChg chg="add">
          <ac:chgData name="alexandros kapasakalis" userId="S::akapasakalis@nyc.gr::4f880f74-41da-4fd2-a320-563f09ef8b1a" providerId="AD" clId="Web-{6A13B7FC-38BF-6B9F-C1D4-1C74BD916F68}" dt="2024-04-25T18:15:44.443" v="425"/>
          <ac:spMkLst>
            <pc:docMk/>
            <pc:sldMk cId="564264818" sldId="264"/>
            <ac:spMk id="15" creationId="{03C06118-B3FE-4B51-80A1-B82C2E9FF970}"/>
          </ac:spMkLst>
        </pc:spChg>
        <pc:spChg chg="add">
          <ac:chgData name="alexandros kapasakalis" userId="S::akapasakalis@nyc.gr::4f880f74-41da-4fd2-a320-563f09ef8b1a" providerId="AD" clId="Web-{6A13B7FC-38BF-6B9F-C1D4-1C74BD916F68}" dt="2024-04-25T18:15:44.443" v="425"/>
          <ac:spMkLst>
            <pc:docMk/>
            <pc:sldMk cId="564264818" sldId="264"/>
            <ac:spMk id="17" creationId="{172BE3F8-96D6-4535-9AE4-694DC4F5B13F}"/>
          </ac:spMkLst>
        </pc:spChg>
        <pc:picChg chg="add mod ord">
          <ac:chgData name="alexandros kapasakalis" userId="S::akapasakalis@nyc.gr::4f880f74-41da-4fd2-a320-563f09ef8b1a" providerId="AD" clId="Web-{6A13B7FC-38BF-6B9F-C1D4-1C74BD916F68}" dt="2024-04-25T18:15:44.443" v="425"/>
          <ac:picMkLst>
            <pc:docMk/>
            <pc:sldMk cId="564264818" sldId="264"/>
            <ac:picMk id="4" creationId="{693318A8-165D-9EF9-5FF8-0CCAB3671137}"/>
          </ac:picMkLst>
        </pc:picChg>
      </pc:sldChg>
      <pc:sldChg chg="addSp modSp new">
        <pc:chgData name="alexandros kapasakalis" userId="S::akapasakalis@nyc.gr::4f880f74-41da-4fd2-a320-563f09ef8b1a" providerId="AD" clId="Web-{6A13B7FC-38BF-6B9F-C1D4-1C74BD916F68}" dt="2024-04-25T18:53:53.516" v="622" actId="1076"/>
        <pc:sldMkLst>
          <pc:docMk/>
          <pc:sldMk cId="3749618749" sldId="265"/>
        </pc:sldMkLst>
        <pc:spChg chg="mod">
          <ac:chgData name="alexandros kapasakalis" userId="S::akapasakalis@nyc.gr::4f880f74-41da-4fd2-a320-563f09ef8b1a" providerId="AD" clId="Web-{6A13B7FC-38BF-6B9F-C1D4-1C74BD916F68}" dt="2024-04-25T18:16:48.054" v="469" actId="20577"/>
          <ac:spMkLst>
            <pc:docMk/>
            <pc:sldMk cId="3749618749" sldId="265"/>
            <ac:spMk id="2" creationId="{16EA0777-5AA4-2704-F51A-AB8CF6644D41}"/>
          </ac:spMkLst>
        </pc:spChg>
        <pc:spChg chg="mod">
          <ac:chgData name="alexandros kapasakalis" userId="S::akapasakalis@nyc.gr::4f880f74-41da-4fd2-a320-563f09ef8b1a" providerId="AD" clId="Web-{6A13B7FC-38BF-6B9F-C1D4-1C74BD916F68}" dt="2024-04-25T18:53:24.141" v="617" actId="20577"/>
          <ac:spMkLst>
            <pc:docMk/>
            <pc:sldMk cId="3749618749" sldId="265"/>
            <ac:spMk id="3" creationId="{D26E7B91-2D58-DD59-D1DE-D61BE24F529E}"/>
          </ac:spMkLst>
        </pc:spChg>
        <pc:picChg chg="add mod">
          <ac:chgData name="alexandros kapasakalis" userId="S::akapasakalis@nyc.gr::4f880f74-41da-4fd2-a320-563f09ef8b1a" providerId="AD" clId="Web-{6A13B7FC-38BF-6B9F-C1D4-1C74BD916F68}" dt="2024-04-25T18:53:53.516" v="622" actId="1076"/>
          <ac:picMkLst>
            <pc:docMk/>
            <pc:sldMk cId="3749618749" sldId="265"/>
            <ac:picMk id="4" creationId="{69A1264C-11D0-87B3-1106-89414E2E11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194222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878E6AFD-43D2-4442-B69C-D180CCD17EEF}" type="datetimeFigureOut">
              <a:rPr lang="el-GR" smtClean="0"/>
              <a:t>25/4/2024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300041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a:t>Κάντε κλικ για να επεξεργαστείτε τον τίτλο υποδείγματος</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4"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1307289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a:t>Κάντε κλικ για να επεξεργαστείτε τον τίτλο υποδείγματος</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a:t>Επεξεργασία στυλ υποδείγματος κειμένου</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4"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7009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Επεξεργασία στυλ υποδείγματος κειμένου</a:t>
            </a:r>
          </a:p>
        </p:txBody>
      </p:sp>
      <p:sp>
        <p:nvSpPr>
          <p:cNvPr id="4"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788779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3577795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2655633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nchorCtr="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4166213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322366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329061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Επεξεργασία στυλ υποδείγματος κειμένου</a:t>
            </a:r>
          </a:p>
        </p:txBody>
      </p:sp>
      <p:sp>
        <p:nvSpPr>
          <p:cNvPr id="4" name="Date Placeholder 3"/>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407969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Date Placeholder 4"/>
          <p:cNvSpPr>
            <a:spLocks noGrp="1"/>
          </p:cNvSpPr>
          <p:nvPr>
            <p:ph type="dt" sz="half" idx="10"/>
          </p:nvPr>
        </p:nvSpPr>
        <p:spPr/>
        <p:txBody>
          <a:bodyPr/>
          <a:lstStyle/>
          <a:p>
            <a:fld id="{878E6AFD-43D2-4442-B69C-D180CCD17EEF}" type="datetimeFigureOut">
              <a:rPr lang="el-GR" smtClean="0"/>
              <a:t>25/4/2024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338788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Date Placeholder 6"/>
          <p:cNvSpPr>
            <a:spLocks noGrp="1"/>
          </p:cNvSpPr>
          <p:nvPr>
            <p:ph type="dt" sz="half" idx="10"/>
          </p:nvPr>
        </p:nvSpPr>
        <p:spPr/>
        <p:txBody>
          <a:bodyPr/>
          <a:lstStyle/>
          <a:p>
            <a:fld id="{878E6AFD-43D2-4442-B69C-D180CCD17EEF}" type="datetimeFigureOut">
              <a:rPr lang="el-GR" smtClean="0"/>
              <a:t>25/4/2024</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300025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7" name="Date Placeholder 2"/>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3"/>
          <p:cNvSpPr>
            <a:spLocks noGrp="1"/>
          </p:cNvSpPr>
          <p:nvPr>
            <p:ph type="ftr" sz="quarter" idx="11"/>
          </p:nvPr>
        </p:nvSpPr>
        <p:spPr/>
        <p:txBody>
          <a:bodyPr/>
          <a:lstStyle/>
          <a:p>
            <a:endParaRPr lang="el-GR"/>
          </a:p>
        </p:txBody>
      </p:sp>
      <p:sp>
        <p:nvSpPr>
          <p:cNvPr id="6" name="Slide Number Placeholder 4"/>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384358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2"/>
          <p:cNvSpPr>
            <a:spLocks noGrp="1"/>
          </p:cNvSpPr>
          <p:nvPr>
            <p:ph type="ftr" sz="quarter" idx="11"/>
          </p:nvPr>
        </p:nvSpPr>
        <p:spPr/>
        <p:txBody>
          <a:bodyPr/>
          <a:lstStyle/>
          <a:p>
            <a:endParaRPr lang="el-GR"/>
          </a:p>
        </p:txBody>
      </p:sp>
      <p:sp>
        <p:nvSpPr>
          <p:cNvPr id="6" name="Slide Number Placeholder 3"/>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77856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7" name="Date Placeholder 4"/>
          <p:cNvSpPr>
            <a:spLocks noGrp="1"/>
          </p:cNvSpPr>
          <p:nvPr>
            <p:ph type="dt" sz="half" idx="10"/>
          </p:nvPr>
        </p:nvSpPr>
        <p:spPr/>
        <p:txBody>
          <a:bodyPr/>
          <a:lstStyle/>
          <a:p>
            <a:fld id="{878E6AFD-43D2-4442-B69C-D180CCD17EEF}" type="datetimeFigureOut">
              <a:rPr lang="el-GR" smtClean="0"/>
              <a:t>25/4/2024</a:t>
            </a:fld>
            <a:endParaRPr lang="el-GR"/>
          </a:p>
        </p:txBody>
      </p:sp>
      <p:sp>
        <p:nvSpPr>
          <p:cNvPr id="5" name="Footer Placeholder 5"/>
          <p:cNvSpPr>
            <a:spLocks noGrp="1"/>
          </p:cNvSpPr>
          <p:nvPr>
            <p:ph type="ftr" sz="quarter" idx="11"/>
          </p:nvPr>
        </p:nvSpPr>
        <p:spPr/>
        <p:txBody>
          <a:bodyPr/>
          <a:lstStyle/>
          <a:p>
            <a:endParaRPr lang="el-GR"/>
          </a:p>
        </p:txBody>
      </p:sp>
      <p:sp>
        <p:nvSpPr>
          <p:cNvPr id="6" name="Slide Number Placeholder 6"/>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386555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878E6AFD-43D2-4442-B69C-D180CCD17EEF}" type="datetimeFigureOut">
              <a:rPr lang="el-GR" smtClean="0"/>
              <a:t>25/4/2024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48F0AD9-2142-45B7-A5AD-D272A0BCA983}" type="slidenum">
              <a:rPr lang="el-GR" smtClean="0"/>
              <a:t>‹#›</a:t>
            </a:fld>
            <a:endParaRPr lang="el-GR"/>
          </a:p>
        </p:txBody>
      </p:sp>
    </p:spTree>
    <p:extLst>
      <p:ext uri="{BB962C8B-B14F-4D97-AF65-F5344CB8AC3E}">
        <p14:creationId xmlns:p14="http://schemas.microsoft.com/office/powerpoint/2010/main" val="224395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8E6AFD-43D2-4442-B69C-D180CCD17EEF}" type="datetimeFigureOut">
              <a:rPr lang="el-GR" smtClean="0"/>
              <a:t>25/4/2024</a:t>
            </a:fld>
            <a:endParaRPr lang="el-G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8F0AD9-2142-45B7-A5AD-D272A0BCA983}" type="slidenum">
              <a:rPr lang="el-GR" smtClean="0"/>
              <a:t>‹#›</a:t>
            </a:fld>
            <a:endParaRPr lang="el-GR"/>
          </a:p>
        </p:txBody>
      </p:sp>
    </p:spTree>
    <p:extLst>
      <p:ext uri="{BB962C8B-B14F-4D97-AF65-F5344CB8AC3E}">
        <p14:creationId xmlns:p14="http://schemas.microsoft.com/office/powerpoint/2010/main" val="22217866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4ED2F69-4692-49AE-919A-FA25CC387976}"/>
              </a:ext>
            </a:extLst>
          </p:cNvPr>
          <p:cNvSpPr>
            <a:spLocks noGrp="1"/>
          </p:cNvSpPr>
          <p:nvPr>
            <p:ph type="ctrTitle"/>
          </p:nvPr>
        </p:nvSpPr>
        <p:spPr>
          <a:xfrm>
            <a:off x="1205288" y="442856"/>
            <a:ext cx="9462711" cy="2409401"/>
          </a:xfrm>
        </p:spPr>
        <p:txBody>
          <a:bodyPr/>
          <a:lstStyle/>
          <a:p>
            <a:pPr algn="ctr"/>
            <a:r>
              <a:rPr lang="en-US" sz="5400" dirty="0"/>
              <a:t>Secure Application Development</a:t>
            </a:r>
            <a:endParaRPr lang="el-GR" sz="5400" dirty="0"/>
          </a:p>
        </p:txBody>
      </p:sp>
      <p:sp>
        <p:nvSpPr>
          <p:cNvPr id="3" name="Υπότιτλος 2">
            <a:extLst>
              <a:ext uri="{FF2B5EF4-FFF2-40B4-BE49-F238E27FC236}">
                <a16:creationId xmlns:a16="http://schemas.microsoft.com/office/drawing/2014/main" id="{AFE4BB3E-7C53-46B3-A281-C4636566E68B}"/>
              </a:ext>
            </a:extLst>
          </p:cNvPr>
          <p:cNvSpPr>
            <a:spLocks noGrp="1"/>
          </p:cNvSpPr>
          <p:nvPr>
            <p:ph type="subTitle" idx="1"/>
          </p:nvPr>
        </p:nvSpPr>
        <p:spPr>
          <a:xfrm>
            <a:off x="1524000" y="3602037"/>
            <a:ext cx="9144000" cy="2133599"/>
          </a:xfrm>
        </p:spPr>
        <p:txBody>
          <a:bodyPr>
            <a:normAutofit/>
          </a:bodyPr>
          <a:lstStyle/>
          <a:p>
            <a:r>
              <a:rPr lang="en-US" dirty="0"/>
              <a:t>Assessment 02</a:t>
            </a:r>
          </a:p>
          <a:p>
            <a:r>
              <a:rPr lang="en-US" dirty="0"/>
              <a:t>Student Name: </a:t>
            </a:r>
            <a:r>
              <a:rPr lang="en-US" dirty="0" err="1"/>
              <a:t>Kapasakalis</a:t>
            </a:r>
            <a:r>
              <a:rPr lang="en-US" dirty="0"/>
              <a:t> Alexandros</a:t>
            </a:r>
          </a:p>
          <a:p>
            <a:r>
              <a:rPr lang="en-US" dirty="0"/>
              <a:t>Bolton ID: 1000491</a:t>
            </a:r>
          </a:p>
          <a:p>
            <a:r>
              <a:rPr lang="en-US" dirty="0"/>
              <a:t>Marking Instructor: Mr. </a:t>
            </a:r>
            <a:r>
              <a:rPr lang="en-US" dirty="0" err="1"/>
              <a:t>Fouzas</a:t>
            </a:r>
            <a:endParaRPr lang="en-US" dirty="0"/>
          </a:p>
          <a:p>
            <a:r>
              <a:rPr lang="en-US" dirty="0"/>
              <a:t>April 2024</a:t>
            </a:r>
            <a:endParaRPr lang="el-GR" dirty="0"/>
          </a:p>
        </p:txBody>
      </p:sp>
      <p:pic>
        <p:nvPicPr>
          <p:cNvPr id="5" name="Εικόνα 4">
            <a:extLst>
              <a:ext uri="{FF2B5EF4-FFF2-40B4-BE49-F238E27FC236}">
                <a16:creationId xmlns:a16="http://schemas.microsoft.com/office/drawing/2014/main" id="{4A0CD3DD-270A-4AB5-A9AB-8A48AB6D5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5394" y="5829156"/>
            <a:ext cx="2586606" cy="1028844"/>
          </a:xfrm>
          <a:prstGeom prst="rect">
            <a:avLst/>
          </a:prstGeom>
        </p:spPr>
      </p:pic>
      <p:pic>
        <p:nvPicPr>
          <p:cNvPr id="7" name="Εικόνα 6">
            <a:extLst>
              <a:ext uri="{FF2B5EF4-FFF2-40B4-BE49-F238E27FC236}">
                <a16:creationId xmlns:a16="http://schemas.microsoft.com/office/drawing/2014/main" id="{D0388838-19E9-443A-B6B3-71E6F1F68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4892" y="4733346"/>
            <a:ext cx="1667108" cy="1238423"/>
          </a:xfrm>
          <a:prstGeom prst="rect">
            <a:avLst/>
          </a:prstGeom>
        </p:spPr>
      </p:pic>
    </p:spTree>
    <p:extLst>
      <p:ext uri="{BB962C8B-B14F-4D97-AF65-F5344CB8AC3E}">
        <p14:creationId xmlns:p14="http://schemas.microsoft.com/office/powerpoint/2010/main" val="156497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0777-5AA4-2704-F51A-AB8CF6644D41}"/>
              </a:ext>
            </a:extLst>
          </p:cNvPr>
          <p:cNvSpPr>
            <a:spLocks noGrp="1"/>
          </p:cNvSpPr>
          <p:nvPr>
            <p:ph type="title"/>
          </p:nvPr>
        </p:nvSpPr>
        <p:spPr/>
        <p:txBody>
          <a:bodyPr/>
          <a:lstStyle/>
          <a:p>
            <a:pPr algn="ctr"/>
            <a:r>
              <a:rPr lang="en-US" dirty="0"/>
              <a:t>Conclusion</a:t>
            </a:r>
            <a:endParaRPr lang="en-US"/>
          </a:p>
        </p:txBody>
      </p:sp>
      <p:sp>
        <p:nvSpPr>
          <p:cNvPr id="3" name="Content Placeholder 2">
            <a:extLst>
              <a:ext uri="{FF2B5EF4-FFF2-40B4-BE49-F238E27FC236}">
                <a16:creationId xmlns:a16="http://schemas.microsoft.com/office/drawing/2014/main" id="{D26E7B91-2D58-DD59-D1DE-D61BE24F529E}"/>
              </a:ext>
            </a:extLst>
          </p:cNvPr>
          <p:cNvSpPr>
            <a:spLocks noGrp="1"/>
          </p:cNvSpPr>
          <p:nvPr>
            <p:ph idx="1"/>
          </p:nvPr>
        </p:nvSpPr>
        <p:spPr/>
        <p:txBody>
          <a:bodyPr vert="horz" lIns="91440" tIns="45720" rIns="91440" bIns="45720" rtlCol="0" anchor="t">
            <a:normAutofit/>
          </a:bodyPr>
          <a:lstStyle/>
          <a:p>
            <a:r>
              <a:rPr lang="en-US" dirty="0"/>
              <a:t>By engaging in Secure Methods for the application, the developer was able to create a sound code without unwanted vulnerabilities.</a:t>
            </a:r>
          </a:p>
          <a:p>
            <a:pPr>
              <a:buClr>
                <a:srgbClr val="8AD0D6"/>
              </a:buClr>
            </a:pPr>
            <a:r>
              <a:rPr lang="en-US" dirty="0"/>
              <a:t>The result of those methodologies is the scanning from the integration of </a:t>
            </a:r>
            <a:r>
              <a:rPr lang="en-US" dirty="0" err="1"/>
              <a:t>Snyk</a:t>
            </a:r>
            <a:r>
              <a:rPr lang="en-US" dirty="0"/>
              <a:t> as a CI/CD to provide a mostly clean security report:</a:t>
            </a:r>
          </a:p>
        </p:txBody>
      </p:sp>
      <p:pic>
        <p:nvPicPr>
          <p:cNvPr id="4" name="Picture 3" descr="A computer screen with white text&#10;&#10;Description automatically generated">
            <a:extLst>
              <a:ext uri="{FF2B5EF4-FFF2-40B4-BE49-F238E27FC236}">
                <a16:creationId xmlns:a16="http://schemas.microsoft.com/office/drawing/2014/main" id="{69A1264C-11D0-87B3-1106-89414E2E11DE}"/>
              </a:ext>
            </a:extLst>
          </p:cNvPr>
          <p:cNvPicPr>
            <a:picLocks noChangeAspect="1"/>
          </p:cNvPicPr>
          <p:nvPr/>
        </p:nvPicPr>
        <p:blipFill>
          <a:blip r:embed="rId2"/>
          <a:stretch>
            <a:fillRect/>
          </a:stretch>
        </p:blipFill>
        <p:spPr>
          <a:xfrm>
            <a:off x="413480" y="4076614"/>
            <a:ext cx="11568544" cy="1154437"/>
          </a:xfrm>
          <a:prstGeom prst="rect">
            <a:avLst/>
          </a:prstGeom>
        </p:spPr>
      </p:pic>
    </p:spTree>
    <p:extLst>
      <p:ext uri="{BB962C8B-B14F-4D97-AF65-F5344CB8AC3E}">
        <p14:creationId xmlns:p14="http://schemas.microsoft.com/office/powerpoint/2010/main" val="374961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B522B9-9E37-430F-9692-CCE0C5AF94BB}"/>
              </a:ext>
            </a:extLst>
          </p:cNvPr>
          <p:cNvSpPr>
            <a:spLocks noGrp="1"/>
          </p:cNvSpPr>
          <p:nvPr>
            <p:ph type="title"/>
          </p:nvPr>
        </p:nvSpPr>
        <p:spPr/>
        <p:txBody>
          <a:bodyPr/>
          <a:lstStyle/>
          <a:p>
            <a:r>
              <a:rPr lang="en-US" dirty="0"/>
              <a:t>Theoretical Background</a:t>
            </a:r>
            <a:endParaRPr lang="el-GR" dirty="0"/>
          </a:p>
        </p:txBody>
      </p:sp>
      <p:sp>
        <p:nvSpPr>
          <p:cNvPr id="3" name="Θέση περιεχομένου 2">
            <a:extLst>
              <a:ext uri="{FF2B5EF4-FFF2-40B4-BE49-F238E27FC236}">
                <a16:creationId xmlns:a16="http://schemas.microsoft.com/office/drawing/2014/main" id="{8D3B96BA-FD9A-4EE0-A50F-581669CDFF16}"/>
              </a:ext>
            </a:extLst>
          </p:cNvPr>
          <p:cNvSpPr>
            <a:spLocks noGrp="1"/>
          </p:cNvSpPr>
          <p:nvPr>
            <p:ph idx="1"/>
          </p:nvPr>
        </p:nvSpPr>
        <p:spPr/>
        <p:txBody>
          <a:bodyPr/>
          <a:lstStyle/>
          <a:p>
            <a:r>
              <a:rPr lang="en-US" dirty="0"/>
              <a:t>In the world of Application Development, practitioners need to take into consideration, the ever growing threat of cyber attacks. Obviously the infrastructure that hosts the application needs to be secured, but a good security in depth practice begins at the first steps of the applications lifecycle.</a:t>
            </a:r>
          </a:p>
          <a:p>
            <a:endParaRPr lang="en-US" dirty="0"/>
          </a:p>
          <a:p>
            <a:r>
              <a:rPr lang="en-US" dirty="0"/>
              <a:t>In order to create applications, that are considered secure, developers need to incorporate practices to avoid building vulnerabilities inside the code. For example proper access control to avoid SQL injections. This practice is named Secure Application development.</a:t>
            </a:r>
            <a:endParaRPr lang="el-GR" dirty="0"/>
          </a:p>
        </p:txBody>
      </p:sp>
    </p:spTree>
    <p:extLst>
      <p:ext uri="{BB962C8B-B14F-4D97-AF65-F5344CB8AC3E}">
        <p14:creationId xmlns:p14="http://schemas.microsoft.com/office/powerpoint/2010/main" val="395787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F4A298-E9B0-4803-B2F2-6807FB8216C4}"/>
              </a:ext>
            </a:extLst>
          </p:cNvPr>
          <p:cNvSpPr>
            <a:spLocks noGrp="1"/>
          </p:cNvSpPr>
          <p:nvPr>
            <p:ph type="title"/>
          </p:nvPr>
        </p:nvSpPr>
        <p:spPr/>
        <p:txBody>
          <a:bodyPr/>
          <a:lstStyle/>
          <a:p>
            <a:pPr algn="ctr"/>
            <a:r>
              <a:rPr lang="en-US" dirty="0"/>
              <a:t>Subject of the Assessment</a:t>
            </a:r>
            <a:endParaRPr lang="el-GR" dirty="0"/>
          </a:p>
        </p:txBody>
      </p:sp>
      <p:sp>
        <p:nvSpPr>
          <p:cNvPr id="3" name="Θέση περιεχομένου 2">
            <a:extLst>
              <a:ext uri="{FF2B5EF4-FFF2-40B4-BE49-F238E27FC236}">
                <a16:creationId xmlns:a16="http://schemas.microsoft.com/office/drawing/2014/main" id="{BBFFC942-97A0-4073-8EF7-4F745681A946}"/>
              </a:ext>
            </a:extLst>
          </p:cNvPr>
          <p:cNvSpPr>
            <a:spLocks noGrp="1"/>
          </p:cNvSpPr>
          <p:nvPr>
            <p:ph idx="1"/>
          </p:nvPr>
        </p:nvSpPr>
        <p:spPr>
          <a:xfrm>
            <a:off x="1103312" y="2052918"/>
            <a:ext cx="9403741" cy="4195481"/>
          </a:xfrm>
        </p:spPr>
        <p:txBody>
          <a:bodyPr vert="horz" lIns="91440" tIns="45720" rIns="91440" bIns="45720" rtlCol="0" anchor="t">
            <a:normAutofit lnSpcReduction="10000"/>
          </a:bodyPr>
          <a:lstStyle/>
          <a:p>
            <a:r>
              <a:rPr lang="en-US" dirty="0"/>
              <a:t>The current assessment aims to create a simple application and incorporate secure methods in the code to grant access to users. In general practices to make sure that the code is secured will be used. </a:t>
            </a:r>
          </a:p>
          <a:p>
            <a:r>
              <a:rPr lang="en-US" dirty="0"/>
              <a:t>For this project, the user has created an application where users can login, logout and sign up to the platform. The application is based on Next.js which is a React Framework of </a:t>
            </a:r>
            <a:r>
              <a:rPr lang="en-US" dirty="0" err="1"/>
              <a:t>Javascript</a:t>
            </a:r>
            <a:r>
              <a:rPr lang="en-US" dirty="0"/>
              <a:t> and allows font manipulation. The code was developed on Visual Studio Code.</a:t>
            </a:r>
          </a:p>
          <a:p>
            <a:r>
              <a:rPr lang="en-US" dirty="0"/>
              <a:t>For the purposes of analyzing the validity of the code and scanning it for cybersecurity vulnerabilities an extension of the VS code was used named </a:t>
            </a:r>
            <a:r>
              <a:rPr lang="en-US" dirty="0" err="1"/>
              <a:t>Snyk</a:t>
            </a:r>
            <a:r>
              <a:rPr lang="en-US" dirty="0"/>
              <a:t>. This is an Open-Source tools that allows the developer to scan the code against known vulnerabilities using its databases. The plugin is used to present the finding while the </a:t>
            </a:r>
            <a:r>
              <a:rPr lang="en-US" dirty="0" err="1"/>
              <a:t>Snyk</a:t>
            </a:r>
            <a:r>
              <a:rPr lang="en-US" dirty="0"/>
              <a:t> Platform monitors the code from </a:t>
            </a:r>
            <a:r>
              <a:rPr lang="en-US" dirty="0" err="1"/>
              <a:t>Github</a:t>
            </a:r>
            <a:r>
              <a:rPr lang="en-US" dirty="0"/>
              <a:t>, thus offering CI/CD usage.</a:t>
            </a:r>
            <a:endParaRPr lang="el-GR" dirty="0"/>
          </a:p>
        </p:txBody>
      </p:sp>
    </p:spTree>
    <p:extLst>
      <p:ext uri="{BB962C8B-B14F-4D97-AF65-F5344CB8AC3E}">
        <p14:creationId xmlns:p14="http://schemas.microsoft.com/office/powerpoint/2010/main" val="310124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985AC9-1618-4EAF-812A-E0E955EE70DA}"/>
              </a:ext>
            </a:extLst>
          </p:cNvPr>
          <p:cNvSpPr>
            <a:spLocks noGrp="1"/>
          </p:cNvSpPr>
          <p:nvPr>
            <p:ph type="title"/>
          </p:nvPr>
        </p:nvSpPr>
        <p:spPr>
          <a:xfrm>
            <a:off x="1154954" y="1143000"/>
            <a:ext cx="5092906" cy="652244"/>
          </a:xfrm>
        </p:spPr>
        <p:txBody>
          <a:bodyPr/>
          <a:lstStyle/>
          <a:p>
            <a:r>
              <a:rPr lang="en-US" dirty="0"/>
              <a:t>Use of Database</a:t>
            </a:r>
            <a:endParaRPr lang="el-GR" dirty="0"/>
          </a:p>
        </p:txBody>
      </p:sp>
      <p:sp>
        <p:nvSpPr>
          <p:cNvPr id="4" name="Θέση κειμένου 3">
            <a:extLst>
              <a:ext uri="{FF2B5EF4-FFF2-40B4-BE49-F238E27FC236}">
                <a16:creationId xmlns:a16="http://schemas.microsoft.com/office/drawing/2014/main" id="{99241390-AD47-45DB-922E-3CC59DF58191}"/>
              </a:ext>
            </a:extLst>
          </p:cNvPr>
          <p:cNvSpPr>
            <a:spLocks noGrp="1"/>
          </p:cNvSpPr>
          <p:nvPr>
            <p:ph type="body" sz="half" idx="2"/>
          </p:nvPr>
        </p:nvSpPr>
        <p:spPr>
          <a:xfrm>
            <a:off x="1154954" y="1963024"/>
            <a:ext cx="5084979" cy="3066176"/>
          </a:xfrm>
        </p:spPr>
        <p:txBody>
          <a:bodyPr/>
          <a:lstStyle/>
          <a:p>
            <a:r>
              <a:rPr lang="en-US" dirty="0"/>
              <a:t>The application is connected through the use of URI created from Atlas provided by MongoDB. This publicly available service allows the users to host a small database that will serve the purposes of this assessment.</a:t>
            </a:r>
          </a:p>
          <a:p>
            <a:r>
              <a:rPr lang="en-US" dirty="0"/>
              <a:t>The application is connected with the Database and allows the users to store their credentials there. The developer has taken into account to secure the application properly. We will now be describing the methods that were used to secure the application</a:t>
            </a:r>
            <a:endParaRPr lang="el-GR" dirty="0"/>
          </a:p>
        </p:txBody>
      </p:sp>
      <p:pic>
        <p:nvPicPr>
          <p:cNvPr id="10" name="Θέση εικόνας 9">
            <a:extLst>
              <a:ext uri="{FF2B5EF4-FFF2-40B4-BE49-F238E27FC236}">
                <a16:creationId xmlns:a16="http://schemas.microsoft.com/office/drawing/2014/main" id="{9C4FE61B-D584-42BB-B864-F9B79B18433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766" r="12766"/>
          <a:stretch>
            <a:fillRect/>
          </a:stretch>
        </p:blipFill>
        <p:spPr>
          <a:xfrm>
            <a:off x="6949546" y="1143000"/>
            <a:ext cx="885248" cy="1264640"/>
          </a:xfrm>
        </p:spPr>
      </p:pic>
      <p:pic>
        <p:nvPicPr>
          <p:cNvPr id="12" name="Εικόνα 11">
            <a:extLst>
              <a:ext uri="{FF2B5EF4-FFF2-40B4-BE49-F238E27FC236}">
                <a16:creationId xmlns:a16="http://schemas.microsoft.com/office/drawing/2014/main" id="{58FE5917-2E9A-4B71-A278-04BCAD859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308" y="2629905"/>
            <a:ext cx="2861581" cy="1598190"/>
          </a:xfrm>
          <a:prstGeom prst="rect">
            <a:avLst/>
          </a:prstGeom>
        </p:spPr>
      </p:pic>
      <p:pic>
        <p:nvPicPr>
          <p:cNvPr id="14" name="Εικόνα 13">
            <a:extLst>
              <a:ext uri="{FF2B5EF4-FFF2-40B4-BE49-F238E27FC236}">
                <a16:creationId xmlns:a16="http://schemas.microsoft.com/office/drawing/2014/main" id="{E8C84FED-41FB-44D8-94E6-7221B46C1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91" y="4694619"/>
            <a:ext cx="3215034" cy="1678022"/>
          </a:xfrm>
          <a:prstGeom prst="rect">
            <a:avLst/>
          </a:prstGeom>
        </p:spPr>
      </p:pic>
    </p:spTree>
    <p:extLst>
      <p:ext uri="{BB962C8B-B14F-4D97-AF65-F5344CB8AC3E}">
        <p14:creationId xmlns:p14="http://schemas.microsoft.com/office/powerpoint/2010/main" val="200903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7019EEF-821F-4DCC-891D-BBB682577F9C}"/>
              </a:ext>
            </a:extLst>
          </p:cNvPr>
          <p:cNvSpPr>
            <a:spLocks noGrp="1"/>
          </p:cNvSpPr>
          <p:nvPr>
            <p:ph type="title"/>
          </p:nvPr>
        </p:nvSpPr>
        <p:spPr>
          <a:xfrm>
            <a:off x="1154952" y="1493239"/>
            <a:ext cx="3401064" cy="840297"/>
          </a:xfrm>
        </p:spPr>
        <p:txBody>
          <a:bodyPr/>
          <a:lstStyle/>
          <a:p>
            <a:pPr algn="ctr"/>
            <a:r>
              <a:rPr lang="en-US" dirty="0"/>
              <a:t>Access to the Database</a:t>
            </a:r>
            <a:endParaRPr lang="el-GR" dirty="0"/>
          </a:p>
        </p:txBody>
      </p:sp>
      <p:pic>
        <p:nvPicPr>
          <p:cNvPr id="6" name="Θέση περιεχομένου 5">
            <a:extLst>
              <a:ext uri="{FF2B5EF4-FFF2-40B4-BE49-F238E27FC236}">
                <a16:creationId xmlns:a16="http://schemas.microsoft.com/office/drawing/2014/main" id="{A942E989-80E5-453B-ABED-749567B40B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505" y="1759724"/>
            <a:ext cx="6776783" cy="3416283"/>
          </a:xfrm>
        </p:spPr>
      </p:pic>
      <p:sp>
        <p:nvSpPr>
          <p:cNvPr id="4" name="Θέση κειμένου 3">
            <a:extLst>
              <a:ext uri="{FF2B5EF4-FFF2-40B4-BE49-F238E27FC236}">
                <a16:creationId xmlns:a16="http://schemas.microsoft.com/office/drawing/2014/main" id="{B8834161-5A64-4D65-A1FB-9BE2D7274634}"/>
              </a:ext>
            </a:extLst>
          </p:cNvPr>
          <p:cNvSpPr>
            <a:spLocks noGrp="1"/>
          </p:cNvSpPr>
          <p:nvPr>
            <p:ph type="body" sz="half" idx="2"/>
          </p:nvPr>
        </p:nvSpPr>
        <p:spPr>
          <a:xfrm>
            <a:off x="1507290" y="2469162"/>
            <a:ext cx="3401063" cy="2895599"/>
          </a:xfrm>
        </p:spPr>
        <p:txBody>
          <a:bodyPr/>
          <a:lstStyle/>
          <a:p>
            <a:r>
              <a:rPr lang="en-US" dirty="0"/>
              <a:t>The image shows how the developer has connected the application with the database. An obvious vulnerability is that the connection should not have hardcoded passwords and credentials. </a:t>
            </a:r>
            <a:r>
              <a:rPr lang="en-US" dirty="0" err="1"/>
              <a:t>Snyk</a:t>
            </a:r>
            <a:r>
              <a:rPr lang="en-US" dirty="0"/>
              <a:t> has marked the 5</a:t>
            </a:r>
            <a:r>
              <a:rPr lang="en-US" baseline="30000" dirty="0"/>
              <a:t>th</a:t>
            </a:r>
            <a:r>
              <a:rPr lang="en-US" dirty="0"/>
              <a:t> line as vulnerable, but the vulnerability exists only for the purposes of the assessment. In a production environment the database would connect with the application through the use of a secured API.</a:t>
            </a:r>
            <a:endParaRPr lang="el-GR" dirty="0"/>
          </a:p>
        </p:txBody>
      </p:sp>
    </p:spTree>
    <p:extLst>
      <p:ext uri="{BB962C8B-B14F-4D97-AF65-F5344CB8AC3E}">
        <p14:creationId xmlns:p14="http://schemas.microsoft.com/office/powerpoint/2010/main" val="365436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3638D3-5C62-401D-8F99-9E13383A7D1F}"/>
              </a:ext>
            </a:extLst>
          </p:cNvPr>
          <p:cNvSpPr>
            <a:spLocks noGrp="1"/>
          </p:cNvSpPr>
          <p:nvPr>
            <p:ph type="title"/>
          </p:nvPr>
        </p:nvSpPr>
        <p:spPr>
          <a:xfrm>
            <a:off x="646111" y="452718"/>
            <a:ext cx="9404723" cy="755297"/>
          </a:xfrm>
        </p:spPr>
        <p:txBody>
          <a:bodyPr/>
          <a:lstStyle/>
          <a:p>
            <a:pPr algn="ctr"/>
            <a:r>
              <a:rPr lang="en-US" dirty="0"/>
              <a:t>Access Control</a:t>
            </a:r>
            <a:endParaRPr lang="el-GR" dirty="0"/>
          </a:p>
        </p:txBody>
      </p:sp>
      <p:sp>
        <p:nvSpPr>
          <p:cNvPr id="3" name="Θέση περιεχομένου 2">
            <a:extLst>
              <a:ext uri="{FF2B5EF4-FFF2-40B4-BE49-F238E27FC236}">
                <a16:creationId xmlns:a16="http://schemas.microsoft.com/office/drawing/2014/main" id="{BEA278C6-6040-413C-BB8C-D3158A795424}"/>
              </a:ext>
            </a:extLst>
          </p:cNvPr>
          <p:cNvSpPr>
            <a:spLocks noGrp="1"/>
          </p:cNvSpPr>
          <p:nvPr>
            <p:ph idx="1"/>
          </p:nvPr>
        </p:nvSpPr>
        <p:spPr>
          <a:xfrm>
            <a:off x="569803" y="1217783"/>
            <a:ext cx="9920646" cy="5500114"/>
          </a:xfrm>
        </p:spPr>
        <p:txBody>
          <a:bodyPr vert="horz" lIns="91440" tIns="45720" rIns="91440" bIns="45720" rtlCol="0" anchor="t">
            <a:normAutofit/>
          </a:bodyPr>
          <a:lstStyle/>
          <a:p>
            <a:r>
              <a:rPr lang="en-US" dirty="0"/>
              <a:t>Since the users will be signing up the developer has set up a few methods that prevent unwanted access. In other word, the developer has predetermined security standards.</a:t>
            </a:r>
          </a:p>
          <a:p>
            <a:r>
              <a:rPr lang="en-US" dirty="0"/>
              <a:t>An example of those standards are Password and Username standards. In the image below these configurations are displayed.</a:t>
            </a:r>
          </a:p>
          <a:p>
            <a:endParaRPr lang="en-US" dirty="0"/>
          </a:p>
          <a:p>
            <a:endParaRPr lang="en-US" dirty="0"/>
          </a:p>
          <a:p>
            <a:r>
              <a:rPr lang="en-US" dirty="0"/>
              <a:t>When the user is prompted to provide the credentials that will be used in the future, the inputs should adhere to the above specifications.</a:t>
            </a:r>
          </a:p>
          <a:p>
            <a:r>
              <a:rPr lang="en-US" dirty="0"/>
              <a:t>In the event that the standards are not met, the button for the sign up is disabled.</a:t>
            </a:r>
            <a:endParaRPr lang="el-GR" dirty="0"/>
          </a:p>
        </p:txBody>
      </p:sp>
      <p:pic>
        <p:nvPicPr>
          <p:cNvPr id="5" name="Εικόνα 4">
            <a:extLst>
              <a:ext uri="{FF2B5EF4-FFF2-40B4-BE49-F238E27FC236}">
                <a16:creationId xmlns:a16="http://schemas.microsoft.com/office/drawing/2014/main" id="{FF181EE8-0AE8-42A2-99CA-4F4C1D5EB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03" y="2907880"/>
            <a:ext cx="10707594" cy="952633"/>
          </a:xfrm>
          <a:prstGeom prst="rect">
            <a:avLst/>
          </a:prstGeom>
        </p:spPr>
      </p:pic>
      <p:pic>
        <p:nvPicPr>
          <p:cNvPr id="7" name="Εικόνα 6">
            <a:extLst>
              <a:ext uri="{FF2B5EF4-FFF2-40B4-BE49-F238E27FC236}">
                <a16:creationId xmlns:a16="http://schemas.microsoft.com/office/drawing/2014/main" id="{81FAC85D-7DCA-421B-9864-0BAD6E504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908" y="5286840"/>
            <a:ext cx="7697274" cy="1228896"/>
          </a:xfrm>
          <a:prstGeom prst="rect">
            <a:avLst/>
          </a:prstGeom>
        </p:spPr>
      </p:pic>
    </p:spTree>
    <p:extLst>
      <p:ext uri="{BB962C8B-B14F-4D97-AF65-F5344CB8AC3E}">
        <p14:creationId xmlns:p14="http://schemas.microsoft.com/office/powerpoint/2010/main" val="174506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3638D3-5C62-401D-8F99-9E13383A7D1F}"/>
              </a:ext>
            </a:extLst>
          </p:cNvPr>
          <p:cNvSpPr>
            <a:spLocks noGrp="1"/>
          </p:cNvSpPr>
          <p:nvPr>
            <p:ph type="title"/>
          </p:nvPr>
        </p:nvSpPr>
        <p:spPr>
          <a:xfrm>
            <a:off x="646111" y="452718"/>
            <a:ext cx="9404723" cy="755297"/>
          </a:xfrm>
        </p:spPr>
        <p:txBody>
          <a:bodyPr/>
          <a:lstStyle/>
          <a:p>
            <a:pPr algn="ctr"/>
            <a:r>
              <a:rPr lang="en-US" dirty="0"/>
              <a:t>Access Control</a:t>
            </a:r>
            <a:endParaRPr lang="el-GR" dirty="0"/>
          </a:p>
        </p:txBody>
      </p:sp>
      <p:sp>
        <p:nvSpPr>
          <p:cNvPr id="3" name="Θέση περιεχομένου 2">
            <a:extLst>
              <a:ext uri="{FF2B5EF4-FFF2-40B4-BE49-F238E27FC236}">
                <a16:creationId xmlns:a16="http://schemas.microsoft.com/office/drawing/2014/main" id="{BEA278C6-6040-413C-BB8C-D3158A795424}"/>
              </a:ext>
            </a:extLst>
          </p:cNvPr>
          <p:cNvSpPr>
            <a:spLocks noGrp="1"/>
          </p:cNvSpPr>
          <p:nvPr>
            <p:ph idx="1"/>
          </p:nvPr>
        </p:nvSpPr>
        <p:spPr>
          <a:xfrm>
            <a:off x="911727" y="1217783"/>
            <a:ext cx="10243030" cy="5334036"/>
          </a:xfrm>
        </p:spPr>
        <p:txBody>
          <a:bodyPr vert="horz" lIns="91440" tIns="45720" rIns="91440" bIns="45720" rtlCol="0" anchor="t">
            <a:normAutofit/>
          </a:bodyPr>
          <a:lstStyle/>
          <a:p>
            <a:pPr>
              <a:buClr>
                <a:srgbClr val="8AD0D6"/>
              </a:buClr>
            </a:pPr>
            <a:r>
              <a:rPr lang="en-US" dirty="0"/>
              <a:t>The same happens when the users attempt to login. They need to provide username and password in order to access the application.</a:t>
            </a:r>
          </a:p>
          <a:p>
            <a:endParaRPr lang="en-US" dirty="0"/>
          </a:p>
          <a:p>
            <a:endParaRPr lang="en-US" dirty="0"/>
          </a:p>
          <a:p>
            <a:endParaRPr lang="en-US" dirty="0"/>
          </a:p>
          <a:p>
            <a:r>
              <a:rPr lang="en-US" dirty="0"/>
              <a:t>The format of the Username and Password has been predetermined in the sign up process, determining a proper way to check the format of the email and the strength of the password</a:t>
            </a:r>
          </a:p>
          <a:p>
            <a:pPr>
              <a:buClr>
                <a:srgbClr val="8AD0D6"/>
              </a:buClr>
            </a:pPr>
            <a:endParaRPr lang="en-US" dirty="0"/>
          </a:p>
          <a:p>
            <a:pPr marL="0" indent="0">
              <a:buNone/>
            </a:pPr>
            <a:endParaRPr lang="en-US"/>
          </a:p>
        </p:txBody>
      </p:sp>
      <p:pic>
        <p:nvPicPr>
          <p:cNvPr id="4" name="Picture 3" descr="A computer screen shot of white text&#10;&#10;Description automatically generated">
            <a:extLst>
              <a:ext uri="{FF2B5EF4-FFF2-40B4-BE49-F238E27FC236}">
                <a16:creationId xmlns:a16="http://schemas.microsoft.com/office/drawing/2014/main" id="{A3405718-33E8-D3EA-62C4-4B6EB71FA1BC}"/>
              </a:ext>
            </a:extLst>
          </p:cNvPr>
          <p:cNvPicPr>
            <a:picLocks noChangeAspect="1"/>
          </p:cNvPicPr>
          <p:nvPr/>
        </p:nvPicPr>
        <p:blipFill>
          <a:blip r:embed="rId2"/>
          <a:stretch>
            <a:fillRect/>
          </a:stretch>
        </p:blipFill>
        <p:spPr>
          <a:xfrm>
            <a:off x="2895844" y="1836127"/>
            <a:ext cx="4895850" cy="1485900"/>
          </a:xfrm>
          <a:prstGeom prst="rect">
            <a:avLst/>
          </a:prstGeom>
        </p:spPr>
      </p:pic>
      <p:pic>
        <p:nvPicPr>
          <p:cNvPr id="6" name="Picture 5" descr="A computer screen with white and orange text&#10;&#10;Description automatically generated">
            <a:extLst>
              <a:ext uri="{FF2B5EF4-FFF2-40B4-BE49-F238E27FC236}">
                <a16:creationId xmlns:a16="http://schemas.microsoft.com/office/drawing/2014/main" id="{C239C9F5-B837-C136-8A8C-476752D4808C}"/>
              </a:ext>
            </a:extLst>
          </p:cNvPr>
          <p:cNvPicPr>
            <a:picLocks noChangeAspect="1"/>
          </p:cNvPicPr>
          <p:nvPr/>
        </p:nvPicPr>
        <p:blipFill>
          <a:blip r:embed="rId3"/>
          <a:stretch>
            <a:fillRect/>
          </a:stretch>
        </p:blipFill>
        <p:spPr>
          <a:xfrm>
            <a:off x="1533769" y="4274193"/>
            <a:ext cx="8636000" cy="1670229"/>
          </a:xfrm>
          <a:prstGeom prst="rect">
            <a:avLst/>
          </a:prstGeom>
        </p:spPr>
      </p:pic>
    </p:spTree>
    <p:extLst>
      <p:ext uri="{BB962C8B-B14F-4D97-AF65-F5344CB8AC3E}">
        <p14:creationId xmlns:p14="http://schemas.microsoft.com/office/powerpoint/2010/main" val="174832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E42104-2A04-4912-B5FE-AD3DF83B17D0}"/>
              </a:ext>
            </a:extLst>
          </p:cNvPr>
          <p:cNvSpPr>
            <a:spLocks noGrp="1"/>
          </p:cNvSpPr>
          <p:nvPr>
            <p:ph type="title"/>
          </p:nvPr>
        </p:nvSpPr>
        <p:spPr>
          <a:xfrm>
            <a:off x="646111" y="452718"/>
            <a:ext cx="9404723" cy="755297"/>
          </a:xfrm>
        </p:spPr>
        <p:txBody>
          <a:bodyPr/>
          <a:lstStyle/>
          <a:p>
            <a:pPr algn="ctr"/>
            <a:r>
              <a:rPr lang="en-US" dirty="0"/>
              <a:t>Login Process</a:t>
            </a:r>
            <a:endParaRPr lang="el-GR" dirty="0"/>
          </a:p>
        </p:txBody>
      </p:sp>
      <p:sp>
        <p:nvSpPr>
          <p:cNvPr id="3" name="Θέση περιεχομένου 2">
            <a:extLst>
              <a:ext uri="{FF2B5EF4-FFF2-40B4-BE49-F238E27FC236}">
                <a16:creationId xmlns:a16="http://schemas.microsoft.com/office/drawing/2014/main" id="{3D1F272C-3485-48BD-A3F2-CFB64345270A}"/>
              </a:ext>
            </a:extLst>
          </p:cNvPr>
          <p:cNvSpPr>
            <a:spLocks noGrp="1"/>
          </p:cNvSpPr>
          <p:nvPr>
            <p:ph idx="1"/>
          </p:nvPr>
        </p:nvSpPr>
        <p:spPr>
          <a:xfrm>
            <a:off x="1103312" y="1409350"/>
            <a:ext cx="8946541" cy="4839049"/>
          </a:xfrm>
        </p:spPr>
        <p:txBody>
          <a:bodyPr vert="horz" lIns="91440" tIns="45720" rIns="91440" bIns="45720" rtlCol="0" anchor="t">
            <a:normAutofit/>
          </a:bodyPr>
          <a:lstStyle/>
          <a:p>
            <a:r>
              <a:rPr lang="en-US" dirty="0"/>
              <a:t>The user is prompted to insert their credentials. Again the same format is used and the buttons for login do not become available unless the inputs are in the predefined format.</a:t>
            </a:r>
          </a:p>
          <a:p>
            <a:r>
              <a:rPr lang="en-US" dirty="0"/>
              <a:t>The application receives the valid inputs from the users and creates a token. The token is then sent to the database through the API. The request is handled by libraries like </a:t>
            </a:r>
            <a:r>
              <a:rPr lang="en-US" dirty="0" err="1"/>
              <a:t>axios</a:t>
            </a:r>
            <a:r>
              <a:rPr lang="en-US" dirty="0"/>
              <a:t>.</a:t>
            </a:r>
          </a:p>
          <a:p>
            <a:pPr>
              <a:buClr>
                <a:srgbClr val="8AD0D6"/>
              </a:buClr>
            </a:pPr>
            <a:r>
              <a:rPr lang="en-US" dirty="0"/>
              <a:t>To prevent SQL injections the format of the credentials is performed to the program and then the Token is created. Unless the user provides a valid format the Token is not generated. The program checks if the email exists in the database and then fetches the password for the validation.</a:t>
            </a:r>
          </a:p>
        </p:txBody>
      </p:sp>
    </p:spTree>
    <p:extLst>
      <p:ext uri="{BB962C8B-B14F-4D97-AF65-F5344CB8AC3E}">
        <p14:creationId xmlns:p14="http://schemas.microsoft.com/office/powerpoint/2010/main" val="131250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8060B-57AE-97DA-DC1D-AD779A4429A8}"/>
              </a:ext>
            </a:extLst>
          </p:cNvPr>
          <p:cNvSpPr>
            <a:spLocks noGrp="1"/>
          </p:cNvSpPr>
          <p:nvPr>
            <p:ph type="title"/>
          </p:nvPr>
        </p:nvSpPr>
        <p:spPr>
          <a:xfrm>
            <a:off x="648929" y="629266"/>
            <a:ext cx="3505495" cy="1622321"/>
          </a:xfrm>
        </p:spPr>
        <p:txBody>
          <a:bodyPr>
            <a:normAutofit/>
          </a:bodyPr>
          <a:lstStyle/>
          <a:p>
            <a:r>
              <a:rPr lang="en-US" dirty="0">
                <a:solidFill>
                  <a:srgbClr val="EBEBEB"/>
                </a:solidFill>
              </a:rPr>
              <a:t>Validation</a:t>
            </a:r>
          </a:p>
        </p:txBody>
      </p:sp>
      <p:sp>
        <p:nvSpPr>
          <p:cNvPr id="13" name="Rectangle 12">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Description automatically generated">
            <a:extLst>
              <a:ext uri="{FF2B5EF4-FFF2-40B4-BE49-F238E27FC236}">
                <a16:creationId xmlns:a16="http://schemas.microsoft.com/office/drawing/2014/main" id="{693318A8-165D-9EF9-5FF8-0CCAB3671137}"/>
              </a:ext>
            </a:extLst>
          </p:cNvPr>
          <p:cNvPicPr>
            <a:picLocks noChangeAspect="1"/>
          </p:cNvPicPr>
          <p:nvPr/>
        </p:nvPicPr>
        <p:blipFill>
          <a:blip r:embed="rId2"/>
          <a:stretch>
            <a:fillRect/>
          </a:stretch>
        </p:blipFill>
        <p:spPr>
          <a:xfrm>
            <a:off x="5608319" y="1787600"/>
            <a:ext cx="5614835" cy="3129580"/>
          </a:xfrm>
          <a:prstGeom prst="rect">
            <a:avLst/>
          </a:prstGeom>
          <a:effectLst/>
        </p:spPr>
      </p:pic>
      <p:sp>
        <p:nvSpPr>
          <p:cNvPr id="17" name="Rectangle 16">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D680CC4-6D1B-1D3D-B814-50058B534188}"/>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dirty="0">
                <a:solidFill>
                  <a:srgbClr val="FFFFFF"/>
                </a:solidFill>
              </a:rPr>
              <a:t>The user will be prompted with a 400 error if his email is not present in the database.</a:t>
            </a:r>
          </a:p>
        </p:txBody>
      </p:sp>
    </p:spTree>
    <p:extLst>
      <p:ext uri="{BB962C8B-B14F-4D97-AF65-F5344CB8AC3E}">
        <p14:creationId xmlns:p14="http://schemas.microsoft.com/office/powerpoint/2010/main" val="56426481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190</TotalTime>
  <Words>580</Words>
  <Application>Microsoft Office PowerPoint</Application>
  <PresentationFormat>Widescreen</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Ιόν</vt:lpstr>
      <vt:lpstr>Secure Application Development</vt:lpstr>
      <vt:lpstr>Theoretical Background</vt:lpstr>
      <vt:lpstr>Subject of the Assessment</vt:lpstr>
      <vt:lpstr>Use of Database</vt:lpstr>
      <vt:lpstr>Access to the Database</vt:lpstr>
      <vt:lpstr>Access Control</vt:lpstr>
      <vt:lpstr>Access Control</vt:lpstr>
      <vt:lpstr>Login Process</vt:lpstr>
      <vt:lpstr>Validation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Application Development</dc:title>
  <dc:creator>netuser</dc:creator>
  <cp:lastModifiedBy>netuser</cp:lastModifiedBy>
  <cp:revision>125</cp:revision>
  <dcterms:created xsi:type="dcterms:W3CDTF">2024-04-21T16:32:18Z</dcterms:created>
  <dcterms:modified xsi:type="dcterms:W3CDTF">2024-04-25T18:53:55Z</dcterms:modified>
</cp:coreProperties>
</file>