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73B3-A2CE-47CB-99A8-4EA99245B351}" type="datetimeFigureOut">
              <a:rPr lang="fr-FR" smtClean="0"/>
              <a:t>06/01/2017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B74EF-E0A8-4840-846C-D37BF2661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80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0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1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B74EF-E0A8-4840-846C-D37BF2661F5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37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EA01-0995-4406-99DC-DC709EC65F8C}" type="datetime1">
              <a:rPr lang="fr-FR" smtClean="0"/>
              <a:t>06/01/2017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1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2672-1312-4467-804F-591AC28E9064}" type="datetime1">
              <a:rPr lang="fr-FR" smtClean="0"/>
              <a:t>06/01/2017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5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749DA-5B19-4CE4-BB33-436519424671}" type="datetime1">
              <a:rPr lang="fr-FR" smtClean="0"/>
              <a:t>06/01/2017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Projet WHILE – C#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EF3D-00F3-440D-BC55-4EA58214A377}" type="slidenum">
              <a:rPr lang="fr-FR" smtClean="0"/>
              <a:t>‹N°›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338" y="5638007"/>
            <a:ext cx="1077912" cy="107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8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9977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Code intermédiaire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85611" y="1778201"/>
            <a:ext cx="686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Gestion des étiquettes (boucles imbriquées, conditions etc.)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Gestion des expressions, entrées, sorties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Appels de fonctions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39548"/>
              </p:ext>
            </p:extLst>
          </p:nvPr>
        </p:nvGraphicFramePr>
        <p:xfrm>
          <a:off x="7075355" y="2952749"/>
          <a:ext cx="2030009" cy="286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009"/>
              </a:tblGrid>
              <a:tr h="834640">
                <a:tc>
                  <a:txBody>
                    <a:bodyPr/>
                    <a:lstStyle/>
                    <a:p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If : L5,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L3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4640">
                <a:tc>
                  <a:txBody>
                    <a:bodyPr/>
                    <a:lstStyle/>
                    <a:p>
                      <a:r>
                        <a:rPr lang="fr-FR" b="0" dirty="0" err="1" smtClean="0">
                          <a:solidFill>
                            <a:schemeClr val="tx1"/>
                          </a:solidFill>
                        </a:rPr>
                        <a:t>while</a:t>
                      </a: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 : L3,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L4, L5, L6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4640">
                <a:tc>
                  <a:txBody>
                    <a:bodyPr/>
                    <a:lstStyle/>
                    <a:p>
                      <a:r>
                        <a:rPr lang="fr-FR" dirty="0" smtClean="0"/>
                        <a:t>test : L2,</a:t>
                      </a:r>
                      <a:r>
                        <a:rPr lang="fr-FR" baseline="0" dirty="0" smtClean="0"/>
                        <a:t> L3, L4, L5, L6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8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0938"/>
              </p:ext>
            </p:extLst>
          </p:nvPr>
        </p:nvGraphicFramePr>
        <p:xfrm>
          <a:off x="3237573" y="2952749"/>
          <a:ext cx="354947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HashMap</a:t>
                      </a:r>
                      <a:r>
                        <a:rPr lang="fr-FR" dirty="0" smtClean="0"/>
                        <a:t>&lt;String, List&lt;</a:t>
                      </a:r>
                      <a:r>
                        <a:rPr lang="fr-FR" dirty="0" err="1" smtClean="0"/>
                        <a:t>QuadImp</a:t>
                      </a:r>
                      <a:r>
                        <a:rPr lang="fr-FR" dirty="0" smtClean="0"/>
                        <a:t>&gt;&gt; code3Addr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L1 : &lt;FUN, test, , </a:t>
                      </a:r>
                      <a:r>
                        <a:rPr lang="fr-FR" dirty="0" smtClean="0"/>
                        <a:t>&gt;, …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L2 : &lt;WHILE L6, &gt;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L3 : &lt;NOP, , , &gt;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L4 : &lt;IF L6, ,L3 ,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L5</a:t>
                      </a:r>
                      <a:r>
                        <a:rPr lang="fr-FR" baseline="0" dirty="0" smtClean="0"/>
                        <a:t> : &lt;DECL, </a:t>
                      </a:r>
                      <a:r>
                        <a:rPr lang="fr-FR" baseline="0" dirty="0" err="1" smtClean="0"/>
                        <a:t>ConDeux</a:t>
                      </a:r>
                      <a:r>
                        <a:rPr lang="fr-FR" baseline="0" dirty="0" smtClean="0"/>
                        <a:t>, , </a:t>
                      </a:r>
                      <a:r>
                        <a:rPr lang="fr-FR" baseline="0" dirty="0" smtClean="0"/>
                        <a:t>&gt;,</a:t>
                      </a:r>
                      <a:endParaRPr lang="fr-FR" baseline="0" dirty="0" smtClean="0"/>
                    </a:p>
                    <a:p>
                      <a:pPr lvl="1" algn="l"/>
                      <a:r>
                        <a:rPr lang="fr-FR" baseline="0" dirty="0" smtClean="0"/>
                        <a:t>&lt;AFF, Y0, </a:t>
                      </a:r>
                      <a:r>
                        <a:rPr lang="fr-FR" baseline="0" dirty="0" err="1" smtClean="0"/>
                        <a:t>CondDeux</a:t>
                      </a:r>
                      <a:r>
                        <a:rPr lang="fr-FR" baseline="0" dirty="0" smtClean="0"/>
                        <a:t>, &gt;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fr-FR" dirty="0" smtClean="0"/>
                        <a:t>L6 : &lt;DECL, </a:t>
                      </a:r>
                      <a:r>
                        <a:rPr lang="fr-FR" dirty="0" err="1" smtClean="0"/>
                        <a:t>CondUn</a:t>
                      </a:r>
                      <a:r>
                        <a:rPr lang="fr-FR" dirty="0" smtClean="0"/>
                        <a:t>, , </a:t>
                      </a:r>
                      <a:r>
                        <a:rPr lang="fr-FR" dirty="0" smtClean="0"/>
                        <a:t>&gt;,</a:t>
                      </a:r>
                      <a:endParaRPr lang="fr-FR" dirty="0" smtClean="0"/>
                    </a:p>
                    <a:p>
                      <a:pPr lvl="1" algn="l"/>
                      <a:r>
                        <a:rPr lang="fr-FR" dirty="0" smtClean="0"/>
                        <a:t>&lt;AFF, Y1,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CondUn</a:t>
                      </a:r>
                      <a:r>
                        <a:rPr lang="fr-FR" baseline="0" dirty="0" smtClean="0"/>
                        <a:t>, &gt;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409977" y="2952749"/>
            <a:ext cx="2539285" cy="286232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test: </a:t>
            </a:r>
            <a:endParaRPr lang="fr-FR" dirty="0"/>
          </a:p>
          <a:p>
            <a:r>
              <a:rPr lang="fr-FR" dirty="0" err="1"/>
              <a:t>read</a:t>
            </a:r>
            <a:r>
              <a:rPr lang="fr-FR" dirty="0"/>
              <a:t> A ,B ,C</a:t>
            </a:r>
          </a:p>
          <a:p>
            <a:r>
              <a:rPr lang="fr-FR" dirty="0"/>
              <a:t>%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CondUn</a:t>
            </a:r>
            <a:r>
              <a:rPr lang="fr-FR" dirty="0" smtClean="0"/>
              <a:t> </a:t>
            </a:r>
            <a:r>
              <a:rPr lang="fr-FR" dirty="0"/>
              <a:t>do</a:t>
            </a:r>
          </a:p>
          <a:p>
            <a:r>
              <a:rPr lang="fr-FR" dirty="0" smtClean="0"/>
              <a:t>      if </a:t>
            </a:r>
            <a:r>
              <a:rPr lang="fr-FR" dirty="0" err="1" smtClean="0"/>
              <a:t>CondDeux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nop</a:t>
            </a:r>
            <a:endParaRPr lang="fr-FR" dirty="0"/>
          </a:p>
          <a:p>
            <a:r>
              <a:rPr lang="fr-FR" dirty="0" smtClean="0"/>
              <a:t>      fi</a:t>
            </a:r>
            <a:endParaRPr lang="fr-FR" dirty="0"/>
          </a:p>
          <a:p>
            <a:r>
              <a:rPr lang="fr-FR" dirty="0" smtClean="0"/>
              <a:t>   </a:t>
            </a:r>
            <a:r>
              <a:rPr lang="fr-FR" dirty="0" err="1" smtClean="0"/>
              <a:t>od</a:t>
            </a:r>
            <a:endParaRPr lang="fr-FR" dirty="0"/>
          </a:p>
          <a:p>
            <a:r>
              <a:rPr lang="fr-FR" dirty="0"/>
              <a:t>%</a:t>
            </a:r>
          </a:p>
          <a:p>
            <a:r>
              <a:rPr lang="fr-FR" dirty="0" err="1"/>
              <a:t>write</a:t>
            </a:r>
            <a:r>
              <a:rPr lang="fr-FR" dirty="0"/>
              <a:t> A ,B</a:t>
            </a:r>
          </a:p>
        </p:txBody>
      </p:sp>
    </p:spTree>
    <p:extLst>
      <p:ext uri="{BB962C8B-B14F-4D97-AF65-F5344CB8AC3E}">
        <p14:creationId xmlns:p14="http://schemas.microsoft.com/office/powerpoint/2010/main" val="22186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09977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487" y="1817732"/>
            <a:ext cx="411527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Conditions (</a:t>
            </a:r>
            <a:r>
              <a:rPr lang="fr-FR" sz="2000" dirty="0" err="1" smtClean="0"/>
              <a:t>Expr</a:t>
            </a:r>
            <a:r>
              <a:rPr lang="fr-F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Boucles </a:t>
            </a:r>
            <a:r>
              <a:rPr lang="fr-FR" sz="2000" dirty="0" err="1" smtClean="0"/>
              <a:t>While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Affectations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sz="2000" dirty="0" smtClean="0"/>
              <a:t>Appels de fonctions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2487" y="3837049"/>
            <a:ext cx="2539285" cy="286232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smtClean="0"/>
              <a:t>test: </a:t>
            </a:r>
            <a:endParaRPr lang="fr-FR" dirty="0"/>
          </a:p>
          <a:p>
            <a:r>
              <a:rPr lang="fr-FR" dirty="0" err="1"/>
              <a:t>read</a:t>
            </a:r>
            <a:r>
              <a:rPr lang="fr-FR" dirty="0"/>
              <a:t> A ,B ,C</a:t>
            </a:r>
          </a:p>
          <a:p>
            <a:r>
              <a:rPr lang="fr-FR" dirty="0"/>
              <a:t>%</a:t>
            </a:r>
          </a:p>
          <a:p>
            <a:r>
              <a:rPr lang="fr-FR" dirty="0" smtClean="0"/>
              <a:t>  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CondUn</a:t>
            </a:r>
            <a:r>
              <a:rPr lang="fr-FR" dirty="0" smtClean="0"/>
              <a:t> </a:t>
            </a:r>
            <a:r>
              <a:rPr lang="fr-FR" dirty="0"/>
              <a:t>do</a:t>
            </a:r>
          </a:p>
          <a:p>
            <a:r>
              <a:rPr lang="fr-FR" dirty="0" smtClean="0"/>
              <a:t>      if </a:t>
            </a:r>
            <a:r>
              <a:rPr lang="fr-FR" dirty="0" err="1" smtClean="0"/>
              <a:t>CondDeux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endParaRPr lang="fr-FR" dirty="0" smtClean="0"/>
          </a:p>
          <a:p>
            <a:r>
              <a:rPr lang="fr-FR" dirty="0" smtClean="0"/>
              <a:t>         </a:t>
            </a:r>
            <a:r>
              <a:rPr lang="fr-FR" dirty="0" err="1" smtClean="0"/>
              <a:t>nop</a:t>
            </a:r>
            <a:endParaRPr lang="fr-FR" dirty="0"/>
          </a:p>
          <a:p>
            <a:r>
              <a:rPr lang="fr-FR" dirty="0" smtClean="0"/>
              <a:t>      fi</a:t>
            </a:r>
            <a:endParaRPr lang="fr-FR" dirty="0"/>
          </a:p>
          <a:p>
            <a:r>
              <a:rPr lang="fr-FR" dirty="0" smtClean="0"/>
              <a:t>   </a:t>
            </a:r>
            <a:r>
              <a:rPr lang="fr-FR" dirty="0" err="1" smtClean="0"/>
              <a:t>od</a:t>
            </a:r>
            <a:endParaRPr lang="fr-FR" dirty="0"/>
          </a:p>
          <a:p>
            <a:r>
              <a:rPr lang="fr-FR" dirty="0"/>
              <a:t>%</a:t>
            </a:r>
          </a:p>
          <a:p>
            <a:r>
              <a:rPr lang="fr-FR" dirty="0" err="1"/>
              <a:t>write</a:t>
            </a:r>
            <a:r>
              <a:rPr lang="fr-FR" dirty="0"/>
              <a:t> A ,B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90174" y="3837049"/>
            <a:ext cx="8422783" cy="286232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 smtClean="0"/>
              <a:t>BinTreeProject</a:t>
            </a:r>
            <a:r>
              <a:rPr lang="fr-FR" dirty="0" smtClean="0"/>
              <a:t>{</a:t>
            </a:r>
            <a:endParaRPr lang="fr-FR" dirty="0"/>
          </a:p>
          <a:p>
            <a:r>
              <a:rPr lang="fr-FR" dirty="0" smtClean="0"/>
              <a:t>   class Program{</a:t>
            </a:r>
            <a:endParaRPr lang="fr-FR" dirty="0"/>
          </a:p>
          <a:p>
            <a:r>
              <a:rPr lang="fr-FR" dirty="0" smtClean="0"/>
              <a:t>      </a:t>
            </a:r>
            <a:r>
              <a:rPr lang="fr-FR" dirty="0" err="1" smtClean="0"/>
              <a:t>private</a:t>
            </a:r>
            <a:r>
              <a:rPr lang="fr-FR" dirty="0" smtClean="0"/>
              <a:t>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multiplecons</a:t>
            </a:r>
            <a:r>
              <a:rPr lang="fr-FR" dirty="0"/>
              <a:t>(Queue&lt;</a:t>
            </a:r>
            <a:r>
              <a:rPr lang="fr-FR" dirty="0" err="1"/>
              <a:t>BinTree</a:t>
            </a:r>
            <a:r>
              <a:rPr lang="fr-FR" dirty="0"/>
              <a:t>&gt; input, Queue&lt;</a:t>
            </a:r>
            <a:r>
              <a:rPr lang="fr-FR" dirty="0" err="1"/>
              <a:t>BinTree</a:t>
            </a:r>
            <a:r>
              <a:rPr lang="fr-FR" dirty="0"/>
              <a:t>&gt; </a:t>
            </a:r>
            <a:r>
              <a:rPr lang="fr-FR" dirty="0" smtClean="0"/>
              <a:t>output){</a:t>
            </a:r>
          </a:p>
          <a:p>
            <a:r>
              <a:rPr lang="fr-FR" dirty="0"/>
              <a:t> </a:t>
            </a:r>
            <a:r>
              <a:rPr lang="fr-FR" dirty="0" smtClean="0"/>
              <a:t>        Y0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[construction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CondUn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fr-FR" dirty="0" smtClean="0"/>
              <a:t>         </a:t>
            </a:r>
            <a:r>
              <a:rPr lang="fr-FR" dirty="0" err="1" smtClean="0"/>
              <a:t>while</a:t>
            </a:r>
            <a:r>
              <a:rPr lang="fr-FR" dirty="0" smtClean="0"/>
              <a:t>(</a:t>
            </a:r>
            <a:r>
              <a:rPr lang="fr-FR" dirty="0" err="1" smtClean="0"/>
              <a:t>isTrue</a:t>
            </a:r>
            <a:r>
              <a:rPr lang="fr-FR" dirty="0" smtClean="0"/>
              <a:t>(Y0)){</a:t>
            </a:r>
          </a:p>
          <a:p>
            <a:r>
              <a:rPr lang="fr-FR" dirty="0" smtClean="0"/>
              <a:t>            Y1 =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[construction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CondDeux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fr-FR" dirty="0"/>
              <a:t> </a:t>
            </a:r>
            <a:r>
              <a:rPr lang="fr-FR" dirty="0" smtClean="0"/>
              <a:t>           if(</a:t>
            </a:r>
            <a:r>
              <a:rPr lang="fr-FR" dirty="0" err="1" smtClean="0"/>
              <a:t>isTrue</a:t>
            </a:r>
            <a:r>
              <a:rPr lang="fr-FR" dirty="0" smtClean="0"/>
              <a:t>(Y1)){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              [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nop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fr-FR" dirty="0"/>
              <a:t> </a:t>
            </a:r>
            <a:r>
              <a:rPr lang="fr-FR" dirty="0" smtClean="0"/>
              <a:t>           }</a:t>
            </a:r>
          </a:p>
          <a:p>
            <a:r>
              <a:rPr lang="fr-FR" dirty="0" smtClean="0"/>
              <a:t>}}}}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4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présentes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82487" y="1068946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48332" y="1530611"/>
            <a:ext cx="369026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Ecriture de la table des symboles au format XML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Utilisation d’un Oracle pour la table des symboles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unitaires simples sur code 3 adresse + génération de code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fr-FR" sz="2000" dirty="0" smtClean="0"/>
              <a:t>Tests de charge sur la taille du fichier (temps de traduction)</a:t>
            </a:r>
            <a:endParaRPr lang="fr-FR" sz="20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4172756" y="1270960"/>
            <a:ext cx="3335627" cy="52629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&lt;</a:t>
            </a:r>
            <a:r>
              <a:rPr lang="fr-FR" sz="1600" dirty="0" err="1">
                <a:solidFill>
                  <a:srgbClr val="0070C0"/>
                </a:solidFill>
              </a:rPr>
              <a:t>tds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</a:t>
            </a:r>
            <a:r>
              <a:rPr lang="fr-FR" sz="1600" dirty="0">
                <a:solidFill>
                  <a:srgbClr val="0070C0"/>
                </a:solidFill>
              </a:rPr>
              <a:t>symboles&gt;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&lt;/</a:t>
            </a:r>
            <a:r>
              <a:rPr lang="fr-FR" sz="1600" dirty="0">
                <a:solidFill>
                  <a:srgbClr val="0070C0"/>
                </a:solidFill>
              </a:rPr>
              <a:t>symboles&gt;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</a:t>
            </a:r>
            <a:r>
              <a:rPr lang="fr-FR" sz="1600" dirty="0" err="1">
                <a:solidFill>
                  <a:srgbClr val="0070C0"/>
                </a:solidFill>
              </a:rPr>
              <a:t>functions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&lt;</a:t>
            </a:r>
            <a:r>
              <a:rPr lang="fr-FR" sz="1600" dirty="0" err="1">
                <a:solidFill>
                  <a:srgbClr val="0070C0"/>
                </a:solidFill>
              </a:rPr>
              <a:t>function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&lt;</a:t>
            </a:r>
            <a:r>
              <a:rPr lang="fr-FR" sz="1600" dirty="0" err="1" smtClean="0">
                <a:solidFill>
                  <a:srgbClr val="0070C0"/>
                </a:solidFill>
              </a:rPr>
              <a:t>name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r>
              <a:rPr lang="fr-FR" sz="1600" dirty="0" smtClean="0"/>
              <a:t>test</a:t>
            </a:r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&lt;</a:t>
            </a:r>
            <a:r>
              <a:rPr lang="fr-FR" sz="1600" dirty="0">
                <a:solidFill>
                  <a:srgbClr val="0070C0"/>
                </a:solidFill>
              </a:rPr>
              <a:t>vars&gt;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 &lt;</a:t>
            </a:r>
            <a:r>
              <a:rPr lang="fr-FR" sz="1600" dirty="0">
                <a:solidFill>
                  <a:srgbClr val="0070C0"/>
                </a:solidFill>
              </a:rPr>
              <a:t>var&gt;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</a:t>
            </a:r>
            <a:r>
              <a:rPr lang="fr-FR" sz="1600" dirty="0" smtClean="0">
                <a:solidFill>
                  <a:srgbClr val="0070C0"/>
                </a:solidFill>
              </a:rPr>
              <a:t>&lt;</a:t>
            </a:r>
            <a:r>
              <a:rPr lang="fr-FR" sz="1600" dirty="0" err="1">
                <a:solidFill>
                  <a:srgbClr val="0070C0"/>
                </a:solidFill>
              </a:rPr>
              <a:t>vname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  <a:r>
              <a:rPr lang="fr-FR" sz="1600" dirty="0"/>
              <a:t>A</a:t>
            </a:r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vname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</a:t>
            </a:r>
            <a:r>
              <a:rPr lang="fr-FR" sz="1600" dirty="0" smtClean="0">
                <a:solidFill>
                  <a:srgbClr val="0070C0"/>
                </a:solidFill>
              </a:rPr>
              <a:t>&lt;value&gt;</a:t>
            </a:r>
            <a:r>
              <a:rPr lang="fr-FR" sz="1600" dirty="0" smtClean="0"/>
              <a:t>2</a:t>
            </a:r>
            <a:r>
              <a:rPr lang="fr-FR" sz="1600" dirty="0">
                <a:solidFill>
                  <a:srgbClr val="0070C0"/>
                </a:solidFill>
              </a:rPr>
              <a:t>&lt;/value&gt;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&lt;/</a:t>
            </a:r>
            <a:r>
              <a:rPr lang="fr-FR" sz="1600" dirty="0">
                <a:solidFill>
                  <a:srgbClr val="0070C0"/>
                </a:solidFill>
              </a:rPr>
              <a:t>var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</a:t>
            </a:r>
            <a:r>
              <a:rPr lang="fr-FR" sz="1600" dirty="0">
                <a:solidFill>
                  <a:srgbClr val="0070C0"/>
                </a:solidFill>
              </a:rPr>
              <a:t>&lt;var&gt;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&lt;</a:t>
            </a:r>
            <a:r>
              <a:rPr lang="fr-FR" sz="1600" dirty="0" err="1" smtClean="0">
                <a:solidFill>
                  <a:srgbClr val="0070C0"/>
                </a:solidFill>
              </a:rPr>
              <a:t>vname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r>
              <a:rPr lang="fr-FR" sz="1600" dirty="0" smtClean="0"/>
              <a:t>B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vname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&lt;</a:t>
            </a:r>
            <a:r>
              <a:rPr lang="fr-FR" sz="1600" dirty="0" smtClean="0">
                <a:solidFill>
                  <a:srgbClr val="0070C0"/>
                </a:solidFill>
              </a:rPr>
              <a:t>value&gt;</a:t>
            </a:r>
            <a:r>
              <a:rPr lang="fr-FR" sz="1600" dirty="0" smtClean="0"/>
              <a:t>1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>
                <a:solidFill>
                  <a:srgbClr val="0070C0"/>
                </a:solidFill>
              </a:rPr>
              <a:t>value&gt;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        &lt;/var&gt;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&lt;/</a:t>
            </a:r>
            <a:r>
              <a:rPr lang="fr-FR" sz="1600" dirty="0">
                <a:solidFill>
                  <a:srgbClr val="0070C0"/>
                </a:solidFill>
              </a:rPr>
              <a:t>vars&gt;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&lt;calls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&lt;/</a:t>
            </a:r>
            <a:r>
              <a:rPr lang="fr-FR" sz="1600" dirty="0">
                <a:solidFill>
                  <a:srgbClr val="0070C0"/>
                </a:solidFill>
              </a:rPr>
              <a:t>calls&gt;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&lt;/</a:t>
            </a:r>
            <a:r>
              <a:rPr lang="fr-FR" sz="1600" dirty="0" err="1">
                <a:solidFill>
                  <a:srgbClr val="0070C0"/>
                </a:solidFill>
              </a:rPr>
              <a:t>function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endParaRPr lang="fr-FR" sz="1600" dirty="0">
              <a:solidFill>
                <a:srgbClr val="0070C0"/>
              </a:solidFill>
            </a:endParaRPr>
          </a:p>
          <a:p>
            <a:r>
              <a:rPr lang="fr-FR" sz="1600" dirty="0" smtClean="0">
                <a:solidFill>
                  <a:srgbClr val="0070C0"/>
                </a:solidFill>
              </a:rPr>
              <a:t>   &lt;/</a:t>
            </a:r>
            <a:r>
              <a:rPr lang="fr-FR" sz="1600" dirty="0" err="1">
                <a:solidFill>
                  <a:srgbClr val="0070C0"/>
                </a:solidFill>
              </a:rPr>
              <a:t>functions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tds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153400" y="1272984"/>
            <a:ext cx="3321676" cy="52629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70C0"/>
                </a:solidFill>
              </a:rPr>
              <a:t>&lt;</a:t>
            </a:r>
            <a:r>
              <a:rPr lang="fr-FR" sz="1600" dirty="0" err="1">
                <a:solidFill>
                  <a:srgbClr val="0070C0"/>
                </a:solidFill>
              </a:rPr>
              <a:t>tds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</a:t>
            </a:r>
            <a:r>
              <a:rPr lang="fr-FR" sz="1600" dirty="0">
                <a:solidFill>
                  <a:srgbClr val="0070C0"/>
                </a:solidFill>
              </a:rPr>
              <a:t>symboles&gt;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&lt;/</a:t>
            </a:r>
            <a:r>
              <a:rPr lang="fr-FR" sz="1600" dirty="0">
                <a:solidFill>
                  <a:srgbClr val="0070C0"/>
                </a:solidFill>
              </a:rPr>
              <a:t>symboles&gt;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&lt;</a:t>
            </a:r>
            <a:r>
              <a:rPr lang="fr-FR" sz="1600" dirty="0" err="1">
                <a:solidFill>
                  <a:srgbClr val="0070C0"/>
                </a:solidFill>
              </a:rPr>
              <a:t>functions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&lt;</a:t>
            </a:r>
            <a:r>
              <a:rPr lang="fr-FR" sz="1600" dirty="0" err="1">
                <a:solidFill>
                  <a:srgbClr val="0070C0"/>
                </a:solidFill>
              </a:rPr>
              <a:t>function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&lt;</a:t>
            </a:r>
            <a:r>
              <a:rPr lang="fr-FR" sz="1600" dirty="0" err="1" smtClean="0">
                <a:solidFill>
                  <a:srgbClr val="0070C0"/>
                </a:solidFill>
              </a:rPr>
              <a:t>name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r>
              <a:rPr lang="fr-FR" sz="1600" dirty="0" smtClean="0"/>
              <a:t>test</a:t>
            </a:r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&lt;</a:t>
            </a:r>
            <a:r>
              <a:rPr lang="fr-FR" sz="1600" dirty="0">
                <a:solidFill>
                  <a:srgbClr val="0070C0"/>
                </a:solidFill>
              </a:rPr>
              <a:t>vars&gt;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 &lt;</a:t>
            </a:r>
            <a:r>
              <a:rPr lang="fr-FR" sz="1600" dirty="0">
                <a:solidFill>
                  <a:srgbClr val="0070C0"/>
                </a:solidFill>
              </a:rPr>
              <a:t>var&gt;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</a:t>
            </a:r>
            <a:r>
              <a:rPr lang="fr-FR" sz="1600" dirty="0" smtClean="0">
                <a:solidFill>
                  <a:srgbClr val="0070C0"/>
                </a:solidFill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</a:rPr>
              <a:t>vname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r>
              <a:rPr lang="fr-FR" sz="1600" dirty="0" smtClean="0"/>
              <a:t>B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vname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</a:t>
            </a:r>
            <a:r>
              <a:rPr lang="fr-FR" sz="1600" dirty="0" smtClean="0">
                <a:solidFill>
                  <a:srgbClr val="0070C0"/>
                </a:solidFill>
              </a:rPr>
              <a:t>&lt;value&gt;</a:t>
            </a:r>
            <a:r>
              <a:rPr lang="fr-FR" sz="1600" dirty="0" smtClean="0"/>
              <a:t>1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>
                <a:solidFill>
                  <a:srgbClr val="0070C0"/>
                </a:solidFill>
              </a:rPr>
              <a:t>value&gt;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&lt;/</a:t>
            </a:r>
            <a:r>
              <a:rPr lang="fr-FR" sz="1600" dirty="0">
                <a:solidFill>
                  <a:srgbClr val="0070C0"/>
                </a:solidFill>
              </a:rPr>
              <a:t>var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   </a:t>
            </a:r>
            <a:r>
              <a:rPr lang="fr-FR" sz="1600" dirty="0">
                <a:solidFill>
                  <a:srgbClr val="0070C0"/>
                </a:solidFill>
              </a:rPr>
              <a:t>&lt;var&gt;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&lt;</a:t>
            </a:r>
            <a:r>
              <a:rPr lang="fr-FR" sz="1600" dirty="0" err="1" smtClean="0">
                <a:solidFill>
                  <a:srgbClr val="0070C0"/>
                </a:solidFill>
              </a:rPr>
              <a:t>vname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r>
              <a:rPr lang="fr-FR" sz="1600" dirty="0" smtClean="0"/>
              <a:t>A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vname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	&lt;</a:t>
            </a:r>
            <a:r>
              <a:rPr lang="fr-FR" sz="1600" dirty="0" smtClean="0">
                <a:solidFill>
                  <a:srgbClr val="0070C0"/>
                </a:solidFill>
              </a:rPr>
              <a:t>value&gt;</a:t>
            </a:r>
            <a:r>
              <a:rPr lang="fr-FR" sz="1600" dirty="0" smtClean="0"/>
              <a:t>2</a:t>
            </a:r>
            <a:r>
              <a:rPr lang="fr-FR" sz="1600" dirty="0" smtClean="0">
                <a:solidFill>
                  <a:srgbClr val="0070C0"/>
                </a:solidFill>
              </a:rPr>
              <a:t>&lt;/</a:t>
            </a:r>
            <a:r>
              <a:rPr lang="fr-FR" sz="1600" dirty="0">
                <a:solidFill>
                  <a:srgbClr val="0070C0"/>
                </a:solidFill>
              </a:rPr>
              <a:t>value&gt;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            &lt;/var&gt;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&lt;/</a:t>
            </a:r>
            <a:r>
              <a:rPr lang="fr-FR" sz="1600" dirty="0">
                <a:solidFill>
                  <a:srgbClr val="0070C0"/>
                </a:solidFill>
              </a:rPr>
              <a:t>vars&gt;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&lt;calls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   &lt;/</a:t>
            </a:r>
            <a:r>
              <a:rPr lang="fr-FR" sz="1600" dirty="0">
                <a:solidFill>
                  <a:srgbClr val="0070C0"/>
                </a:solidFill>
              </a:rPr>
              <a:t>calls&gt;</a:t>
            </a:r>
          </a:p>
          <a:p>
            <a:r>
              <a:rPr lang="fr-FR" sz="1600" dirty="0" smtClean="0">
                <a:solidFill>
                  <a:srgbClr val="0070C0"/>
                </a:solidFill>
              </a:rPr>
              <a:t>      &lt;/</a:t>
            </a:r>
            <a:r>
              <a:rPr lang="fr-FR" sz="1600" dirty="0" err="1">
                <a:solidFill>
                  <a:srgbClr val="0070C0"/>
                </a:solidFill>
              </a:rPr>
              <a:t>function</a:t>
            </a:r>
            <a:r>
              <a:rPr lang="fr-FR" sz="1600" dirty="0" smtClean="0">
                <a:solidFill>
                  <a:srgbClr val="0070C0"/>
                </a:solidFill>
              </a:rPr>
              <a:t>&gt;</a:t>
            </a:r>
            <a:endParaRPr lang="fr-FR" sz="1600" dirty="0">
              <a:solidFill>
                <a:srgbClr val="0070C0"/>
              </a:solidFill>
            </a:endParaRPr>
          </a:p>
          <a:p>
            <a:r>
              <a:rPr lang="fr-FR" sz="1600" dirty="0" smtClean="0">
                <a:solidFill>
                  <a:srgbClr val="0070C0"/>
                </a:solidFill>
              </a:rPr>
              <a:t>   &lt;/</a:t>
            </a:r>
            <a:r>
              <a:rPr lang="fr-FR" sz="1600" dirty="0" err="1">
                <a:solidFill>
                  <a:srgbClr val="0070C0"/>
                </a:solidFill>
              </a:rPr>
              <a:t>functions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</a:p>
          <a:p>
            <a:r>
              <a:rPr lang="fr-FR" sz="1600" dirty="0">
                <a:solidFill>
                  <a:srgbClr val="0070C0"/>
                </a:solidFill>
              </a:rPr>
              <a:t>&lt;/</a:t>
            </a:r>
            <a:r>
              <a:rPr lang="fr-FR" sz="1600" dirty="0" err="1">
                <a:solidFill>
                  <a:srgbClr val="0070C0"/>
                </a:solidFill>
              </a:rPr>
              <a:t>tds</a:t>
            </a:r>
            <a:r>
              <a:rPr lang="fr-FR" sz="1600" dirty="0">
                <a:solidFill>
                  <a:srgbClr val="0070C0"/>
                </a:solidFill>
              </a:rPr>
              <a:t>&gt;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5084"/>
            <a:ext cx="9144000" cy="8738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 absentes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949261" y="1068946"/>
            <a:ext cx="61561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Projet WHILE – C</a:t>
            </a:r>
            <a:r>
              <a:rPr lang="fr-FR" dirty="0" smtClean="0"/>
              <a:t>#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032" y="3166723"/>
            <a:ext cx="568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et </a:t>
            </a:r>
            <a:r>
              <a:rPr lang="fr-FR" sz="24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ForEach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9025" y="1228037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Table des symboles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032" y="1846431"/>
            <a:ext cx="785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Vérification du nombre d’output dans l’appel de fonction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89025" y="2658892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Génération de code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6152" y="4256182"/>
            <a:ext cx="700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Vérifications finales sur la génération de code</a:t>
            </a:r>
            <a:endParaRPr lang="fr-FR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6145" y="3748351"/>
            <a:ext cx="3412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Tests</a:t>
            </a:r>
            <a:endParaRPr lang="fr-FR" sz="2400" u="sng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404</Words>
  <Application>Microsoft Office PowerPoint</Application>
  <PresentationFormat>Grand écran</PresentationFormat>
  <Paragraphs>116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Semilight</vt:lpstr>
      <vt:lpstr>Thème Office</vt:lpstr>
      <vt:lpstr>Fonctionnalités présentes</vt:lpstr>
      <vt:lpstr>Fonctionnalités présentes</vt:lpstr>
      <vt:lpstr>Fonctionnalités présentes</vt:lpstr>
      <vt:lpstr>Fonctionnalités absentes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Fonctionnalités présentes</dc:title>
  <dc:creator>Florent CATIAU-TRISTANT</dc:creator>
  <cp:lastModifiedBy>Florent CATIAU-TRISTANT</cp:lastModifiedBy>
  <cp:revision>64</cp:revision>
  <dcterms:created xsi:type="dcterms:W3CDTF">2016-11-22T13:29:33Z</dcterms:created>
  <dcterms:modified xsi:type="dcterms:W3CDTF">2017-01-06T16:01:23Z</dcterms:modified>
</cp:coreProperties>
</file>