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5"/>
  </p:notesMasterIdLst>
  <p:sldIdLst>
    <p:sldId id="256" r:id="rId3"/>
    <p:sldId id="258" r:id="rId4"/>
    <p:sldId id="266" r:id="rId5"/>
    <p:sldId id="259" r:id="rId6"/>
    <p:sldId id="268" r:id="rId7"/>
    <p:sldId id="260" r:id="rId8"/>
    <p:sldId id="263" r:id="rId9"/>
    <p:sldId id="265" r:id="rId10"/>
    <p:sldId id="270" r:id="rId11"/>
    <p:sldId id="269" r:id="rId12"/>
    <p:sldId id="264"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t CATIAU-TRISTANT" initials="FC" lastIdx="1" clrIdx="0">
    <p:extLst>
      <p:ext uri="{19B8F6BF-5375-455C-9EA6-DF929625EA0E}">
        <p15:presenceInfo xmlns:p15="http://schemas.microsoft.com/office/powerpoint/2012/main" userId="ef4b6bb81f2171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D0EBB3"/>
    <a:srgbClr val="99D359"/>
    <a:srgbClr val="62B9F4"/>
    <a:srgbClr val="E6D5F3"/>
    <a:srgbClr val="CDACE6"/>
    <a:srgbClr val="F7F7F7"/>
    <a:srgbClr val="0067B4"/>
    <a:srgbClr val="44ACF2"/>
    <a:srgbClr val="2BA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6" d="100"/>
          <a:sy n="66" d="100"/>
        </p:scale>
        <p:origin x="126" y="1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D73B3-A2CE-47CB-99A8-4EA99245B351}" type="datetimeFigureOut">
              <a:rPr lang="fr-FR" smtClean="0"/>
              <a:t>13/01/2017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B74EF-E0A8-4840-846C-D37BF2661F50}" type="slidenum">
              <a:rPr lang="fr-FR" smtClean="0"/>
              <a:t>‹N°›</a:t>
            </a:fld>
            <a:endParaRPr lang="fr-FR"/>
          </a:p>
        </p:txBody>
      </p:sp>
    </p:spTree>
    <p:extLst>
      <p:ext uri="{BB962C8B-B14F-4D97-AF65-F5344CB8AC3E}">
        <p14:creationId xmlns:p14="http://schemas.microsoft.com/office/powerpoint/2010/main" val="22118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a:t>
            </a:fld>
            <a:endParaRPr lang="fr-FR"/>
          </a:p>
        </p:txBody>
      </p:sp>
    </p:spTree>
    <p:extLst>
      <p:ext uri="{BB962C8B-B14F-4D97-AF65-F5344CB8AC3E}">
        <p14:creationId xmlns:p14="http://schemas.microsoft.com/office/powerpoint/2010/main" val="197856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10</a:t>
            </a:fld>
            <a:endParaRPr lang="fr-FR"/>
          </a:p>
        </p:txBody>
      </p:sp>
    </p:spTree>
    <p:extLst>
      <p:ext uri="{BB962C8B-B14F-4D97-AF65-F5344CB8AC3E}">
        <p14:creationId xmlns:p14="http://schemas.microsoft.com/office/powerpoint/2010/main" val="418671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11</a:t>
            </a:fld>
            <a:endParaRPr lang="fr-FR"/>
          </a:p>
        </p:txBody>
      </p:sp>
    </p:spTree>
    <p:extLst>
      <p:ext uri="{BB962C8B-B14F-4D97-AF65-F5344CB8AC3E}">
        <p14:creationId xmlns:p14="http://schemas.microsoft.com/office/powerpoint/2010/main" val="50229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Quentin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12</a:t>
            </a:fld>
            <a:endParaRPr lang="fr-FR"/>
          </a:p>
        </p:txBody>
      </p:sp>
    </p:spTree>
    <p:extLst>
      <p:ext uri="{BB962C8B-B14F-4D97-AF65-F5344CB8AC3E}">
        <p14:creationId xmlns:p14="http://schemas.microsoft.com/office/powerpoint/2010/main" val="348669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2</a:t>
            </a:fld>
            <a:endParaRPr lang="fr-FR"/>
          </a:p>
        </p:txBody>
      </p:sp>
    </p:spTree>
    <p:extLst>
      <p:ext uri="{BB962C8B-B14F-4D97-AF65-F5344CB8AC3E}">
        <p14:creationId xmlns:p14="http://schemas.microsoft.com/office/powerpoint/2010/main" val="255998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3</a:t>
            </a:fld>
            <a:endParaRPr lang="fr-FR"/>
          </a:p>
        </p:txBody>
      </p:sp>
    </p:spTree>
    <p:extLst>
      <p:ext uri="{BB962C8B-B14F-4D97-AF65-F5344CB8AC3E}">
        <p14:creationId xmlns:p14="http://schemas.microsoft.com/office/powerpoint/2010/main" val="318343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Mehidine</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4</a:t>
            </a:fld>
            <a:endParaRPr lang="fr-FR"/>
          </a:p>
        </p:txBody>
      </p:sp>
    </p:spTree>
    <p:extLst>
      <p:ext uri="{BB962C8B-B14F-4D97-AF65-F5344CB8AC3E}">
        <p14:creationId xmlns:p14="http://schemas.microsoft.com/office/powerpoint/2010/main" val="423955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5</a:t>
            </a:fld>
            <a:endParaRPr lang="fr-FR"/>
          </a:p>
        </p:txBody>
      </p:sp>
    </p:spTree>
    <p:extLst>
      <p:ext uri="{BB962C8B-B14F-4D97-AF65-F5344CB8AC3E}">
        <p14:creationId xmlns:p14="http://schemas.microsoft.com/office/powerpoint/2010/main" val="862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6</a:t>
            </a:fld>
            <a:endParaRPr lang="fr-FR"/>
          </a:p>
        </p:txBody>
      </p:sp>
    </p:spTree>
    <p:extLst>
      <p:ext uri="{BB962C8B-B14F-4D97-AF65-F5344CB8AC3E}">
        <p14:creationId xmlns:p14="http://schemas.microsoft.com/office/powerpoint/2010/main" val="270724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7</a:t>
            </a:fld>
            <a:endParaRPr lang="fr-FR"/>
          </a:p>
        </p:txBody>
      </p:sp>
    </p:spTree>
    <p:extLst>
      <p:ext uri="{BB962C8B-B14F-4D97-AF65-F5344CB8AC3E}">
        <p14:creationId xmlns:p14="http://schemas.microsoft.com/office/powerpoint/2010/main" val="89781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Yoann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8</a:t>
            </a:fld>
            <a:endParaRPr lang="fr-FR"/>
          </a:p>
        </p:txBody>
      </p:sp>
    </p:spTree>
    <p:extLst>
      <p:ext uri="{BB962C8B-B14F-4D97-AF65-F5344CB8AC3E}">
        <p14:creationId xmlns:p14="http://schemas.microsoft.com/office/powerpoint/2010/main" val="307238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Alexis</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9</a:t>
            </a:fld>
            <a:endParaRPr lang="fr-FR"/>
          </a:p>
        </p:txBody>
      </p:sp>
    </p:spTree>
    <p:extLst>
      <p:ext uri="{BB962C8B-B14F-4D97-AF65-F5344CB8AC3E}">
        <p14:creationId xmlns:p14="http://schemas.microsoft.com/office/powerpoint/2010/main" val="409178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pSp>
        <p:nvGrpSpPr>
          <p:cNvPr id="7" name="Groupe 6"/>
          <p:cNvGrpSpPr/>
          <p:nvPr userDrawn="1"/>
        </p:nvGrpSpPr>
        <p:grpSpPr>
          <a:xfrm>
            <a:off x="-143763" y="-171450"/>
            <a:ext cx="12406790" cy="7181849"/>
            <a:chOff x="876299" y="441083"/>
            <a:chExt cx="10820401" cy="6263545"/>
          </a:xfrm>
          <a:effectLst/>
        </p:grpSpPr>
        <p:sp>
          <p:nvSpPr>
            <p:cNvPr id="8" name="Forme libre 7"/>
            <p:cNvSpPr/>
            <p:nvPr userDrawn="1"/>
          </p:nvSpPr>
          <p:spPr>
            <a:xfrm>
              <a:off x="5806236" y="554255"/>
              <a:ext cx="5890464" cy="6037200"/>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9" name="Forme libre 8"/>
            <p:cNvSpPr/>
            <p:nvPr userDrawn="1"/>
          </p:nvSpPr>
          <p:spPr>
            <a:xfrm rot="789631">
              <a:off x="6551243" y="44108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0" name="Forme libre 9"/>
            <p:cNvSpPr/>
            <p:nvPr userDrawn="1"/>
          </p:nvSpPr>
          <p:spPr>
            <a:xfrm>
              <a:off x="876299" y="5606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userDrawn="1"/>
        </p:nvSpPr>
        <p:spPr>
          <a:xfrm>
            <a:off x="-72736" y="-49058"/>
            <a:ext cx="12335763" cy="6983913"/>
          </a:xfrm>
          <a:prstGeom prst="rect">
            <a:avLst/>
          </a:prstGeom>
          <a:solidFill>
            <a:schemeClr val="tx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userDrawn="1"/>
        </p:nvSpPr>
        <p:spPr>
          <a:xfrm>
            <a:off x="5653836" y="408285"/>
            <a:ext cx="5890464" cy="6030769"/>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3" name="Forme libre 12"/>
          <p:cNvSpPr/>
          <p:nvPr userDrawn="1"/>
        </p:nvSpPr>
        <p:spPr>
          <a:xfrm rot="789631">
            <a:off x="6398843" y="28106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Forme libre 13"/>
          <p:cNvSpPr/>
          <p:nvPr userDrawn="1"/>
        </p:nvSpPr>
        <p:spPr>
          <a:xfrm>
            <a:off x="723899" y="4082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dirty="0" smtClean="0"/>
              <a:t>Modifiez le style du titre</a:t>
            </a:r>
            <a:endParaRPr lang="fr-FR" dirty="0"/>
          </a:p>
        </p:txBody>
      </p:sp>
    </p:spTree>
    <p:extLst>
      <p:ext uri="{BB962C8B-B14F-4D97-AF65-F5344CB8AC3E}">
        <p14:creationId xmlns:p14="http://schemas.microsoft.com/office/powerpoint/2010/main" val="10984149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5154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9679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57222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90731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78335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634217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99450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64364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lstStyle>
            <a:lvl1pPr>
              <a:defRPr lang="fr-FR" sz="4400" b="1" u="sng" kern="1200" cap="all" baseline="0" dirty="0">
                <a:ln>
                  <a:noFill/>
                </a:ln>
                <a:gradFill flip="none" rotWithShape="1">
                  <a:gsLst>
                    <a:gs pos="25000">
                      <a:schemeClr val="tx1">
                        <a:lumMod val="85000"/>
                        <a:lumOff val="15000"/>
                      </a:schemeClr>
                    </a:gs>
                    <a:gs pos="97000">
                      <a:srgbClr val="A47D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dirty="0"/>
          </a:p>
        </p:txBody>
      </p:sp>
    </p:spTree>
    <p:extLst>
      <p:ext uri="{BB962C8B-B14F-4D97-AF65-F5344CB8AC3E}">
        <p14:creationId xmlns:p14="http://schemas.microsoft.com/office/powerpoint/2010/main" val="2190852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1976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37007483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7ABC32"/>
              </a:gs>
              <a:gs pos="45000">
                <a:srgbClr val="99D35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3795" y="1363924"/>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8431" y="503769"/>
            <a:ext cx="1971157" cy="682205"/>
          </a:xfrm>
          <a:prstGeom prst="rect">
            <a:avLst/>
          </a:prstGeom>
          <a:effectLst>
            <a:innerShdw blurRad="88900" dist="38100" dir="13500000">
              <a:prstClr val="black">
                <a:alpha val="32000"/>
              </a:prstClr>
            </a:innerShdw>
          </a:effectLst>
        </p:spPr>
      </p:pic>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462744" y="248365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8" name="Espace réservé du numéro de diapositive 5"/>
          <p:cNvSpPr>
            <a:spLocks noGrp="1"/>
          </p:cNvSpPr>
          <p:nvPr>
            <p:ph type="sldNum" sz="quarter" idx="4"/>
          </p:nvPr>
        </p:nvSpPr>
        <p:spPr>
          <a:xfrm>
            <a:off x="-1" y="53274"/>
            <a:ext cx="771753" cy="45049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18822929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rgbClr val="2BA1F1"/>
        </a:solidFill>
        <a:effectLst/>
      </p:bgPr>
    </p:bg>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2BA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Afficher l'image d'origine"/>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4" name="Image 3"/>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17827"/>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5"/>
            <a:ext cx="10515600" cy="810533"/>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002E96"/>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sp>
        <p:nvSpPr>
          <p:cNvPr id="13"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932509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1092EA"/>
              </a:gs>
              <a:gs pos="45000">
                <a:srgbClr val="62B9F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9" name="Image 8"/>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3397" y="1205803"/>
            <a:ext cx="1793911" cy="792658"/>
          </a:xfrm>
          <a:prstGeom prst="rect">
            <a:avLst/>
          </a:prstGeom>
          <a:effectLst>
            <a:innerShdw blurRad="88900" dist="38100" dir="13500000">
              <a:prstClr val="black">
                <a:alpha val="32000"/>
              </a:prstClr>
            </a:innerShdw>
          </a:effectLst>
        </p:spPr>
      </p:pic>
      <p:pic>
        <p:nvPicPr>
          <p:cNvPr id="8" name="Picture 2" descr="Afficher l'image d'origine"/>
          <p:cNvPicPr>
            <a:picLocks noChangeAspect="1" noChangeArrowheads="1"/>
          </p:cNvPicPr>
          <p:nvPr userDrawn="1"/>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531397" y="232084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8034" y="360154"/>
            <a:ext cx="1971157" cy="682205"/>
          </a:xfrm>
          <a:prstGeom prst="rect">
            <a:avLst/>
          </a:prstGeom>
          <a:effectLst>
            <a:innerShdw blurRad="88900" dist="38100" dir="13500000">
              <a:prstClr val="black">
                <a:alpha val="32000"/>
              </a:prstClr>
            </a:innerShdw>
          </a:effectLst>
        </p:spPr>
      </p:pic>
      <p:sp>
        <p:nvSpPr>
          <p:cNvPr id="19" name="Espace réservé du numéro de diapositive 5"/>
          <p:cNvSpPr txBox="1">
            <a:spLocks/>
          </p:cNvSpPr>
          <p:nvPr userDrawn="1"/>
        </p:nvSpPr>
        <p:spPr>
          <a:xfrm>
            <a:off x="-1" y="53274"/>
            <a:ext cx="771753" cy="450495"/>
          </a:xfrm>
          <a:prstGeom prst="rect">
            <a:avLst/>
          </a:prstGeom>
        </p:spPr>
        <p:txBody>
          <a:bodyPr vert="horz" lIns="91440" tIns="45720" rIns="91440" bIns="45720" rtlCol="0" anchor="ctr"/>
          <a:lstStyle>
            <a:defPPr>
              <a:defRPr lang="fr-FR"/>
            </a:defPPr>
            <a:lvl1pPr marL="0" algn="r" defTabSz="914400" rtl="0" eaLnBrk="1" latinLnBrk="0" hangingPunct="1">
              <a:defRPr sz="1800" kern="1200">
                <a:solidFill>
                  <a:schemeClr val="tx1">
                    <a:tint val="75000"/>
                  </a:schemeClr>
                </a:solidFill>
                <a:latin typeface="Nirmala UI" panose="020B0502040204020203" pitchFamily="34" charset="0"/>
                <a:ea typeface="+mn-ea"/>
                <a:cs typeface="Nirmala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062FA9-FE1E-4553-BF9F-5A99BD99EA25}" type="slidenum">
              <a:rPr lang="fr-FR" smtClean="0">
                <a:solidFill>
                  <a:schemeClr val="tx1">
                    <a:lumMod val="75000"/>
                    <a:lumOff val="25000"/>
                  </a:schemeClr>
                </a:solidFill>
              </a:rPr>
              <a:pPr/>
              <a:t>‹N°›</a:t>
            </a:fld>
            <a:endParaRPr lang="fr-FR" dirty="0">
              <a:solidFill>
                <a:schemeClr val="tx1">
                  <a:lumMod val="75000"/>
                  <a:lumOff val="25000"/>
                </a:schemeClr>
              </a:solidFill>
            </a:endParaRPr>
          </a:p>
        </p:txBody>
      </p:sp>
    </p:spTree>
    <p:extLst>
      <p:ext uri="{BB962C8B-B14F-4D97-AF65-F5344CB8AC3E}">
        <p14:creationId xmlns:p14="http://schemas.microsoft.com/office/powerpoint/2010/main" val="8666296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86730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0367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121154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tint val="7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200587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haroni" panose="02010803020104030203" pitchFamily="2" charset="-79"/>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62FA9-FE1E-4553-BF9F-5A99BD99EA25}" type="slidenum">
              <a:rPr lang="fr-FR" smtClean="0"/>
              <a:t>‹N°›</a:t>
            </a:fld>
            <a:endParaRPr lang="fr-FR"/>
          </a:p>
        </p:txBody>
      </p:sp>
    </p:spTree>
    <p:extLst>
      <p:ext uri="{BB962C8B-B14F-4D97-AF65-F5344CB8AC3E}">
        <p14:creationId xmlns:p14="http://schemas.microsoft.com/office/powerpoint/2010/main" val="255188377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998372" y="3291260"/>
            <a:ext cx="3849977" cy="1569660"/>
          </a:xfrm>
          <a:prstGeom prst="rect">
            <a:avLst/>
          </a:prstGeom>
          <a:noFill/>
        </p:spPr>
        <p:txBody>
          <a:bodyPr wrap="square" rtlCol="0">
            <a:spAutoFit/>
          </a:bodyPr>
          <a:lstStyle/>
          <a:p>
            <a:pPr algn="ctr"/>
            <a:r>
              <a:rPr lang="fr-FR" sz="9600" b="1" dirty="0" err="1" smtClean="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While</a:t>
            </a:r>
            <a:endParaRPr lang="fr-FR" sz="8000" b="1" dirty="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7" name="ZoneTexte 6"/>
          <p:cNvSpPr txBox="1"/>
          <p:nvPr/>
        </p:nvSpPr>
        <p:spPr>
          <a:xfrm>
            <a:off x="7046623" y="4609490"/>
            <a:ext cx="1546340" cy="1569660"/>
          </a:xfrm>
          <a:prstGeom prst="rect">
            <a:avLst/>
          </a:prstGeom>
          <a:noFill/>
        </p:spPr>
        <p:txBody>
          <a:bodyPr wrap="square" rtlCol="0">
            <a:spAutoFit/>
          </a:bodyPr>
          <a:lstStyle/>
          <a:p>
            <a:pPr algn="ctr"/>
            <a:r>
              <a:rPr lang="fr-FR" sz="9600" b="1" dirty="0" smtClean="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C#</a:t>
            </a:r>
            <a:endParaRPr lang="fr-FR" sz="8000" b="1" dirty="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8" name="ZoneTexte 7"/>
          <p:cNvSpPr txBox="1"/>
          <p:nvPr/>
        </p:nvSpPr>
        <p:spPr>
          <a:xfrm>
            <a:off x="7003759" y="2263511"/>
            <a:ext cx="4386266" cy="984885"/>
          </a:xfrm>
          <a:prstGeom prst="rect">
            <a:avLst/>
          </a:prstGeom>
          <a:noFill/>
        </p:spPr>
        <p:txBody>
          <a:bodyPr wrap="square" rtlCol="0">
            <a:spAutoFit/>
          </a:bodyPr>
          <a:lstStyle/>
          <a:p>
            <a:pPr algn="ct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compilateur</a:t>
            </a:r>
          </a:p>
        </p:txBody>
      </p:sp>
      <p:sp>
        <p:nvSpPr>
          <p:cNvPr id="2" name="ZoneTexte 1"/>
          <p:cNvSpPr txBox="1"/>
          <p:nvPr/>
        </p:nvSpPr>
        <p:spPr>
          <a:xfrm>
            <a:off x="1014413" y="761241"/>
            <a:ext cx="5433073" cy="984885"/>
          </a:xfrm>
          <a:prstGeom prst="rect">
            <a:avLst/>
          </a:prstGeom>
          <a:noFill/>
        </p:spPr>
        <p:txBody>
          <a:bodyPr wrap="square" rtlCol="0">
            <a:spAutoFit/>
          </a:bodyPr>
          <a:lstStyle/>
          <a:p>
            <a:pPr algn="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Démonstration</a:t>
            </a:r>
          </a:p>
        </p:txBody>
      </p:sp>
      <p:sp>
        <p:nvSpPr>
          <p:cNvPr id="9" name="ZoneTexte 8"/>
          <p:cNvSpPr txBox="1"/>
          <p:nvPr/>
        </p:nvSpPr>
        <p:spPr>
          <a:xfrm>
            <a:off x="1381126" y="1670283"/>
            <a:ext cx="4495798" cy="861774"/>
          </a:xfrm>
          <a:prstGeom prst="rect">
            <a:avLst/>
          </a:prstGeom>
          <a:noFill/>
        </p:spPr>
        <p:txBody>
          <a:bodyPr wrap="square" rtlCol="0">
            <a:spAutoFit/>
          </a:bodyPr>
          <a:lstStyle/>
          <a:p>
            <a:pPr algn="r"/>
            <a:r>
              <a:rPr lang="fr-FR" sz="50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de</a:t>
            </a:r>
          </a:p>
        </p:txBody>
      </p:sp>
    </p:spTree>
    <p:extLst>
      <p:ext uri="{BB962C8B-B14F-4D97-AF65-F5344CB8AC3E}">
        <p14:creationId xmlns:p14="http://schemas.microsoft.com/office/powerpoint/2010/main" val="281100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grpId="0" nodeType="withEffect">
                                  <p:stCondLst>
                                    <p:cond delay="0"/>
                                  </p:stCondLst>
                                  <p:childTnLst>
                                    <p:animMotion origin="layout" path="M 4.16667E-7 -3.7037E-7 L 0.29883 -3.7037E-7 " pathEditMode="relative" rAng="0" ptsTypes="AA">
                                      <p:cBhvr>
                                        <p:cTn id="9" dur="1500" spd="-100000" fill="hold"/>
                                        <p:tgtEl>
                                          <p:spTgt spid="2"/>
                                        </p:tgtEl>
                                        <p:attrNameLst>
                                          <p:attrName>ppt_x</p:attrName>
                                          <p:attrName>ppt_y</p:attrName>
                                        </p:attrNameLst>
                                      </p:cBhvr>
                                      <p:rCtr x="14935" y="0"/>
                                    </p:animMotion>
                                  </p:childTnLst>
                                </p:cTn>
                              </p:par>
                              <p:par>
                                <p:cTn id="10" presetID="10" presetClass="entr" presetSubtype="0" fill="hold" grpId="1" nodeType="withEffect">
                                  <p:stCondLst>
                                    <p:cond delay="1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35" presetClass="path" presetSubtype="0" accel="50000" decel="50000" fill="hold" grpId="0" nodeType="withEffect">
                                  <p:stCondLst>
                                    <p:cond delay="250"/>
                                  </p:stCondLst>
                                  <p:childTnLst>
                                    <p:animMotion origin="layout" path="M 3.75E-6 0 L 0.21783 0 " pathEditMode="relative" rAng="0" ptsTypes="AA">
                                      <p:cBhvr>
                                        <p:cTn id="14" dur="1500" spd="-100000" fill="hold"/>
                                        <p:tgtEl>
                                          <p:spTgt spid="9"/>
                                        </p:tgtEl>
                                        <p:attrNameLst>
                                          <p:attrName>ppt_x</p:attrName>
                                          <p:attrName>ppt_y</p:attrName>
                                        </p:attrNameLst>
                                      </p:cBhvr>
                                      <p:rCtr x="10885" y="0"/>
                                    </p:animMotion>
                                  </p:childTnLst>
                                </p:cTn>
                              </p:par>
                              <p:par>
                                <p:cTn id="15" presetID="10" presetClass="entr" presetSubtype="0" fill="hold" grpId="1" nodeType="withEffect">
                                  <p:stCondLst>
                                    <p:cond delay="1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grpId="0" nodeType="withEffect">
                                  <p:stCondLst>
                                    <p:cond delay="500"/>
                                  </p:stCondLst>
                                  <p:childTnLst>
                                    <p:animMotion origin="layout" path="M 3.125E-6 -1.85185E-6 L -0.27227 -1.85185E-6 " pathEditMode="relative" rAng="0" ptsTypes="AA">
                                      <p:cBhvr>
                                        <p:cTn id="19" dur="1500" spd="-100000" fill="hold"/>
                                        <p:tgtEl>
                                          <p:spTgt spid="8"/>
                                        </p:tgtEl>
                                        <p:attrNameLst>
                                          <p:attrName>ppt_x</p:attrName>
                                          <p:attrName>ppt_y</p:attrName>
                                        </p:attrNameLst>
                                      </p:cBhvr>
                                      <p:rCtr x="-13620" y="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8" grpId="1"/>
      <p:bldP spid="2" grpId="0"/>
      <p:bldP spid="2" grpId="1"/>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10</a:t>
            </a:fld>
            <a:endParaRPr lang="fr-FR"/>
          </a:p>
        </p:txBody>
      </p:sp>
      <p:sp>
        <p:nvSpPr>
          <p:cNvPr id="16" name="ZoneTexte 15"/>
          <p:cNvSpPr txBox="1"/>
          <p:nvPr/>
        </p:nvSpPr>
        <p:spPr>
          <a:xfrm>
            <a:off x="682579" y="925248"/>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Table des symboles</a:t>
            </a:r>
            <a:endParaRPr lang="fr-FR" sz="2000" b="1" u="sng" dirty="0" smtClean="0">
              <a:latin typeface="Nirmala UI" panose="020B0502040204020203" pitchFamily="34" charset="0"/>
              <a:cs typeface="Nirmala UI" panose="020B0502040204020203" pitchFamily="34" charset="0"/>
            </a:endParaRPr>
          </a:p>
        </p:txBody>
      </p:sp>
      <p:sp>
        <p:nvSpPr>
          <p:cNvPr id="17" name="ZoneTexte 16"/>
          <p:cNvSpPr txBox="1"/>
          <p:nvPr/>
        </p:nvSpPr>
        <p:spPr>
          <a:xfrm>
            <a:off x="5911804" y="921876"/>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Code 3 adresses</a:t>
            </a:r>
            <a:endParaRPr lang="fr-FR" sz="2000" b="1" u="sng" dirty="0" smtClean="0">
              <a:latin typeface="Nirmala UI" panose="020B0502040204020203" pitchFamily="34" charset="0"/>
              <a:cs typeface="Nirmala UI" panose="020B0502040204020203" pitchFamily="34" charset="0"/>
            </a:endParaRPr>
          </a:p>
        </p:txBody>
      </p:sp>
      <p:cxnSp>
        <p:nvCxnSpPr>
          <p:cNvPr id="19" name="Connecteur droit 18"/>
          <p:cNvCxnSpPr/>
          <p:nvPr/>
        </p:nvCxnSpPr>
        <p:spPr>
          <a:xfrm>
            <a:off x="4957763" y="90010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00113" y="1525413"/>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18 tests dont 2 « BAD »</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1" name="ZoneTexte 20"/>
          <p:cNvSpPr txBox="1"/>
          <p:nvPr/>
        </p:nvSpPr>
        <p:spPr>
          <a:xfrm>
            <a:off x="5403431" y="1467427"/>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31 tests unitaires</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4" name="ZoneTexte 23"/>
          <p:cNvSpPr txBox="1"/>
          <p:nvPr/>
        </p:nvSpPr>
        <p:spPr>
          <a:xfrm>
            <a:off x="3284515" y="2814664"/>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Tests de charge</a:t>
            </a:r>
            <a:endParaRPr lang="fr-FR" sz="2000" b="1" u="sng" dirty="0" smtClean="0">
              <a:latin typeface="Nirmala UI" panose="020B0502040204020203" pitchFamily="34" charset="0"/>
              <a:cs typeface="Nirmala UI" panose="020B0502040204020203" pitchFamily="34" charset="0"/>
            </a:endParaRPr>
          </a:p>
        </p:txBody>
      </p:sp>
      <p:cxnSp>
        <p:nvCxnSpPr>
          <p:cNvPr id="25" name="Connecteur droit 24"/>
          <p:cNvCxnSpPr/>
          <p:nvPr/>
        </p:nvCxnSpPr>
        <p:spPr>
          <a:xfrm>
            <a:off x="4957763" y="400049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82579"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Largeur</a:t>
            </a:r>
            <a:endParaRPr lang="fr-FR" sz="2000" b="1" u="sng" dirty="0" smtClean="0">
              <a:latin typeface="Nirmala UI" panose="020B0502040204020203" pitchFamily="34" charset="0"/>
              <a:cs typeface="Nirmala UI" panose="020B0502040204020203" pitchFamily="34" charset="0"/>
            </a:endParaRPr>
          </a:p>
        </p:txBody>
      </p:sp>
      <p:sp>
        <p:nvSpPr>
          <p:cNvPr id="27" name="ZoneTexte 26"/>
          <p:cNvSpPr txBox="1"/>
          <p:nvPr/>
        </p:nvSpPr>
        <p:spPr>
          <a:xfrm>
            <a:off x="5911804"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Profondeur</a:t>
            </a:r>
            <a:endParaRPr lang="fr-FR" sz="2000" b="1" u="sng" dirty="0" smtClean="0">
              <a:latin typeface="Nirmala UI" panose="020B0502040204020203" pitchFamily="34" charset="0"/>
              <a:cs typeface="Nirmala UI" panose="020B0502040204020203" pitchFamily="34" charset="0"/>
            </a:endParaRPr>
          </a:p>
        </p:txBody>
      </p:sp>
      <p:pic>
        <p:nvPicPr>
          <p:cNvPr id="2050" name="Picture 2" descr="https://scontent.xx.fbcdn.net/v/t34.0-12/15995528_10211702143007504_1000913546_n.png?oh=c8b74e3a42b06e2319405622c00adf94&amp;oe=587ADD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505" y="3689673"/>
            <a:ext cx="5122694" cy="21824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8" name="Image 27"/>
          <p:cNvPicPr>
            <a:picLocks noChangeAspect="1"/>
          </p:cNvPicPr>
          <p:nvPr/>
        </p:nvPicPr>
        <p:blipFill rotWithShape="1">
          <a:blip r:embed="rId4"/>
          <a:srcRect l="4337" t="7865" r="15102" b="4436"/>
          <a:stretch/>
        </p:blipFill>
        <p:spPr>
          <a:xfrm>
            <a:off x="522872" y="3769689"/>
            <a:ext cx="3883444" cy="2632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23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Horizont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500"/>
                            </p:stCondLst>
                            <p:childTnLst>
                              <p:par>
                                <p:cTn id="28" presetID="16" presetClass="entr" presetSubtype="4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outHorizontal)">
                                      <p:cBhvr>
                                        <p:cTn id="30" dur="500"/>
                                        <p:tgtEl>
                                          <p:spTgt spid="25"/>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050"/>
                                        </p:tgtEl>
                                        <p:attrNameLst>
                                          <p:attrName>style.visibility</p:attrName>
                                        </p:attrNameLst>
                                      </p:cBhvr>
                                      <p:to>
                                        <p:strVal val="visible"/>
                                      </p:to>
                                    </p:set>
                                    <p:animEffect transition="in" filter="fade">
                                      <p:cBhvr>
                                        <p:cTn id="4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4"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21792" y="3175336"/>
            <a:ext cx="6431588" cy="461665"/>
          </a:xfrm>
          <a:prstGeom prst="rect">
            <a:avLst/>
          </a:prstGeom>
          <a:noFill/>
        </p:spPr>
        <p:txBody>
          <a:bodyPr wrap="square" rtlCol="0">
            <a:spAutoFit/>
          </a:bodyPr>
          <a:lstStyle/>
          <a:p>
            <a:pPr algn="ctr"/>
            <a:r>
              <a:rPr lang="fr-FR" sz="2400" cap="all" dirty="0" smtClean="0">
                <a:solidFill>
                  <a:srgbClr val="0067B4"/>
                </a:solidFill>
                <a:latin typeface="Aharoni" panose="02010803020104030203" pitchFamily="2" charset="-79"/>
                <a:cs typeface="Aharoni" panose="02010803020104030203" pitchFamily="2" charset="-79"/>
              </a:rPr>
              <a:t>Génération de code : Démonstration</a:t>
            </a:r>
            <a:endParaRPr lang="fr-FR" sz="2400" cap="all" dirty="0">
              <a:solidFill>
                <a:srgbClr val="0067B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287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Retours sur le projet</a:t>
            </a:r>
            <a:endParaRPr lang="fr-FR" dirty="0"/>
          </a:p>
        </p:txBody>
      </p:sp>
      <p:sp>
        <p:nvSpPr>
          <p:cNvPr id="3" name="ZoneTexte 2"/>
          <p:cNvSpPr txBox="1"/>
          <p:nvPr/>
        </p:nvSpPr>
        <p:spPr>
          <a:xfrm>
            <a:off x="628650" y="1341924"/>
            <a:ext cx="8715375" cy="400110"/>
          </a:xfrm>
          <a:prstGeom prst="rect">
            <a:avLst/>
          </a:prstGeom>
          <a:noFill/>
        </p:spPr>
        <p:txBody>
          <a:bodyPr wrap="square" rtlCol="0">
            <a:spAutoFit/>
          </a:bodyPr>
          <a:lstStyle/>
          <a:p>
            <a:r>
              <a:rPr lang="fr-FR" sz="2000" dirty="0" smtClean="0">
                <a:latin typeface="Nirmala UI" panose="020B0502040204020203" pitchFamily="34" charset="0"/>
                <a:cs typeface="Nirmala UI" panose="020B0502040204020203" pitchFamily="34" charset="0"/>
              </a:rPr>
              <a:t>Projet complexe mais plaisant à mettre en œuvre</a:t>
            </a:r>
          </a:p>
        </p:txBody>
      </p:sp>
      <p:sp>
        <p:nvSpPr>
          <p:cNvPr id="4" name="ZoneTexte 3"/>
          <p:cNvSpPr txBox="1"/>
          <p:nvPr/>
        </p:nvSpPr>
        <p:spPr>
          <a:xfrm>
            <a:off x="628650" y="2140530"/>
            <a:ext cx="8258176" cy="2092881"/>
          </a:xfrm>
          <a:prstGeom prst="rect">
            <a:avLst/>
          </a:prstGeom>
          <a:noFill/>
        </p:spPr>
        <p:txBody>
          <a:bodyPr wrap="square" rtlCol="0">
            <a:spAutoFit/>
          </a:bodyPr>
          <a:lstStyle/>
          <a:p>
            <a:pPr>
              <a:spcAft>
                <a:spcPts val="1200"/>
              </a:spcAft>
            </a:pPr>
            <a:r>
              <a:rPr lang="fr-FR" sz="2000" b="1" dirty="0" smtClean="0">
                <a:latin typeface="Nirmala UI" panose="020B0502040204020203" pitchFamily="34" charset="0"/>
                <a:cs typeface="Nirmala UI" panose="020B0502040204020203" pitchFamily="34" charset="0"/>
              </a:rPr>
              <a:t>Ce qu’on aurait dû faire :</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Organiser des réunions hebdomadaires pour expliquer l’avancement de chacun</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Répartition plus équitable des tâches</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Prévision de l’architecture logicielle plus en amont</a:t>
            </a:r>
          </a:p>
        </p:txBody>
      </p:sp>
    </p:spTree>
    <p:extLst>
      <p:ext uri="{BB962C8B-B14F-4D97-AF65-F5344CB8AC3E}">
        <p14:creationId xmlns:p14="http://schemas.microsoft.com/office/powerpoint/2010/main" val="1075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5631" y="132898"/>
            <a:ext cx="10515600" cy="768624"/>
          </a:xfrm>
        </p:spPr>
        <p:txBody>
          <a:bodyPr>
            <a:normAutofit/>
          </a:bodyPr>
          <a:lstStyle/>
          <a:p>
            <a:r>
              <a:rPr lang="fr-FR" u="sng" dirty="0" smtClean="0">
                <a:ln>
                  <a:noFill/>
                </a:ln>
                <a:gradFill flip="none" rotWithShape="1">
                  <a:gsLst>
                    <a:gs pos="25000">
                      <a:schemeClr val="tx1">
                        <a:lumMod val="85000"/>
                        <a:lumOff val="15000"/>
                      </a:schemeClr>
                    </a:gs>
                    <a:gs pos="97000">
                      <a:srgbClr val="A47D00"/>
                    </a:gs>
                  </a:gsLst>
                  <a:path path="circle">
                    <a:fillToRect r="100000" b="100000"/>
                  </a:path>
                  <a:tileRect l="-100000" t="-100000"/>
                </a:gradFill>
              </a:rPr>
              <a:t>Introduction</a:t>
            </a:r>
            <a:endParaRPr lang="fr-FR" u="sng" dirty="0">
              <a:ln>
                <a:noFill/>
              </a:ln>
              <a:gradFill flip="none" rotWithShape="1">
                <a:gsLst>
                  <a:gs pos="25000">
                    <a:schemeClr val="tx1">
                      <a:lumMod val="85000"/>
                      <a:lumOff val="15000"/>
                    </a:schemeClr>
                  </a:gs>
                  <a:gs pos="97000">
                    <a:srgbClr val="A47D00"/>
                  </a:gs>
                </a:gsLst>
                <a:path path="circle">
                  <a:fillToRect r="100000" b="100000"/>
                </a:path>
                <a:tileRect l="-100000" t="-100000"/>
              </a:gradFill>
            </a:endParaRPr>
          </a:p>
        </p:txBody>
      </p:sp>
      <p:grpSp>
        <p:nvGrpSpPr>
          <p:cNvPr id="2" name="Groupe 1"/>
          <p:cNvGrpSpPr/>
          <p:nvPr/>
        </p:nvGrpSpPr>
        <p:grpSpPr>
          <a:xfrm>
            <a:off x="190493" y="1053692"/>
            <a:ext cx="1758689" cy="2216098"/>
            <a:chOff x="190493" y="1053692"/>
            <a:chExt cx="1758689" cy="2216098"/>
          </a:xfrm>
        </p:grpSpPr>
        <p:sp>
          <p:nvSpPr>
            <p:cNvPr id="4" name="ZoneTexte 3"/>
            <p:cNvSpPr txBox="1"/>
            <p:nvPr/>
          </p:nvSpPr>
          <p:spPr>
            <a:xfrm>
              <a:off x="190493" y="2623459"/>
              <a:ext cx="1758689"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Florent</a:t>
              </a:r>
            </a:p>
            <a:p>
              <a:pPr algn="ctr"/>
              <a:r>
                <a:rPr lang="fr-FR" dirty="0" smtClean="0">
                  <a:latin typeface="Nirmala UI" panose="020B0502040204020203" pitchFamily="34" charset="0"/>
                  <a:cs typeface="Nirmala UI" panose="020B0502040204020203" pitchFamily="34" charset="0"/>
                </a:rPr>
                <a:t>Chef de projet</a:t>
              </a:r>
              <a:endParaRPr lang="fr-FR" dirty="0">
                <a:latin typeface="Nirmala UI" panose="020B0502040204020203" pitchFamily="34" charset="0"/>
                <a:cs typeface="Nirmala UI" panose="020B0502040204020203" pitchFamily="34" charset="0"/>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15"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6" name="Groupe 25"/>
          <p:cNvGrpSpPr/>
          <p:nvPr/>
        </p:nvGrpSpPr>
        <p:grpSpPr>
          <a:xfrm>
            <a:off x="7271004" y="1053692"/>
            <a:ext cx="1619097" cy="2493097"/>
            <a:chOff x="7271004" y="1053692"/>
            <a:chExt cx="1619097" cy="2493097"/>
          </a:xfrm>
        </p:grpSpPr>
        <p:sp>
          <p:nvSpPr>
            <p:cNvPr id="5" name="ZoneTexte 4"/>
            <p:cNvSpPr txBox="1"/>
            <p:nvPr/>
          </p:nvSpPr>
          <p:spPr>
            <a:xfrm>
              <a:off x="7271004" y="2623459"/>
              <a:ext cx="1619097" cy="923330"/>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Dylan</a:t>
              </a:r>
            </a:p>
            <a:p>
              <a:pPr algn="ctr"/>
              <a:r>
                <a:rPr lang="fr-FR" dirty="0" smtClean="0">
                  <a:latin typeface="Nirmala UI" panose="020B0502040204020203" pitchFamily="34" charset="0"/>
                  <a:cs typeface="Nirmala UI" panose="020B0502040204020203" pitchFamily="34" charset="0"/>
                </a:rPr>
                <a:t>Responsable des tests</a:t>
              </a:r>
              <a:endParaRPr lang="fr-FR" dirty="0">
                <a:latin typeface="Nirmala UI" panose="020B0502040204020203" pitchFamily="34" charset="0"/>
                <a:cs typeface="Nirmala UI" panose="020B0502040204020203"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5683"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5" name="Groupe 24"/>
          <p:cNvGrpSpPr/>
          <p:nvPr/>
        </p:nvGrpSpPr>
        <p:grpSpPr>
          <a:xfrm>
            <a:off x="5517312" y="1053692"/>
            <a:ext cx="1619097" cy="2216098"/>
            <a:chOff x="5517312" y="1053692"/>
            <a:chExt cx="1619097" cy="2216098"/>
          </a:xfrm>
        </p:grpSpPr>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1991"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2" name="ZoneTexte 11"/>
            <p:cNvSpPr txBox="1"/>
            <p:nvPr/>
          </p:nvSpPr>
          <p:spPr>
            <a:xfrm>
              <a:off x="5517312" y="2623459"/>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Alexis</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3" name="Groupe 22"/>
          <p:cNvGrpSpPr/>
          <p:nvPr/>
        </p:nvGrpSpPr>
        <p:grpSpPr>
          <a:xfrm>
            <a:off x="2009928" y="1053692"/>
            <a:ext cx="1619097" cy="2222795"/>
            <a:chOff x="2009928" y="1053692"/>
            <a:chExt cx="1619097" cy="2222795"/>
          </a:xfrm>
        </p:grpSpPr>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460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3" name="ZoneTexte 12"/>
            <p:cNvSpPr txBox="1"/>
            <p:nvPr/>
          </p:nvSpPr>
          <p:spPr>
            <a:xfrm>
              <a:off x="2009928"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Yoann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4" name="Groupe 23"/>
          <p:cNvGrpSpPr/>
          <p:nvPr/>
        </p:nvGrpSpPr>
        <p:grpSpPr>
          <a:xfrm>
            <a:off x="3763620" y="1053692"/>
            <a:ext cx="1619097" cy="2222795"/>
            <a:chOff x="3763620" y="1053692"/>
            <a:chExt cx="1619097" cy="2222795"/>
          </a:xfrm>
        </p:grpSpPr>
        <p:pic>
          <p:nvPicPr>
            <p:cNvPr id="7" name="Imag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8299"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4" name="ZoneTexte 13"/>
            <p:cNvSpPr txBox="1"/>
            <p:nvPr/>
          </p:nvSpPr>
          <p:spPr>
            <a:xfrm>
              <a:off x="3763620" y="2630156"/>
              <a:ext cx="1619097" cy="646331"/>
            </a:xfrm>
            <a:prstGeom prst="rect">
              <a:avLst/>
            </a:prstGeom>
            <a:noFill/>
          </p:spPr>
          <p:txBody>
            <a:bodyPr wrap="square" rtlCol="0">
              <a:spAutoFit/>
            </a:bodyPr>
            <a:lstStyle/>
            <a:p>
              <a:pPr algn="ctr"/>
              <a:r>
                <a:rPr lang="fr-FR" b="1" dirty="0" err="1" smtClean="0">
                  <a:latin typeface="Nirmala UI" panose="020B0502040204020203" pitchFamily="34" charset="0"/>
                  <a:cs typeface="Nirmala UI" panose="020B0502040204020203" pitchFamily="34" charset="0"/>
                </a:rPr>
                <a:t>Mehidine</a:t>
              </a:r>
              <a:endParaRPr lang="fr-FR" b="1" dirty="0" smtClean="0">
                <a:latin typeface="Nirmala UI" panose="020B0502040204020203" pitchFamily="34" charset="0"/>
                <a:cs typeface="Nirmala UI" panose="020B0502040204020203" pitchFamily="34" charset="0"/>
              </a:endParaRP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7" name="Groupe 26"/>
          <p:cNvGrpSpPr/>
          <p:nvPr/>
        </p:nvGrpSpPr>
        <p:grpSpPr>
          <a:xfrm>
            <a:off x="8974603" y="1053692"/>
            <a:ext cx="1619097" cy="2222795"/>
            <a:chOff x="8974603" y="1053692"/>
            <a:chExt cx="1619097" cy="2222795"/>
          </a:xfrm>
        </p:grpSpPr>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937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5" name="ZoneTexte 14"/>
            <p:cNvSpPr txBox="1"/>
            <p:nvPr/>
          </p:nvSpPr>
          <p:spPr>
            <a:xfrm>
              <a:off x="8974603"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Quentin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sp>
        <p:nvSpPr>
          <p:cNvPr id="16" name="ZoneTexte 15"/>
          <p:cNvSpPr txBox="1"/>
          <p:nvPr/>
        </p:nvSpPr>
        <p:spPr>
          <a:xfrm>
            <a:off x="1938553" y="3696394"/>
            <a:ext cx="6570916" cy="830997"/>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Choix du langage : par affinité plus que par spécificités techniques</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2911" y="5766826"/>
            <a:ext cx="885163" cy="885163"/>
          </a:xfrm>
          <a:prstGeom prst="rect">
            <a:avLst/>
          </a:prstGeom>
        </p:spPr>
      </p:pic>
      <p:pic>
        <p:nvPicPr>
          <p:cNvPr id="18" name="Imag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960" y="4748645"/>
            <a:ext cx="775575" cy="775575"/>
          </a:xfrm>
          <a:prstGeom prst="rect">
            <a:avLst/>
          </a:prstGeom>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7144" y="3628740"/>
            <a:ext cx="877065" cy="998458"/>
          </a:xfrm>
          <a:prstGeom prst="rect">
            <a:avLst/>
          </a:prstGeom>
        </p:spPr>
      </p:pic>
      <p:sp>
        <p:nvSpPr>
          <p:cNvPr id="20" name="ZoneTexte 19"/>
          <p:cNvSpPr txBox="1"/>
          <p:nvPr/>
        </p:nvSpPr>
        <p:spPr>
          <a:xfrm>
            <a:off x="1938553" y="4905599"/>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Environ 2 mois de travail</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1" name="ZoneTexte 20"/>
          <p:cNvSpPr txBox="1"/>
          <p:nvPr/>
        </p:nvSpPr>
        <p:spPr>
          <a:xfrm>
            <a:off x="1938553" y="5978574"/>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A raison de 10h de travail par semaine</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2" name="Espace réservé du numéro de diapositive 21"/>
          <p:cNvSpPr>
            <a:spLocks noGrp="1"/>
          </p:cNvSpPr>
          <p:nvPr>
            <p:ph type="sldNum" sz="quarter" idx="4"/>
          </p:nvPr>
        </p:nvSpPr>
        <p:spPr/>
        <p:txBody>
          <a:bodyPr/>
          <a:lstStyle/>
          <a:p>
            <a:fld id="{DC062FA9-FE1E-4553-BF9F-5A99BD99EA25}" type="slidenum">
              <a:rPr lang="fr-FR" smtClean="0"/>
              <a:pPr/>
              <a:t>2</a:t>
            </a:fld>
            <a:endParaRPr lang="fr-FR" dirty="0"/>
          </a:p>
        </p:txBody>
      </p:sp>
    </p:spTree>
    <p:extLst>
      <p:ext uri="{BB962C8B-B14F-4D97-AF65-F5344CB8AC3E}">
        <p14:creationId xmlns:p14="http://schemas.microsoft.com/office/powerpoint/2010/main" val="30507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 projet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3</a:t>
            </a:fld>
            <a:endParaRPr lang="fr-FR" dirty="0"/>
          </a:p>
        </p:txBody>
      </p:sp>
      <p:sp>
        <p:nvSpPr>
          <p:cNvPr id="4" name="ZoneTexte 3"/>
          <p:cNvSpPr txBox="1"/>
          <p:nvPr/>
        </p:nvSpPr>
        <p:spPr>
          <a:xfrm>
            <a:off x="1725770" y="1305663"/>
            <a:ext cx="5293217" cy="646331"/>
          </a:xfrm>
          <a:prstGeom prst="rect">
            <a:avLst/>
          </a:prstGeom>
          <a:noFill/>
        </p:spPr>
        <p:txBody>
          <a:bodyPr wrap="square" rtlCol="0">
            <a:spAutoFit/>
          </a:bodyPr>
          <a:lstStyle/>
          <a:p>
            <a:r>
              <a:rPr lang="fr-FR" b="1" dirty="0" err="1" smtClean="0">
                <a:latin typeface="Nirmala UI" panose="020B0502040204020203" pitchFamily="34" charset="0"/>
                <a:cs typeface="Nirmala UI" panose="020B0502040204020203" pitchFamily="34" charset="0"/>
              </a:rPr>
              <a:t>Trello</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Gestion des tâches, assignation des tâches</a:t>
            </a:r>
            <a:endParaRPr lang="fr-FR" dirty="0">
              <a:latin typeface="Nirmala UI" panose="020B0502040204020203" pitchFamily="34" charset="0"/>
              <a:cs typeface="Nirmala UI" panose="020B0502040204020203" pitchFamily="34" charset="0"/>
            </a:endParaRPr>
          </a:p>
        </p:txBody>
      </p:sp>
      <p:pic>
        <p:nvPicPr>
          <p:cNvPr id="1026" name="Picture 2"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730" y="1271881"/>
            <a:ext cx="751050" cy="75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917" y="2428624"/>
            <a:ext cx="845090" cy="84509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725770" y="2435243"/>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Git :</a:t>
            </a:r>
          </a:p>
          <a:p>
            <a:r>
              <a:rPr lang="fr-FR" dirty="0" err="1" smtClean="0">
                <a:latin typeface="Nirmala UI" panose="020B0502040204020203" pitchFamily="34" charset="0"/>
                <a:cs typeface="Nirmala UI" panose="020B0502040204020203" pitchFamily="34" charset="0"/>
              </a:rPr>
              <a:t>Versioning</a:t>
            </a:r>
            <a:r>
              <a:rPr lang="fr-FR" dirty="0" smtClean="0">
                <a:latin typeface="Nirmala UI" panose="020B0502040204020203" pitchFamily="34" charset="0"/>
                <a:cs typeface="Nirmala UI" panose="020B0502040204020203" pitchFamily="34" charset="0"/>
              </a:rPr>
              <a:t>, dépôt distant partagé</a:t>
            </a:r>
            <a:endParaRPr lang="fr-FR" dirty="0">
              <a:latin typeface="Nirmala UI" panose="020B0502040204020203" pitchFamily="34" charset="0"/>
              <a:cs typeface="Nirmala UI" panose="020B0502040204020203" pitchFamily="34" charset="0"/>
            </a:endParaRPr>
          </a:p>
        </p:txBody>
      </p:sp>
      <p:sp>
        <p:nvSpPr>
          <p:cNvPr id="8" name="ZoneTexte 7"/>
          <p:cNvSpPr txBox="1"/>
          <p:nvPr/>
        </p:nvSpPr>
        <p:spPr>
          <a:xfrm>
            <a:off x="1725770" y="3764795"/>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Pair </a:t>
            </a:r>
            <a:r>
              <a:rPr lang="fr-FR" b="1" dirty="0" err="1" smtClean="0">
                <a:latin typeface="Nirmala UI" panose="020B0502040204020203" pitchFamily="34" charset="0"/>
                <a:cs typeface="Nirmala UI" panose="020B0502040204020203" pitchFamily="34" charset="0"/>
              </a:rPr>
              <a:t>programming</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Lors des phases d’avancées importantes du projet</a:t>
            </a:r>
            <a:endParaRPr lang="fr-FR" dirty="0">
              <a:latin typeface="Nirmala UI" panose="020B0502040204020203" pitchFamily="34" charset="0"/>
              <a:cs typeface="Nirmala UI" panose="020B0502040204020203" pitchFamily="34" charset="0"/>
            </a:endParaRPr>
          </a:p>
        </p:txBody>
      </p:sp>
      <p:sp>
        <p:nvSpPr>
          <p:cNvPr id="9" name="ZoneTexte 8"/>
          <p:cNvSpPr txBox="1"/>
          <p:nvPr/>
        </p:nvSpPr>
        <p:spPr>
          <a:xfrm>
            <a:off x="1725771" y="4902209"/>
            <a:ext cx="5293216" cy="923330"/>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Réflexion en groupe :</a:t>
            </a:r>
          </a:p>
          <a:p>
            <a:r>
              <a:rPr lang="fr-FR" dirty="0" smtClean="0">
                <a:latin typeface="Nirmala UI" panose="020B0502040204020203" pitchFamily="34" charset="0"/>
                <a:cs typeface="Nirmala UI" panose="020B0502040204020203" pitchFamily="34" charset="0"/>
              </a:rPr>
              <a:t>Lors des phases critiques du projet (décisions d’implémentation, </a:t>
            </a:r>
            <a:r>
              <a:rPr lang="fr-FR" dirty="0" err="1" smtClean="0">
                <a:latin typeface="Nirmala UI" panose="020B0502040204020203" pitchFamily="34" charset="0"/>
                <a:cs typeface="Nirmala UI" panose="020B0502040204020203" pitchFamily="34" charset="0"/>
              </a:rPr>
              <a:t>débuggage</a:t>
            </a:r>
            <a:r>
              <a:rPr lang="fr-FR" dirty="0" smtClean="0">
                <a:latin typeface="Nirmala UI" panose="020B0502040204020203" pitchFamily="34" charset="0"/>
                <a:cs typeface="Nirmala UI" panose="020B0502040204020203" pitchFamily="34" charset="0"/>
              </a:rPr>
              <a:t> importante)</a:t>
            </a:r>
            <a:endParaRPr lang="fr-FR" dirty="0">
              <a:latin typeface="Nirmala UI" panose="020B0502040204020203" pitchFamily="34" charset="0"/>
              <a:cs typeface="Nirmala UI" panose="020B0502040204020203" pitchFamily="34" charset="0"/>
            </a:endParaRPr>
          </a:p>
        </p:txBody>
      </p:sp>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44" y="3679407"/>
            <a:ext cx="817108" cy="817108"/>
          </a:xfrm>
          <a:prstGeom prst="rect">
            <a:avLst/>
          </a:prstGeom>
        </p:spPr>
      </p:pic>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393" y="4902209"/>
            <a:ext cx="957580" cy="957580"/>
          </a:xfrm>
          <a:prstGeom prst="rect">
            <a:avLst/>
          </a:prstGeom>
        </p:spPr>
      </p:pic>
    </p:spTree>
    <p:extLst>
      <p:ext uri="{BB962C8B-B14F-4D97-AF65-F5344CB8AC3E}">
        <p14:creationId xmlns:p14="http://schemas.microsoft.com/office/powerpoint/2010/main" val="37927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Étoile à 12 branches 10"/>
          <p:cNvSpPr/>
          <p:nvPr/>
        </p:nvSpPr>
        <p:spPr>
          <a:xfrm>
            <a:off x="6886565" y="243572"/>
            <a:ext cx="2556000" cy="2556000"/>
          </a:xfrm>
          <a:prstGeom prst="star12">
            <a:avLst/>
          </a:prstGeom>
          <a:solidFill>
            <a:schemeClr val="accent1">
              <a:lumMod val="40000"/>
              <a:lumOff val="6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4" name="ZoneTexte 3"/>
          <p:cNvSpPr txBox="1"/>
          <p:nvPr/>
        </p:nvSpPr>
        <p:spPr>
          <a:xfrm>
            <a:off x="354051" y="2914683"/>
            <a:ext cx="1874798" cy="1015663"/>
          </a:xfrm>
          <a:prstGeom prst="rect">
            <a:avLst/>
          </a:prstGeom>
          <a:noFill/>
        </p:spPr>
        <p:txBody>
          <a:bodyPr wrap="square" rtlCol="0">
            <a:spAutoFit/>
          </a:bodyPr>
          <a:lstStyle/>
          <a:p>
            <a:pPr algn="ctr"/>
            <a:r>
              <a:rPr lang="fr-FR" sz="2000"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sz="2000" i="1" dirty="0" smtClean="0">
                <a:latin typeface="Nirmala UI" panose="020B0502040204020203" pitchFamily="34" charset="0"/>
                <a:ea typeface="Kozuka Gothic Pro L" panose="020B0200000000000000" pitchFamily="34" charset="-128"/>
                <a:cs typeface="Nirmala UI" panose="020B0502040204020203" pitchFamily="34" charset="0"/>
              </a:rPr>
              <a:t>whpp.exe</a:t>
            </a:r>
          </a:p>
        </p:txBody>
      </p:sp>
      <p:sp>
        <p:nvSpPr>
          <p:cNvPr id="5" name="ZoneTexte 4"/>
          <p:cNvSpPr txBox="1"/>
          <p:nvPr/>
        </p:nvSpPr>
        <p:spPr>
          <a:xfrm>
            <a:off x="3525440" y="1222034"/>
            <a:ext cx="1685925" cy="1015663"/>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 </a:t>
            </a:r>
            <a:r>
              <a:rPr lang="fr-FR" sz="1000" dirty="0" err="1" smtClean="0">
                <a:latin typeface="Nirmala UI" panose="020B0502040204020203" pitchFamily="34" charset="0"/>
                <a:cs typeface="Nirmala UI" panose="020B0502040204020203" pitchFamily="34" charset="0"/>
              </a:rPr>
              <a:t>read</a:t>
            </a:r>
            <a:endParaRPr lang="fr-FR" sz="1000" dirty="0" smtClean="0">
              <a:latin typeface="Nirmala UI" panose="020B0502040204020203" pitchFamily="34" charset="0"/>
              <a:cs typeface="Nirmala UI" panose="020B0502040204020203" pitchFamily="34" charset="0"/>
            </a:endParaRPr>
          </a:p>
          <a:p>
            <a:r>
              <a:rPr lang="fr-FR" sz="1000" dirty="0" smtClean="0">
                <a:latin typeface="Nirmala UI" panose="020B0502040204020203" pitchFamily="34" charset="0"/>
                <a:cs typeface="Nirmala UI" panose="020B0502040204020203" pitchFamily="34" charset="0"/>
              </a:rPr>
              <a:t>A,B      ,C</a:t>
            </a:r>
          </a:p>
          <a:p>
            <a:r>
              <a:rPr lang="fr-FR" sz="1000" dirty="0" smtClean="0">
                <a:latin typeface="Nirmala UI" panose="020B0502040204020203" pitchFamily="34" charset="0"/>
                <a:cs typeface="Nirmala UI" panose="020B0502040204020203" pitchFamily="34" charset="0"/>
              </a:rPr>
              <a:t>%  (call A   B  );</a:t>
            </a:r>
          </a:p>
          <a:p>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   :=B % </a:t>
            </a:r>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a:t>
            </a:r>
          </a:p>
          <a:p>
            <a:r>
              <a:rPr lang="fr-FR" sz="1000" dirty="0" smtClean="0">
                <a:latin typeface="Nirmala UI" panose="020B0502040204020203" pitchFamily="34" charset="0"/>
                <a:cs typeface="Nirmala UI" panose="020B0502040204020203" pitchFamily="34" charset="0"/>
              </a:rPr>
              <a:t>,B</a:t>
            </a:r>
          </a:p>
        </p:txBody>
      </p:sp>
      <p:sp>
        <p:nvSpPr>
          <p:cNvPr id="6" name="ZoneTexte 5"/>
          <p:cNvSpPr txBox="1"/>
          <p:nvPr/>
        </p:nvSpPr>
        <p:spPr>
          <a:xfrm>
            <a:off x="7343774" y="760369"/>
            <a:ext cx="1685925" cy="1477328"/>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a:t>
            </a:r>
          </a:p>
          <a:p>
            <a:r>
              <a:rPr lang="fr-FR" sz="1000" dirty="0" err="1" smtClean="0">
                <a:latin typeface="Nirmala UI" panose="020B0502040204020203" pitchFamily="34" charset="0"/>
                <a:cs typeface="Nirmala UI" panose="020B0502040204020203" pitchFamily="34" charset="0"/>
              </a:rPr>
              <a:t>read</a:t>
            </a:r>
            <a:r>
              <a:rPr lang="fr-FR" sz="1000" dirty="0" smtClean="0">
                <a:latin typeface="Nirmala UI" panose="020B0502040204020203" pitchFamily="34" charset="0"/>
                <a:cs typeface="Nirmala UI" panose="020B0502040204020203" pitchFamily="34" charset="0"/>
              </a:rPr>
              <a:t> A, B, C</a:t>
            </a:r>
          </a:p>
          <a:p>
            <a:r>
              <a:rPr lang="fr-FR" sz="1000" dirty="0" smtClean="0">
                <a:latin typeface="Nirmala UI" panose="020B0502040204020203" pitchFamily="34" charset="0"/>
                <a:cs typeface="Nirmala UI" panose="020B0502040204020203" pitchFamily="34" charset="0"/>
              </a:rPr>
              <a:t>% </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(call A B);</a:t>
            </a:r>
          </a:p>
          <a:p>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smtClean="0">
                <a:latin typeface="Nirmala UI" panose="020B0502040204020203" pitchFamily="34" charset="0"/>
                <a:cs typeface="Nirmala UI" panose="020B0502040204020203" pitchFamily="34" charset="0"/>
              </a:rPr>
              <a:t>   A := B</a:t>
            </a:r>
          </a:p>
          <a:p>
            <a:r>
              <a:rPr lang="fr-FR" sz="1000" dirty="0" smtClean="0">
                <a:latin typeface="Nirmala UI" panose="020B0502040204020203" pitchFamily="34" charset="0"/>
                <a:cs typeface="Nirmala UI" panose="020B0502040204020203" pitchFamily="34" charset="0"/>
              </a:rPr>
              <a:t>%</a:t>
            </a:r>
          </a:p>
          <a:p>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 B</a:t>
            </a:r>
          </a:p>
        </p:txBody>
      </p:sp>
      <p:sp>
        <p:nvSpPr>
          <p:cNvPr id="7" name="Flèche droite 6"/>
          <p:cNvSpPr/>
          <p:nvPr/>
        </p:nvSpPr>
        <p:spPr>
          <a:xfrm>
            <a:off x="5420320"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528633"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non-</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9" name="ZoneTexte 8"/>
          <p:cNvSpPr txBox="1"/>
          <p:nvPr/>
        </p:nvSpPr>
        <p:spPr>
          <a:xfrm>
            <a:off x="7343775"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12" name="Flèche droite 11"/>
          <p:cNvSpPr/>
          <p:nvPr/>
        </p:nvSpPr>
        <p:spPr>
          <a:xfrm>
            <a:off x="2063523"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625613" y="4095620"/>
            <a:ext cx="7575412" cy="1886810"/>
          </a:xfrm>
          <a:prstGeom prst="rect">
            <a:avLst/>
          </a:prstGeom>
          <a:noFill/>
        </p:spPr>
        <p:txBody>
          <a:bodyPr wrap="square" numCol="2" rtlCol="0">
            <a:noAutofit/>
          </a:bodyPr>
          <a:lstStyle/>
          <a:p>
            <a:r>
              <a:rPr lang="fr-FR" dirty="0" smtClean="0"/>
              <a:t>Le script dispose de plusieurs options :</a:t>
            </a:r>
          </a:p>
          <a:p>
            <a:pPr marL="285750" indent="-285750">
              <a:buFontTx/>
              <a:buChar char="-"/>
            </a:pPr>
            <a:r>
              <a:rPr lang="fr-FR" b="1" dirty="0" smtClean="0"/>
              <a:t>o</a:t>
            </a:r>
            <a:r>
              <a:rPr lang="fr-FR" dirty="0" smtClean="0"/>
              <a:t>: output file</a:t>
            </a:r>
          </a:p>
          <a:p>
            <a:pPr marL="285750" indent="-285750">
              <a:buFontTx/>
              <a:buChar char="-"/>
            </a:pPr>
            <a:r>
              <a:rPr lang="fr-FR" b="1" dirty="0" smtClean="0"/>
              <a:t>for</a:t>
            </a:r>
            <a:r>
              <a:rPr lang="fr-FR" dirty="0" smtClean="0"/>
              <a:t>: indentation du for</a:t>
            </a:r>
          </a:p>
          <a:p>
            <a:pPr marL="285750" indent="-285750">
              <a:buFontTx/>
              <a:buChar char="-"/>
            </a:pPr>
            <a:r>
              <a:rPr lang="fr-FR" b="1" dirty="0" err="1"/>
              <a:t>w</a:t>
            </a:r>
            <a:r>
              <a:rPr lang="fr-FR" b="1" dirty="0" err="1" smtClean="0"/>
              <a:t>hile</a:t>
            </a:r>
            <a:r>
              <a:rPr lang="fr-FR" dirty="0" smtClean="0"/>
              <a:t>: indentation du </a:t>
            </a:r>
            <a:r>
              <a:rPr lang="fr-FR" dirty="0" err="1" smtClean="0"/>
              <a:t>while</a:t>
            </a:r>
            <a:endParaRPr lang="fr-FR" dirty="0" smtClean="0"/>
          </a:p>
          <a:p>
            <a:pPr marL="285750" indent="-285750">
              <a:buFontTx/>
              <a:buChar char="-"/>
            </a:pPr>
            <a:r>
              <a:rPr lang="fr-FR" b="1" dirty="0" err="1"/>
              <a:t>f</a:t>
            </a:r>
            <a:r>
              <a:rPr lang="fr-FR" b="1" dirty="0" err="1" smtClean="0"/>
              <a:t>oreach</a:t>
            </a:r>
            <a:r>
              <a:rPr lang="fr-FR" dirty="0" smtClean="0"/>
              <a:t>: indentation du </a:t>
            </a:r>
            <a:r>
              <a:rPr lang="fr-FR" dirty="0" err="1" smtClean="0"/>
              <a:t>foreach</a:t>
            </a:r>
            <a:endParaRPr lang="fr-FR" b="1" dirty="0"/>
          </a:p>
          <a:p>
            <a:pPr marL="285750" indent="-285750">
              <a:buFontTx/>
              <a:buChar char="-"/>
            </a:pPr>
            <a:r>
              <a:rPr lang="fr-FR" b="1" dirty="0" smtClean="0"/>
              <a:t>if</a:t>
            </a:r>
            <a:r>
              <a:rPr lang="fr-FR" dirty="0" smtClean="0"/>
              <a:t>: indentation des conditions if</a:t>
            </a:r>
          </a:p>
          <a:p>
            <a:pPr marL="285750" indent="-285750">
              <a:buFontTx/>
              <a:buChar char="-"/>
            </a:pPr>
            <a:endParaRPr lang="fr-FR" b="1" dirty="0" smtClean="0"/>
          </a:p>
          <a:p>
            <a:pPr marL="285750" indent="-285750">
              <a:buFontTx/>
              <a:buChar char="-"/>
            </a:pPr>
            <a:r>
              <a:rPr lang="fr-FR" b="1" dirty="0" err="1" smtClean="0"/>
              <a:t>aff</a:t>
            </a:r>
            <a:r>
              <a:rPr lang="fr-FR" dirty="0" smtClean="0"/>
              <a:t>: indentation des affectations</a:t>
            </a:r>
          </a:p>
          <a:p>
            <a:pPr marL="285750" indent="-285750">
              <a:buFontTx/>
              <a:buChar char="-"/>
            </a:pPr>
            <a:r>
              <a:rPr lang="fr-FR" b="1" dirty="0"/>
              <a:t>a</a:t>
            </a:r>
            <a:r>
              <a:rPr lang="fr-FR" b="1" dirty="0" smtClean="0"/>
              <a:t>ll</a:t>
            </a:r>
            <a:r>
              <a:rPr lang="fr-FR" dirty="0" smtClean="0"/>
              <a:t>: valeur de l’indentation par défaut</a:t>
            </a:r>
          </a:p>
          <a:p>
            <a:pPr marL="285750" indent="-285750">
              <a:buFontTx/>
              <a:buChar char="-"/>
            </a:pPr>
            <a:r>
              <a:rPr lang="fr-FR" b="1" dirty="0"/>
              <a:t>t</a:t>
            </a:r>
            <a:r>
              <a:rPr lang="fr-FR" b="1" dirty="0" smtClean="0"/>
              <a:t>est</a:t>
            </a:r>
            <a:r>
              <a:rPr lang="fr-FR" dirty="0" smtClean="0"/>
              <a:t>: lancement des tests unitaires</a:t>
            </a:r>
            <a:endParaRPr lang="fr-FR" dirty="0"/>
          </a:p>
        </p:txBody>
      </p:sp>
      <p:sp>
        <p:nvSpPr>
          <p:cNvPr id="16" name="Espace réservé du numéro de diapositive 15"/>
          <p:cNvSpPr>
            <a:spLocks noGrp="1"/>
          </p:cNvSpPr>
          <p:nvPr>
            <p:ph type="sldNum" sz="quarter" idx="4"/>
          </p:nvPr>
        </p:nvSpPr>
        <p:spPr/>
        <p:txBody>
          <a:bodyPr/>
          <a:lstStyle/>
          <a:p>
            <a:fld id="{DC062FA9-FE1E-4553-BF9F-5A99BD99EA25}" type="slidenum">
              <a:rPr lang="fr-FR" smtClean="0"/>
              <a:pPr/>
              <a:t>4</a:t>
            </a:fld>
            <a:endParaRPr lang="fr-FR"/>
          </a:p>
        </p:txBody>
      </p:sp>
      <p:sp>
        <p:nvSpPr>
          <p:cNvPr id="14" name="ZoneTexte 13"/>
          <p:cNvSpPr txBox="1"/>
          <p:nvPr/>
        </p:nvSpPr>
        <p:spPr>
          <a:xfrm>
            <a:off x="785810" y="5982429"/>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whpp.exe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f1.whpp –for 1</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59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5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350"/>
                                        <p:tgtEl>
                                          <p:spTgt spid="7"/>
                                        </p:tgtEl>
                                      </p:cBhvr>
                                    </p:animEffect>
                                  </p:childTnLst>
                                </p:cTn>
                              </p:par>
                            </p:childTnLst>
                          </p:cTn>
                        </p:par>
                        <p:par>
                          <p:cTn id="22" fill="hold">
                            <p:stCondLst>
                              <p:cond delay="135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85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8" presetClass="emph" presetSubtype="0" fill="hold" grpId="1" nodeType="withEffect">
                                  <p:stCondLst>
                                    <p:cond delay="0"/>
                                  </p:stCondLst>
                                  <p:childTnLst>
                                    <p:animRot by="10800000">
                                      <p:cBhvr>
                                        <p:cTn id="36" dur="1500" fill="hold"/>
                                        <p:tgtEl>
                                          <p:spTgt spid="11"/>
                                        </p:tgtEl>
                                        <p:attrNameLst>
                                          <p:attrName>r</p:attrName>
                                        </p:attrNameLst>
                                      </p:cBhvr>
                                    </p:animRo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385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 grpId="0" animBg="1"/>
      <p:bldP spid="6" grpId="0" animBg="1"/>
      <p:bldP spid="7" grpId="0" animBg="1"/>
      <p:bldP spid="8" grpId="0" animBg="1"/>
      <p:bldP spid="9" grpId="0" animBg="1"/>
      <p:bldP spid="12" grpId="0" animBg="1"/>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5</a:t>
            </a:fld>
            <a:endParaRPr lang="fr-FR"/>
          </a:p>
        </p:txBody>
      </p:sp>
      <p:sp>
        <p:nvSpPr>
          <p:cNvPr id="4" name="ZoneTexte 3"/>
          <p:cNvSpPr txBox="1"/>
          <p:nvPr/>
        </p:nvSpPr>
        <p:spPr>
          <a:xfrm>
            <a:off x="682579" y="943428"/>
            <a:ext cx="5743979" cy="1785104"/>
          </a:xfrm>
          <a:prstGeom prst="rect">
            <a:avLst/>
          </a:prstGeom>
          <a:noFill/>
        </p:spPr>
        <p:txBody>
          <a:bodyPr wrap="square" rtlCol="0">
            <a:spAutoFit/>
          </a:bodyPr>
          <a:lstStyle/>
          <a:p>
            <a:pPr>
              <a:spcAft>
                <a:spcPts val="1200"/>
              </a:spcAft>
            </a:pPr>
            <a:r>
              <a:rPr lang="fr-FR" sz="2000" dirty="0" smtClean="0">
                <a:latin typeface="Nirmala UI" panose="020B0502040204020203" pitchFamily="34" charset="0"/>
                <a:cs typeface="Nirmala UI" panose="020B0502040204020203" pitchFamily="34" charset="0"/>
              </a:rPr>
              <a:t>Utilisation de </a:t>
            </a:r>
            <a:r>
              <a:rPr lang="fr-FR" sz="2000" b="1" dirty="0" err="1" smtClean="0">
                <a:latin typeface="Nirmala UI" panose="020B0502040204020203" pitchFamily="34" charset="0"/>
                <a:cs typeface="Nirmala UI" panose="020B0502040204020203" pitchFamily="34" charset="0"/>
              </a:rPr>
              <a:t>Junit</a:t>
            </a:r>
            <a:r>
              <a:rPr lang="fr-FR" sz="2000" b="1" dirty="0" smtClean="0">
                <a:latin typeface="Nirmala UI" panose="020B0502040204020203" pitchFamily="34" charset="0"/>
                <a:cs typeface="Nirmala UI" panose="020B0502040204020203" pitchFamily="34" charset="0"/>
              </a:rPr>
              <a:t> :</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Création </a:t>
            </a:r>
            <a:r>
              <a:rPr lang="fr-FR" sz="2000" dirty="0">
                <a:latin typeface="Nirmala UI" panose="020B0502040204020203" pitchFamily="34" charset="0"/>
                <a:cs typeface="Nirmala UI" panose="020B0502040204020203" pitchFamily="34" charset="0"/>
              </a:rPr>
              <a:t>d’oracles de </a:t>
            </a:r>
            <a:r>
              <a:rPr lang="fr-FR" sz="2000" dirty="0" smtClean="0">
                <a:latin typeface="Nirmala UI" panose="020B0502040204020203" pitchFamily="34" charset="0"/>
                <a:cs typeface="Nirmala UI" panose="020B0502040204020203" pitchFamily="34" charset="0"/>
              </a:rPr>
              <a:t>tests</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36 tests de validation</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6 tests de vérification des erreurs « BAD »</a:t>
            </a:r>
          </a:p>
        </p:txBody>
      </p:sp>
      <p:sp>
        <p:nvSpPr>
          <p:cNvPr id="5" name="ZoneTexte 4"/>
          <p:cNvSpPr txBox="1"/>
          <p:nvPr/>
        </p:nvSpPr>
        <p:spPr>
          <a:xfrm>
            <a:off x="1325518" y="2946045"/>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6" name="ZoneTexte 5"/>
          <p:cNvSpPr txBox="1"/>
          <p:nvPr/>
        </p:nvSpPr>
        <p:spPr>
          <a:xfrm>
            <a:off x="5403431" y="2946045"/>
            <a:ext cx="1943100" cy="1061829"/>
          </a:xfrm>
          <a:prstGeom prst="rect">
            <a:avLst/>
          </a:prstGeom>
          <a:solidFill>
            <a:srgbClr val="D0EBB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sp>
        <p:nvSpPr>
          <p:cNvPr id="7" name="ZoneTexte 6"/>
          <p:cNvSpPr txBox="1"/>
          <p:nvPr/>
        </p:nvSpPr>
        <p:spPr>
          <a:xfrm>
            <a:off x="1325518" y="4455133"/>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8" name="ZoneTexte 7"/>
          <p:cNvSpPr txBox="1"/>
          <p:nvPr/>
        </p:nvSpPr>
        <p:spPr>
          <a:xfrm>
            <a:off x="5403431" y="4455133"/>
            <a:ext cx="1943100" cy="1061829"/>
          </a:xfrm>
          <a:prstGeom prst="rect">
            <a:avLst/>
          </a:prstGeom>
          <a:solidFill>
            <a:srgbClr val="FFCDCD"/>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2946045"/>
            <a:ext cx="776416" cy="77641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4597839"/>
            <a:ext cx="776416" cy="776416"/>
          </a:xfrm>
          <a:prstGeom prst="rect">
            <a:avLst/>
          </a:prstGeom>
        </p:spPr>
      </p:pic>
      <p:sp>
        <p:nvSpPr>
          <p:cNvPr id="11" name="ZoneTexte 10"/>
          <p:cNvSpPr txBox="1"/>
          <p:nvPr/>
        </p:nvSpPr>
        <p:spPr>
          <a:xfrm rot="16200000">
            <a:off x="547315" y="3149587"/>
            <a:ext cx="925467" cy="369332"/>
          </a:xfrm>
          <a:prstGeom prst="rect">
            <a:avLst/>
          </a:prstGeom>
          <a:noFill/>
        </p:spPr>
        <p:txBody>
          <a:bodyPr wrap="square" rtlCol="0">
            <a:spAutoFit/>
          </a:bodyPr>
          <a:lstStyle/>
          <a:p>
            <a:r>
              <a:rPr lang="fr-FR" dirty="0" smtClean="0"/>
              <a:t>« OK »</a:t>
            </a:r>
            <a:endParaRPr lang="fr-FR" dirty="0"/>
          </a:p>
        </p:txBody>
      </p:sp>
      <p:sp>
        <p:nvSpPr>
          <p:cNvPr id="12" name="ZoneTexte 11"/>
          <p:cNvSpPr txBox="1"/>
          <p:nvPr/>
        </p:nvSpPr>
        <p:spPr>
          <a:xfrm rot="16200000">
            <a:off x="547314" y="4801381"/>
            <a:ext cx="925467" cy="369332"/>
          </a:xfrm>
          <a:prstGeom prst="rect">
            <a:avLst/>
          </a:prstGeom>
          <a:noFill/>
        </p:spPr>
        <p:txBody>
          <a:bodyPr wrap="square" rtlCol="0">
            <a:spAutoFit/>
          </a:bodyPr>
          <a:lstStyle/>
          <a:p>
            <a:r>
              <a:rPr lang="fr-FR" dirty="0" smtClean="0"/>
              <a:t>« BAD »</a:t>
            </a:r>
            <a:endParaRPr lang="fr-FR" dirty="0"/>
          </a:p>
        </p:txBody>
      </p:sp>
      <p:sp>
        <p:nvSpPr>
          <p:cNvPr id="13" name="Flèche droite 12"/>
          <p:cNvSpPr/>
          <p:nvPr/>
        </p:nvSpPr>
        <p:spPr>
          <a:xfrm>
            <a:off x="3554568" y="3343848"/>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a:off x="3554568" y="4862055"/>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48946" y="4523313"/>
            <a:ext cx="1300163" cy="369332"/>
          </a:xfrm>
          <a:prstGeom prst="rect">
            <a:avLst/>
          </a:prstGeom>
          <a:noFill/>
        </p:spPr>
        <p:txBody>
          <a:bodyPr wrap="square" rtlCol="0">
            <a:spAutoFit/>
          </a:bodyPr>
          <a:lstStyle/>
          <a:p>
            <a:pPr algn="ctr"/>
            <a:r>
              <a:rPr lang="fr-FR" dirty="0" smtClean="0"/>
              <a:t>Exception</a:t>
            </a:r>
            <a:endParaRPr lang="fr-FR" dirty="0"/>
          </a:p>
        </p:txBody>
      </p:sp>
    </p:spTree>
    <p:extLst>
      <p:ext uri="{BB962C8B-B14F-4D97-AF65-F5344CB8AC3E}">
        <p14:creationId xmlns:p14="http://schemas.microsoft.com/office/powerpoint/2010/main" val="263532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750"/>
                                        <p:tgtEl>
                                          <p:spTgt spid="15"/>
                                        </p:tgtEl>
                                      </p:cBhvr>
                                    </p:animEffect>
                                    <p:anim calcmode="lin" valueType="num">
                                      <p:cBhvr>
                                        <p:cTn id="41" dur="750" fill="hold"/>
                                        <p:tgtEl>
                                          <p:spTgt spid="15"/>
                                        </p:tgtEl>
                                        <p:attrNameLst>
                                          <p:attrName>ppt_x</p:attrName>
                                        </p:attrNameLst>
                                      </p:cBhvr>
                                      <p:tavLst>
                                        <p:tav tm="0">
                                          <p:val>
                                            <p:strVal val="#ppt_x"/>
                                          </p:val>
                                        </p:tav>
                                        <p:tav tm="100000">
                                          <p:val>
                                            <p:strVal val="#ppt_x"/>
                                          </p:val>
                                        </p:tav>
                                      </p:tavLst>
                                    </p:anim>
                                    <p:anim calcmode="lin" valueType="num">
                                      <p:cBhvr>
                                        <p:cTn id="42" dur="750" fill="hold"/>
                                        <p:tgtEl>
                                          <p:spTgt spid="15"/>
                                        </p:tgtEl>
                                        <p:attrNameLst>
                                          <p:attrName>ppt_y</p:attrName>
                                        </p:attrNameLst>
                                      </p:cBhvr>
                                      <p:tavLst>
                                        <p:tav tm="0">
                                          <p:val>
                                            <p:strVal val="#ppt_y+.1"/>
                                          </p:val>
                                        </p:tav>
                                        <p:tav tm="100000">
                                          <p:val>
                                            <p:strVal val="#ppt_y"/>
                                          </p:val>
                                        </p:tav>
                                      </p:tavLst>
                                    </p:anim>
                                  </p:childTnLst>
                                </p:cTn>
                              </p:par>
                            </p:childTnLst>
                          </p:cTn>
                        </p:par>
                        <p:par>
                          <p:cTn id="43" fill="hold">
                            <p:stCondLst>
                              <p:cond delay="375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25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1" grpId="0"/>
      <p:bldP spid="12" grpId="0"/>
      <p:bldP spid="13" grpId="0" animBg="1"/>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Flèche vers le bas 37"/>
          <p:cNvSpPr/>
          <p:nvPr/>
        </p:nvSpPr>
        <p:spPr>
          <a:xfrm>
            <a:off x="5928369" y="2143308"/>
            <a:ext cx="328613" cy="2228848"/>
          </a:xfrm>
          <a:prstGeom prst="downArrow">
            <a:avLst/>
          </a:prstGeom>
          <a:solidFill>
            <a:schemeClr val="accent1">
              <a:lumMod val="60000"/>
              <a:lumOff val="40000"/>
              <a:alpha val="3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sp>
        <p:nvSpPr>
          <p:cNvPr id="10" name="ZoneTexte 9"/>
          <p:cNvSpPr txBox="1"/>
          <p:nvPr/>
        </p:nvSpPr>
        <p:spPr>
          <a:xfrm>
            <a:off x="614363" y="20574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grpSp>
        <p:nvGrpSpPr>
          <p:cNvPr id="37" name="Groupe 36"/>
          <p:cNvGrpSpPr/>
          <p:nvPr/>
        </p:nvGrpSpPr>
        <p:grpSpPr>
          <a:xfrm>
            <a:off x="3646068" y="2057403"/>
            <a:ext cx="3163545" cy="2228850"/>
            <a:chOff x="3717505" y="1314450"/>
            <a:chExt cx="3589406" cy="2528887"/>
          </a:xfrm>
        </p:grpSpPr>
        <p:cxnSp>
          <p:nvCxnSpPr>
            <p:cNvPr id="16" name="Connecteur droit 15"/>
            <p:cNvCxnSpPr/>
            <p:nvPr/>
          </p:nvCxnSpPr>
          <p:spPr>
            <a:xfrm flipH="1">
              <a:off x="4560468"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5403431"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a:off x="4138987" y="2157413"/>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flipV="1">
              <a:off x="4560469" y="2157415"/>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5716135" y="2157413"/>
              <a:ext cx="530261"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6246395" y="2157414"/>
              <a:ext cx="530258"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3717505"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flipV="1">
              <a:off x="4138987"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flipV="1">
              <a:off x="5083913" y="3000375"/>
              <a:ext cx="156351" cy="842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6355171"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6776653"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9" name="Flèche droite 38"/>
          <p:cNvSpPr/>
          <p:nvPr/>
        </p:nvSpPr>
        <p:spPr>
          <a:xfrm>
            <a:off x="2753669" y="2428878"/>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614363" y="4088728"/>
            <a:ext cx="1874798" cy="369332"/>
          </a:xfrm>
          <a:prstGeom prst="rect">
            <a:avLst/>
          </a:prstGeom>
          <a:no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41" name="ZoneTexte 40"/>
          <p:cNvSpPr txBox="1"/>
          <p:nvPr/>
        </p:nvSpPr>
        <p:spPr>
          <a:xfrm>
            <a:off x="2833066" y="2841192"/>
            <a:ext cx="1029058" cy="646331"/>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Parser</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 XTEXT</a:t>
            </a:r>
          </a:p>
        </p:txBody>
      </p:sp>
      <p:sp>
        <p:nvSpPr>
          <p:cNvPr id="42" name="ZoneTexte 41"/>
          <p:cNvSpPr txBox="1"/>
          <p:nvPr/>
        </p:nvSpPr>
        <p:spPr>
          <a:xfrm>
            <a:off x="3884917" y="4458060"/>
            <a:ext cx="2494103" cy="646331"/>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Arbre de syntaxe abstraite</a:t>
            </a:r>
          </a:p>
        </p:txBody>
      </p:sp>
      <p:sp>
        <p:nvSpPr>
          <p:cNvPr id="43" name="Multiplier 42"/>
          <p:cNvSpPr/>
          <p:nvPr/>
        </p:nvSpPr>
        <p:spPr>
          <a:xfrm>
            <a:off x="5031022" y="200025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Multiplier 43"/>
          <p:cNvSpPr/>
          <p:nvPr/>
        </p:nvSpPr>
        <p:spPr>
          <a:xfrm>
            <a:off x="5759101" y="2710355"/>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Multiplier 44"/>
          <p:cNvSpPr/>
          <p:nvPr/>
        </p:nvSpPr>
        <p:spPr>
          <a:xfrm>
            <a:off x="6230036"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Multiplier 45"/>
          <p:cNvSpPr/>
          <p:nvPr/>
        </p:nvSpPr>
        <p:spPr>
          <a:xfrm>
            <a:off x="5903849"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Multiplier 46"/>
          <p:cNvSpPr/>
          <p:nvPr/>
        </p:nvSpPr>
        <p:spPr>
          <a:xfrm>
            <a:off x="6719613" y="418339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Multiplier 47"/>
          <p:cNvSpPr/>
          <p:nvPr/>
        </p:nvSpPr>
        <p:spPr>
          <a:xfrm>
            <a:off x="5320467"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Multiplier 48"/>
          <p:cNvSpPr/>
          <p:nvPr/>
        </p:nvSpPr>
        <p:spPr>
          <a:xfrm>
            <a:off x="4293108" y="2715999"/>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Multiplier 49"/>
          <p:cNvSpPr/>
          <p:nvPr/>
        </p:nvSpPr>
        <p:spPr>
          <a:xfrm>
            <a:off x="3950670"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Multiplier 50"/>
          <p:cNvSpPr/>
          <p:nvPr/>
        </p:nvSpPr>
        <p:spPr>
          <a:xfrm>
            <a:off x="4765057"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Multiplier 51"/>
          <p:cNvSpPr/>
          <p:nvPr/>
        </p:nvSpPr>
        <p:spPr>
          <a:xfrm>
            <a:off x="4381043" y="419670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Multiplier 52"/>
          <p:cNvSpPr/>
          <p:nvPr/>
        </p:nvSpPr>
        <p:spPr>
          <a:xfrm>
            <a:off x="4884314"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Multiplier 53"/>
          <p:cNvSpPr/>
          <p:nvPr/>
        </p:nvSpPr>
        <p:spPr>
          <a:xfrm>
            <a:off x="3554828"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Multiplier 54"/>
          <p:cNvSpPr/>
          <p:nvPr/>
        </p:nvSpPr>
        <p:spPr>
          <a:xfrm>
            <a:off x="6963526" y="2360983"/>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7516225" y="2360983"/>
            <a:ext cx="2585169" cy="646331"/>
          </a:xfrm>
          <a:prstGeom prst="rect">
            <a:avLst/>
          </a:prstGeom>
          <a:noFill/>
        </p:spPr>
        <p:txBody>
          <a:bodyPr wrap="square" rtlCol="0">
            <a:spAutoFit/>
          </a:bodyPr>
          <a:lstStyle/>
          <a:p>
            <a:r>
              <a:rPr lang="fr-FR" dirty="0" smtClean="0"/>
              <a:t>Une règle d’écriture particulière</a:t>
            </a:r>
            <a:endParaRPr lang="fr-FR" dirty="0"/>
          </a:p>
        </p:txBody>
      </p:sp>
      <p:grpSp>
        <p:nvGrpSpPr>
          <p:cNvPr id="61" name="Groupe 60"/>
          <p:cNvGrpSpPr/>
          <p:nvPr/>
        </p:nvGrpSpPr>
        <p:grpSpPr>
          <a:xfrm>
            <a:off x="6865021" y="3364952"/>
            <a:ext cx="779221" cy="755363"/>
            <a:chOff x="6865021" y="1807604"/>
            <a:chExt cx="779221" cy="755363"/>
          </a:xfrm>
        </p:grpSpPr>
        <p:sp>
          <p:nvSpPr>
            <p:cNvPr id="57" name="Multiplier 56"/>
            <p:cNvSpPr/>
            <p:nvPr/>
          </p:nvSpPr>
          <p:spPr>
            <a:xfrm>
              <a:off x="6977682" y="1807604"/>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Multiplier 57"/>
            <p:cNvSpPr/>
            <p:nvPr/>
          </p:nvSpPr>
          <p:spPr>
            <a:xfrm>
              <a:off x="7091543" y="2010268"/>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Multiplier 58"/>
            <p:cNvSpPr/>
            <p:nvPr/>
          </p:nvSpPr>
          <p:spPr>
            <a:xfrm>
              <a:off x="6865021" y="1939442"/>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0" name="ZoneTexte 59"/>
          <p:cNvSpPr txBox="1"/>
          <p:nvPr/>
        </p:nvSpPr>
        <p:spPr>
          <a:xfrm>
            <a:off x="7544668" y="3277265"/>
            <a:ext cx="2585169" cy="923330"/>
          </a:xfrm>
          <a:prstGeom prst="rect">
            <a:avLst/>
          </a:prstGeom>
          <a:noFill/>
        </p:spPr>
        <p:txBody>
          <a:bodyPr wrap="square" rtlCol="0">
            <a:spAutoFit/>
          </a:bodyPr>
          <a:lstStyle/>
          <a:p>
            <a:r>
              <a:rPr lang="fr-FR" dirty="0" smtClean="0"/>
              <a:t>L’ensemble génère un fichier correctement formaté</a:t>
            </a:r>
            <a:endParaRPr lang="fr-FR" dirty="0"/>
          </a:p>
        </p:txBody>
      </p:sp>
      <p:sp>
        <p:nvSpPr>
          <p:cNvPr id="62" name="Espace réservé du numéro de diapositive 61"/>
          <p:cNvSpPr>
            <a:spLocks noGrp="1"/>
          </p:cNvSpPr>
          <p:nvPr>
            <p:ph type="sldNum" sz="quarter" idx="4"/>
          </p:nvPr>
        </p:nvSpPr>
        <p:spPr/>
        <p:txBody>
          <a:bodyPr/>
          <a:lstStyle/>
          <a:p>
            <a:fld id="{DC062FA9-FE1E-4553-BF9F-5A99BD99EA25}" type="slidenum">
              <a:rPr lang="fr-FR" smtClean="0"/>
              <a:pPr/>
              <a:t>6</a:t>
            </a:fld>
            <a:endParaRPr lang="fr-FR"/>
          </a:p>
        </p:txBody>
      </p:sp>
    </p:spTree>
    <p:extLst>
      <p:ext uri="{BB962C8B-B14F-4D97-AF65-F5344CB8AC3E}">
        <p14:creationId xmlns:p14="http://schemas.microsoft.com/office/powerpoint/2010/main" val="2631381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350"/>
                                        <p:tgtEl>
                                          <p:spTgt spid="39"/>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par>
                          <p:cTn id="20" fill="hold">
                            <p:stCondLst>
                              <p:cond delay="1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50"/>
                                        <p:tgtEl>
                                          <p:spTgt spid="45"/>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250"/>
                                        <p:tgtEl>
                                          <p:spTgt spid="50"/>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250"/>
                                        <p:tgtEl>
                                          <p:spTgt spid="48"/>
                                        </p:tgtEl>
                                      </p:cBhvr>
                                    </p:animEffect>
                                  </p:childTnLst>
                                </p:cTn>
                              </p:par>
                            </p:childTnLst>
                          </p:cTn>
                        </p:par>
                        <p:par>
                          <p:cTn id="31" fill="hold">
                            <p:stCondLst>
                              <p:cond delay="1700"/>
                            </p:stCondLst>
                            <p:childTnLst>
                              <p:par>
                                <p:cTn id="32" presetID="10"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50"/>
                                        <p:tgtEl>
                                          <p:spTgt spid="49"/>
                                        </p:tgtEl>
                                      </p:cBhvr>
                                    </p:animEffect>
                                  </p:childTnLst>
                                </p:cTn>
                              </p:par>
                            </p:childTnLst>
                          </p:cTn>
                        </p:par>
                        <p:par>
                          <p:cTn id="39" fill="hold">
                            <p:stCondLst>
                              <p:cond delay="22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250"/>
                                        <p:tgtEl>
                                          <p:spTgt spid="53"/>
                                        </p:tgtEl>
                                      </p:cBhvr>
                                    </p:animEffect>
                                  </p:childTnLst>
                                </p:cTn>
                              </p:par>
                              <p:par>
                                <p:cTn id="43" presetID="10" presetClass="entr" presetSubtype="0"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50"/>
                                        <p:tgtEl>
                                          <p:spTgt spid="46"/>
                                        </p:tgtEl>
                                      </p:cBhvr>
                                    </p:animEffect>
                                  </p:childTnLst>
                                </p:cTn>
                              </p:par>
                            </p:childTnLst>
                          </p:cTn>
                        </p:par>
                        <p:par>
                          <p:cTn id="46" fill="hold">
                            <p:stCondLst>
                              <p:cond delay="255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50"/>
                                        <p:tgtEl>
                                          <p:spTgt spid="51"/>
                                        </p:tgtEl>
                                      </p:cBhvr>
                                    </p:animEffect>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50"/>
                                        <p:tgtEl>
                                          <p:spTgt spid="52"/>
                                        </p:tgtEl>
                                      </p:cBhvr>
                                    </p:animEffect>
                                  </p:childTnLst>
                                </p:cTn>
                              </p:par>
                            </p:childTnLst>
                          </p:cTn>
                        </p:par>
                        <p:par>
                          <p:cTn id="54" fill="hold">
                            <p:stCondLst>
                              <p:cond delay="3050"/>
                            </p:stCondLst>
                            <p:childTnLst>
                              <p:par>
                                <p:cTn id="55" presetID="10"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67674" y="3167391"/>
            <a:ext cx="6502318" cy="523220"/>
          </a:xfrm>
          <a:prstGeom prst="rect">
            <a:avLst/>
          </a:prstGeom>
          <a:noFill/>
        </p:spPr>
        <p:txBody>
          <a:bodyPr wrap="square" rtlCol="0">
            <a:spAutoFit/>
          </a:bodyPr>
          <a:lstStyle/>
          <a:p>
            <a:pPr algn="ctr"/>
            <a:r>
              <a:rPr lang="fr-FR" sz="2800" cap="all" dirty="0" smtClean="0">
                <a:solidFill>
                  <a:schemeClr val="accent6">
                    <a:lumMod val="75000"/>
                  </a:schemeClr>
                </a:solidFill>
                <a:latin typeface="Aharoni" panose="02010803020104030203" pitchFamily="2" charset="-79"/>
                <a:cs typeface="Aharoni" panose="02010803020104030203" pitchFamily="2" charset="-79"/>
              </a:rPr>
              <a:t>PRETTY PRINT : Démonstration</a:t>
            </a:r>
            <a:endParaRPr lang="fr-FR" sz="2800" cap="all" dirty="0">
              <a:solidFill>
                <a:schemeClr val="accent6">
                  <a:lumMod val="75000"/>
                </a:schemeClr>
              </a:solidFill>
              <a:latin typeface="Aharoni" panose="02010803020104030203" pitchFamily="2" charset="-79"/>
              <a:cs typeface="Aharoni" panose="02010803020104030203" pitchFamily="2" charset="-79"/>
            </a:endParaRPr>
          </a:p>
        </p:txBody>
      </p:sp>
      <p:sp>
        <p:nvSpPr>
          <p:cNvPr id="6" name="Espace réservé du numéro de diapositive 5"/>
          <p:cNvSpPr>
            <a:spLocks noGrp="1"/>
          </p:cNvSpPr>
          <p:nvPr>
            <p:ph type="sldNum" sz="quarter" idx="4"/>
          </p:nvPr>
        </p:nvSpPr>
        <p:spPr/>
        <p:txBody>
          <a:bodyPr/>
          <a:lstStyle/>
          <a:p>
            <a:fld id="{DC062FA9-FE1E-4553-BF9F-5A99BD99EA25}" type="slidenum">
              <a:rPr lang="fr-FR" smtClean="0"/>
              <a:pPr/>
              <a:t>7</a:t>
            </a:fld>
            <a:endParaRPr lang="fr-FR"/>
          </a:p>
        </p:txBody>
      </p:sp>
    </p:spTree>
    <p:extLst>
      <p:ext uri="{BB962C8B-B14F-4D97-AF65-F5344CB8AC3E}">
        <p14:creationId xmlns:p14="http://schemas.microsoft.com/office/powerpoint/2010/main" val="202121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 2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524510" y="3044986"/>
            <a:ext cx="1396497" cy="1396497"/>
          </a:xfrm>
          <a:prstGeom prst="rect">
            <a:avLst/>
          </a:prstGeom>
        </p:spPr>
      </p:pic>
      <p:pic>
        <p:nvPicPr>
          <p:cNvPr id="2" name="Image 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77482" y="1499102"/>
            <a:ext cx="1396497" cy="1396497"/>
          </a:xfrm>
          <a:prstGeom prst="rect">
            <a:avLst/>
          </a:prstGeom>
        </p:spPr>
      </p:pic>
      <p:sp>
        <p:nvSpPr>
          <p:cNvPr id="3" name="Titre 2"/>
          <p:cNvSpPr>
            <a:spLocks noGrp="1"/>
          </p:cNvSpPr>
          <p:nvPr>
            <p:ph type="title"/>
          </p:nvPr>
        </p:nvSpPr>
        <p:spPr/>
        <p:txBody>
          <a:bodyPr/>
          <a:lstStyle/>
          <a:p>
            <a:r>
              <a:rPr lang="fr-FR" dirty="0" smtClean="0"/>
              <a:t>La génération de code</a:t>
            </a:r>
            <a:endParaRPr lang="fr-FR" dirty="0"/>
          </a:p>
        </p:txBody>
      </p:sp>
      <p:sp>
        <p:nvSpPr>
          <p:cNvPr id="34" name="ZoneTexte 33"/>
          <p:cNvSpPr txBox="1"/>
          <p:nvPr/>
        </p:nvSpPr>
        <p:spPr>
          <a:xfrm>
            <a:off x="2919428" y="11430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36" name="ZoneTexte 35"/>
          <p:cNvSpPr txBox="1"/>
          <p:nvPr/>
        </p:nvSpPr>
        <p:spPr>
          <a:xfrm>
            <a:off x="3049612" y="3373903"/>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38" name="Flèche droite 37"/>
          <p:cNvSpPr/>
          <p:nvPr/>
        </p:nvSpPr>
        <p:spPr>
          <a:xfrm>
            <a:off x="1988354" y="1952508"/>
            <a:ext cx="809634"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08" y="4656166"/>
            <a:ext cx="1576671" cy="1576671"/>
          </a:xfrm>
          <a:prstGeom prst="rect">
            <a:avLst/>
          </a:prstGeom>
        </p:spPr>
      </p:pic>
      <p:sp>
        <p:nvSpPr>
          <p:cNvPr id="41" name="Flèche à angle droit 40"/>
          <p:cNvSpPr/>
          <p:nvPr/>
        </p:nvSpPr>
        <p:spPr>
          <a:xfrm rot="5400000" flipV="1">
            <a:off x="7916899" y="4250928"/>
            <a:ext cx="1215223" cy="1657350"/>
          </a:xfrm>
          <a:prstGeom prst="bentUpArrow">
            <a:avLst>
              <a:gd name="adj1" fmla="val 15910"/>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space réservé du numéro de diapositive 41"/>
          <p:cNvSpPr>
            <a:spLocks noGrp="1"/>
          </p:cNvSpPr>
          <p:nvPr>
            <p:ph type="sldNum" sz="quarter" idx="4"/>
          </p:nvPr>
        </p:nvSpPr>
        <p:spPr>
          <a:xfrm>
            <a:off x="9403931" y="173036"/>
            <a:ext cx="2743200" cy="365125"/>
          </a:xfrm>
          <a:prstGeom prst="rect">
            <a:avLst/>
          </a:prstGeom>
        </p:spPr>
        <p:txBody>
          <a:bodyPr/>
          <a:lstStyle/>
          <a:p>
            <a:fld id="{DC062FA9-FE1E-4553-BF9F-5A99BD99EA25}" type="slidenum">
              <a:rPr lang="fr-FR" smtClean="0"/>
              <a:t>8</a:t>
            </a:fld>
            <a:endParaRPr lang="fr-FR"/>
          </a:p>
        </p:txBody>
      </p:sp>
      <p:sp>
        <p:nvSpPr>
          <p:cNvPr id="4" name="ZoneTexte 3"/>
          <p:cNvSpPr txBox="1"/>
          <p:nvPr/>
        </p:nvSpPr>
        <p:spPr>
          <a:xfrm>
            <a:off x="6329371" y="1379283"/>
            <a:ext cx="1848366" cy="646331"/>
          </a:xfrm>
          <a:prstGeom prst="rect">
            <a:avLst/>
          </a:prstGeom>
          <a:noFill/>
        </p:spPr>
        <p:txBody>
          <a:bodyPr wrap="square" rtlCol="0">
            <a:spAutoFit/>
          </a:bodyPr>
          <a:lstStyle/>
          <a:p>
            <a:pPr algn="ctr"/>
            <a:r>
              <a:rPr lang="fr-FR" b="1" dirty="0" smtClean="0"/>
              <a:t>Table des symboles</a:t>
            </a:r>
          </a:p>
        </p:txBody>
      </p:sp>
      <p:sp>
        <p:nvSpPr>
          <p:cNvPr id="14" name="ZoneTexte 13"/>
          <p:cNvSpPr txBox="1"/>
          <p:nvPr/>
        </p:nvSpPr>
        <p:spPr>
          <a:xfrm>
            <a:off x="6378539" y="2258123"/>
            <a:ext cx="1848366" cy="369332"/>
          </a:xfrm>
          <a:prstGeom prst="rect">
            <a:avLst/>
          </a:prstGeom>
          <a:noFill/>
        </p:spPr>
        <p:txBody>
          <a:bodyPr wrap="square" rtlCol="0">
            <a:spAutoFit/>
          </a:bodyPr>
          <a:lstStyle/>
          <a:p>
            <a:pPr algn="ctr"/>
            <a:r>
              <a:rPr lang="fr-FR" b="1" dirty="0" smtClean="0"/>
              <a:t>Code 3@</a:t>
            </a:r>
          </a:p>
        </p:txBody>
      </p:sp>
      <p:cxnSp>
        <p:nvCxnSpPr>
          <p:cNvPr id="8" name="Connecteur droit 7"/>
          <p:cNvCxnSpPr/>
          <p:nvPr/>
        </p:nvCxnSpPr>
        <p:spPr>
          <a:xfrm>
            <a:off x="6650326" y="2145359"/>
            <a:ext cx="12064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Flèche droite 19"/>
          <p:cNvSpPr/>
          <p:nvPr/>
        </p:nvSpPr>
        <p:spPr>
          <a:xfrm rot="10800000">
            <a:off x="2787422" y="5238344"/>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4741749" y="3999928"/>
            <a:ext cx="1943100" cy="2031325"/>
          </a:xfrm>
          <a:prstGeom prst="rect">
            <a:avLst/>
          </a:prstGeom>
          <a:solidFill>
            <a:srgbClr val="E6D5F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22" name="ZoneTexte 21"/>
          <p:cNvSpPr txBox="1"/>
          <p:nvPr/>
        </p:nvSpPr>
        <p:spPr>
          <a:xfrm>
            <a:off x="4871933" y="6230828"/>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C#</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24" name="ZoneTexte 23"/>
          <p:cNvSpPr txBox="1"/>
          <p:nvPr/>
        </p:nvSpPr>
        <p:spPr>
          <a:xfrm>
            <a:off x="354051" y="2914683"/>
            <a:ext cx="1874798" cy="923330"/>
          </a:xfrm>
          <a:prstGeom prst="rect">
            <a:avLst/>
          </a:prstGeom>
          <a:noFill/>
        </p:spPr>
        <p:txBody>
          <a:bodyPr wrap="square" rtlCol="0">
            <a:spAutoFit/>
          </a:bodyPr>
          <a:lstStyle/>
          <a:p>
            <a:pPr algn="ctr"/>
            <a:r>
              <a:rPr lang="fr-FR"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whc.exe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5" name="Flèche droite 24"/>
          <p:cNvSpPr/>
          <p:nvPr/>
        </p:nvSpPr>
        <p:spPr>
          <a:xfrm>
            <a:off x="5027067" y="1952508"/>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075549" y="4633316"/>
            <a:ext cx="1983522" cy="646331"/>
          </a:xfrm>
          <a:prstGeom prst="rect">
            <a:avLst/>
          </a:prstGeom>
          <a:noFill/>
        </p:spPr>
        <p:txBody>
          <a:bodyPr wrap="square" rtlCol="0">
            <a:spAutoFit/>
          </a:bodyPr>
          <a:lstStyle/>
          <a:p>
            <a:pPr algn="ctr"/>
            <a:r>
              <a:rPr lang="fr-FR" dirty="0" smtClean="0"/>
              <a:t>Utilisation d’une librairie C# </a:t>
            </a:r>
            <a:r>
              <a:rPr lang="fr-FR" dirty="0" err="1" smtClean="0"/>
              <a:t>BinTree</a:t>
            </a:r>
            <a:endParaRPr lang="fr-FR" dirty="0" smtClean="0"/>
          </a:p>
        </p:txBody>
      </p:sp>
      <p:sp>
        <p:nvSpPr>
          <p:cNvPr id="27" name="Flèche à angle droit 26"/>
          <p:cNvSpPr/>
          <p:nvPr/>
        </p:nvSpPr>
        <p:spPr>
          <a:xfrm flipV="1">
            <a:off x="8022886" y="1935011"/>
            <a:ext cx="1381045" cy="1194932"/>
          </a:xfrm>
          <a:prstGeom prst="bentUpArrow">
            <a:avLst>
              <a:gd name="adj1" fmla="val 15345"/>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8355494" y="3395956"/>
            <a:ext cx="1848366" cy="646331"/>
          </a:xfrm>
          <a:prstGeom prst="rect">
            <a:avLst/>
          </a:prstGeom>
          <a:noFill/>
        </p:spPr>
        <p:txBody>
          <a:bodyPr wrap="square" rtlCol="0">
            <a:spAutoFit/>
          </a:bodyPr>
          <a:lstStyle/>
          <a:p>
            <a:pPr algn="ctr"/>
            <a:r>
              <a:rPr lang="fr-FR" b="1" dirty="0" smtClean="0"/>
              <a:t>Traducteur code 3@ -&gt; C#</a:t>
            </a:r>
          </a:p>
        </p:txBody>
      </p:sp>
    </p:spTree>
    <p:extLst>
      <p:ext uri="{BB962C8B-B14F-4D97-AF65-F5344CB8AC3E}">
        <p14:creationId xmlns:p14="http://schemas.microsoft.com/office/powerpoint/2010/main" val="3780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Vertical)">
                                      <p:cBhvr>
                                        <p:cTn id="22" dur="500"/>
                                        <p:tgtEl>
                                          <p:spTgt spid="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par>
                          <p:cTn id="57" fill="hold">
                            <p:stCondLst>
                              <p:cond delay="2500"/>
                            </p:stCondLst>
                            <p:childTnLst>
                              <p:par>
                                <p:cTn id="58" presetID="10" presetClass="entr" presetSubtype="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1" grpId="0" animBg="1"/>
      <p:bldP spid="4" grpId="0"/>
      <p:bldP spid="14" grpId="0"/>
      <p:bldP spid="20" grpId="0" animBg="1"/>
      <p:bldP spid="21" grpId="0" animBg="1"/>
      <p:bldP spid="22" grpId="0" animBg="1"/>
      <p:bldP spid="25" grpId="0" animBg="1"/>
      <p:bldP spid="26" grpId="0"/>
      <p:bldP spid="27"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Script de lancement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9</a:t>
            </a:fld>
            <a:endParaRPr lang="fr-FR"/>
          </a:p>
        </p:txBody>
      </p:sp>
      <p:sp>
        <p:nvSpPr>
          <p:cNvPr id="4" name="ZoneTexte 3"/>
          <p:cNvSpPr txBox="1"/>
          <p:nvPr/>
        </p:nvSpPr>
        <p:spPr>
          <a:xfrm>
            <a:off x="468451" y="1422400"/>
            <a:ext cx="5260837" cy="1285422"/>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Le script dispose de plusieurs options :</a:t>
            </a:r>
          </a:p>
          <a:p>
            <a:pPr marL="285750" indent="-285750">
              <a:buFontTx/>
              <a:buChar char="-"/>
            </a:pPr>
            <a:r>
              <a:rPr lang="fr-FR" b="1" dirty="0" smtClean="0">
                <a:latin typeface="Nirmala UI" panose="020B0502040204020203" pitchFamily="34" charset="0"/>
                <a:cs typeface="Nirmala UI" panose="020B0502040204020203" pitchFamily="34" charset="0"/>
              </a:rPr>
              <a:t>o</a:t>
            </a:r>
            <a:r>
              <a:rPr lang="fr-FR" dirty="0" smtClean="0">
                <a:latin typeface="Nirmala UI" panose="020B0502040204020203" pitchFamily="34" charset="0"/>
                <a:cs typeface="Nirmala UI" panose="020B0502040204020203" pitchFamily="34" charset="0"/>
              </a:rPr>
              <a:t>: </a:t>
            </a:r>
            <a:r>
              <a:rPr lang="fr-FR" dirty="0" smtClean="0">
                <a:latin typeface="Nirmala UI" panose="020B0502040204020203" pitchFamily="34" charset="0"/>
                <a:cs typeface="Nirmala UI" panose="020B0502040204020203" pitchFamily="34" charset="0"/>
              </a:rPr>
              <a:t>nom du fichier source C# de sortie</a:t>
            </a:r>
          </a:p>
          <a:p>
            <a:pPr marL="285750" indent="-285750">
              <a:buFontTx/>
              <a:buChar char="-"/>
            </a:pPr>
            <a:r>
              <a:rPr lang="fr-FR" b="1" dirty="0" smtClean="0">
                <a:latin typeface="Nirmala UI" panose="020B0502040204020203" pitchFamily="34" charset="0"/>
                <a:cs typeface="Nirmala UI" panose="020B0502040204020203" pitchFamily="34" charset="0"/>
              </a:rPr>
              <a:t>e</a:t>
            </a:r>
            <a:r>
              <a:rPr lang="fr-FR" dirty="0" smtClean="0">
                <a:latin typeface="Nirmala UI" panose="020B0502040204020203" pitchFamily="34" charset="0"/>
                <a:cs typeface="Nirmala UI" panose="020B0502040204020203" pitchFamily="34" charset="0"/>
              </a:rPr>
              <a:t>: nom du fichier exécutable C# de sortie</a:t>
            </a:r>
            <a:endParaRPr lang="fr-FR" dirty="0" smtClean="0">
              <a:latin typeface="Nirmala UI" panose="020B0502040204020203" pitchFamily="34" charset="0"/>
              <a:cs typeface="Nirmala UI" panose="020B0502040204020203" pitchFamily="34" charset="0"/>
            </a:endParaRPr>
          </a:p>
          <a:p>
            <a:pPr marL="285750" indent="-285750">
              <a:buFontTx/>
              <a:buChar char="-"/>
            </a:pPr>
            <a:r>
              <a:rPr lang="fr-FR" b="1" dirty="0" smtClean="0">
                <a:latin typeface="Nirmala UI" panose="020B0502040204020203" pitchFamily="34" charset="0"/>
                <a:cs typeface="Nirmala UI" panose="020B0502040204020203" pitchFamily="34" charset="0"/>
              </a:rPr>
              <a:t>test</a:t>
            </a:r>
            <a:r>
              <a:rPr lang="fr-FR" dirty="0" smtClean="0">
                <a:latin typeface="Nirmala UI" panose="020B0502040204020203" pitchFamily="34" charset="0"/>
                <a:cs typeface="Nirmala UI" panose="020B0502040204020203" pitchFamily="34" charset="0"/>
              </a:rPr>
              <a:t>: lancement des tests unitaires</a:t>
            </a:r>
            <a:endParaRPr lang="fr-FR" dirty="0">
              <a:latin typeface="Nirmala UI" panose="020B0502040204020203" pitchFamily="34" charset="0"/>
              <a:cs typeface="Nirmala UI" panose="020B0502040204020203" pitchFamily="34" charset="0"/>
            </a:endParaRPr>
          </a:p>
        </p:txBody>
      </p:sp>
      <p:sp>
        <p:nvSpPr>
          <p:cNvPr id="5" name="ZoneTexte 4"/>
          <p:cNvSpPr txBox="1"/>
          <p:nvPr/>
        </p:nvSpPr>
        <p:spPr>
          <a:xfrm>
            <a:off x="468451" y="3525103"/>
            <a:ext cx="8261213" cy="768474"/>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Pour exécuter le programme C# généré, il faut lancer l’exécutable .</a:t>
            </a:r>
            <a:r>
              <a:rPr lang="fr-FR" dirty="0" err="1" smtClean="0">
                <a:latin typeface="Nirmala UI" panose="020B0502040204020203" pitchFamily="34" charset="0"/>
                <a:cs typeface="Nirmala UI" panose="020B0502040204020203" pitchFamily="34" charset="0"/>
              </a:rPr>
              <a:t>exe</a:t>
            </a:r>
            <a:r>
              <a:rPr lang="fr-FR" dirty="0" smtClean="0">
                <a:latin typeface="Nirmala UI" panose="020B0502040204020203" pitchFamily="34" charset="0"/>
                <a:cs typeface="Nirmala UI" panose="020B0502040204020203" pitchFamily="34" charset="0"/>
              </a:rPr>
              <a:t> généré en ligne de commande.</a:t>
            </a:r>
            <a:endParaRPr lang="fr-FR" dirty="0">
              <a:latin typeface="Nirmala UI" panose="020B0502040204020203" pitchFamily="34" charset="0"/>
              <a:cs typeface="Nirmala UI" panose="020B0502040204020203" pitchFamily="34" charset="0"/>
            </a:endParaRPr>
          </a:p>
        </p:txBody>
      </p:sp>
      <p:sp>
        <p:nvSpPr>
          <p:cNvPr id="6" name="ZoneTexte 5"/>
          <p:cNvSpPr txBox="1"/>
          <p:nvPr/>
        </p:nvSpPr>
        <p:spPr>
          <a:xfrm>
            <a:off x="742948" y="2782928"/>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whc.exe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f1.cs –e f1.exe</a:t>
            </a:r>
            <a:endParaRPr lang="fr-FR" dirty="0">
              <a:solidFill>
                <a:schemeClr val="bg1"/>
              </a:solidFill>
              <a:latin typeface="Consolas" panose="020B0609020204030204" pitchFamily="49" charset="0"/>
              <a:cs typeface="Consolas" panose="020B0609020204030204" pitchFamily="49" charset="0"/>
            </a:endParaRPr>
          </a:p>
        </p:txBody>
      </p:sp>
      <p:sp>
        <p:nvSpPr>
          <p:cNvPr id="7" name="ZoneTexte 6"/>
          <p:cNvSpPr txBox="1"/>
          <p:nvPr/>
        </p:nvSpPr>
        <p:spPr>
          <a:xfrm>
            <a:off x="742947" y="4315092"/>
            <a:ext cx="5743575" cy="1200329"/>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f1.exe (cons(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$_ f1.exe 2</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172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TotalTime>
  <Words>863</Words>
  <Application>Microsoft Office PowerPoint</Application>
  <PresentationFormat>Grand écran</PresentationFormat>
  <Paragraphs>153</Paragraphs>
  <Slides>12</Slides>
  <Notes>12</Notes>
  <HiddenSlides>1</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12</vt:i4>
      </vt:variant>
    </vt:vector>
  </HeadingPairs>
  <TitlesOfParts>
    <vt:vector size="22" baseType="lpstr">
      <vt:lpstr>Kozuka Gothic Pro L</vt:lpstr>
      <vt:lpstr>Aharoni</vt:lpstr>
      <vt:lpstr>Arial</vt:lpstr>
      <vt:lpstr>Calibri</vt:lpstr>
      <vt:lpstr>Calibri Light</vt:lpstr>
      <vt:lpstr>Consolas</vt:lpstr>
      <vt:lpstr>Microsoft PhagsPa</vt:lpstr>
      <vt:lpstr>Nirmala UI</vt:lpstr>
      <vt:lpstr>Thème Office</vt:lpstr>
      <vt:lpstr>Conception personnalisée</vt:lpstr>
      <vt:lpstr>Présentation PowerPoint</vt:lpstr>
      <vt:lpstr>Introduction</vt:lpstr>
      <vt:lpstr>Gestion de projet</vt:lpstr>
      <vt:lpstr>Le Pretty printer</vt:lpstr>
      <vt:lpstr>Tests unitaires</vt:lpstr>
      <vt:lpstr>Le Pretty printer</vt:lpstr>
      <vt:lpstr>Présentation PowerPoint</vt:lpstr>
      <vt:lpstr>La génération de code</vt:lpstr>
      <vt:lpstr>Script de lancement</vt:lpstr>
      <vt:lpstr>Tests unitaires</vt:lpstr>
      <vt:lpstr>Présentation PowerPoint</vt:lpstr>
      <vt:lpstr>Retours sur le projet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Fonctionnalités présentes</dc:title>
  <dc:creator>Florent CATIAU-TRISTANT</dc:creator>
  <cp:lastModifiedBy>Florent CATIAU-TRISTANT</cp:lastModifiedBy>
  <cp:revision>139</cp:revision>
  <dcterms:created xsi:type="dcterms:W3CDTF">2016-11-22T13:29:33Z</dcterms:created>
  <dcterms:modified xsi:type="dcterms:W3CDTF">2017-01-13T11:59:00Z</dcterms:modified>
</cp:coreProperties>
</file>