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15"/>
  </p:notesMasterIdLst>
  <p:sldIdLst>
    <p:sldId id="256" r:id="rId3"/>
    <p:sldId id="258" r:id="rId4"/>
    <p:sldId id="266" r:id="rId5"/>
    <p:sldId id="259" r:id="rId6"/>
    <p:sldId id="268" r:id="rId7"/>
    <p:sldId id="260" r:id="rId8"/>
    <p:sldId id="263" r:id="rId9"/>
    <p:sldId id="265" r:id="rId10"/>
    <p:sldId id="270" r:id="rId11"/>
    <p:sldId id="269" r:id="rId12"/>
    <p:sldId id="264" r:id="rId13"/>
    <p:sldId id="267"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lorent CATIAU-TRISTANT" initials="FC" lastIdx="1" clrIdx="0">
    <p:extLst>
      <p:ext uri="{19B8F6BF-5375-455C-9EA6-DF929625EA0E}">
        <p15:presenceInfo xmlns:p15="http://schemas.microsoft.com/office/powerpoint/2012/main" userId="ef4b6bb81f21711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CD"/>
    <a:srgbClr val="D0EBB3"/>
    <a:srgbClr val="99D359"/>
    <a:srgbClr val="62B9F4"/>
    <a:srgbClr val="E6D5F3"/>
    <a:srgbClr val="CDACE6"/>
    <a:srgbClr val="F7F7F7"/>
    <a:srgbClr val="0067B4"/>
    <a:srgbClr val="44ACF2"/>
    <a:srgbClr val="2BA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Style moyen 1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774"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DD73B3-A2CE-47CB-99A8-4EA99245B351}" type="datetimeFigureOut">
              <a:rPr lang="fr-FR" smtClean="0"/>
              <a:t>13/01/2017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B74EF-E0A8-4840-846C-D37BF2661F50}" type="slidenum">
              <a:rPr lang="fr-FR" smtClean="0"/>
              <a:t>‹N°›</a:t>
            </a:fld>
            <a:endParaRPr lang="fr-FR"/>
          </a:p>
        </p:txBody>
      </p:sp>
    </p:spTree>
    <p:extLst>
      <p:ext uri="{BB962C8B-B14F-4D97-AF65-F5344CB8AC3E}">
        <p14:creationId xmlns:p14="http://schemas.microsoft.com/office/powerpoint/2010/main" val="2211802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Florent</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1</a:t>
            </a:fld>
            <a:endParaRPr lang="fr-FR"/>
          </a:p>
        </p:txBody>
      </p:sp>
    </p:spTree>
    <p:extLst>
      <p:ext uri="{BB962C8B-B14F-4D97-AF65-F5344CB8AC3E}">
        <p14:creationId xmlns:p14="http://schemas.microsoft.com/office/powerpoint/2010/main" val="1978568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Dylan</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10</a:t>
            </a:fld>
            <a:endParaRPr lang="fr-FR"/>
          </a:p>
        </p:txBody>
      </p:sp>
    </p:spTree>
    <p:extLst>
      <p:ext uri="{BB962C8B-B14F-4D97-AF65-F5344CB8AC3E}">
        <p14:creationId xmlns:p14="http://schemas.microsoft.com/office/powerpoint/2010/main" val="4186712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Florent</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11</a:t>
            </a:fld>
            <a:endParaRPr lang="fr-FR"/>
          </a:p>
        </p:txBody>
      </p:sp>
    </p:spTree>
    <p:extLst>
      <p:ext uri="{BB962C8B-B14F-4D97-AF65-F5344CB8AC3E}">
        <p14:creationId xmlns:p14="http://schemas.microsoft.com/office/powerpoint/2010/main" val="502290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Quentin</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12</a:t>
            </a:fld>
            <a:endParaRPr lang="fr-FR"/>
          </a:p>
        </p:txBody>
      </p:sp>
    </p:spTree>
    <p:extLst>
      <p:ext uri="{BB962C8B-B14F-4D97-AF65-F5344CB8AC3E}">
        <p14:creationId xmlns:p14="http://schemas.microsoft.com/office/powerpoint/2010/main" val="3486698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Florent</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2</a:t>
            </a:fld>
            <a:endParaRPr lang="fr-FR"/>
          </a:p>
        </p:txBody>
      </p:sp>
    </p:spTree>
    <p:extLst>
      <p:ext uri="{BB962C8B-B14F-4D97-AF65-F5344CB8AC3E}">
        <p14:creationId xmlns:p14="http://schemas.microsoft.com/office/powerpoint/2010/main" val="2559987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Florent</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3</a:t>
            </a:fld>
            <a:endParaRPr lang="fr-FR"/>
          </a:p>
        </p:txBody>
      </p:sp>
    </p:spTree>
    <p:extLst>
      <p:ext uri="{BB962C8B-B14F-4D97-AF65-F5344CB8AC3E}">
        <p14:creationId xmlns:p14="http://schemas.microsoft.com/office/powerpoint/2010/main" val="3183438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Mehidine</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4</a:t>
            </a:fld>
            <a:endParaRPr lang="fr-FR"/>
          </a:p>
        </p:txBody>
      </p:sp>
    </p:spTree>
    <p:extLst>
      <p:ext uri="{BB962C8B-B14F-4D97-AF65-F5344CB8AC3E}">
        <p14:creationId xmlns:p14="http://schemas.microsoft.com/office/powerpoint/2010/main" val="4239557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Dylan</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5</a:t>
            </a:fld>
            <a:endParaRPr lang="fr-FR"/>
          </a:p>
        </p:txBody>
      </p:sp>
    </p:spTree>
    <p:extLst>
      <p:ext uri="{BB962C8B-B14F-4D97-AF65-F5344CB8AC3E}">
        <p14:creationId xmlns:p14="http://schemas.microsoft.com/office/powerpoint/2010/main" val="8624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6</a:t>
            </a:fld>
            <a:endParaRPr lang="fr-FR"/>
          </a:p>
        </p:txBody>
      </p:sp>
    </p:spTree>
    <p:extLst>
      <p:ext uri="{BB962C8B-B14F-4D97-AF65-F5344CB8AC3E}">
        <p14:creationId xmlns:p14="http://schemas.microsoft.com/office/powerpoint/2010/main" val="2707242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Florent</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7</a:t>
            </a:fld>
            <a:endParaRPr lang="fr-FR"/>
          </a:p>
        </p:txBody>
      </p:sp>
    </p:spTree>
    <p:extLst>
      <p:ext uri="{BB962C8B-B14F-4D97-AF65-F5344CB8AC3E}">
        <p14:creationId xmlns:p14="http://schemas.microsoft.com/office/powerpoint/2010/main" val="897813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Yoann</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8</a:t>
            </a:fld>
            <a:endParaRPr lang="fr-FR"/>
          </a:p>
        </p:txBody>
      </p:sp>
    </p:spTree>
    <p:extLst>
      <p:ext uri="{BB962C8B-B14F-4D97-AF65-F5344CB8AC3E}">
        <p14:creationId xmlns:p14="http://schemas.microsoft.com/office/powerpoint/2010/main" val="3072388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Alexis</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9</a:t>
            </a:fld>
            <a:endParaRPr lang="fr-FR"/>
          </a:p>
        </p:txBody>
      </p:sp>
    </p:spTree>
    <p:extLst>
      <p:ext uri="{BB962C8B-B14F-4D97-AF65-F5344CB8AC3E}">
        <p14:creationId xmlns:p14="http://schemas.microsoft.com/office/powerpoint/2010/main" val="4091788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grpSp>
        <p:nvGrpSpPr>
          <p:cNvPr id="7" name="Groupe 6"/>
          <p:cNvGrpSpPr/>
          <p:nvPr userDrawn="1"/>
        </p:nvGrpSpPr>
        <p:grpSpPr>
          <a:xfrm>
            <a:off x="-143763" y="-171450"/>
            <a:ext cx="12406790" cy="7181849"/>
            <a:chOff x="876299" y="441083"/>
            <a:chExt cx="10820401" cy="6263545"/>
          </a:xfrm>
          <a:effectLst/>
        </p:grpSpPr>
        <p:sp>
          <p:nvSpPr>
            <p:cNvPr id="8" name="Forme libre 7"/>
            <p:cNvSpPr/>
            <p:nvPr userDrawn="1"/>
          </p:nvSpPr>
          <p:spPr>
            <a:xfrm>
              <a:off x="5806236" y="554255"/>
              <a:ext cx="5890464" cy="6037200"/>
            </a:xfrm>
            <a:custGeom>
              <a:avLst/>
              <a:gdLst>
                <a:gd name="connsiteX0" fmla="*/ 1533443 w 5890464"/>
                <a:gd name="connsiteY0" fmla="*/ 0 h 6037200"/>
                <a:gd name="connsiteX1" fmla="*/ 1534643 w 5890464"/>
                <a:gd name="connsiteY1" fmla="*/ 0 h 6037200"/>
                <a:gd name="connsiteX2" fmla="*/ 1537959 w 5890464"/>
                <a:gd name="connsiteY2" fmla="*/ 14490 h 6037200"/>
                <a:gd name="connsiteX3" fmla="*/ 1537959 w 5890464"/>
                <a:gd name="connsiteY3" fmla="*/ 0 h 6037200"/>
                <a:gd name="connsiteX4" fmla="*/ 5890464 w 5890464"/>
                <a:gd name="connsiteY4" fmla="*/ 0 h 6037200"/>
                <a:gd name="connsiteX5" fmla="*/ 5890464 w 5890464"/>
                <a:gd name="connsiteY5" fmla="*/ 6037200 h 6037200"/>
                <a:gd name="connsiteX6" fmla="*/ 0 w 5890464"/>
                <a:gd name="connsiteY6" fmla="*/ 6037200 h 6037200"/>
                <a:gd name="connsiteX7" fmla="*/ 0 w 5890464"/>
                <a:gd name="connsiteY7" fmla="*/ 6021716 h 6037200"/>
                <a:gd name="connsiteX8" fmla="*/ 155442 w 5890464"/>
                <a:gd name="connsiteY8" fmla="*/ 6021716 h 603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0464" h="6037200">
                  <a:moveTo>
                    <a:pt x="1533443" y="0"/>
                  </a:moveTo>
                  <a:lnTo>
                    <a:pt x="1534643" y="0"/>
                  </a:lnTo>
                  <a:lnTo>
                    <a:pt x="1537959" y="14490"/>
                  </a:lnTo>
                  <a:lnTo>
                    <a:pt x="1537959" y="0"/>
                  </a:lnTo>
                  <a:lnTo>
                    <a:pt x="5890464" y="0"/>
                  </a:lnTo>
                  <a:lnTo>
                    <a:pt x="5890464" y="6037200"/>
                  </a:lnTo>
                  <a:lnTo>
                    <a:pt x="0" y="6037200"/>
                  </a:lnTo>
                  <a:lnTo>
                    <a:pt x="0" y="6021716"/>
                  </a:lnTo>
                  <a:lnTo>
                    <a:pt x="155442" y="6021716"/>
                  </a:lnTo>
                  <a:close/>
                </a:path>
              </a:pathLst>
            </a:cu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9" name="Forme libre 8"/>
            <p:cNvSpPr/>
            <p:nvPr userDrawn="1"/>
          </p:nvSpPr>
          <p:spPr>
            <a:xfrm rot="789631">
              <a:off x="6551243" y="441083"/>
              <a:ext cx="373664" cy="6263545"/>
            </a:xfrm>
            <a:custGeom>
              <a:avLst/>
              <a:gdLst>
                <a:gd name="connsiteX0" fmla="*/ 10397 w 373664"/>
                <a:gd name="connsiteY0" fmla="*/ 66924 h 6263545"/>
                <a:gd name="connsiteX1" fmla="*/ 14210 w 373664"/>
                <a:gd name="connsiteY1" fmla="*/ 66032 h 6263545"/>
                <a:gd name="connsiteX2" fmla="*/ 18107 w 373664"/>
                <a:gd name="connsiteY2" fmla="*/ 82696 h 6263545"/>
                <a:gd name="connsiteX3" fmla="*/ 0 w 373664"/>
                <a:gd name="connsiteY3" fmla="*/ 69355 h 6263545"/>
                <a:gd name="connsiteX4" fmla="*/ 10397 w 373664"/>
                <a:gd name="connsiteY4" fmla="*/ 66924 h 6263545"/>
                <a:gd name="connsiteX5" fmla="*/ 10483 w 373664"/>
                <a:gd name="connsiteY5" fmla="*/ 84919 h 6263545"/>
                <a:gd name="connsiteX6" fmla="*/ 373664 w 373664"/>
                <a:gd name="connsiteY6" fmla="*/ 0 h 6263545"/>
                <a:gd name="connsiteX7" fmla="*/ 373664 w 373664"/>
                <a:gd name="connsiteY7" fmla="*/ 6188376 h 6263545"/>
                <a:gd name="connsiteX8" fmla="*/ 52183 w 373664"/>
                <a:gd name="connsiteY8" fmla="*/ 6263545 h 6263545"/>
                <a:gd name="connsiteX9" fmla="*/ 0 w 373664"/>
                <a:gd name="connsiteY9" fmla="*/ 6263545 h 6263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3664" h="6263545">
                  <a:moveTo>
                    <a:pt x="10397" y="66924"/>
                  </a:moveTo>
                  <a:lnTo>
                    <a:pt x="14210" y="66032"/>
                  </a:lnTo>
                  <a:lnTo>
                    <a:pt x="18107" y="82696"/>
                  </a:lnTo>
                  <a:close/>
                  <a:moveTo>
                    <a:pt x="0" y="69355"/>
                  </a:moveTo>
                  <a:lnTo>
                    <a:pt x="10397" y="66924"/>
                  </a:lnTo>
                  <a:lnTo>
                    <a:pt x="10483" y="84919"/>
                  </a:lnTo>
                  <a:lnTo>
                    <a:pt x="373664" y="0"/>
                  </a:lnTo>
                  <a:lnTo>
                    <a:pt x="373664" y="6188376"/>
                  </a:lnTo>
                  <a:lnTo>
                    <a:pt x="52183" y="6263545"/>
                  </a:lnTo>
                  <a:lnTo>
                    <a:pt x="0" y="6263545"/>
                  </a:lnTo>
                  <a:close/>
                </a:path>
              </a:pathLst>
            </a:custGeom>
            <a:solidFill>
              <a:srgbClr val="EAB2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0" name="Forme libre 9"/>
            <p:cNvSpPr/>
            <p:nvPr userDrawn="1"/>
          </p:nvSpPr>
          <p:spPr>
            <a:xfrm>
              <a:off x="876299" y="560686"/>
              <a:ext cx="6391696" cy="6024339"/>
            </a:xfrm>
            <a:custGeom>
              <a:avLst/>
              <a:gdLst>
                <a:gd name="connsiteX0" fmla="*/ 7310718 w 7315200"/>
                <a:gd name="connsiteY0" fmla="*/ 0 h 6858000"/>
                <a:gd name="connsiteX1" fmla="*/ 7315200 w 7315200"/>
                <a:gd name="connsiteY1" fmla="*/ 0 h 6858000"/>
                <a:gd name="connsiteX2" fmla="*/ 7315200 w 7315200"/>
                <a:gd name="connsiteY2" fmla="*/ 19481 h 6858000"/>
                <a:gd name="connsiteX3" fmla="*/ 0 w 7315200"/>
                <a:gd name="connsiteY3" fmla="*/ 0 h 6858000"/>
                <a:gd name="connsiteX4" fmla="*/ 7310718 w 7315200"/>
                <a:gd name="connsiteY4" fmla="*/ 0 h 6858000"/>
                <a:gd name="connsiteX5" fmla="*/ 5732930 w 7315200"/>
                <a:gd name="connsiteY5" fmla="*/ 6858000 h 6858000"/>
                <a:gd name="connsiteX6" fmla="*/ 0 w 73152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15200" h="6858000">
                  <a:moveTo>
                    <a:pt x="7310718" y="0"/>
                  </a:moveTo>
                  <a:lnTo>
                    <a:pt x="7315200" y="0"/>
                  </a:lnTo>
                  <a:lnTo>
                    <a:pt x="7315200" y="19481"/>
                  </a:lnTo>
                  <a:close/>
                  <a:moveTo>
                    <a:pt x="0" y="0"/>
                  </a:moveTo>
                  <a:lnTo>
                    <a:pt x="7310718" y="0"/>
                  </a:lnTo>
                  <a:lnTo>
                    <a:pt x="5732930" y="6858000"/>
                  </a:lnTo>
                  <a:lnTo>
                    <a:pt x="0" y="68580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 name="Rectangle 10"/>
          <p:cNvSpPr/>
          <p:nvPr userDrawn="1"/>
        </p:nvSpPr>
        <p:spPr>
          <a:xfrm>
            <a:off x="-72736" y="-49058"/>
            <a:ext cx="12335763" cy="6983913"/>
          </a:xfrm>
          <a:prstGeom prst="rect">
            <a:avLst/>
          </a:prstGeom>
          <a:solidFill>
            <a:schemeClr val="tx1">
              <a:lumMod val="50000"/>
              <a:lumOff val="50000"/>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orme libre 11"/>
          <p:cNvSpPr/>
          <p:nvPr userDrawn="1"/>
        </p:nvSpPr>
        <p:spPr>
          <a:xfrm>
            <a:off x="5653836" y="408285"/>
            <a:ext cx="5890464" cy="6030769"/>
          </a:xfrm>
          <a:custGeom>
            <a:avLst/>
            <a:gdLst>
              <a:gd name="connsiteX0" fmla="*/ 1533443 w 5890464"/>
              <a:gd name="connsiteY0" fmla="*/ 0 h 6037200"/>
              <a:gd name="connsiteX1" fmla="*/ 1534643 w 5890464"/>
              <a:gd name="connsiteY1" fmla="*/ 0 h 6037200"/>
              <a:gd name="connsiteX2" fmla="*/ 1537959 w 5890464"/>
              <a:gd name="connsiteY2" fmla="*/ 14490 h 6037200"/>
              <a:gd name="connsiteX3" fmla="*/ 1537959 w 5890464"/>
              <a:gd name="connsiteY3" fmla="*/ 0 h 6037200"/>
              <a:gd name="connsiteX4" fmla="*/ 5890464 w 5890464"/>
              <a:gd name="connsiteY4" fmla="*/ 0 h 6037200"/>
              <a:gd name="connsiteX5" fmla="*/ 5890464 w 5890464"/>
              <a:gd name="connsiteY5" fmla="*/ 6037200 h 6037200"/>
              <a:gd name="connsiteX6" fmla="*/ 0 w 5890464"/>
              <a:gd name="connsiteY6" fmla="*/ 6037200 h 6037200"/>
              <a:gd name="connsiteX7" fmla="*/ 0 w 5890464"/>
              <a:gd name="connsiteY7" fmla="*/ 6021716 h 6037200"/>
              <a:gd name="connsiteX8" fmla="*/ 155442 w 5890464"/>
              <a:gd name="connsiteY8" fmla="*/ 6021716 h 603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0464" h="6037200">
                <a:moveTo>
                  <a:pt x="1533443" y="0"/>
                </a:moveTo>
                <a:lnTo>
                  <a:pt x="1534643" y="0"/>
                </a:lnTo>
                <a:lnTo>
                  <a:pt x="1537959" y="14490"/>
                </a:lnTo>
                <a:lnTo>
                  <a:pt x="1537959" y="0"/>
                </a:lnTo>
                <a:lnTo>
                  <a:pt x="5890464" y="0"/>
                </a:lnTo>
                <a:lnTo>
                  <a:pt x="5890464" y="6037200"/>
                </a:lnTo>
                <a:lnTo>
                  <a:pt x="0" y="6037200"/>
                </a:lnTo>
                <a:lnTo>
                  <a:pt x="0" y="6021716"/>
                </a:lnTo>
                <a:lnTo>
                  <a:pt x="155442" y="6021716"/>
                </a:lnTo>
                <a:close/>
              </a:path>
            </a:pathLst>
          </a:custGeom>
          <a:solidFill>
            <a:srgbClr val="FFC000"/>
          </a:solidFill>
          <a:ln>
            <a:noFill/>
          </a:ln>
          <a:effectLst>
            <a:outerShdw blurRad="635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3" name="Forme libre 12"/>
          <p:cNvSpPr/>
          <p:nvPr userDrawn="1"/>
        </p:nvSpPr>
        <p:spPr>
          <a:xfrm rot="789631">
            <a:off x="6398843" y="281063"/>
            <a:ext cx="373664" cy="6263545"/>
          </a:xfrm>
          <a:custGeom>
            <a:avLst/>
            <a:gdLst>
              <a:gd name="connsiteX0" fmla="*/ 10397 w 373664"/>
              <a:gd name="connsiteY0" fmla="*/ 66924 h 6263545"/>
              <a:gd name="connsiteX1" fmla="*/ 14210 w 373664"/>
              <a:gd name="connsiteY1" fmla="*/ 66032 h 6263545"/>
              <a:gd name="connsiteX2" fmla="*/ 18107 w 373664"/>
              <a:gd name="connsiteY2" fmla="*/ 82696 h 6263545"/>
              <a:gd name="connsiteX3" fmla="*/ 0 w 373664"/>
              <a:gd name="connsiteY3" fmla="*/ 69355 h 6263545"/>
              <a:gd name="connsiteX4" fmla="*/ 10397 w 373664"/>
              <a:gd name="connsiteY4" fmla="*/ 66924 h 6263545"/>
              <a:gd name="connsiteX5" fmla="*/ 10483 w 373664"/>
              <a:gd name="connsiteY5" fmla="*/ 84919 h 6263545"/>
              <a:gd name="connsiteX6" fmla="*/ 373664 w 373664"/>
              <a:gd name="connsiteY6" fmla="*/ 0 h 6263545"/>
              <a:gd name="connsiteX7" fmla="*/ 373664 w 373664"/>
              <a:gd name="connsiteY7" fmla="*/ 6188376 h 6263545"/>
              <a:gd name="connsiteX8" fmla="*/ 52183 w 373664"/>
              <a:gd name="connsiteY8" fmla="*/ 6263545 h 6263545"/>
              <a:gd name="connsiteX9" fmla="*/ 0 w 373664"/>
              <a:gd name="connsiteY9" fmla="*/ 6263545 h 6263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3664" h="6263545">
                <a:moveTo>
                  <a:pt x="10397" y="66924"/>
                </a:moveTo>
                <a:lnTo>
                  <a:pt x="14210" y="66032"/>
                </a:lnTo>
                <a:lnTo>
                  <a:pt x="18107" y="82696"/>
                </a:lnTo>
                <a:close/>
                <a:moveTo>
                  <a:pt x="0" y="69355"/>
                </a:moveTo>
                <a:lnTo>
                  <a:pt x="10397" y="66924"/>
                </a:lnTo>
                <a:lnTo>
                  <a:pt x="10483" y="84919"/>
                </a:lnTo>
                <a:lnTo>
                  <a:pt x="373664" y="0"/>
                </a:lnTo>
                <a:lnTo>
                  <a:pt x="373664" y="6188376"/>
                </a:lnTo>
                <a:lnTo>
                  <a:pt x="52183" y="6263545"/>
                </a:lnTo>
                <a:lnTo>
                  <a:pt x="0" y="6263545"/>
                </a:lnTo>
                <a:close/>
              </a:path>
            </a:pathLst>
          </a:custGeom>
          <a:solidFill>
            <a:srgbClr val="EAB2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4" name="Forme libre 13"/>
          <p:cNvSpPr/>
          <p:nvPr userDrawn="1"/>
        </p:nvSpPr>
        <p:spPr>
          <a:xfrm>
            <a:off x="723899" y="408286"/>
            <a:ext cx="6391696" cy="6024339"/>
          </a:xfrm>
          <a:custGeom>
            <a:avLst/>
            <a:gdLst>
              <a:gd name="connsiteX0" fmla="*/ 7310718 w 7315200"/>
              <a:gd name="connsiteY0" fmla="*/ 0 h 6858000"/>
              <a:gd name="connsiteX1" fmla="*/ 7315200 w 7315200"/>
              <a:gd name="connsiteY1" fmla="*/ 0 h 6858000"/>
              <a:gd name="connsiteX2" fmla="*/ 7315200 w 7315200"/>
              <a:gd name="connsiteY2" fmla="*/ 19481 h 6858000"/>
              <a:gd name="connsiteX3" fmla="*/ 0 w 7315200"/>
              <a:gd name="connsiteY3" fmla="*/ 0 h 6858000"/>
              <a:gd name="connsiteX4" fmla="*/ 7310718 w 7315200"/>
              <a:gd name="connsiteY4" fmla="*/ 0 h 6858000"/>
              <a:gd name="connsiteX5" fmla="*/ 5732930 w 7315200"/>
              <a:gd name="connsiteY5" fmla="*/ 6858000 h 6858000"/>
              <a:gd name="connsiteX6" fmla="*/ 0 w 73152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15200" h="6858000">
                <a:moveTo>
                  <a:pt x="7310718" y="0"/>
                </a:moveTo>
                <a:lnTo>
                  <a:pt x="7315200" y="0"/>
                </a:lnTo>
                <a:lnTo>
                  <a:pt x="7315200" y="19481"/>
                </a:lnTo>
                <a:close/>
                <a:moveTo>
                  <a:pt x="0" y="0"/>
                </a:moveTo>
                <a:lnTo>
                  <a:pt x="7310718" y="0"/>
                </a:lnTo>
                <a:lnTo>
                  <a:pt x="5732930" y="6858000"/>
                </a:lnTo>
                <a:lnTo>
                  <a:pt x="0" y="68580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635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fr-FR" dirty="0" smtClean="0"/>
              <a:t>Modifiez le style du titre</a:t>
            </a:r>
            <a:endParaRPr lang="fr-FR" dirty="0"/>
          </a:p>
        </p:txBody>
      </p:sp>
    </p:spTree>
    <p:extLst>
      <p:ext uri="{BB962C8B-B14F-4D97-AF65-F5344CB8AC3E}">
        <p14:creationId xmlns:p14="http://schemas.microsoft.com/office/powerpoint/2010/main" val="10984149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325154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3296798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3572223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907317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783354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3634217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3994503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2643648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0" name="Rectangle 9"/>
          <p:cNvSpPr/>
          <p:nvPr userDrawn="1"/>
        </p:nvSpPr>
        <p:spPr>
          <a:xfrm>
            <a:off x="9639300" y="0"/>
            <a:ext cx="25527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p:cNvPicPr>
            <a:picLocks noChangeAspect="1"/>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296491" y="4703269"/>
            <a:ext cx="1793911" cy="792658"/>
          </a:xfrm>
          <a:prstGeom prst="rect">
            <a:avLst/>
          </a:prstGeom>
          <a:effectLst>
            <a:innerShdw blurRad="88900" dist="38100" dir="13500000">
              <a:prstClr val="black">
                <a:alpha val="32000"/>
              </a:prstClr>
            </a:innerShdw>
          </a:effectLst>
        </p:spPr>
      </p:pic>
      <p:pic>
        <p:nvPicPr>
          <p:cNvPr id="14" name="Image 13"/>
          <p:cNvPicPr>
            <a:picLocks noChangeAspect="1"/>
          </p:cNvPicPr>
          <p:nvPr userDrawn="1"/>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220843" y="5666620"/>
            <a:ext cx="1971157" cy="682205"/>
          </a:xfrm>
          <a:prstGeom prst="rect">
            <a:avLst/>
          </a:prstGeom>
          <a:effectLst>
            <a:innerShdw blurRad="88900" dist="38100" dir="13500000">
              <a:prstClr val="black">
                <a:alpha val="32000"/>
              </a:prstClr>
            </a:innerShdw>
          </a:effectLst>
        </p:spPr>
      </p:pic>
      <p:sp>
        <p:nvSpPr>
          <p:cNvPr id="11" name="Rectangle 10"/>
          <p:cNvSpPr/>
          <p:nvPr userDrawn="1"/>
        </p:nvSpPr>
        <p:spPr>
          <a:xfrm rot="817511">
            <a:off x="10510841" y="-151199"/>
            <a:ext cx="300780" cy="7196052"/>
          </a:xfrm>
          <a:prstGeom prst="rect">
            <a:avLst/>
          </a:prstGeom>
          <a:solidFill>
            <a:srgbClr val="EAB2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8"/>
          <p:cNvSpPr/>
          <p:nvPr userDrawn="1"/>
        </p:nvSpPr>
        <p:spPr>
          <a:xfrm>
            <a:off x="0" y="0"/>
            <a:ext cx="11353800" cy="6858000"/>
          </a:xfrm>
          <a:custGeom>
            <a:avLst/>
            <a:gdLst>
              <a:gd name="connsiteX0" fmla="*/ 11653838 w 11658600"/>
              <a:gd name="connsiteY0" fmla="*/ 0 h 6946900"/>
              <a:gd name="connsiteX1" fmla="*/ 11658600 w 11658600"/>
              <a:gd name="connsiteY1" fmla="*/ 0 h 6946900"/>
              <a:gd name="connsiteX2" fmla="*/ 11658600 w 11658600"/>
              <a:gd name="connsiteY2" fmla="*/ 19733 h 6946900"/>
              <a:gd name="connsiteX3" fmla="*/ 0 w 11658600"/>
              <a:gd name="connsiteY3" fmla="*/ 0 h 6946900"/>
              <a:gd name="connsiteX4" fmla="*/ 11653838 w 11658600"/>
              <a:gd name="connsiteY4" fmla="*/ 0 h 6946900"/>
              <a:gd name="connsiteX5" fmla="*/ 9977438 w 11658600"/>
              <a:gd name="connsiteY5" fmla="*/ 6946900 h 6946900"/>
              <a:gd name="connsiteX6" fmla="*/ 0 w 11658600"/>
              <a:gd name="connsiteY6" fmla="*/ 6946900 h 694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0" h="6946900">
                <a:moveTo>
                  <a:pt x="11653838" y="0"/>
                </a:moveTo>
                <a:lnTo>
                  <a:pt x="11658600" y="0"/>
                </a:lnTo>
                <a:lnTo>
                  <a:pt x="11658600" y="19733"/>
                </a:lnTo>
                <a:close/>
                <a:moveTo>
                  <a:pt x="0" y="0"/>
                </a:moveTo>
                <a:lnTo>
                  <a:pt x="11653838" y="0"/>
                </a:lnTo>
                <a:lnTo>
                  <a:pt x="9977438" y="6946900"/>
                </a:lnTo>
                <a:lnTo>
                  <a:pt x="0" y="69469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145631" y="132897"/>
            <a:ext cx="10515600" cy="810531"/>
          </a:xfrm>
          <a:prstGeom prst="rect">
            <a:avLst/>
          </a:prstGeom>
        </p:spPr>
        <p:txBody>
          <a:bodyPr/>
          <a:lstStyle>
            <a:lvl1pPr>
              <a:defRPr lang="fr-FR" sz="4400" b="1" u="sng" kern="1200" cap="all" baseline="0" dirty="0">
                <a:ln>
                  <a:noFill/>
                </a:ln>
                <a:gradFill flip="none" rotWithShape="1">
                  <a:gsLst>
                    <a:gs pos="25000">
                      <a:schemeClr val="tx1">
                        <a:lumMod val="85000"/>
                        <a:lumOff val="15000"/>
                      </a:schemeClr>
                    </a:gs>
                    <a:gs pos="97000">
                      <a:srgbClr val="A47D00"/>
                    </a:gs>
                  </a:gsLst>
                  <a:path path="circle">
                    <a:fillToRect r="100000" b="100000"/>
                  </a:path>
                  <a:tileRect l="-100000" t="-100000"/>
                </a:gradFill>
                <a:effectLst/>
                <a:latin typeface="Aharoni" panose="02010803020104030203" pitchFamily="2" charset="-79"/>
                <a:ea typeface="+mj-ea"/>
                <a:cs typeface="Aharoni" panose="02010803020104030203" pitchFamily="2" charset="-79"/>
              </a:defRPr>
            </a:lvl1pPr>
          </a:lstStyle>
          <a:p>
            <a:r>
              <a:rPr lang="fr-FR" dirty="0" smtClean="0"/>
              <a:t>Modifiez le style du titre</a:t>
            </a:r>
            <a:endParaRPr lang="fr-FR" dirty="0"/>
          </a:p>
        </p:txBody>
      </p:sp>
      <p:pic>
        <p:nvPicPr>
          <p:cNvPr id="15" name="Picture 2" descr="Afficher l'image d'origine"/>
          <p:cNvPicPr>
            <a:picLocks noChangeAspect="1" noChangeArrowheads="1"/>
          </p:cNvPicPr>
          <p:nvPr userDrawn="1"/>
        </p:nvPicPr>
        <p:blipFill>
          <a:blip r:embed="rId4" cstate="print">
            <a:duotone>
              <a:schemeClr val="accent4">
                <a:shade val="45000"/>
                <a:satMod val="135000"/>
              </a:schemeClr>
              <a:prstClr val="white"/>
            </a:duotone>
            <a:extLst>
              <a:ext uri="{BEBA8EAE-BF5A-486C-A8C5-ECC9F3942E4B}">
                <a14:imgProps xmlns:a14="http://schemas.microsoft.com/office/drawing/2010/main">
                  <a14:imgLayer r:embed="rId5">
                    <a14:imgEffect>
                      <a14:colorTemperature colorTemp="4812"/>
                    </a14:imgEffect>
                    <a14:imgEffect>
                      <a14:brightnessContrast contrast="10000"/>
                    </a14:imgEffect>
                  </a14:imgLayer>
                </a14:imgProps>
              </a:ext>
              <a:ext uri="{28A0092B-C50C-407E-A947-70E740481C1C}">
                <a14:useLocalDpi xmlns:a14="http://schemas.microsoft.com/office/drawing/2010/main" val="0"/>
              </a:ext>
            </a:extLst>
          </a:blip>
          <a:srcRect/>
          <a:stretch>
            <a:fillRect/>
          </a:stretch>
        </p:blipFill>
        <p:spPr bwMode="auto">
          <a:xfrm>
            <a:off x="10989018" y="3370063"/>
            <a:ext cx="1077912" cy="1077912"/>
          </a:xfrm>
          <a:prstGeom prst="rect">
            <a:avLst/>
          </a:prstGeom>
          <a:noFill/>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Lst>
        </p:spPr>
      </p:pic>
      <p:sp>
        <p:nvSpPr>
          <p:cNvPr id="12" name="Espace réservé du numéro de diapositive 5"/>
          <p:cNvSpPr>
            <a:spLocks noGrp="1"/>
          </p:cNvSpPr>
          <p:nvPr>
            <p:ph type="sldNum" sz="quarter" idx="4"/>
          </p:nvPr>
        </p:nvSpPr>
        <p:spPr>
          <a:xfrm>
            <a:off x="9403931" y="173036"/>
            <a:ext cx="2743200" cy="365125"/>
          </a:xfrm>
          <a:prstGeom prst="rect">
            <a:avLst/>
          </a:prstGeom>
        </p:spPr>
        <p:txBody>
          <a:bodyPr vert="horz" lIns="91440" tIns="45720" rIns="91440" bIns="45720" rtlCol="0" anchor="ctr"/>
          <a:lstStyle>
            <a:lvl1pPr algn="r">
              <a:defRPr sz="1800">
                <a:solidFill>
                  <a:schemeClr val="tx1">
                    <a:lumMod val="75000"/>
                    <a:lumOff val="25000"/>
                  </a:schemeClr>
                </a:solidFill>
                <a:latin typeface="Nirmala UI" panose="020B0502040204020203" pitchFamily="34" charset="0"/>
                <a:cs typeface="Nirmala UI" panose="020B0502040204020203" pitchFamily="34" charset="0"/>
              </a:defRPr>
            </a:lvl1pPr>
          </a:lstStyle>
          <a:p>
            <a:fld id="{DC062FA9-FE1E-4553-BF9F-5A99BD99EA25}" type="slidenum">
              <a:rPr lang="fr-FR" smtClean="0"/>
              <a:pPr/>
              <a:t>‹N°›</a:t>
            </a:fld>
            <a:endParaRPr lang="fr-FR" dirty="0"/>
          </a:p>
        </p:txBody>
      </p:sp>
    </p:spTree>
    <p:extLst>
      <p:ext uri="{BB962C8B-B14F-4D97-AF65-F5344CB8AC3E}">
        <p14:creationId xmlns:p14="http://schemas.microsoft.com/office/powerpoint/2010/main" val="21908522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10" name="Rectangle 9"/>
          <p:cNvSpPr/>
          <p:nvPr userDrawn="1"/>
        </p:nvSpPr>
        <p:spPr>
          <a:xfrm>
            <a:off x="9639300" y="0"/>
            <a:ext cx="2552700" cy="6858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p:cNvPicPr>
            <a:picLocks noChangeAspect="1"/>
          </p:cNvPicPr>
          <p:nvPr userDrawn="1"/>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296491" y="4703269"/>
            <a:ext cx="1793911" cy="792658"/>
          </a:xfrm>
          <a:prstGeom prst="rect">
            <a:avLst/>
          </a:prstGeom>
          <a:effectLst>
            <a:innerShdw blurRad="88900" dist="38100" dir="13500000">
              <a:prstClr val="black">
                <a:alpha val="32000"/>
              </a:prstClr>
            </a:innerShdw>
          </a:effectLst>
        </p:spPr>
      </p:pic>
      <p:pic>
        <p:nvPicPr>
          <p:cNvPr id="14" name="Image 13"/>
          <p:cNvPicPr>
            <a:picLocks noChangeAspect="1"/>
          </p:cNvPicPr>
          <p:nvPr userDrawn="1"/>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220843" y="5666620"/>
            <a:ext cx="1971157" cy="682205"/>
          </a:xfrm>
          <a:prstGeom prst="rect">
            <a:avLst/>
          </a:prstGeom>
          <a:effectLst>
            <a:innerShdw blurRad="88900" dist="38100" dir="13500000">
              <a:prstClr val="black">
                <a:alpha val="32000"/>
              </a:prstClr>
            </a:innerShdw>
          </a:effectLst>
        </p:spPr>
      </p:pic>
      <p:sp>
        <p:nvSpPr>
          <p:cNvPr id="11" name="Rectangle 10"/>
          <p:cNvSpPr/>
          <p:nvPr userDrawn="1"/>
        </p:nvSpPr>
        <p:spPr>
          <a:xfrm rot="817511">
            <a:off x="10510841" y="-151199"/>
            <a:ext cx="300780" cy="7196052"/>
          </a:xfrm>
          <a:prstGeom prst="rect">
            <a:avLst/>
          </a:prstGeom>
          <a:solidFill>
            <a:srgbClr val="7ABC3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8"/>
          <p:cNvSpPr/>
          <p:nvPr userDrawn="1"/>
        </p:nvSpPr>
        <p:spPr>
          <a:xfrm>
            <a:off x="0" y="0"/>
            <a:ext cx="11353800" cy="6858000"/>
          </a:xfrm>
          <a:custGeom>
            <a:avLst/>
            <a:gdLst>
              <a:gd name="connsiteX0" fmla="*/ 11653838 w 11658600"/>
              <a:gd name="connsiteY0" fmla="*/ 0 h 6946900"/>
              <a:gd name="connsiteX1" fmla="*/ 11658600 w 11658600"/>
              <a:gd name="connsiteY1" fmla="*/ 0 h 6946900"/>
              <a:gd name="connsiteX2" fmla="*/ 11658600 w 11658600"/>
              <a:gd name="connsiteY2" fmla="*/ 19733 h 6946900"/>
              <a:gd name="connsiteX3" fmla="*/ 0 w 11658600"/>
              <a:gd name="connsiteY3" fmla="*/ 0 h 6946900"/>
              <a:gd name="connsiteX4" fmla="*/ 11653838 w 11658600"/>
              <a:gd name="connsiteY4" fmla="*/ 0 h 6946900"/>
              <a:gd name="connsiteX5" fmla="*/ 9977438 w 11658600"/>
              <a:gd name="connsiteY5" fmla="*/ 6946900 h 6946900"/>
              <a:gd name="connsiteX6" fmla="*/ 0 w 11658600"/>
              <a:gd name="connsiteY6" fmla="*/ 6946900 h 694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0" h="6946900">
                <a:moveTo>
                  <a:pt x="11653838" y="0"/>
                </a:moveTo>
                <a:lnTo>
                  <a:pt x="11658600" y="0"/>
                </a:lnTo>
                <a:lnTo>
                  <a:pt x="11658600" y="19733"/>
                </a:lnTo>
                <a:close/>
                <a:moveTo>
                  <a:pt x="0" y="0"/>
                </a:moveTo>
                <a:lnTo>
                  <a:pt x="11653838" y="0"/>
                </a:lnTo>
                <a:lnTo>
                  <a:pt x="9977438" y="6946900"/>
                </a:lnTo>
                <a:lnTo>
                  <a:pt x="0" y="69469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145631" y="132897"/>
            <a:ext cx="10515600" cy="810531"/>
          </a:xfrm>
          <a:prstGeom prst="rect">
            <a:avLst/>
          </a:prstGeom>
        </p:spPr>
        <p:txBody>
          <a:bodyPr>
            <a:normAutofit/>
          </a:bodyPr>
          <a:lstStyle>
            <a:lvl1pPr>
              <a:defRPr lang="fr-FR" sz="4400" b="1" u="sng" kern="1200" cap="all" baseline="0" dirty="0">
                <a:ln>
                  <a:noFill/>
                </a:ln>
                <a:gradFill flip="none" rotWithShape="1">
                  <a:gsLst>
                    <a:gs pos="25000">
                      <a:schemeClr val="tx1">
                        <a:lumMod val="85000"/>
                        <a:lumOff val="15000"/>
                      </a:schemeClr>
                    </a:gs>
                    <a:gs pos="97000">
                      <a:srgbClr val="197600"/>
                    </a:gs>
                  </a:gsLst>
                  <a:path path="circle">
                    <a:fillToRect r="100000" b="100000"/>
                  </a:path>
                  <a:tileRect l="-100000" t="-100000"/>
                </a:gradFill>
                <a:effectLst/>
                <a:latin typeface="Aharoni" panose="02010803020104030203" pitchFamily="2" charset="-79"/>
                <a:ea typeface="+mj-ea"/>
                <a:cs typeface="Aharoni" panose="02010803020104030203" pitchFamily="2" charset="-79"/>
              </a:defRPr>
            </a:lvl1pPr>
          </a:lstStyle>
          <a:p>
            <a:r>
              <a:rPr lang="fr-FR" dirty="0" smtClean="0"/>
              <a:t>Modifiez le style du titre</a:t>
            </a:r>
            <a:endParaRPr lang="fr-FR" dirty="0"/>
          </a:p>
        </p:txBody>
      </p:sp>
      <p:pic>
        <p:nvPicPr>
          <p:cNvPr id="15" name="Picture 2" descr="Afficher l'image d'origine"/>
          <p:cNvPicPr>
            <a:picLocks noChangeAspect="1" noChangeArrowheads="1"/>
          </p:cNvPicPr>
          <p:nvPr userDrawn="1"/>
        </p:nvPicPr>
        <p:blipFill>
          <a:blip r:embed="rId4" cstate="print">
            <a:duotone>
              <a:schemeClr val="accent6">
                <a:shade val="45000"/>
                <a:satMod val="135000"/>
              </a:schemeClr>
              <a:prstClr val="white"/>
            </a:duotone>
            <a:extLst>
              <a:ext uri="{BEBA8EAE-BF5A-486C-A8C5-ECC9F3942E4B}">
                <a14:imgProps xmlns:a14="http://schemas.microsoft.com/office/drawing/2010/main">
                  <a14:imgLayer r:embed="rId5">
                    <a14:imgEffect>
                      <a14:colorTemperature colorTemp="4812"/>
                    </a14:imgEffect>
                    <a14:imgEffect>
                      <a14:brightnessContrast contrast="10000"/>
                    </a14:imgEffect>
                  </a14:imgLayer>
                </a14:imgProps>
              </a:ext>
              <a:ext uri="{28A0092B-C50C-407E-A947-70E740481C1C}">
                <a14:useLocalDpi xmlns:a14="http://schemas.microsoft.com/office/drawing/2010/main" val="0"/>
              </a:ext>
            </a:extLst>
          </a:blip>
          <a:srcRect/>
          <a:stretch>
            <a:fillRect/>
          </a:stretch>
        </p:blipFill>
        <p:spPr bwMode="auto">
          <a:xfrm>
            <a:off x="10989018" y="3370063"/>
            <a:ext cx="1077912" cy="1077912"/>
          </a:xfrm>
          <a:prstGeom prst="rect">
            <a:avLst/>
          </a:prstGeom>
          <a:noFill/>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Lst>
        </p:spPr>
      </p:pic>
      <p:sp>
        <p:nvSpPr>
          <p:cNvPr id="12" name="Espace réservé du numéro de diapositive 5"/>
          <p:cNvSpPr>
            <a:spLocks noGrp="1"/>
          </p:cNvSpPr>
          <p:nvPr>
            <p:ph type="sldNum" sz="quarter" idx="4"/>
          </p:nvPr>
        </p:nvSpPr>
        <p:spPr>
          <a:xfrm>
            <a:off x="9403931" y="173036"/>
            <a:ext cx="2743200" cy="365125"/>
          </a:xfrm>
          <a:prstGeom prst="rect">
            <a:avLst/>
          </a:prstGeom>
        </p:spPr>
        <p:txBody>
          <a:bodyPr vert="horz" lIns="91440" tIns="45720" rIns="91440" bIns="45720" rtlCol="0" anchor="ctr"/>
          <a:lstStyle>
            <a:lvl1pPr algn="r">
              <a:defRPr sz="1800">
                <a:solidFill>
                  <a:schemeClr val="tx1">
                    <a:lumMod val="75000"/>
                    <a:lumOff val="25000"/>
                  </a:schemeClr>
                </a:solidFill>
                <a:latin typeface="Nirmala UI" panose="020B0502040204020203" pitchFamily="34" charset="0"/>
                <a:cs typeface="Nirmala UI" panose="020B0502040204020203" pitchFamily="34" charset="0"/>
              </a:defRPr>
            </a:lvl1pPr>
          </a:lstStyle>
          <a:p>
            <a:fld id="{DC062FA9-FE1E-4553-BF9F-5A99BD99EA25}" type="slidenum">
              <a:rPr lang="fr-FR" smtClean="0"/>
              <a:pPr/>
              <a:t>‹N°›</a:t>
            </a:fld>
            <a:endParaRPr lang="fr-FR"/>
          </a:p>
        </p:txBody>
      </p:sp>
    </p:spTree>
    <p:extLst>
      <p:ext uri="{BB962C8B-B14F-4D97-AF65-F5344CB8AC3E}">
        <p14:creationId xmlns:p14="http://schemas.microsoft.com/office/powerpoint/2010/main" val="37007483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10" name="Rectangle 9"/>
          <p:cNvSpPr/>
          <p:nvPr userDrawn="1"/>
        </p:nvSpPr>
        <p:spPr>
          <a:xfrm>
            <a:off x="819764" y="0"/>
            <a:ext cx="11372235" cy="6858000"/>
          </a:xfrm>
          <a:prstGeom prst="rect">
            <a:avLst/>
          </a:prstGeom>
          <a:gradFill flip="none" rotWithShape="1">
            <a:gsLst>
              <a:gs pos="0">
                <a:srgbClr val="7ABC32"/>
              </a:gs>
              <a:gs pos="45000">
                <a:srgbClr val="99D35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userDrawn="1"/>
        </p:nvSpPr>
        <p:spPr>
          <a:xfrm rot="817511">
            <a:off x="1615106" y="-151199"/>
            <a:ext cx="300780" cy="7196052"/>
          </a:xfrm>
          <a:prstGeom prst="rect">
            <a:avLst/>
          </a:prstGeom>
          <a:solidFill>
            <a:srgbClr val="7ABC3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orme libre 16"/>
          <p:cNvSpPr/>
          <p:nvPr userDrawn="1"/>
        </p:nvSpPr>
        <p:spPr>
          <a:xfrm>
            <a:off x="-235975" y="0"/>
            <a:ext cx="2711245" cy="6858000"/>
          </a:xfrm>
          <a:custGeom>
            <a:avLst/>
            <a:gdLst>
              <a:gd name="connsiteX0" fmla="*/ 2706607 w 2711245"/>
              <a:gd name="connsiteY0" fmla="*/ 0 h 6858000"/>
              <a:gd name="connsiteX1" fmla="*/ 2711245 w 2711245"/>
              <a:gd name="connsiteY1" fmla="*/ 0 h 6858000"/>
              <a:gd name="connsiteX2" fmla="*/ 2711245 w 2711245"/>
              <a:gd name="connsiteY2" fmla="*/ 19481 h 6858000"/>
              <a:gd name="connsiteX3" fmla="*/ 0 w 2711245"/>
              <a:gd name="connsiteY3" fmla="*/ 0 h 6858000"/>
              <a:gd name="connsiteX4" fmla="*/ 2706607 w 2711245"/>
              <a:gd name="connsiteY4" fmla="*/ 0 h 6858000"/>
              <a:gd name="connsiteX5" fmla="*/ 1074035 w 2711245"/>
              <a:gd name="connsiteY5" fmla="*/ 6858000 h 6858000"/>
              <a:gd name="connsiteX6" fmla="*/ 0 w 271124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1245" h="6858000">
                <a:moveTo>
                  <a:pt x="2706607" y="0"/>
                </a:moveTo>
                <a:lnTo>
                  <a:pt x="2711245" y="0"/>
                </a:lnTo>
                <a:lnTo>
                  <a:pt x="2711245" y="19481"/>
                </a:lnTo>
                <a:close/>
                <a:moveTo>
                  <a:pt x="0" y="0"/>
                </a:moveTo>
                <a:lnTo>
                  <a:pt x="2706607" y="0"/>
                </a:lnTo>
                <a:lnTo>
                  <a:pt x="1074035" y="6858000"/>
                </a:lnTo>
                <a:lnTo>
                  <a:pt x="0" y="68580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pic>
        <p:nvPicPr>
          <p:cNvPr id="13" name="Image 12"/>
          <p:cNvPicPr>
            <a:picLocks noChangeAspect="1"/>
          </p:cNvPicPr>
          <p:nvPr userDrawn="1"/>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23795" y="1363924"/>
            <a:ext cx="1793911" cy="792658"/>
          </a:xfrm>
          <a:prstGeom prst="rect">
            <a:avLst/>
          </a:prstGeom>
          <a:effectLst>
            <a:innerShdw blurRad="88900" dist="38100" dir="13500000">
              <a:prstClr val="black">
                <a:alpha val="32000"/>
              </a:prstClr>
            </a:innerShdw>
          </a:effectLst>
        </p:spPr>
      </p:pic>
      <p:pic>
        <p:nvPicPr>
          <p:cNvPr id="14" name="Image 13"/>
          <p:cNvPicPr>
            <a:picLocks noChangeAspect="1"/>
          </p:cNvPicPr>
          <p:nvPr userDrawn="1"/>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18431" y="503769"/>
            <a:ext cx="1971157" cy="682205"/>
          </a:xfrm>
          <a:prstGeom prst="rect">
            <a:avLst/>
          </a:prstGeom>
          <a:effectLst>
            <a:innerShdw blurRad="88900" dist="38100" dir="13500000">
              <a:prstClr val="black">
                <a:alpha val="32000"/>
              </a:prstClr>
            </a:innerShdw>
          </a:effectLst>
        </p:spPr>
      </p:pic>
      <p:pic>
        <p:nvPicPr>
          <p:cNvPr id="15" name="Picture 2" descr="Afficher l'image d'origine"/>
          <p:cNvPicPr>
            <a:picLocks noChangeAspect="1" noChangeArrowheads="1"/>
          </p:cNvPicPr>
          <p:nvPr userDrawn="1"/>
        </p:nvPicPr>
        <p:blipFill>
          <a:blip r:embed="rId4" cstate="print">
            <a:duotone>
              <a:schemeClr val="accent6">
                <a:shade val="45000"/>
                <a:satMod val="135000"/>
              </a:schemeClr>
              <a:prstClr val="white"/>
            </a:duotone>
            <a:extLst>
              <a:ext uri="{BEBA8EAE-BF5A-486C-A8C5-ECC9F3942E4B}">
                <a14:imgProps xmlns:a14="http://schemas.microsoft.com/office/drawing/2010/main">
                  <a14:imgLayer r:embed="rId5">
                    <a14:imgEffect>
                      <a14:colorTemperature colorTemp="4812"/>
                    </a14:imgEffect>
                    <a14:imgEffect>
                      <a14:brightnessContrast contrast="10000"/>
                    </a14:imgEffect>
                  </a14:imgLayer>
                </a14:imgProps>
              </a:ext>
              <a:ext uri="{28A0092B-C50C-407E-A947-70E740481C1C}">
                <a14:useLocalDpi xmlns:a14="http://schemas.microsoft.com/office/drawing/2010/main" val="0"/>
              </a:ext>
            </a:extLst>
          </a:blip>
          <a:srcRect/>
          <a:stretch>
            <a:fillRect/>
          </a:stretch>
        </p:blipFill>
        <p:spPr bwMode="auto">
          <a:xfrm>
            <a:off x="462744" y="2483658"/>
            <a:ext cx="1077912" cy="1077912"/>
          </a:xfrm>
          <a:prstGeom prst="rect">
            <a:avLst/>
          </a:prstGeom>
          <a:noFill/>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Lst>
        </p:spPr>
      </p:pic>
      <p:sp>
        <p:nvSpPr>
          <p:cNvPr id="18" name="Espace réservé du numéro de diapositive 5"/>
          <p:cNvSpPr>
            <a:spLocks noGrp="1"/>
          </p:cNvSpPr>
          <p:nvPr>
            <p:ph type="sldNum" sz="quarter" idx="4"/>
          </p:nvPr>
        </p:nvSpPr>
        <p:spPr>
          <a:xfrm>
            <a:off x="-1" y="53274"/>
            <a:ext cx="771753" cy="450495"/>
          </a:xfrm>
          <a:prstGeom prst="rect">
            <a:avLst/>
          </a:prstGeom>
        </p:spPr>
        <p:txBody>
          <a:bodyPr vert="horz" lIns="91440" tIns="45720" rIns="91440" bIns="45720" rtlCol="0" anchor="ctr"/>
          <a:lstStyle>
            <a:lvl1pPr algn="r">
              <a:defRPr sz="1800">
                <a:solidFill>
                  <a:schemeClr val="tx1">
                    <a:lumMod val="75000"/>
                    <a:lumOff val="25000"/>
                  </a:schemeClr>
                </a:solidFill>
                <a:latin typeface="Nirmala UI" panose="020B0502040204020203" pitchFamily="34" charset="0"/>
                <a:cs typeface="Nirmala UI" panose="020B0502040204020203" pitchFamily="34" charset="0"/>
              </a:defRPr>
            </a:lvl1pPr>
          </a:lstStyle>
          <a:p>
            <a:fld id="{DC062FA9-FE1E-4553-BF9F-5A99BD99EA25}" type="slidenum">
              <a:rPr lang="fr-FR" smtClean="0"/>
              <a:pPr/>
              <a:t>‹N°›</a:t>
            </a:fld>
            <a:endParaRPr lang="fr-FR"/>
          </a:p>
        </p:txBody>
      </p:sp>
    </p:spTree>
    <p:extLst>
      <p:ext uri="{BB962C8B-B14F-4D97-AF65-F5344CB8AC3E}">
        <p14:creationId xmlns:p14="http://schemas.microsoft.com/office/powerpoint/2010/main" val="18822929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re et contenu">
    <p:bg>
      <p:bgPr>
        <a:solidFill>
          <a:srgbClr val="2BA1F1"/>
        </a:solidFill>
        <a:effectLst/>
      </p:bgPr>
    </p:bg>
    <p:spTree>
      <p:nvGrpSpPr>
        <p:cNvPr id="1" name=""/>
        <p:cNvGrpSpPr/>
        <p:nvPr/>
      </p:nvGrpSpPr>
      <p:grpSpPr>
        <a:xfrm>
          <a:off x="0" y="0"/>
          <a:ext cx="0" cy="0"/>
          <a:chOff x="0" y="0"/>
          <a:chExt cx="0" cy="0"/>
        </a:xfrm>
      </p:grpSpPr>
      <p:sp>
        <p:nvSpPr>
          <p:cNvPr id="10" name="Rectangle 9"/>
          <p:cNvSpPr/>
          <p:nvPr userDrawn="1"/>
        </p:nvSpPr>
        <p:spPr>
          <a:xfrm>
            <a:off x="9639300" y="0"/>
            <a:ext cx="2552700" cy="6858000"/>
          </a:xfrm>
          <a:prstGeom prst="rect">
            <a:avLst/>
          </a:prstGeom>
          <a:solidFill>
            <a:srgbClr val="2BA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Picture 2" descr="Afficher l'image d'origine"/>
          <p:cNvPicPr>
            <a:picLocks noChangeAspect="1" noChangeArrowheads="1"/>
          </p:cNvPicPr>
          <p:nvPr userDrawn="1"/>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4812"/>
                    </a14:imgEffect>
                    <a14:imgEffect>
                      <a14:brightnessContrast contrast="10000"/>
                    </a14:imgEffect>
                  </a14:imgLayer>
                </a14:imgProps>
              </a:ext>
              <a:ext uri="{28A0092B-C50C-407E-A947-70E740481C1C}">
                <a14:useLocalDpi xmlns:a14="http://schemas.microsoft.com/office/drawing/2010/main" val="0"/>
              </a:ext>
            </a:extLst>
          </a:blip>
          <a:srcRect/>
          <a:stretch>
            <a:fillRect/>
          </a:stretch>
        </p:blipFill>
        <p:spPr bwMode="auto">
          <a:xfrm>
            <a:off x="10989018" y="3370063"/>
            <a:ext cx="1077912" cy="1077912"/>
          </a:xfrm>
          <a:prstGeom prst="rect">
            <a:avLst/>
          </a:prstGeom>
          <a:noFill/>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Lst>
        </p:spPr>
      </p:pic>
      <p:pic>
        <p:nvPicPr>
          <p:cNvPr id="3" name="Image 2"/>
          <p:cNvPicPr>
            <a:picLocks noChangeAspect="1"/>
          </p:cNvPicPr>
          <p:nvPr userDrawn="1"/>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296491" y="4703269"/>
            <a:ext cx="1793911" cy="792658"/>
          </a:xfrm>
          <a:prstGeom prst="rect">
            <a:avLst/>
          </a:prstGeom>
          <a:effectLst>
            <a:innerShdw blurRad="88900" dist="38100" dir="13500000">
              <a:prstClr val="black">
                <a:alpha val="32000"/>
              </a:prstClr>
            </a:innerShdw>
          </a:effectLst>
        </p:spPr>
      </p:pic>
      <p:pic>
        <p:nvPicPr>
          <p:cNvPr id="4" name="Image 3"/>
          <p:cNvPicPr>
            <a:picLocks noChangeAspect="1"/>
          </p:cNvPicPr>
          <p:nvPr userDrawn="1"/>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220843" y="5666620"/>
            <a:ext cx="1971157" cy="682205"/>
          </a:xfrm>
          <a:prstGeom prst="rect">
            <a:avLst/>
          </a:prstGeom>
          <a:effectLst>
            <a:innerShdw blurRad="88900" dist="38100" dir="13500000">
              <a:prstClr val="black">
                <a:alpha val="32000"/>
              </a:prstClr>
            </a:innerShdw>
          </a:effectLst>
        </p:spPr>
      </p:pic>
      <p:sp>
        <p:nvSpPr>
          <p:cNvPr id="11" name="Rectangle 10"/>
          <p:cNvSpPr/>
          <p:nvPr userDrawn="1"/>
        </p:nvSpPr>
        <p:spPr>
          <a:xfrm rot="817511">
            <a:off x="10510841" y="-151199"/>
            <a:ext cx="300780" cy="7196052"/>
          </a:xfrm>
          <a:prstGeom prst="rect">
            <a:avLst/>
          </a:prstGeom>
          <a:solidFill>
            <a:srgbClr val="1092EA"/>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8"/>
          <p:cNvSpPr/>
          <p:nvPr userDrawn="1"/>
        </p:nvSpPr>
        <p:spPr>
          <a:xfrm>
            <a:off x="0" y="17827"/>
            <a:ext cx="11353800" cy="6858000"/>
          </a:xfrm>
          <a:custGeom>
            <a:avLst/>
            <a:gdLst>
              <a:gd name="connsiteX0" fmla="*/ 11653838 w 11658600"/>
              <a:gd name="connsiteY0" fmla="*/ 0 h 6946900"/>
              <a:gd name="connsiteX1" fmla="*/ 11658600 w 11658600"/>
              <a:gd name="connsiteY1" fmla="*/ 0 h 6946900"/>
              <a:gd name="connsiteX2" fmla="*/ 11658600 w 11658600"/>
              <a:gd name="connsiteY2" fmla="*/ 19733 h 6946900"/>
              <a:gd name="connsiteX3" fmla="*/ 0 w 11658600"/>
              <a:gd name="connsiteY3" fmla="*/ 0 h 6946900"/>
              <a:gd name="connsiteX4" fmla="*/ 11653838 w 11658600"/>
              <a:gd name="connsiteY4" fmla="*/ 0 h 6946900"/>
              <a:gd name="connsiteX5" fmla="*/ 9977438 w 11658600"/>
              <a:gd name="connsiteY5" fmla="*/ 6946900 h 6946900"/>
              <a:gd name="connsiteX6" fmla="*/ 0 w 11658600"/>
              <a:gd name="connsiteY6" fmla="*/ 6946900 h 694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0" h="6946900">
                <a:moveTo>
                  <a:pt x="11653838" y="0"/>
                </a:moveTo>
                <a:lnTo>
                  <a:pt x="11658600" y="0"/>
                </a:lnTo>
                <a:lnTo>
                  <a:pt x="11658600" y="19733"/>
                </a:lnTo>
                <a:close/>
                <a:moveTo>
                  <a:pt x="0" y="0"/>
                </a:moveTo>
                <a:lnTo>
                  <a:pt x="11653838" y="0"/>
                </a:lnTo>
                <a:lnTo>
                  <a:pt x="9977438" y="6946900"/>
                </a:lnTo>
                <a:lnTo>
                  <a:pt x="0" y="69469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145631" y="132895"/>
            <a:ext cx="10515600" cy="810533"/>
          </a:xfrm>
          <a:prstGeom prst="rect">
            <a:avLst/>
          </a:prstGeom>
        </p:spPr>
        <p:txBody>
          <a:bodyPr>
            <a:normAutofit/>
          </a:bodyPr>
          <a:lstStyle>
            <a:lvl1pPr>
              <a:defRPr lang="fr-FR" sz="4400" b="1" u="sng" kern="1200" cap="all" baseline="0" dirty="0">
                <a:ln>
                  <a:noFill/>
                </a:ln>
                <a:gradFill flip="none" rotWithShape="1">
                  <a:gsLst>
                    <a:gs pos="25000">
                      <a:schemeClr val="tx1">
                        <a:lumMod val="85000"/>
                        <a:lumOff val="15000"/>
                      </a:schemeClr>
                    </a:gs>
                    <a:gs pos="97000">
                      <a:srgbClr val="002E96"/>
                    </a:gs>
                  </a:gsLst>
                  <a:path path="circle">
                    <a:fillToRect r="100000" b="100000"/>
                  </a:path>
                  <a:tileRect l="-100000" t="-100000"/>
                </a:gradFill>
                <a:effectLst/>
                <a:latin typeface="Aharoni" panose="02010803020104030203" pitchFamily="2" charset="-79"/>
                <a:ea typeface="+mj-ea"/>
                <a:cs typeface="Aharoni" panose="02010803020104030203" pitchFamily="2" charset="-79"/>
              </a:defRPr>
            </a:lvl1pPr>
          </a:lstStyle>
          <a:p>
            <a:r>
              <a:rPr lang="fr-FR" dirty="0" smtClean="0"/>
              <a:t>Modifiez le style du titre</a:t>
            </a:r>
            <a:endParaRPr lang="fr-FR" dirty="0"/>
          </a:p>
        </p:txBody>
      </p:sp>
      <p:sp>
        <p:nvSpPr>
          <p:cNvPr id="13" name="Espace réservé du numéro de diapositive 5"/>
          <p:cNvSpPr>
            <a:spLocks noGrp="1"/>
          </p:cNvSpPr>
          <p:nvPr>
            <p:ph type="sldNum" sz="quarter" idx="4"/>
          </p:nvPr>
        </p:nvSpPr>
        <p:spPr>
          <a:xfrm>
            <a:off x="9403931" y="173036"/>
            <a:ext cx="2743200" cy="365125"/>
          </a:xfrm>
          <a:prstGeom prst="rect">
            <a:avLst/>
          </a:prstGeom>
        </p:spPr>
        <p:txBody>
          <a:bodyPr vert="horz" lIns="91440" tIns="45720" rIns="91440" bIns="45720" rtlCol="0" anchor="ctr"/>
          <a:lstStyle>
            <a:lvl1pPr algn="r">
              <a:defRPr sz="1800">
                <a:solidFill>
                  <a:schemeClr val="tx1">
                    <a:lumMod val="75000"/>
                    <a:lumOff val="25000"/>
                  </a:schemeClr>
                </a:solidFill>
                <a:latin typeface="Nirmala UI" panose="020B0502040204020203" pitchFamily="34" charset="0"/>
                <a:cs typeface="Nirmala UI" panose="020B0502040204020203" pitchFamily="34" charset="0"/>
              </a:defRPr>
            </a:lvl1pPr>
          </a:lstStyle>
          <a:p>
            <a:fld id="{DC062FA9-FE1E-4553-BF9F-5A99BD99EA25}" type="slidenum">
              <a:rPr lang="fr-FR" smtClean="0"/>
              <a:pPr/>
              <a:t>‹N°›</a:t>
            </a:fld>
            <a:endParaRPr lang="fr-FR"/>
          </a:p>
        </p:txBody>
      </p:sp>
    </p:spTree>
    <p:extLst>
      <p:ext uri="{BB962C8B-B14F-4D97-AF65-F5344CB8AC3E}">
        <p14:creationId xmlns:p14="http://schemas.microsoft.com/office/powerpoint/2010/main" val="9325095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re et contenu">
    <p:spTree>
      <p:nvGrpSpPr>
        <p:cNvPr id="1" name=""/>
        <p:cNvGrpSpPr/>
        <p:nvPr/>
      </p:nvGrpSpPr>
      <p:grpSpPr>
        <a:xfrm>
          <a:off x="0" y="0"/>
          <a:ext cx="0" cy="0"/>
          <a:chOff x="0" y="0"/>
          <a:chExt cx="0" cy="0"/>
        </a:xfrm>
      </p:grpSpPr>
      <p:sp>
        <p:nvSpPr>
          <p:cNvPr id="10" name="Rectangle 9"/>
          <p:cNvSpPr/>
          <p:nvPr userDrawn="1"/>
        </p:nvSpPr>
        <p:spPr>
          <a:xfrm>
            <a:off x="819764" y="0"/>
            <a:ext cx="11372235" cy="6858000"/>
          </a:xfrm>
          <a:prstGeom prst="rect">
            <a:avLst/>
          </a:prstGeom>
          <a:gradFill flip="none" rotWithShape="1">
            <a:gsLst>
              <a:gs pos="0">
                <a:srgbClr val="1092EA"/>
              </a:gs>
              <a:gs pos="45000">
                <a:srgbClr val="62B9F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userDrawn="1"/>
        </p:nvSpPr>
        <p:spPr>
          <a:xfrm rot="817511">
            <a:off x="1615106" y="-151199"/>
            <a:ext cx="300780" cy="7196052"/>
          </a:xfrm>
          <a:prstGeom prst="rect">
            <a:avLst/>
          </a:prstGeom>
          <a:solidFill>
            <a:srgbClr val="1092EA"/>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orme libre 16"/>
          <p:cNvSpPr/>
          <p:nvPr userDrawn="1"/>
        </p:nvSpPr>
        <p:spPr>
          <a:xfrm>
            <a:off x="-235975" y="0"/>
            <a:ext cx="2711245" cy="6858000"/>
          </a:xfrm>
          <a:custGeom>
            <a:avLst/>
            <a:gdLst>
              <a:gd name="connsiteX0" fmla="*/ 2706607 w 2711245"/>
              <a:gd name="connsiteY0" fmla="*/ 0 h 6858000"/>
              <a:gd name="connsiteX1" fmla="*/ 2711245 w 2711245"/>
              <a:gd name="connsiteY1" fmla="*/ 0 h 6858000"/>
              <a:gd name="connsiteX2" fmla="*/ 2711245 w 2711245"/>
              <a:gd name="connsiteY2" fmla="*/ 19481 h 6858000"/>
              <a:gd name="connsiteX3" fmla="*/ 0 w 2711245"/>
              <a:gd name="connsiteY3" fmla="*/ 0 h 6858000"/>
              <a:gd name="connsiteX4" fmla="*/ 2706607 w 2711245"/>
              <a:gd name="connsiteY4" fmla="*/ 0 h 6858000"/>
              <a:gd name="connsiteX5" fmla="*/ 1074035 w 2711245"/>
              <a:gd name="connsiteY5" fmla="*/ 6858000 h 6858000"/>
              <a:gd name="connsiteX6" fmla="*/ 0 w 271124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1245" h="6858000">
                <a:moveTo>
                  <a:pt x="2706607" y="0"/>
                </a:moveTo>
                <a:lnTo>
                  <a:pt x="2711245" y="0"/>
                </a:lnTo>
                <a:lnTo>
                  <a:pt x="2711245" y="19481"/>
                </a:lnTo>
                <a:close/>
                <a:moveTo>
                  <a:pt x="0" y="0"/>
                </a:moveTo>
                <a:lnTo>
                  <a:pt x="2706607" y="0"/>
                </a:lnTo>
                <a:lnTo>
                  <a:pt x="1074035" y="6858000"/>
                </a:lnTo>
                <a:lnTo>
                  <a:pt x="0" y="68580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pic>
        <p:nvPicPr>
          <p:cNvPr id="9" name="Image 8"/>
          <p:cNvPicPr>
            <a:picLocks noChangeAspect="1"/>
          </p:cNvPicPr>
          <p:nvPr userDrawn="1"/>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73397" y="1205803"/>
            <a:ext cx="1793911" cy="792658"/>
          </a:xfrm>
          <a:prstGeom prst="rect">
            <a:avLst/>
          </a:prstGeom>
          <a:effectLst>
            <a:innerShdw blurRad="88900" dist="38100" dir="13500000">
              <a:prstClr val="black">
                <a:alpha val="32000"/>
              </a:prstClr>
            </a:innerShdw>
          </a:effectLst>
        </p:spPr>
      </p:pic>
      <p:pic>
        <p:nvPicPr>
          <p:cNvPr id="8" name="Picture 2" descr="Afficher l'image d'origine"/>
          <p:cNvPicPr>
            <a:picLocks noChangeAspect="1" noChangeArrowheads="1"/>
          </p:cNvPicPr>
          <p:nvPr userDrawn="1"/>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4812"/>
                    </a14:imgEffect>
                    <a14:imgEffect>
                      <a14:brightnessContrast contrast="10000"/>
                    </a14:imgEffect>
                  </a14:imgLayer>
                </a14:imgProps>
              </a:ext>
              <a:ext uri="{28A0092B-C50C-407E-A947-70E740481C1C}">
                <a14:useLocalDpi xmlns:a14="http://schemas.microsoft.com/office/drawing/2010/main" val="0"/>
              </a:ext>
            </a:extLst>
          </a:blip>
          <a:srcRect/>
          <a:stretch>
            <a:fillRect/>
          </a:stretch>
        </p:blipFill>
        <p:spPr bwMode="auto">
          <a:xfrm>
            <a:off x="531397" y="2320848"/>
            <a:ext cx="1077912" cy="1077912"/>
          </a:xfrm>
          <a:prstGeom prst="rect">
            <a:avLst/>
          </a:prstGeom>
          <a:noFill/>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Lst>
        </p:spPr>
      </p:pic>
      <p:pic>
        <p:nvPicPr>
          <p:cNvPr id="12" name="Image 11"/>
          <p:cNvPicPr>
            <a:picLocks noChangeAspect="1"/>
          </p:cNvPicPr>
          <p:nvPr userDrawn="1"/>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8034" y="360154"/>
            <a:ext cx="1971157" cy="682205"/>
          </a:xfrm>
          <a:prstGeom prst="rect">
            <a:avLst/>
          </a:prstGeom>
          <a:effectLst>
            <a:innerShdw blurRad="88900" dist="38100" dir="13500000">
              <a:prstClr val="black">
                <a:alpha val="32000"/>
              </a:prstClr>
            </a:innerShdw>
          </a:effectLst>
        </p:spPr>
      </p:pic>
      <p:sp>
        <p:nvSpPr>
          <p:cNvPr id="19" name="Espace réservé du numéro de diapositive 5"/>
          <p:cNvSpPr txBox="1">
            <a:spLocks/>
          </p:cNvSpPr>
          <p:nvPr userDrawn="1"/>
        </p:nvSpPr>
        <p:spPr>
          <a:xfrm>
            <a:off x="-1" y="53274"/>
            <a:ext cx="771753" cy="450495"/>
          </a:xfrm>
          <a:prstGeom prst="rect">
            <a:avLst/>
          </a:prstGeom>
        </p:spPr>
        <p:txBody>
          <a:bodyPr vert="horz" lIns="91440" tIns="45720" rIns="91440" bIns="45720" rtlCol="0" anchor="ctr"/>
          <a:lstStyle>
            <a:defPPr>
              <a:defRPr lang="fr-FR"/>
            </a:defPPr>
            <a:lvl1pPr marL="0" algn="r" defTabSz="914400" rtl="0" eaLnBrk="1" latinLnBrk="0" hangingPunct="1">
              <a:defRPr sz="1800" kern="1200">
                <a:solidFill>
                  <a:schemeClr val="tx1">
                    <a:tint val="75000"/>
                  </a:schemeClr>
                </a:solidFill>
                <a:latin typeface="Nirmala UI" panose="020B0502040204020203" pitchFamily="34" charset="0"/>
                <a:ea typeface="+mn-ea"/>
                <a:cs typeface="Nirmala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C062FA9-FE1E-4553-BF9F-5A99BD99EA25}" type="slidenum">
              <a:rPr lang="fr-FR" smtClean="0">
                <a:solidFill>
                  <a:schemeClr val="tx1">
                    <a:lumMod val="75000"/>
                    <a:lumOff val="25000"/>
                  </a:schemeClr>
                </a:solidFill>
              </a:rPr>
              <a:pPr/>
              <a:t>‹N°›</a:t>
            </a:fld>
            <a:endParaRPr lang="fr-FR" dirty="0">
              <a:solidFill>
                <a:schemeClr val="tx1">
                  <a:lumMod val="75000"/>
                  <a:lumOff val="25000"/>
                </a:schemeClr>
              </a:solidFill>
            </a:endParaRPr>
          </a:p>
        </p:txBody>
      </p:sp>
    </p:spTree>
    <p:extLst>
      <p:ext uri="{BB962C8B-B14F-4D97-AF65-F5344CB8AC3E}">
        <p14:creationId xmlns:p14="http://schemas.microsoft.com/office/powerpoint/2010/main" val="86662962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2867304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203679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21211543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 name="Espace réservé du numéro de diapositive 5"/>
          <p:cNvSpPr>
            <a:spLocks noGrp="1"/>
          </p:cNvSpPr>
          <p:nvPr>
            <p:ph type="sldNum" sz="quarter" idx="4"/>
          </p:nvPr>
        </p:nvSpPr>
        <p:spPr>
          <a:xfrm>
            <a:off x="9403931" y="173036"/>
            <a:ext cx="2743200" cy="365125"/>
          </a:xfrm>
          <a:prstGeom prst="rect">
            <a:avLst/>
          </a:prstGeom>
        </p:spPr>
        <p:txBody>
          <a:bodyPr vert="horz" lIns="91440" tIns="45720" rIns="91440" bIns="45720" rtlCol="0" anchor="ctr"/>
          <a:lstStyle>
            <a:lvl1pPr algn="r">
              <a:defRPr sz="1800">
                <a:solidFill>
                  <a:schemeClr val="tx1">
                    <a:tint val="75000"/>
                  </a:schemeClr>
                </a:solidFill>
                <a:latin typeface="Nirmala UI" panose="020B0502040204020203" pitchFamily="34" charset="0"/>
                <a:cs typeface="Nirmala UI" panose="020B0502040204020203" pitchFamily="34" charset="0"/>
              </a:defRPr>
            </a:lvl1pPr>
          </a:lstStyle>
          <a:p>
            <a:fld id="{DC062FA9-FE1E-4553-BF9F-5A99BD99EA25}" type="slidenum">
              <a:rPr lang="fr-FR" smtClean="0"/>
              <a:pPr/>
              <a:t>‹N°›</a:t>
            </a:fld>
            <a:endParaRPr lang="fr-FR"/>
          </a:p>
        </p:txBody>
      </p:sp>
    </p:spTree>
    <p:extLst>
      <p:ext uri="{BB962C8B-B14F-4D97-AF65-F5344CB8AC3E}">
        <p14:creationId xmlns:p14="http://schemas.microsoft.com/office/powerpoint/2010/main" val="2005870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2" r:id="rId5"/>
    <p:sldLayoutId id="2147483654" r:id="rId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Aharoni" panose="02010803020104030203" pitchFamily="2" charset="-79"/>
          <a:ea typeface="+mj-ea"/>
          <a:cs typeface="Aharoni" panose="02010803020104030203" pitchFamily="2"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62FA9-FE1E-4553-BF9F-5A99BD99EA25}" type="slidenum">
              <a:rPr lang="fr-FR" smtClean="0"/>
              <a:t>‹N°›</a:t>
            </a:fld>
            <a:endParaRPr lang="fr-FR"/>
          </a:p>
        </p:txBody>
      </p:sp>
    </p:spTree>
    <p:extLst>
      <p:ext uri="{BB962C8B-B14F-4D97-AF65-F5344CB8AC3E}">
        <p14:creationId xmlns:p14="http://schemas.microsoft.com/office/powerpoint/2010/main" val="2551883774"/>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998372" y="3291260"/>
            <a:ext cx="3849977" cy="1569660"/>
          </a:xfrm>
          <a:prstGeom prst="rect">
            <a:avLst/>
          </a:prstGeom>
          <a:noFill/>
        </p:spPr>
        <p:txBody>
          <a:bodyPr wrap="square" rtlCol="0">
            <a:spAutoFit/>
          </a:bodyPr>
          <a:lstStyle/>
          <a:p>
            <a:pPr algn="ctr"/>
            <a:r>
              <a:rPr lang="fr-FR" sz="9600" b="1" dirty="0" err="1" smtClean="0">
                <a:solidFill>
                  <a:srgbClr val="FFC000"/>
                </a:solidFill>
                <a:effectLst>
                  <a:outerShdw blurRad="63500" dist="50800" dir="2400000" algn="tl">
                    <a:srgbClr val="000000">
                      <a:alpha val="40000"/>
                    </a:srgbClr>
                  </a:outerShdw>
                </a:effectLst>
                <a:latin typeface="Aharoni" panose="02010803020104030203" pitchFamily="2" charset="-79"/>
                <a:ea typeface="Kozuka Gothic Pro L" panose="020B0200000000000000" pitchFamily="34" charset="-128"/>
                <a:cs typeface="Aharoni" panose="02010803020104030203" pitchFamily="2" charset="-79"/>
              </a:rPr>
              <a:t>While</a:t>
            </a:r>
            <a:endParaRPr lang="fr-FR" sz="8000" b="1" dirty="0">
              <a:solidFill>
                <a:srgbClr val="FFC000"/>
              </a:solidFill>
              <a:effectLst>
                <a:outerShdw blurRad="63500" dist="50800" dir="2400000" algn="tl">
                  <a:srgbClr val="000000">
                    <a:alpha val="40000"/>
                  </a:srgbClr>
                </a:outerShdw>
              </a:effectLst>
              <a:latin typeface="Aharoni" panose="02010803020104030203" pitchFamily="2" charset="-79"/>
              <a:ea typeface="Kozuka Gothic Pro L" panose="020B0200000000000000" pitchFamily="34" charset="-128"/>
              <a:cs typeface="Aharoni" panose="02010803020104030203" pitchFamily="2" charset="-79"/>
            </a:endParaRPr>
          </a:p>
        </p:txBody>
      </p:sp>
      <p:sp>
        <p:nvSpPr>
          <p:cNvPr id="7" name="ZoneTexte 6"/>
          <p:cNvSpPr txBox="1"/>
          <p:nvPr/>
        </p:nvSpPr>
        <p:spPr>
          <a:xfrm>
            <a:off x="7046623" y="4609490"/>
            <a:ext cx="1546340" cy="1569660"/>
          </a:xfrm>
          <a:prstGeom prst="rect">
            <a:avLst/>
          </a:prstGeom>
          <a:noFill/>
        </p:spPr>
        <p:txBody>
          <a:bodyPr wrap="square" rtlCol="0">
            <a:spAutoFit/>
          </a:bodyPr>
          <a:lstStyle/>
          <a:p>
            <a:pPr algn="ctr"/>
            <a:r>
              <a:rPr lang="fr-FR" sz="9600" b="1" dirty="0" smtClean="0">
                <a:solidFill>
                  <a:schemeClr val="bg1"/>
                </a:solidFill>
                <a:effectLst>
                  <a:outerShdw blurRad="63500" dist="50800" dir="2400000" algn="tl">
                    <a:srgbClr val="000000">
                      <a:alpha val="40000"/>
                    </a:srgbClr>
                  </a:outerShdw>
                </a:effectLst>
                <a:latin typeface="Aharoni" panose="02010803020104030203" pitchFamily="2" charset="-79"/>
                <a:ea typeface="Kozuka Gothic Pro L" panose="020B0200000000000000" pitchFamily="34" charset="-128"/>
                <a:cs typeface="Aharoni" panose="02010803020104030203" pitchFamily="2" charset="-79"/>
              </a:rPr>
              <a:t>C#</a:t>
            </a:r>
            <a:endParaRPr lang="fr-FR" sz="8000" b="1" dirty="0">
              <a:solidFill>
                <a:schemeClr val="bg1"/>
              </a:solidFill>
              <a:effectLst>
                <a:outerShdw blurRad="63500" dist="50800" dir="2400000" algn="tl">
                  <a:srgbClr val="000000">
                    <a:alpha val="40000"/>
                  </a:srgbClr>
                </a:outerShdw>
              </a:effectLst>
              <a:latin typeface="Aharoni" panose="02010803020104030203" pitchFamily="2" charset="-79"/>
              <a:ea typeface="Kozuka Gothic Pro L" panose="020B0200000000000000" pitchFamily="34" charset="-128"/>
              <a:cs typeface="Aharoni" panose="02010803020104030203" pitchFamily="2" charset="-79"/>
            </a:endParaRPr>
          </a:p>
        </p:txBody>
      </p:sp>
      <p:sp>
        <p:nvSpPr>
          <p:cNvPr id="8" name="ZoneTexte 7"/>
          <p:cNvSpPr txBox="1"/>
          <p:nvPr/>
        </p:nvSpPr>
        <p:spPr>
          <a:xfrm>
            <a:off x="7003759" y="2263511"/>
            <a:ext cx="4386266" cy="984885"/>
          </a:xfrm>
          <a:prstGeom prst="rect">
            <a:avLst/>
          </a:prstGeom>
          <a:noFill/>
        </p:spPr>
        <p:txBody>
          <a:bodyPr wrap="square" rtlCol="0">
            <a:spAutoFit/>
          </a:bodyPr>
          <a:lstStyle/>
          <a:p>
            <a:pPr algn="ctr"/>
            <a:r>
              <a:rPr lang="fr-FR" sz="5800" b="1" dirty="0" smtClean="0">
                <a:solidFill>
                  <a:schemeClr val="tx1">
                    <a:lumMod val="75000"/>
                    <a:lumOff val="25000"/>
                  </a:schemeClr>
                </a:solidFill>
                <a:effectLst>
                  <a:outerShdw blurRad="38100" dist="38100" dir="2700000" algn="tl">
                    <a:srgbClr val="000000">
                      <a:alpha val="43137"/>
                    </a:srgbClr>
                  </a:outerShdw>
                </a:effectLst>
                <a:latin typeface="Microsoft PhagsPa" panose="020B0502040204020203" pitchFamily="34" charset="0"/>
                <a:ea typeface="Kozuka Gothic Pro L" panose="020B0200000000000000" pitchFamily="34" charset="-128"/>
              </a:rPr>
              <a:t>compilateur</a:t>
            </a:r>
          </a:p>
        </p:txBody>
      </p:sp>
      <p:sp>
        <p:nvSpPr>
          <p:cNvPr id="2" name="ZoneTexte 1"/>
          <p:cNvSpPr txBox="1"/>
          <p:nvPr/>
        </p:nvSpPr>
        <p:spPr>
          <a:xfrm>
            <a:off x="1014413" y="761241"/>
            <a:ext cx="5433073" cy="984885"/>
          </a:xfrm>
          <a:prstGeom prst="rect">
            <a:avLst/>
          </a:prstGeom>
          <a:noFill/>
        </p:spPr>
        <p:txBody>
          <a:bodyPr wrap="square" rtlCol="0">
            <a:spAutoFit/>
          </a:bodyPr>
          <a:lstStyle/>
          <a:p>
            <a:pPr algn="r"/>
            <a:r>
              <a:rPr lang="fr-FR" sz="5800" b="1" dirty="0" smtClean="0">
                <a:solidFill>
                  <a:schemeClr val="tx1">
                    <a:lumMod val="75000"/>
                    <a:lumOff val="25000"/>
                  </a:schemeClr>
                </a:solidFill>
                <a:effectLst>
                  <a:outerShdw blurRad="38100" dist="38100" dir="2700000" algn="tl">
                    <a:srgbClr val="000000">
                      <a:alpha val="43137"/>
                    </a:srgbClr>
                  </a:outerShdw>
                </a:effectLst>
                <a:latin typeface="Microsoft PhagsPa" panose="020B0502040204020203" pitchFamily="34" charset="0"/>
                <a:ea typeface="Kozuka Gothic Pro L" panose="020B0200000000000000" pitchFamily="34" charset="-128"/>
              </a:rPr>
              <a:t>Démonstration</a:t>
            </a:r>
          </a:p>
        </p:txBody>
      </p:sp>
      <p:sp>
        <p:nvSpPr>
          <p:cNvPr id="9" name="ZoneTexte 8"/>
          <p:cNvSpPr txBox="1"/>
          <p:nvPr/>
        </p:nvSpPr>
        <p:spPr>
          <a:xfrm>
            <a:off x="1381126" y="1670283"/>
            <a:ext cx="4495798" cy="861774"/>
          </a:xfrm>
          <a:prstGeom prst="rect">
            <a:avLst/>
          </a:prstGeom>
          <a:noFill/>
        </p:spPr>
        <p:txBody>
          <a:bodyPr wrap="square" rtlCol="0">
            <a:spAutoFit/>
          </a:bodyPr>
          <a:lstStyle/>
          <a:p>
            <a:pPr algn="r"/>
            <a:r>
              <a:rPr lang="fr-FR" sz="5000" b="1" dirty="0" smtClean="0">
                <a:solidFill>
                  <a:schemeClr val="tx1">
                    <a:lumMod val="75000"/>
                    <a:lumOff val="25000"/>
                  </a:schemeClr>
                </a:solidFill>
                <a:effectLst>
                  <a:outerShdw blurRad="38100" dist="38100" dir="2700000" algn="tl">
                    <a:srgbClr val="000000">
                      <a:alpha val="43137"/>
                    </a:srgbClr>
                  </a:outerShdw>
                </a:effectLst>
                <a:latin typeface="Microsoft PhagsPa" panose="020B0502040204020203" pitchFamily="34" charset="0"/>
                <a:ea typeface="Kozuka Gothic Pro L" panose="020B0200000000000000" pitchFamily="34" charset="-128"/>
              </a:rPr>
              <a:t>du</a:t>
            </a:r>
            <a:endParaRPr lang="fr-FR" sz="5000" b="1" dirty="0" smtClean="0">
              <a:solidFill>
                <a:schemeClr val="tx1">
                  <a:lumMod val="75000"/>
                  <a:lumOff val="25000"/>
                </a:schemeClr>
              </a:solidFill>
              <a:effectLst>
                <a:outerShdw blurRad="38100" dist="38100" dir="2700000" algn="tl">
                  <a:srgbClr val="000000">
                    <a:alpha val="43137"/>
                  </a:srgbClr>
                </a:outerShdw>
              </a:effectLst>
              <a:latin typeface="Microsoft PhagsPa" panose="020B0502040204020203" pitchFamily="34" charset="0"/>
              <a:ea typeface="Kozuka Gothic Pro L" panose="020B0200000000000000" pitchFamily="34" charset="-128"/>
            </a:endParaRPr>
          </a:p>
        </p:txBody>
      </p:sp>
    </p:spTree>
    <p:extLst>
      <p:ext uri="{BB962C8B-B14F-4D97-AF65-F5344CB8AC3E}">
        <p14:creationId xmlns:p14="http://schemas.microsoft.com/office/powerpoint/2010/main" val="281100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35" presetClass="path" presetSubtype="0" accel="50000" decel="50000" fill="hold" grpId="0" nodeType="withEffect">
                                  <p:stCondLst>
                                    <p:cond delay="0"/>
                                  </p:stCondLst>
                                  <p:childTnLst>
                                    <p:animMotion origin="layout" path="M 4.16667E-7 -3.7037E-7 L 0.29883 -3.7037E-7 " pathEditMode="relative" rAng="0" ptsTypes="AA">
                                      <p:cBhvr>
                                        <p:cTn id="9" dur="1500" spd="-100000" fill="hold"/>
                                        <p:tgtEl>
                                          <p:spTgt spid="2"/>
                                        </p:tgtEl>
                                        <p:attrNameLst>
                                          <p:attrName>ppt_x</p:attrName>
                                          <p:attrName>ppt_y</p:attrName>
                                        </p:attrNameLst>
                                      </p:cBhvr>
                                      <p:rCtr x="14935" y="0"/>
                                    </p:animMotion>
                                  </p:childTnLst>
                                </p:cTn>
                              </p:par>
                              <p:par>
                                <p:cTn id="10" presetID="10" presetClass="entr" presetSubtype="0" fill="hold" grpId="1" nodeType="withEffect">
                                  <p:stCondLst>
                                    <p:cond delay="12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35" presetClass="path" presetSubtype="0" accel="50000" decel="50000" fill="hold" grpId="0" nodeType="withEffect">
                                  <p:stCondLst>
                                    <p:cond delay="250"/>
                                  </p:stCondLst>
                                  <p:childTnLst>
                                    <p:animMotion origin="layout" path="M 3.75E-6 0 L 0.21783 0 " pathEditMode="relative" rAng="0" ptsTypes="AA">
                                      <p:cBhvr>
                                        <p:cTn id="14" dur="1500" spd="-100000" fill="hold"/>
                                        <p:tgtEl>
                                          <p:spTgt spid="9"/>
                                        </p:tgtEl>
                                        <p:attrNameLst>
                                          <p:attrName>ppt_x</p:attrName>
                                          <p:attrName>ppt_y</p:attrName>
                                        </p:attrNameLst>
                                      </p:cBhvr>
                                      <p:rCtr x="10885" y="0"/>
                                    </p:animMotion>
                                  </p:childTnLst>
                                </p:cTn>
                              </p:par>
                              <p:par>
                                <p:cTn id="15" presetID="10" presetClass="entr" presetSubtype="0" fill="hold" grpId="1" nodeType="withEffect">
                                  <p:stCondLst>
                                    <p:cond delay="1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63" presetClass="path" presetSubtype="0" accel="50000" decel="50000" fill="hold" grpId="0" nodeType="withEffect">
                                  <p:stCondLst>
                                    <p:cond delay="500"/>
                                  </p:stCondLst>
                                  <p:childTnLst>
                                    <p:animMotion origin="layout" path="M 3.125E-6 -1.85185E-6 L -0.27227 -1.85185E-6 " pathEditMode="relative" rAng="0" ptsTypes="AA">
                                      <p:cBhvr>
                                        <p:cTn id="19" dur="1500" spd="-100000" fill="hold"/>
                                        <p:tgtEl>
                                          <p:spTgt spid="8"/>
                                        </p:tgtEl>
                                        <p:attrNameLst>
                                          <p:attrName>ppt_x</p:attrName>
                                          <p:attrName>ppt_y</p:attrName>
                                        </p:attrNameLst>
                                      </p:cBhvr>
                                      <p:rCtr x="-13620" y="0"/>
                                    </p:animMotion>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8" grpId="1"/>
      <p:bldP spid="2" grpId="0"/>
      <p:bldP spid="2" grpId="1"/>
      <p:bldP spid="9" grpId="0"/>
      <p:bldP spid="9"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Tests unitaires</a:t>
            </a:r>
            <a:endParaRPr lang="fr-FR" dirty="0"/>
          </a:p>
        </p:txBody>
      </p:sp>
      <p:sp>
        <p:nvSpPr>
          <p:cNvPr id="3" name="Espace réservé du numéro de diapositive 2"/>
          <p:cNvSpPr>
            <a:spLocks noGrp="1"/>
          </p:cNvSpPr>
          <p:nvPr>
            <p:ph type="sldNum" sz="quarter" idx="4"/>
          </p:nvPr>
        </p:nvSpPr>
        <p:spPr/>
        <p:txBody>
          <a:bodyPr/>
          <a:lstStyle/>
          <a:p>
            <a:fld id="{DC062FA9-FE1E-4553-BF9F-5A99BD99EA25}" type="slidenum">
              <a:rPr lang="fr-FR" smtClean="0"/>
              <a:pPr/>
              <a:t>10</a:t>
            </a:fld>
            <a:endParaRPr lang="fr-FR"/>
          </a:p>
        </p:txBody>
      </p:sp>
      <p:sp>
        <p:nvSpPr>
          <p:cNvPr id="16" name="ZoneTexte 15"/>
          <p:cNvSpPr txBox="1"/>
          <p:nvPr/>
        </p:nvSpPr>
        <p:spPr>
          <a:xfrm>
            <a:off x="682579" y="925248"/>
            <a:ext cx="3346496" cy="400110"/>
          </a:xfrm>
          <a:prstGeom prst="rect">
            <a:avLst/>
          </a:prstGeom>
          <a:noFill/>
        </p:spPr>
        <p:txBody>
          <a:bodyPr wrap="square" rtlCol="0">
            <a:spAutoFit/>
          </a:bodyPr>
          <a:lstStyle/>
          <a:p>
            <a:pPr algn="ctr">
              <a:spcAft>
                <a:spcPts val="1200"/>
              </a:spcAft>
            </a:pPr>
            <a:r>
              <a:rPr lang="fr-FR" sz="2000" u="sng" dirty="0" smtClean="0">
                <a:latin typeface="Nirmala UI" panose="020B0502040204020203" pitchFamily="34" charset="0"/>
                <a:cs typeface="Nirmala UI" panose="020B0502040204020203" pitchFamily="34" charset="0"/>
              </a:rPr>
              <a:t>Table des symboles</a:t>
            </a:r>
            <a:endParaRPr lang="fr-FR" sz="2000" b="1" u="sng" dirty="0" smtClean="0">
              <a:latin typeface="Nirmala UI" panose="020B0502040204020203" pitchFamily="34" charset="0"/>
              <a:cs typeface="Nirmala UI" panose="020B0502040204020203" pitchFamily="34" charset="0"/>
            </a:endParaRPr>
          </a:p>
        </p:txBody>
      </p:sp>
      <p:sp>
        <p:nvSpPr>
          <p:cNvPr id="17" name="ZoneTexte 16"/>
          <p:cNvSpPr txBox="1"/>
          <p:nvPr/>
        </p:nvSpPr>
        <p:spPr>
          <a:xfrm>
            <a:off x="5911804" y="921876"/>
            <a:ext cx="3346496" cy="400110"/>
          </a:xfrm>
          <a:prstGeom prst="rect">
            <a:avLst/>
          </a:prstGeom>
          <a:noFill/>
        </p:spPr>
        <p:txBody>
          <a:bodyPr wrap="square" rtlCol="0">
            <a:spAutoFit/>
          </a:bodyPr>
          <a:lstStyle/>
          <a:p>
            <a:pPr algn="ctr">
              <a:spcAft>
                <a:spcPts val="1200"/>
              </a:spcAft>
            </a:pPr>
            <a:r>
              <a:rPr lang="fr-FR" sz="2000" u="sng" dirty="0" smtClean="0">
                <a:latin typeface="Nirmala UI" panose="020B0502040204020203" pitchFamily="34" charset="0"/>
                <a:cs typeface="Nirmala UI" panose="020B0502040204020203" pitchFamily="34" charset="0"/>
              </a:rPr>
              <a:t>Code 3 adresses</a:t>
            </a:r>
            <a:endParaRPr lang="fr-FR" sz="2000" b="1" u="sng" dirty="0" smtClean="0">
              <a:latin typeface="Nirmala UI" panose="020B0502040204020203" pitchFamily="34" charset="0"/>
              <a:cs typeface="Nirmala UI" panose="020B0502040204020203" pitchFamily="34" charset="0"/>
            </a:endParaRPr>
          </a:p>
        </p:txBody>
      </p:sp>
      <p:cxnSp>
        <p:nvCxnSpPr>
          <p:cNvPr id="19" name="Connecteur droit 18"/>
          <p:cNvCxnSpPr/>
          <p:nvPr/>
        </p:nvCxnSpPr>
        <p:spPr>
          <a:xfrm>
            <a:off x="4957763" y="900105"/>
            <a:ext cx="0" cy="1728787"/>
          </a:xfrm>
          <a:prstGeom prst="line">
            <a:avLst/>
          </a:prstGeom>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900113" y="1525413"/>
            <a:ext cx="3128962" cy="923330"/>
          </a:xfrm>
          <a:prstGeom prst="rect">
            <a:avLst/>
          </a:prstGeom>
          <a:noFill/>
        </p:spPr>
        <p:txBody>
          <a:bodyPr wrap="square" rtlCol="0">
            <a:spAutoFit/>
          </a:bodyPr>
          <a:lstStyle/>
          <a:p>
            <a:pPr marL="285750" indent="-285750">
              <a:buFontTx/>
              <a:buChar char="-"/>
            </a:pPr>
            <a:r>
              <a:rPr lang="fr-FR" dirty="0" smtClean="0">
                <a:latin typeface="Nirmala UI" panose="020B0502040204020203" pitchFamily="34" charset="0"/>
                <a:cs typeface="Nirmala UI" panose="020B0502040204020203" pitchFamily="34" charset="0"/>
              </a:rPr>
              <a:t>18 tests dont 2 « BAD »</a:t>
            </a:r>
          </a:p>
          <a:p>
            <a:pPr marL="285750" indent="-285750">
              <a:buFontTx/>
              <a:buChar char="-"/>
            </a:pPr>
            <a:r>
              <a:rPr lang="fr-FR" dirty="0" smtClean="0">
                <a:latin typeface="Nirmala UI" panose="020B0502040204020203" pitchFamily="34" charset="0"/>
                <a:cs typeface="Nirmala UI" panose="020B0502040204020203" pitchFamily="34" charset="0"/>
              </a:rPr>
              <a:t>Utilisation d’un oracle au format XML</a:t>
            </a:r>
          </a:p>
        </p:txBody>
      </p:sp>
      <p:sp>
        <p:nvSpPr>
          <p:cNvPr id="21" name="ZoneTexte 20"/>
          <p:cNvSpPr txBox="1"/>
          <p:nvPr/>
        </p:nvSpPr>
        <p:spPr>
          <a:xfrm>
            <a:off x="5403431" y="1467427"/>
            <a:ext cx="3128962" cy="923330"/>
          </a:xfrm>
          <a:prstGeom prst="rect">
            <a:avLst/>
          </a:prstGeom>
          <a:noFill/>
        </p:spPr>
        <p:txBody>
          <a:bodyPr wrap="square" rtlCol="0">
            <a:spAutoFit/>
          </a:bodyPr>
          <a:lstStyle/>
          <a:p>
            <a:pPr marL="285750" indent="-285750">
              <a:buFontTx/>
              <a:buChar char="-"/>
            </a:pPr>
            <a:r>
              <a:rPr lang="fr-FR" dirty="0" smtClean="0">
                <a:latin typeface="Nirmala UI" panose="020B0502040204020203" pitchFamily="34" charset="0"/>
                <a:cs typeface="Nirmala UI" panose="020B0502040204020203" pitchFamily="34" charset="0"/>
              </a:rPr>
              <a:t>31 tests unitaires</a:t>
            </a:r>
          </a:p>
          <a:p>
            <a:pPr marL="285750" indent="-285750">
              <a:buFontTx/>
              <a:buChar char="-"/>
            </a:pPr>
            <a:r>
              <a:rPr lang="fr-FR" dirty="0" smtClean="0">
                <a:latin typeface="Nirmala UI" panose="020B0502040204020203" pitchFamily="34" charset="0"/>
                <a:cs typeface="Nirmala UI" panose="020B0502040204020203" pitchFamily="34" charset="0"/>
              </a:rPr>
              <a:t>Utilisation d’un oracle au format XML</a:t>
            </a:r>
          </a:p>
        </p:txBody>
      </p:sp>
      <p:sp>
        <p:nvSpPr>
          <p:cNvPr id="24" name="ZoneTexte 23"/>
          <p:cNvSpPr txBox="1"/>
          <p:nvPr/>
        </p:nvSpPr>
        <p:spPr>
          <a:xfrm>
            <a:off x="3284515" y="2814664"/>
            <a:ext cx="3346496" cy="400110"/>
          </a:xfrm>
          <a:prstGeom prst="rect">
            <a:avLst/>
          </a:prstGeom>
          <a:noFill/>
        </p:spPr>
        <p:txBody>
          <a:bodyPr wrap="square" rtlCol="0">
            <a:spAutoFit/>
          </a:bodyPr>
          <a:lstStyle/>
          <a:p>
            <a:pPr algn="ctr">
              <a:spcAft>
                <a:spcPts val="1200"/>
              </a:spcAft>
            </a:pPr>
            <a:r>
              <a:rPr lang="fr-FR" sz="2000" u="sng" dirty="0" smtClean="0">
                <a:latin typeface="Nirmala UI" panose="020B0502040204020203" pitchFamily="34" charset="0"/>
                <a:cs typeface="Nirmala UI" panose="020B0502040204020203" pitchFamily="34" charset="0"/>
              </a:rPr>
              <a:t>Tests de charge</a:t>
            </a:r>
            <a:endParaRPr lang="fr-FR" sz="2000" b="1" u="sng" dirty="0" smtClean="0">
              <a:latin typeface="Nirmala UI" panose="020B0502040204020203" pitchFamily="34" charset="0"/>
              <a:cs typeface="Nirmala UI" panose="020B0502040204020203" pitchFamily="34" charset="0"/>
            </a:endParaRPr>
          </a:p>
        </p:txBody>
      </p:sp>
      <p:cxnSp>
        <p:nvCxnSpPr>
          <p:cNvPr id="25" name="Connecteur droit 24"/>
          <p:cNvCxnSpPr/>
          <p:nvPr/>
        </p:nvCxnSpPr>
        <p:spPr>
          <a:xfrm>
            <a:off x="4957763" y="4000495"/>
            <a:ext cx="0" cy="1728787"/>
          </a:xfrm>
          <a:prstGeom prst="line">
            <a:avLst/>
          </a:prstGeom>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682579" y="3252169"/>
            <a:ext cx="3346496" cy="400110"/>
          </a:xfrm>
          <a:prstGeom prst="rect">
            <a:avLst/>
          </a:prstGeom>
          <a:noFill/>
        </p:spPr>
        <p:txBody>
          <a:bodyPr wrap="square" rtlCol="0">
            <a:spAutoFit/>
          </a:bodyPr>
          <a:lstStyle/>
          <a:p>
            <a:pPr algn="ctr">
              <a:spcAft>
                <a:spcPts val="1200"/>
              </a:spcAft>
            </a:pPr>
            <a:r>
              <a:rPr lang="fr-FR" sz="2000" u="sng" dirty="0" smtClean="0">
                <a:latin typeface="Nirmala UI" panose="020B0502040204020203" pitchFamily="34" charset="0"/>
                <a:cs typeface="Nirmala UI" panose="020B0502040204020203" pitchFamily="34" charset="0"/>
              </a:rPr>
              <a:t>Largeur</a:t>
            </a:r>
            <a:endParaRPr lang="fr-FR" sz="2000" b="1" u="sng" dirty="0" smtClean="0">
              <a:latin typeface="Nirmala UI" panose="020B0502040204020203" pitchFamily="34" charset="0"/>
              <a:cs typeface="Nirmala UI" panose="020B0502040204020203" pitchFamily="34" charset="0"/>
            </a:endParaRPr>
          </a:p>
        </p:txBody>
      </p:sp>
      <p:sp>
        <p:nvSpPr>
          <p:cNvPr id="27" name="ZoneTexte 26"/>
          <p:cNvSpPr txBox="1"/>
          <p:nvPr/>
        </p:nvSpPr>
        <p:spPr>
          <a:xfrm>
            <a:off x="5911804" y="3252169"/>
            <a:ext cx="3346496" cy="400110"/>
          </a:xfrm>
          <a:prstGeom prst="rect">
            <a:avLst/>
          </a:prstGeom>
          <a:noFill/>
        </p:spPr>
        <p:txBody>
          <a:bodyPr wrap="square" rtlCol="0">
            <a:spAutoFit/>
          </a:bodyPr>
          <a:lstStyle/>
          <a:p>
            <a:pPr algn="ctr">
              <a:spcAft>
                <a:spcPts val="1200"/>
              </a:spcAft>
            </a:pPr>
            <a:r>
              <a:rPr lang="fr-FR" sz="2000" u="sng" dirty="0" smtClean="0">
                <a:latin typeface="Nirmala UI" panose="020B0502040204020203" pitchFamily="34" charset="0"/>
                <a:cs typeface="Nirmala UI" panose="020B0502040204020203" pitchFamily="34" charset="0"/>
              </a:rPr>
              <a:t>Profondeur</a:t>
            </a:r>
            <a:endParaRPr lang="fr-FR" sz="2000" b="1" u="sng" dirty="0" smtClean="0">
              <a:latin typeface="Nirmala UI" panose="020B0502040204020203" pitchFamily="34" charset="0"/>
              <a:cs typeface="Nirmala UI" panose="020B0502040204020203" pitchFamily="34" charset="0"/>
            </a:endParaRPr>
          </a:p>
        </p:txBody>
      </p:sp>
      <p:pic>
        <p:nvPicPr>
          <p:cNvPr id="2050" name="Picture 2" descr="https://scontent.xx.fbcdn.net/v/t34.0-12/15995528_10211702143007504_1000913546_n.png?oh=c8b74e3a42b06e2319405622c00adf94&amp;oe=587ADDC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0505" y="3689673"/>
            <a:ext cx="5122694" cy="218248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8" name="Image 27"/>
          <p:cNvPicPr>
            <a:picLocks noChangeAspect="1"/>
          </p:cNvPicPr>
          <p:nvPr/>
        </p:nvPicPr>
        <p:blipFill rotWithShape="1">
          <a:blip r:embed="rId4"/>
          <a:srcRect l="4337" t="7865" r="15102" b="4436"/>
          <a:stretch/>
        </p:blipFill>
        <p:spPr>
          <a:xfrm>
            <a:off x="522872" y="3769689"/>
            <a:ext cx="3883444" cy="263264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1235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Horizontal)">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par>
                          <p:cTn id="27" fill="hold">
                            <p:stCondLst>
                              <p:cond delay="500"/>
                            </p:stCondLst>
                            <p:childTnLst>
                              <p:par>
                                <p:cTn id="28" presetID="16" presetClass="entr" presetSubtype="42"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barn(outHorizontal)">
                                      <p:cBhvr>
                                        <p:cTn id="30" dur="500"/>
                                        <p:tgtEl>
                                          <p:spTgt spid="25"/>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0"/>
                                  </p:stCondLst>
                                  <p:childTnLst>
                                    <p:set>
                                      <p:cBhvr>
                                        <p:cTn id="43" dur="1" fill="hold">
                                          <p:stCondLst>
                                            <p:cond delay="0"/>
                                          </p:stCondLst>
                                        </p:cTn>
                                        <p:tgtEl>
                                          <p:spTgt spid="2050"/>
                                        </p:tgtEl>
                                        <p:attrNameLst>
                                          <p:attrName>style.visibility</p:attrName>
                                        </p:attrNameLst>
                                      </p:cBhvr>
                                      <p:to>
                                        <p:strVal val="visible"/>
                                      </p:to>
                                    </p:set>
                                    <p:animEffect transition="in" filter="fade">
                                      <p:cBhvr>
                                        <p:cTn id="4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0" grpId="0"/>
      <p:bldP spid="21" grpId="0"/>
      <p:bldP spid="24" grpId="0"/>
      <p:bldP spid="26"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hlinkClick r:id="" action="ppaction://hlinkshowjump?jump=endshow"/>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8293" y="1241293"/>
            <a:ext cx="4375415" cy="4375415"/>
          </a:xfrm>
          <a:prstGeom prst="rect">
            <a:avLst/>
          </a:prstGeom>
        </p:spPr>
      </p:pic>
      <p:sp>
        <p:nvSpPr>
          <p:cNvPr id="5" name="ZoneTexte 4"/>
          <p:cNvSpPr txBox="1"/>
          <p:nvPr/>
        </p:nvSpPr>
        <p:spPr>
          <a:xfrm rot="17037729">
            <a:off x="-1021792" y="3175336"/>
            <a:ext cx="6431588" cy="461665"/>
          </a:xfrm>
          <a:prstGeom prst="rect">
            <a:avLst/>
          </a:prstGeom>
          <a:noFill/>
        </p:spPr>
        <p:txBody>
          <a:bodyPr wrap="square" rtlCol="0">
            <a:spAutoFit/>
          </a:bodyPr>
          <a:lstStyle/>
          <a:p>
            <a:pPr algn="ctr"/>
            <a:r>
              <a:rPr lang="fr-FR" sz="2400" cap="all" dirty="0" smtClean="0">
                <a:solidFill>
                  <a:srgbClr val="0067B4"/>
                </a:solidFill>
                <a:latin typeface="Aharoni" panose="02010803020104030203" pitchFamily="2" charset="-79"/>
                <a:cs typeface="Aharoni" panose="02010803020104030203" pitchFamily="2" charset="-79"/>
              </a:rPr>
              <a:t>Génération de code : Démonstration</a:t>
            </a:r>
            <a:endParaRPr lang="fr-FR" sz="2400" cap="all" dirty="0">
              <a:solidFill>
                <a:srgbClr val="0067B4"/>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62870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Retours sur le projet</a:t>
            </a:r>
            <a:endParaRPr lang="fr-FR" dirty="0"/>
          </a:p>
        </p:txBody>
      </p:sp>
      <p:sp>
        <p:nvSpPr>
          <p:cNvPr id="3" name="ZoneTexte 2"/>
          <p:cNvSpPr txBox="1"/>
          <p:nvPr/>
        </p:nvSpPr>
        <p:spPr>
          <a:xfrm>
            <a:off x="628650" y="1341924"/>
            <a:ext cx="8715375" cy="400110"/>
          </a:xfrm>
          <a:prstGeom prst="rect">
            <a:avLst/>
          </a:prstGeom>
          <a:noFill/>
        </p:spPr>
        <p:txBody>
          <a:bodyPr wrap="square" rtlCol="0">
            <a:spAutoFit/>
          </a:bodyPr>
          <a:lstStyle/>
          <a:p>
            <a:r>
              <a:rPr lang="fr-FR" sz="2000" dirty="0" smtClean="0">
                <a:latin typeface="Nirmala UI" panose="020B0502040204020203" pitchFamily="34" charset="0"/>
                <a:cs typeface="Nirmala UI" panose="020B0502040204020203" pitchFamily="34" charset="0"/>
              </a:rPr>
              <a:t>Projet complexe mais plaisant à mettre en œuvre</a:t>
            </a:r>
          </a:p>
        </p:txBody>
      </p:sp>
      <p:sp>
        <p:nvSpPr>
          <p:cNvPr id="4" name="ZoneTexte 3"/>
          <p:cNvSpPr txBox="1"/>
          <p:nvPr/>
        </p:nvSpPr>
        <p:spPr>
          <a:xfrm>
            <a:off x="628650" y="2140530"/>
            <a:ext cx="8258176" cy="2092881"/>
          </a:xfrm>
          <a:prstGeom prst="rect">
            <a:avLst/>
          </a:prstGeom>
          <a:noFill/>
        </p:spPr>
        <p:txBody>
          <a:bodyPr wrap="square" rtlCol="0">
            <a:spAutoFit/>
          </a:bodyPr>
          <a:lstStyle/>
          <a:p>
            <a:pPr>
              <a:spcAft>
                <a:spcPts val="1200"/>
              </a:spcAft>
            </a:pPr>
            <a:r>
              <a:rPr lang="fr-FR" sz="2000" b="1" dirty="0" smtClean="0">
                <a:latin typeface="Nirmala UI" panose="020B0502040204020203" pitchFamily="34" charset="0"/>
                <a:cs typeface="Nirmala UI" panose="020B0502040204020203" pitchFamily="34" charset="0"/>
              </a:rPr>
              <a:t>Ce qu’on aurait dû faire :</a:t>
            </a:r>
          </a:p>
          <a:p>
            <a:pPr marL="285750" indent="-285750">
              <a:spcAft>
                <a:spcPts val="1200"/>
              </a:spcAft>
              <a:buFont typeface="Arial" panose="020B0604020202020204" pitchFamily="34" charset="0"/>
              <a:buChar char="•"/>
            </a:pPr>
            <a:r>
              <a:rPr lang="fr-FR" sz="2000" dirty="0" smtClean="0">
                <a:latin typeface="Nirmala UI" panose="020B0502040204020203" pitchFamily="34" charset="0"/>
                <a:cs typeface="Nirmala UI" panose="020B0502040204020203" pitchFamily="34" charset="0"/>
              </a:rPr>
              <a:t>Organiser des réunions hebdomadaires pour expliquer l’avancement de chacun</a:t>
            </a:r>
          </a:p>
          <a:p>
            <a:pPr marL="285750" indent="-285750">
              <a:spcAft>
                <a:spcPts val="1200"/>
              </a:spcAft>
              <a:buFont typeface="Arial" panose="020B0604020202020204" pitchFamily="34" charset="0"/>
              <a:buChar char="•"/>
            </a:pPr>
            <a:r>
              <a:rPr lang="fr-FR" sz="2000" dirty="0" smtClean="0">
                <a:latin typeface="Nirmala UI" panose="020B0502040204020203" pitchFamily="34" charset="0"/>
                <a:cs typeface="Nirmala UI" panose="020B0502040204020203" pitchFamily="34" charset="0"/>
              </a:rPr>
              <a:t>Répartition plus équitable des tâches</a:t>
            </a:r>
          </a:p>
          <a:p>
            <a:pPr marL="285750" indent="-285750">
              <a:spcAft>
                <a:spcPts val="1200"/>
              </a:spcAft>
              <a:buFont typeface="Arial" panose="020B0604020202020204" pitchFamily="34" charset="0"/>
              <a:buChar char="•"/>
            </a:pPr>
            <a:r>
              <a:rPr lang="fr-FR" sz="2000" dirty="0" smtClean="0">
                <a:latin typeface="Nirmala UI" panose="020B0502040204020203" pitchFamily="34" charset="0"/>
                <a:cs typeface="Nirmala UI" panose="020B0502040204020203" pitchFamily="34" charset="0"/>
              </a:rPr>
              <a:t>Prévision de l’architecture logicielle plus en amont</a:t>
            </a:r>
          </a:p>
        </p:txBody>
      </p:sp>
      <p:sp>
        <p:nvSpPr>
          <p:cNvPr id="5" name="Espace réservé du numéro de diapositive 4"/>
          <p:cNvSpPr>
            <a:spLocks noGrp="1"/>
          </p:cNvSpPr>
          <p:nvPr>
            <p:ph type="sldNum" sz="quarter" idx="4"/>
          </p:nvPr>
        </p:nvSpPr>
        <p:spPr/>
        <p:txBody>
          <a:bodyPr/>
          <a:lstStyle/>
          <a:p>
            <a:fld id="{DC062FA9-FE1E-4553-BF9F-5A99BD99EA25}" type="slidenum">
              <a:rPr lang="fr-FR" smtClean="0"/>
              <a:pPr/>
              <a:t>12</a:t>
            </a:fld>
            <a:endParaRPr lang="fr-FR" dirty="0"/>
          </a:p>
        </p:txBody>
      </p:sp>
    </p:spTree>
    <p:extLst>
      <p:ext uri="{BB962C8B-B14F-4D97-AF65-F5344CB8AC3E}">
        <p14:creationId xmlns:p14="http://schemas.microsoft.com/office/powerpoint/2010/main" val="10759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45631" y="132898"/>
            <a:ext cx="10515600" cy="768624"/>
          </a:xfrm>
        </p:spPr>
        <p:txBody>
          <a:bodyPr>
            <a:normAutofit/>
          </a:bodyPr>
          <a:lstStyle/>
          <a:p>
            <a:r>
              <a:rPr lang="fr-FR" u="sng" dirty="0" smtClean="0">
                <a:ln>
                  <a:noFill/>
                </a:ln>
                <a:gradFill flip="none" rotWithShape="1">
                  <a:gsLst>
                    <a:gs pos="25000">
                      <a:schemeClr val="tx1">
                        <a:lumMod val="85000"/>
                        <a:lumOff val="15000"/>
                      </a:schemeClr>
                    </a:gs>
                    <a:gs pos="97000">
                      <a:srgbClr val="A47D00"/>
                    </a:gs>
                  </a:gsLst>
                  <a:path path="circle">
                    <a:fillToRect r="100000" b="100000"/>
                  </a:path>
                  <a:tileRect l="-100000" t="-100000"/>
                </a:gradFill>
              </a:rPr>
              <a:t>Introduction</a:t>
            </a:r>
            <a:endParaRPr lang="fr-FR" u="sng" dirty="0">
              <a:ln>
                <a:noFill/>
              </a:ln>
              <a:gradFill flip="none" rotWithShape="1">
                <a:gsLst>
                  <a:gs pos="25000">
                    <a:schemeClr val="tx1">
                      <a:lumMod val="85000"/>
                      <a:lumOff val="15000"/>
                    </a:schemeClr>
                  </a:gs>
                  <a:gs pos="97000">
                    <a:srgbClr val="A47D00"/>
                  </a:gs>
                </a:gsLst>
                <a:path path="circle">
                  <a:fillToRect r="100000" b="100000"/>
                </a:path>
                <a:tileRect l="-100000" t="-100000"/>
              </a:gradFill>
            </a:endParaRPr>
          </a:p>
        </p:txBody>
      </p:sp>
      <p:grpSp>
        <p:nvGrpSpPr>
          <p:cNvPr id="2" name="Groupe 1"/>
          <p:cNvGrpSpPr/>
          <p:nvPr/>
        </p:nvGrpSpPr>
        <p:grpSpPr>
          <a:xfrm>
            <a:off x="190493" y="1053692"/>
            <a:ext cx="1758689" cy="2216098"/>
            <a:chOff x="190493" y="1053692"/>
            <a:chExt cx="1758689" cy="2216098"/>
          </a:xfrm>
        </p:grpSpPr>
        <p:sp>
          <p:nvSpPr>
            <p:cNvPr id="4" name="ZoneTexte 3"/>
            <p:cNvSpPr txBox="1"/>
            <p:nvPr/>
          </p:nvSpPr>
          <p:spPr>
            <a:xfrm>
              <a:off x="190493" y="2623459"/>
              <a:ext cx="1758689" cy="646331"/>
            </a:xfrm>
            <a:prstGeom prst="rect">
              <a:avLst/>
            </a:prstGeom>
            <a:noFill/>
          </p:spPr>
          <p:txBody>
            <a:bodyPr wrap="square" rtlCol="0">
              <a:spAutoFit/>
            </a:bodyPr>
            <a:lstStyle/>
            <a:p>
              <a:pPr algn="ctr"/>
              <a:r>
                <a:rPr lang="fr-FR" b="1" dirty="0" smtClean="0">
                  <a:latin typeface="Nirmala UI" panose="020B0502040204020203" pitchFamily="34" charset="0"/>
                  <a:cs typeface="Nirmala UI" panose="020B0502040204020203" pitchFamily="34" charset="0"/>
                </a:rPr>
                <a:t>Florent</a:t>
              </a:r>
            </a:p>
            <a:p>
              <a:pPr algn="ctr"/>
              <a:r>
                <a:rPr lang="fr-FR" dirty="0" smtClean="0">
                  <a:latin typeface="Nirmala UI" panose="020B0502040204020203" pitchFamily="34" charset="0"/>
                  <a:cs typeface="Nirmala UI" panose="020B0502040204020203" pitchFamily="34" charset="0"/>
                </a:rPr>
                <a:t>Chef de projet</a:t>
              </a:r>
              <a:endParaRPr lang="fr-FR" dirty="0">
                <a:latin typeface="Nirmala UI" panose="020B0502040204020203" pitchFamily="34" charset="0"/>
                <a:cs typeface="Nirmala UI" panose="020B0502040204020203" pitchFamily="34" charset="0"/>
              </a:endParaRPr>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915" y="1053692"/>
              <a:ext cx="1395712" cy="1395712"/>
            </a:xfrm>
            <a:prstGeom prst="ellipse">
              <a:avLst/>
            </a:prstGeom>
            <a:ln w="63500" cap="rnd">
              <a:solidFill>
                <a:srgbClr val="FFC000"/>
              </a:solidFill>
            </a:ln>
            <a:effectLst>
              <a:outerShdw blurRad="152400" dir="5400000" sx="90000" sy="-19000" rotWithShape="0">
                <a:prstClr val="black">
                  <a:alpha val="10000"/>
                </a:prstClr>
              </a:outerShdw>
            </a:effectLst>
            <a:scene3d>
              <a:camera prst="orthographicFront"/>
              <a:lightRig rig="contrasting" dir="t">
                <a:rot lat="0" lon="0" rev="3000000"/>
              </a:lightRig>
            </a:scene3d>
            <a:sp3d contourW="7620">
              <a:contourClr>
                <a:srgbClr val="333333"/>
              </a:contourClr>
            </a:sp3d>
          </p:spPr>
        </p:pic>
      </p:grpSp>
      <p:grpSp>
        <p:nvGrpSpPr>
          <p:cNvPr id="26" name="Groupe 25"/>
          <p:cNvGrpSpPr/>
          <p:nvPr/>
        </p:nvGrpSpPr>
        <p:grpSpPr>
          <a:xfrm>
            <a:off x="7271004" y="1053692"/>
            <a:ext cx="1619097" cy="2493097"/>
            <a:chOff x="7271004" y="1053692"/>
            <a:chExt cx="1619097" cy="2493097"/>
          </a:xfrm>
        </p:grpSpPr>
        <p:sp>
          <p:nvSpPr>
            <p:cNvPr id="5" name="ZoneTexte 4"/>
            <p:cNvSpPr txBox="1"/>
            <p:nvPr/>
          </p:nvSpPr>
          <p:spPr>
            <a:xfrm>
              <a:off x="7271004" y="2623459"/>
              <a:ext cx="1619097" cy="923330"/>
            </a:xfrm>
            <a:prstGeom prst="rect">
              <a:avLst/>
            </a:prstGeom>
            <a:noFill/>
          </p:spPr>
          <p:txBody>
            <a:bodyPr wrap="square" rtlCol="0">
              <a:spAutoFit/>
            </a:bodyPr>
            <a:lstStyle/>
            <a:p>
              <a:pPr algn="ctr"/>
              <a:r>
                <a:rPr lang="fr-FR" b="1" dirty="0" smtClean="0">
                  <a:latin typeface="Nirmala UI" panose="020B0502040204020203" pitchFamily="34" charset="0"/>
                  <a:cs typeface="Nirmala UI" panose="020B0502040204020203" pitchFamily="34" charset="0"/>
                </a:rPr>
                <a:t>Dylan</a:t>
              </a:r>
            </a:p>
            <a:p>
              <a:pPr algn="ctr"/>
              <a:r>
                <a:rPr lang="fr-FR" dirty="0" smtClean="0">
                  <a:latin typeface="Nirmala UI" panose="020B0502040204020203" pitchFamily="34" charset="0"/>
                  <a:cs typeface="Nirmala UI" panose="020B0502040204020203" pitchFamily="34" charset="0"/>
                </a:rPr>
                <a:t>Responsable des tests</a:t>
              </a:r>
              <a:endParaRPr lang="fr-FR" dirty="0">
                <a:latin typeface="Nirmala UI" panose="020B0502040204020203" pitchFamily="34" charset="0"/>
                <a:cs typeface="Nirmala UI" panose="020B0502040204020203" pitchFamily="34" charset="0"/>
              </a:endParaRPr>
            </a:p>
          </p:txBody>
        </p:sp>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5683" y="1053692"/>
              <a:ext cx="1395712" cy="1395712"/>
            </a:xfrm>
            <a:prstGeom prst="ellipse">
              <a:avLst/>
            </a:prstGeom>
            <a:ln w="63500" cap="rnd">
              <a:solidFill>
                <a:srgbClr val="FFC000"/>
              </a:solidFill>
            </a:ln>
            <a:effectLst>
              <a:outerShdw blurRad="152400" dir="5400000" sx="90000" sy="-19000" rotWithShape="0">
                <a:prstClr val="black">
                  <a:alpha val="10000"/>
                </a:prstClr>
              </a:outerShdw>
            </a:effectLst>
            <a:scene3d>
              <a:camera prst="orthographicFront"/>
              <a:lightRig rig="contrasting" dir="t">
                <a:rot lat="0" lon="0" rev="3000000"/>
              </a:lightRig>
            </a:scene3d>
            <a:sp3d contourW="7620">
              <a:contourClr>
                <a:srgbClr val="333333"/>
              </a:contourClr>
            </a:sp3d>
          </p:spPr>
        </p:pic>
      </p:grpSp>
      <p:grpSp>
        <p:nvGrpSpPr>
          <p:cNvPr id="25" name="Groupe 24"/>
          <p:cNvGrpSpPr/>
          <p:nvPr/>
        </p:nvGrpSpPr>
        <p:grpSpPr>
          <a:xfrm>
            <a:off x="5517312" y="1053692"/>
            <a:ext cx="1619097" cy="2216098"/>
            <a:chOff x="5517312" y="1053692"/>
            <a:chExt cx="1619097" cy="2216098"/>
          </a:xfrm>
        </p:grpSpPr>
        <p:pic>
          <p:nvPicPr>
            <p:cNvPr id="11" name="Imag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1991" y="1053692"/>
              <a:ext cx="1395712" cy="1395712"/>
            </a:xfrm>
            <a:prstGeom prst="ellipse">
              <a:avLst/>
            </a:prstGeom>
            <a:ln w="63500" cap="rnd">
              <a:solidFill>
                <a:srgbClr val="FFC000"/>
              </a:solidFill>
            </a:ln>
            <a:effectLst>
              <a:outerShdw blurRad="152400" dir="5400000" sx="90000" sy="-19000" rotWithShape="0">
                <a:prstClr val="black">
                  <a:alpha val="10000"/>
                </a:prstClr>
              </a:outerShdw>
            </a:effectLst>
            <a:scene3d>
              <a:camera prst="orthographicFront"/>
              <a:lightRig rig="contrasting" dir="t">
                <a:rot lat="0" lon="0" rev="3000000"/>
              </a:lightRig>
            </a:scene3d>
            <a:sp3d contourW="7620">
              <a:contourClr>
                <a:srgbClr val="333333"/>
              </a:contourClr>
            </a:sp3d>
          </p:spPr>
        </p:pic>
        <p:sp>
          <p:nvSpPr>
            <p:cNvPr id="12" name="ZoneTexte 11"/>
            <p:cNvSpPr txBox="1"/>
            <p:nvPr/>
          </p:nvSpPr>
          <p:spPr>
            <a:xfrm>
              <a:off x="5517312" y="2623459"/>
              <a:ext cx="1619097" cy="646331"/>
            </a:xfrm>
            <a:prstGeom prst="rect">
              <a:avLst/>
            </a:prstGeom>
            <a:noFill/>
          </p:spPr>
          <p:txBody>
            <a:bodyPr wrap="square" rtlCol="0">
              <a:spAutoFit/>
            </a:bodyPr>
            <a:lstStyle/>
            <a:p>
              <a:pPr algn="ctr"/>
              <a:r>
                <a:rPr lang="fr-FR" b="1" dirty="0" smtClean="0">
                  <a:latin typeface="Nirmala UI" panose="020B0502040204020203" pitchFamily="34" charset="0"/>
                  <a:cs typeface="Nirmala UI" panose="020B0502040204020203" pitchFamily="34" charset="0"/>
                </a:rPr>
                <a:t>Alexis</a:t>
              </a:r>
            </a:p>
            <a:p>
              <a:pPr algn="ctr"/>
              <a:r>
                <a:rPr lang="fr-FR" dirty="0" smtClean="0">
                  <a:latin typeface="Nirmala UI" panose="020B0502040204020203" pitchFamily="34" charset="0"/>
                  <a:cs typeface="Nirmala UI" panose="020B0502040204020203" pitchFamily="34" charset="0"/>
                </a:rPr>
                <a:t>Collaborateur</a:t>
              </a:r>
              <a:endParaRPr lang="fr-FR" dirty="0">
                <a:latin typeface="Nirmala UI" panose="020B0502040204020203" pitchFamily="34" charset="0"/>
                <a:cs typeface="Nirmala UI" panose="020B0502040204020203" pitchFamily="34" charset="0"/>
              </a:endParaRPr>
            </a:p>
          </p:txBody>
        </p:sp>
      </p:grpSp>
      <p:grpSp>
        <p:nvGrpSpPr>
          <p:cNvPr id="23" name="Groupe 22"/>
          <p:cNvGrpSpPr/>
          <p:nvPr/>
        </p:nvGrpSpPr>
        <p:grpSpPr>
          <a:xfrm>
            <a:off x="2009928" y="1053692"/>
            <a:ext cx="1619097" cy="2222795"/>
            <a:chOff x="2009928" y="1053692"/>
            <a:chExt cx="1619097" cy="2222795"/>
          </a:xfrm>
        </p:grpSpPr>
        <p:pic>
          <p:nvPicPr>
            <p:cNvPr id="8" name="Imag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74607" y="1053692"/>
              <a:ext cx="1395712" cy="1395712"/>
            </a:xfrm>
            <a:prstGeom prst="ellipse">
              <a:avLst/>
            </a:prstGeom>
            <a:ln w="63500" cap="rnd">
              <a:solidFill>
                <a:srgbClr val="FFC000"/>
              </a:solidFill>
            </a:ln>
            <a:effectLst>
              <a:outerShdw blurRad="152400" dir="5400000" sx="90000" sy="-19000" rotWithShape="0">
                <a:prstClr val="black">
                  <a:alpha val="10000"/>
                </a:prstClr>
              </a:outerShdw>
            </a:effectLst>
            <a:scene3d>
              <a:camera prst="orthographicFront"/>
              <a:lightRig rig="contrasting" dir="t">
                <a:rot lat="0" lon="0" rev="3000000"/>
              </a:lightRig>
            </a:scene3d>
            <a:sp3d contourW="7620">
              <a:contourClr>
                <a:srgbClr val="333333"/>
              </a:contourClr>
            </a:sp3d>
          </p:spPr>
        </p:pic>
        <p:sp>
          <p:nvSpPr>
            <p:cNvPr id="13" name="ZoneTexte 12"/>
            <p:cNvSpPr txBox="1"/>
            <p:nvPr/>
          </p:nvSpPr>
          <p:spPr>
            <a:xfrm>
              <a:off x="2009928" y="2630156"/>
              <a:ext cx="1619097" cy="646331"/>
            </a:xfrm>
            <a:prstGeom prst="rect">
              <a:avLst/>
            </a:prstGeom>
            <a:noFill/>
          </p:spPr>
          <p:txBody>
            <a:bodyPr wrap="square" rtlCol="0">
              <a:spAutoFit/>
            </a:bodyPr>
            <a:lstStyle/>
            <a:p>
              <a:pPr algn="ctr"/>
              <a:r>
                <a:rPr lang="fr-FR" b="1" dirty="0" smtClean="0">
                  <a:latin typeface="Nirmala UI" panose="020B0502040204020203" pitchFamily="34" charset="0"/>
                  <a:cs typeface="Nirmala UI" panose="020B0502040204020203" pitchFamily="34" charset="0"/>
                </a:rPr>
                <a:t>Yoann</a:t>
              </a:r>
            </a:p>
            <a:p>
              <a:pPr algn="ctr"/>
              <a:r>
                <a:rPr lang="fr-FR" dirty="0" smtClean="0">
                  <a:latin typeface="Nirmala UI" panose="020B0502040204020203" pitchFamily="34" charset="0"/>
                  <a:cs typeface="Nirmala UI" panose="020B0502040204020203" pitchFamily="34" charset="0"/>
                </a:rPr>
                <a:t>Collaborateur</a:t>
              </a:r>
              <a:endParaRPr lang="fr-FR" dirty="0">
                <a:latin typeface="Nirmala UI" panose="020B0502040204020203" pitchFamily="34" charset="0"/>
                <a:cs typeface="Nirmala UI" panose="020B0502040204020203" pitchFamily="34" charset="0"/>
              </a:endParaRPr>
            </a:p>
          </p:txBody>
        </p:sp>
      </p:grpSp>
      <p:grpSp>
        <p:nvGrpSpPr>
          <p:cNvPr id="24" name="Groupe 23"/>
          <p:cNvGrpSpPr/>
          <p:nvPr/>
        </p:nvGrpSpPr>
        <p:grpSpPr>
          <a:xfrm>
            <a:off x="3763620" y="1053692"/>
            <a:ext cx="1619097" cy="2222795"/>
            <a:chOff x="3763620" y="1053692"/>
            <a:chExt cx="1619097" cy="2222795"/>
          </a:xfrm>
        </p:grpSpPr>
        <p:pic>
          <p:nvPicPr>
            <p:cNvPr id="7" name="Imag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28299" y="1053692"/>
              <a:ext cx="1395712" cy="1395712"/>
            </a:xfrm>
            <a:prstGeom prst="ellipse">
              <a:avLst/>
            </a:prstGeom>
            <a:ln w="63500" cap="rnd">
              <a:solidFill>
                <a:srgbClr val="FFC000"/>
              </a:solidFill>
            </a:ln>
            <a:effectLst>
              <a:outerShdw blurRad="152400" dir="5400000" sx="90000" sy="-19000" rotWithShape="0">
                <a:prstClr val="black">
                  <a:alpha val="10000"/>
                </a:prstClr>
              </a:outerShdw>
            </a:effectLst>
            <a:scene3d>
              <a:camera prst="orthographicFront"/>
              <a:lightRig rig="contrasting" dir="t">
                <a:rot lat="0" lon="0" rev="3000000"/>
              </a:lightRig>
            </a:scene3d>
            <a:sp3d contourW="7620">
              <a:contourClr>
                <a:srgbClr val="333333"/>
              </a:contourClr>
            </a:sp3d>
          </p:spPr>
        </p:pic>
        <p:sp>
          <p:nvSpPr>
            <p:cNvPr id="14" name="ZoneTexte 13"/>
            <p:cNvSpPr txBox="1"/>
            <p:nvPr/>
          </p:nvSpPr>
          <p:spPr>
            <a:xfrm>
              <a:off x="3763620" y="2630156"/>
              <a:ext cx="1619097" cy="646331"/>
            </a:xfrm>
            <a:prstGeom prst="rect">
              <a:avLst/>
            </a:prstGeom>
            <a:noFill/>
          </p:spPr>
          <p:txBody>
            <a:bodyPr wrap="square" rtlCol="0">
              <a:spAutoFit/>
            </a:bodyPr>
            <a:lstStyle/>
            <a:p>
              <a:pPr algn="ctr"/>
              <a:r>
                <a:rPr lang="fr-FR" b="1" dirty="0" err="1" smtClean="0">
                  <a:latin typeface="Nirmala UI" panose="020B0502040204020203" pitchFamily="34" charset="0"/>
                  <a:cs typeface="Nirmala UI" panose="020B0502040204020203" pitchFamily="34" charset="0"/>
                </a:rPr>
                <a:t>Mehidine</a:t>
              </a:r>
              <a:endParaRPr lang="fr-FR" b="1" dirty="0" smtClean="0">
                <a:latin typeface="Nirmala UI" panose="020B0502040204020203" pitchFamily="34" charset="0"/>
                <a:cs typeface="Nirmala UI" panose="020B0502040204020203" pitchFamily="34" charset="0"/>
              </a:endParaRPr>
            </a:p>
            <a:p>
              <a:pPr algn="ctr"/>
              <a:r>
                <a:rPr lang="fr-FR" dirty="0" smtClean="0">
                  <a:latin typeface="Nirmala UI" panose="020B0502040204020203" pitchFamily="34" charset="0"/>
                  <a:cs typeface="Nirmala UI" panose="020B0502040204020203" pitchFamily="34" charset="0"/>
                </a:rPr>
                <a:t>Collaborateur</a:t>
              </a:r>
              <a:endParaRPr lang="fr-FR" dirty="0">
                <a:latin typeface="Nirmala UI" panose="020B0502040204020203" pitchFamily="34" charset="0"/>
                <a:cs typeface="Nirmala UI" panose="020B0502040204020203" pitchFamily="34" charset="0"/>
              </a:endParaRPr>
            </a:p>
          </p:txBody>
        </p:sp>
      </p:grpSp>
      <p:grpSp>
        <p:nvGrpSpPr>
          <p:cNvPr id="27" name="Groupe 26"/>
          <p:cNvGrpSpPr/>
          <p:nvPr/>
        </p:nvGrpSpPr>
        <p:grpSpPr>
          <a:xfrm>
            <a:off x="8974603" y="1053692"/>
            <a:ext cx="1619097" cy="2222795"/>
            <a:chOff x="8974603" y="1053692"/>
            <a:chExt cx="1619097" cy="2222795"/>
          </a:xfrm>
        </p:grpSpPr>
        <p:pic>
          <p:nvPicPr>
            <p:cNvPr id="6" name="Imag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89377" y="1053692"/>
              <a:ext cx="1395712" cy="1395712"/>
            </a:xfrm>
            <a:prstGeom prst="ellipse">
              <a:avLst/>
            </a:prstGeom>
            <a:ln w="63500" cap="rnd">
              <a:solidFill>
                <a:srgbClr val="FFC000"/>
              </a:solidFill>
            </a:ln>
            <a:effectLst>
              <a:outerShdw blurRad="152400" dir="5400000" sx="90000" sy="-19000" rotWithShape="0">
                <a:prstClr val="black">
                  <a:alpha val="10000"/>
                </a:prstClr>
              </a:outerShdw>
            </a:effectLst>
            <a:scene3d>
              <a:camera prst="orthographicFront"/>
              <a:lightRig rig="contrasting" dir="t">
                <a:rot lat="0" lon="0" rev="3000000"/>
              </a:lightRig>
            </a:scene3d>
            <a:sp3d contourW="7620">
              <a:contourClr>
                <a:srgbClr val="333333"/>
              </a:contourClr>
            </a:sp3d>
          </p:spPr>
        </p:pic>
        <p:sp>
          <p:nvSpPr>
            <p:cNvPr id="15" name="ZoneTexte 14"/>
            <p:cNvSpPr txBox="1"/>
            <p:nvPr/>
          </p:nvSpPr>
          <p:spPr>
            <a:xfrm>
              <a:off x="8974603" y="2630156"/>
              <a:ext cx="1619097" cy="646331"/>
            </a:xfrm>
            <a:prstGeom prst="rect">
              <a:avLst/>
            </a:prstGeom>
            <a:noFill/>
          </p:spPr>
          <p:txBody>
            <a:bodyPr wrap="square" rtlCol="0">
              <a:spAutoFit/>
            </a:bodyPr>
            <a:lstStyle/>
            <a:p>
              <a:pPr algn="ctr"/>
              <a:r>
                <a:rPr lang="fr-FR" b="1" dirty="0" smtClean="0">
                  <a:latin typeface="Nirmala UI" panose="020B0502040204020203" pitchFamily="34" charset="0"/>
                  <a:cs typeface="Nirmala UI" panose="020B0502040204020203" pitchFamily="34" charset="0"/>
                </a:rPr>
                <a:t>Quentin</a:t>
              </a:r>
            </a:p>
            <a:p>
              <a:pPr algn="ctr"/>
              <a:r>
                <a:rPr lang="fr-FR" dirty="0" smtClean="0">
                  <a:latin typeface="Nirmala UI" panose="020B0502040204020203" pitchFamily="34" charset="0"/>
                  <a:cs typeface="Nirmala UI" panose="020B0502040204020203" pitchFamily="34" charset="0"/>
                </a:rPr>
                <a:t>Collaborateur</a:t>
              </a:r>
              <a:endParaRPr lang="fr-FR" dirty="0">
                <a:latin typeface="Nirmala UI" panose="020B0502040204020203" pitchFamily="34" charset="0"/>
                <a:cs typeface="Nirmala UI" panose="020B0502040204020203" pitchFamily="34" charset="0"/>
              </a:endParaRPr>
            </a:p>
          </p:txBody>
        </p:sp>
      </p:grpSp>
      <p:sp>
        <p:nvSpPr>
          <p:cNvPr id="16" name="ZoneTexte 15"/>
          <p:cNvSpPr txBox="1"/>
          <p:nvPr/>
        </p:nvSpPr>
        <p:spPr>
          <a:xfrm>
            <a:off x="1938553" y="3420622"/>
            <a:ext cx="6570916" cy="830997"/>
          </a:xfrm>
          <a:prstGeom prst="rect">
            <a:avLst/>
          </a:prstGeom>
          <a:noFill/>
        </p:spPr>
        <p:txBody>
          <a:bodyPr wrap="square" rtlCol="0">
            <a:spAutoFit/>
          </a:bodyPr>
          <a:lstStyle/>
          <a:p>
            <a:r>
              <a:rPr lang="fr-FR" sz="2400" dirty="0" smtClean="0">
                <a:latin typeface="Nirmala UI" panose="020B0502040204020203" pitchFamily="34" charset="0"/>
                <a:ea typeface="Kozuka Gothic Pro L" panose="020B0200000000000000" pitchFamily="34" charset="-128"/>
                <a:cs typeface="Nirmala UI" panose="020B0502040204020203" pitchFamily="34" charset="0"/>
              </a:rPr>
              <a:t>Choix du langage : par affinité plus que par spécificités techniques</a:t>
            </a:r>
            <a:endParaRPr lang="fr-FR" sz="2400" dirty="0">
              <a:latin typeface="Nirmala UI" panose="020B0502040204020203" pitchFamily="34" charset="0"/>
              <a:ea typeface="Kozuka Gothic Pro L" panose="020B0200000000000000" pitchFamily="34" charset="-128"/>
              <a:cs typeface="Nirmala UI" panose="020B0502040204020203" pitchFamily="34" charset="0"/>
            </a:endParaRPr>
          </a:p>
        </p:txBody>
      </p:sp>
      <p:pic>
        <p:nvPicPr>
          <p:cNvPr id="17" name="Imag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5960" y="5369895"/>
            <a:ext cx="794572" cy="794572"/>
          </a:xfrm>
          <a:prstGeom prst="rect">
            <a:avLst/>
          </a:prstGeom>
        </p:spPr>
      </p:pic>
      <p:pic>
        <p:nvPicPr>
          <p:cNvPr id="18" name="Image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5960" y="4472873"/>
            <a:ext cx="775575" cy="775575"/>
          </a:xfrm>
          <a:prstGeom prst="rect">
            <a:avLst/>
          </a:prstGeom>
        </p:spPr>
      </p:pic>
      <p:pic>
        <p:nvPicPr>
          <p:cNvPr id="19" name="Image 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17144" y="3352968"/>
            <a:ext cx="877065" cy="998458"/>
          </a:xfrm>
          <a:prstGeom prst="rect">
            <a:avLst/>
          </a:prstGeom>
        </p:spPr>
      </p:pic>
      <p:sp>
        <p:nvSpPr>
          <p:cNvPr id="20" name="ZoneTexte 19"/>
          <p:cNvSpPr txBox="1"/>
          <p:nvPr/>
        </p:nvSpPr>
        <p:spPr>
          <a:xfrm>
            <a:off x="1938553" y="4629827"/>
            <a:ext cx="6570916" cy="461665"/>
          </a:xfrm>
          <a:prstGeom prst="rect">
            <a:avLst/>
          </a:prstGeom>
          <a:noFill/>
        </p:spPr>
        <p:txBody>
          <a:bodyPr wrap="square" rtlCol="0">
            <a:spAutoFit/>
          </a:bodyPr>
          <a:lstStyle/>
          <a:p>
            <a:r>
              <a:rPr lang="fr-FR" sz="2400" dirty="0" smtClean="0">
                <a:latin typeface="Nirmala UI" panose="020B0502040204020203" pitchFamily="34" charset="0"/>
                <a:ea typeface="Kozuka Gothic Pro L" panose="020B0200000000000000" pitchFamily="34" charset="-128"/>
                <a:cs typeface="Nirmala UI" panose="020B0502040204020203" pitchFamily="34" charset="0"/>
              </a:rPr>
              <a:t>Environ 2 mois de travail</a:t>
            </a:r>
            <a:endParaRPr lang="fr-FR" sz="2400" dirty="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21" name="ZoneTexte 20"/>
          <p:cNvSpPr txBox="1"/>
          <p:nvPr/>
        </p:nvSpPr>
        <p:spPr>
          <a:xfrm>
            <a:off x="2009928" y="5536348"/>
            <a:ext cx="6570916" cy="461665"/>
          </a:xfrm>
          <a:prstGeom prst="rect">
            <a:avLst/>
          </a:prstGeom>
          <a:noFill/>
        </p:spPr>
        <p:txBody>
          <a:bodyPr wrap="square" rtlCol="0">
            <a:spAutoFit/>
          </a:bodyPr>
          <a:lstStyle/>
          <a:p>
            <a:r>
              <a:rPr lang="fr-FR" sz="2400" dirty="0" smtClean="0">
                <a:latin typeface="Nirmala UI" panose="020B0502040204020203" pitchFamily="34" charset="0"/>
                <a:ea typeface="Kozuka Gothic Pro L" panose="020B0200000000000000" pitchFamily="34" charset="-128"/>
                <a:cs typeface="Nirmala UI" panose="020B0502040204020203" pitchFamily="34" charset="0"/>
              </a:rPr>
              <a:t>A raison de 10h de travail par semaine</a:t>
            </a:r>
            <a:endParaRPr lang="fr-FR" sz="2400" dirty="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22" name="Espace réservé du numéro de diapositive 21"/>
          <p:cNvSpPr>
            <a:spLocks noGrp="1"/>
          </p:cNvSpPr>
          <p:nvPr>
            <p:ph type="sldNum" sz="quarter" idx="4"/>
          </p:nvPr>
        </p:nvSpPr>
        <p:spPr/>
        <p:txBody>
          <a:bodyPr/>
          <a:lstStyle/>
          <a:p>
            <a:fld id="{DC062FA9-FE1E-4553-BF9F-5A99BD99EA25}" type="slidenum">
              <a:rPr lang="fr-FR" smtClean="0"/>
              <a:pPr/>
              <a:t>2</a:t>
            </a:fld>
            <a:endParaRPr lang="fr-FR" dirty="0"/>
          </a:p>
        </p:txBody>
      </p:sp>
      <p:pic>
        <p:nvPicPr>
          <p:cNvPr id="28" name="Picture 4" descr="Afficher l'image d'origin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07111" y="6247448"/>
            <a:ext cx="492269" cy="492269"/>
          </a:xfrm>
          <a:prstGeom prst="rect">
            <a:avLst/>
          </a:prstGeom>
          <a:noFill/>
          <a:extLst>
            <a:ext uri="{909E8E84-426E-40DD-AFC4-6F175D3DCCD1}">
              <a14:hiddenFill xmlns:a14="http://schemas.microsoft.com/office/drawing/2010/main">
                <a:solidFill>
                  <a:srgbClr val="FFFFFF"/>
                </a:solidFill>
              </a14:hiddenFill>
            </a:ext>
          </a:extLst>
        </p:spPr>
      </p:pic>
      <p:sp>
        <p:nvSpPr>
          <p:cNvPr id="29" name="ZoneTexte 28"/>
          <p:cNvSpPr txBox="1"/>
          <p:nvPr/>
        </p:nvSpPr>
        <p:spPr>
          <a:xfrm>
            <a:off x="2009928" y="6176166"/>
            <a:ext cx="6570916" cy="400110"/>
          </a:xfrm>
          <a:prstGeom prst="rect">
            <a:avLst/>
          </a:prstGeom>
          <a:noFill/>
        </p:spPr>
        <p:txBody>
          <a:bodyPr wrap="square" rtlCol="0">
            <a:spAutoFit/>
          </a:bodyPr>
          <a:lstStyle/>
          <a:p>
            <a:r>
              <a:rPr lang="fr-FR" sz="2000" dirty="0" smtClean="0">
                <a:latin typeface="Nirmala UI" panose="020B0502040204020203" pitchFamily="34" charset="0"/>
                <a:ea typeface="Kozuka Gothic Pro L" panose="020B0200000000000000" pitchFamily="34" charset="-128"/>
                <a:cs typeface="Nirmala UI" panose="020B0502040204020203" pitchFamily="34" charset="0"/>
              </a:rPr>
              <a:t>276 </a:t>
            </a:r>
            <a:r>
              <a:rPr lang="fr-FR" sz="2000" dirty="0" err="1" smtClean="0">
                <a:latin typeface="Nirmala UI" panose="020B0502040204020203" pitchFamily="34" charset="0"/>
                <a:ea typeface="Kozuka Gothic Pro L" panose="020B0200000000000000" pitchFamily="34" charset="-128"/>
                <a:cs typeface="Nirmala UI" panose="020B0502040204020203" pitchFamily="34" charset="0"/>
              </a:rPr>
              <a:t>commits</a:t>
            </a:r>
            <a:r>
              <a:rPr lang="fr-FR" sz="2000" dirty="0" smtClean="0">
                <a:latin typeface="Nirmala UI" panose="020B0502040204020203" pitchFamily="34" charset="0"/>
                <a:ea typeface="Kozuka Gothic Pro L" panose="020B0200000000000000" pitchFamily="34" charset="-128"/>
                <a:cs typeface="Nirmala UI" panose="020B0502040204020203" pitchFamily="34" charset="0"/>
              </a:rPr>
              <a:t> au total</a:t>
            </a:r>
            <a:endParaRPr lang="fr-FR" sz="2000" dirty="0">
              <a:latin typeface="Nirmala UI" panose="020B0502040204020203" pitchFamily="34" charset="0"/>
              <a:ea typeface="Kozuka Gothic Pro L" panose="020B0200000000000000" pitchFamily="34" charset="-128"/>
              <a:cs typeface="Nirmala UI" panose="020B0502040204020203" pitchFamily="34" charset="0"/>
            </a:endParaRPr>
          </a:p>
        </p:txBody>
      </p:sp>
    </p:spTree>
    <p:extLst>
      <p:ext uri="{BB962C8B-B14F-4D97-AF65-F5344CB8AC3E}">
        <p14:creationId xmlns:p14="http://schemas.microsoft.com/office/powerpoint/2010/main" val="305072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anim calcmode="lin" valueType="num">
                                      <p:cBhvr>
                                        <p:cTn id="13" dur="500" fill="hold"/>
                                        <p:tgtEl>
                                          <p:spTgt spid="23"/>
                                        </p:tgtEl>
                                        <p:attrNameLst>
                                          <p:attrName>ppt_x</p:attrName>
                                        </p:attrNameLst>
                                      </p:cBhvr>
                                      <p:tavLst>
                                        <p:tav tm="0">
                                          <p:val>
                                            <p:strVal val="#ppt_x"/>
                                          </p:val>
                                        </p:tav>
                                        <p:tav tm="100000">
                                          <p:val>
                                            <p:strVal val="#ppt_x"/>
                                          </p:val>
                                        </p:tav>
                                      </p:tavLst>
                                    </p:anim>
                                    <p:anim calcmode="lin" valueType="num">
                                      <p:cBhvr>
                                        <p:cTn id="14" dur="50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anim calcmode="lin" valueType="num">
                                      <p:cBhvr>
                                        <p:cTn id="18" dur="500" fill="hold"/>
                                        <p:tgtEl>
                                          <p:spTgt spid="24"/>
                                        </p:tgtEl>
                                        <p:attrNameLst>
                                          <p:attrName>ppt_x</p:attrName>
                                        </p:attrNameLst>
                                      </p:cBhvr>
                                      <p:tavLst>
                                        <p:tav tm="0">
                                          <p:val>
                                            <p:strVal val="#ppt_x"/>
                                          </p:val>
                                        </p:tav>
                                        <p:tav tm="100000">
                                          <p:val>
                                            <p:strVal val="#ppt_x"/>
                                          </p:val>
                                        </p:tav>
                                      </p:tavLst>
                                    </p:anim>
                                    <p:anim calcmode="lin" valueType="num">
                                      <p:cBhvr>
                                        <p:cTn id="19" dur="5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anim calcmode="lin" valueType="num">
                                      <p:cBhvr>
                                        <p:cTn id="23" dur="500" fill="hold"/>
                                        <p:tgtEl>
                                          <p:spTgt spid="25"/>
                                        </p:tgtEl>
                                        <p:attrNameLst>
                                          <p:attrName>ppt_x</p:attrName>
                                        </p:attrNameLst>
                                      </p:cBhvr>
                                      <p:tavLst>
                                        <p:tav tm="0">
                                          <p:val>
                                            <p:strVal val="#ppt_x"/>
                                          </p:val>
                                        </p:tav>
                                        <p:tav tm="100000">
                                          <p:val>
                                            <p:strVal val="#ppt_x"/>
                                          </p:val>
                                        </p:tav>
                                      </p:tavLst>
                                    </p:anim>
                                    <p:anim calcmode="lin" valueType="num">
                                      <p:cBhvr>
                                        <p:cTn id="24" dur="5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anim calcmode="lin" valueType="num">
                                      <p:cBhvr>
                                        <p:cTn id="28" dur="500" fill="hold"/>
                                        <p:tgtEl>
                                          <p:spTgt spid="26"/>
                                        </p:tgtEl>
                                        <p:attrNameLst>
                                          <p:attrName>ppt_x</p:attrName>
                                        </p:attrNameLst>
                                      </p:cBhvr>
                                      <p:tavLst>
                                        <p:tav tm="0">
                                          <p:val>
                                            <p:strVal val="#ppt_x"/>
                                          </p:val>
                                        </p:tav>
                                        <p:tav tm="100000">
                                          <p:val>
                                            <p:strVal val="#ppt_x"/>
                                          </p:val>
                                        </p:tav>
                                      </p:tavLst>
                                    </p:anim>
                                    <p:anim calcmode="lin" valueType="num">
                                      <p:cBhvr>
                                        <p:cTn id="29" dur="500" fill="hold"/>
                                        <p:tgtEl>
                                          <p:spTgt spid="2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anim calcmode="lin" valueType="num">
                                      <p:cBhvr>
                                        <p:cTn id="33" dur="500" fill="hold"/>
                                        <p:tgtEl>
                                          <p:spTgt spid="27"/>
                                        </p:tgtEl>
                                        <p:attrNameLst>
                                          <p:attrName>ppt_x</p:attrName>
                                        </p:attrNameLst>
                                      </p:cBhvr>
                                      <p:tavLst>
                                        <p:tav tm="0">
                                          <p:val>
                                            <p:strVal val="#ppt_x"/>
                                          </p:val>
                                        </p:tav>
                                        <p:tav tm="100000">
                                          <p:val>
                                            <p:strVal val="#ppt_x"/>
                                          </p:val>
                                        </p:tav>
                                      </p:tavLst>
                                    </p:anim>
                                    <p:anim calcmode="lin" valueType="num">
                                      <p:cBhvr>
                                        <p:cTn id="34" dur="500" fill="hold"/>
                                        <p:tgtEl>
                                          <p:spTgt spid="27"/>
                                        </p:tgtEl>
                                        <p:attrNameLst>
                                          <p:attrName>ppt_y</p:attrName>
                                        </p:attrNameLst>
                                      </p:cBhvr>
                                      <p:tavLst>
                                        <p:tav tm="0">
                                          <p:val>
                                            <p:strVal val="#ppt_y+.1"/>
                                          </p:val>
                                        </p:tav>
                                        <p:tav tm="100000">
                                          <p:val>
                                            <p:strVal val="#ppt_y"/>
                                          </p:val>
                                        </p:tav>
                                      </p:tavLst>
                                    </p:anim>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par>
                          <p:cTn id="42" fill="hold">
                            <p:stCondLst>
                              <p:cond delay="1000"/>
                            </p:stCondLst>
                            <p:childTnLst>
                              <p:par>
                                <p:cTn id="43" presetID="10" presetClass="entr" presetSubtype="0"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childTnLst>
                          </p:cTn>
                        </p:par>
                        <p:par>
                          <p:cTn id="49" fill="hold">
                            <p:stCondLst>
                              <p:cond delay="1500"/>
                            </p:stCondLst>
                            <p:childTnLst>
                              <p:par>
                                <p:cTn id="50" presetID="10" presetClass="entr" presetSubtype="0"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par>
                          <p:cTn id="56" fill="hold">
                            <p:stCondLst>
                              <p:cond delay="2000"/>
                            </p:stCondLst>
                            <p:childTnLst>
                              <p:par>
                                <p:cTn id="57" presetID="10" presetClass="entr" presetSubtype="0" fill="hold" nodeType="after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1"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 projet</a:t>
            </a:r>
            <a:endParaRPr lang="fr-FR" dirty="0"/>
          </a:p>
        </p:txBody>
      </p:sp>
      <p:sp>
        <p:nvSpPr>
          <p:cNvPr id="3" name="Espace réservé du numéro de diapositive 2"/>
          <p:cNvSpPr>
            <a:spLocks noGrp="1"/>
          </p:cNvSpPr>
          <p:nvPr>
            <p:ph type="sldNum" sz="quarter" idx="4"/>
          </p:nvPr>
        </p:nvSpPr>
        <p:spPr/>
        <p:txBody>
          <a:bodyPr/>
          <a:lstStyle/>
          <a:p>
            <a:fld id="{DC062FA9-FE1E-4553-BF9F-5A99BD99EA25}" type="slidenum">
              <a:rPr lang="fr-FR" smtClean="0"/>
              <a:pPr/>
              <a:t>3</a:t>
            </a:fld>
            <a:endParaRPr lang="fr-FR" dirty="0"/>
          </a:p>
        </p:txBody>
      </p:sp>
      <p:sp>
        <p:nvSpPr>
          <p:cNvPr id="4" name="ZoneTexte 3"/>
          <p:cNvSpPr txBox="1"/>
          <p:nvPr/>
        </p:nvSpPr>
        <p:spPr>
          <a:xfrm>
            <a:off x="1725770" y="1305663"/>
            <a:ext cx="5293217" cy="646331"/>
          </a:xfrm>
          <a:prstGeom prst="rect">
            <a:avLst/>
          </a:prstGeom>
          <a:noFill/>
        </p:spPr>
        <p:txBody>
          <a:bodyPr wrap="square" rtlCol="0">
            <a:spAutoFit/>
          </a:bodyPr>
          <a:lstStyle/>
          <a:p>
            <a:r>
              <a:rPr lang="fr-FR" b="1" dirty="0" err="1" smtClean="0">
                <a:latin typeface="Nirmala UI" panose="020B0502040204020203" pitchFamily="34" charset="0"/>
                <a:cs typeface="Nirmala UI" panose="020B0502040204020203" pitchFamily="34" charset="0"/>
              </a:rPr>
              <a:t>Trello</a:t>
            </a:r>
            <a:r>
              <a:rPr lang="fr-FR" b="1" dirty="0" smtClean="0">
                <a:latin typeface="Nirmala UI" panose="020B0502040204020203" pitchFamily="34" charset="0"/>
                <a:cs typeface="Nirmala UI" panose="020B0502040204020203" pitchFamily="34" charset="0"/>
              </a:rPr>
              <a:t> :</a:t>
            </a:r>
          </a:p>
          <a:p>
            <a:r>
              <a:rPr lang="fr-FR" dirty="0" smtClean="0">
                <a:latin typeface="Nirmala UI" panose="020B0502040204020203" pitchFamily="34" charset="0"/>
                <a:cs typeface="Nirmala UI" panose="020B0502040204020203" pitchFamily="34" charset="0"/>
              </a:rPr>
              <a:t>Gestion des tâches, assignation des tâches</a:t>
            </a:r>
            <a:endParaRPr lang="fr-FR" dirty="0">
              <a:latin typeface="Nirmala UI" panose="020B0502040204020203" pitchFamily="34" charset="0"/>
              <a:cs typeface="Nirmala UI" panose="020B0502040204020203" pitchFamily="34" charset="0"/>
            </a:endParaRPr>
          </a:p>
        </p:txBody>
      </p:sp>
      <p:pic>
        <p:nvPicPr>
          <p:cNvPr id="1026" name="Picture 2" descr="Afficher l'image d'orig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730" y="1271881"/>
            <a:ext cx="751050" cy="7510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ficher l'image d'origi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0917" y="2428624"/>
            <a:ext cx="845090" cy="84509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1725770" y="2435243"/>
            <a:ext cx="5293217" cy="646331"/>
          </a:xfrm>
          <a:prstGeom prst="rect">
            <a:avLst/>
          </a:prstGeom>
          <a:noFill/>
        </p:spPr>
        <p:txBody>
          <a:bodyPr wrap="square" rtlCol="0">
            <a:spAutoFit/>
          </a:bodyPr>
          <a:lstStyle/>
          <a:p>
            <a:r>
              <a:rPr lang="fr-FR" b="1" dirty="0" smtClean="0">
                <a:latin typeface="Nirmala UI" panose="020B0502040204020203" pitchFamily="34" charset="0"/>
                <a:cs typeface="Nirmala UI" panose="020B0502040204020203" pitchFamily="34" charset="0"/>
              </a:rPr>
              <a:t>Git :</a:t>
            </a:r>
          </a:p>
          <a:p>
            <a:r>
              <a:rPr lang="fr-FR" dirty="0" err="1" smtClean="0">
                <a:latin typeface="Nirmala UI" panose="020B0502040204020203" pitchFamily="34" charset="0"/>
                <a:cs typeface="Nirmala UI" panose="020B0502040204020203" pitchFamily="34" charset="0"/>
              </a:rPr>
              <a:t>Versioning</a:t>
            </a:r>
            <a:r>
              <a:rPr lang="fr-FR" dirty="0" smtClean="0">
                <a:latin typeface="Nirmala UI" panose="020B0502040204020203" pitchFamily="34" charset="0"/>
                <a:cs typeface="Nirmala UI" panose="020B0502040204020203" pitchFamily="34" charset="0"/>
              </a:rPr>
              <a:t>, dépôt distant partagé</a:t>
            </a:r>
            <a:endParaRPr lang="fr-FR" dirty="0">
              <a:latin typeface="Nirmala UI" panose="020B0502040204020203" pitchFamily="34" charset="0"/>
              <a:cs typeface="Nirmala UI" panose="020B0502040204020203" pitchFamily="34" charset="0"/>
            </a:endParaRPr>
          </a:p>
        </p:txBody>
      </p:sp>
      <p:sp>
        <p:nvSpPr>
          <p:cNvPr id="8" name="ZoneTexte 7"/>
          <p:cNvSpPr txBox="1"/>
          <p:nvPr/>
        </p:nvSpPr>
        <p:spPr>
          <a:xfrm>
            <a:off x="1725770" y="3764795"/>
            <a:ext cx="5293217" cy="646331"/>
          </a:xfrm>
          <a:prstGeom prst="rect">
            <a:avLst/>
          </a:prstGeom>
          <a:noFill/>
        </p:spPr>
        <p:txBody>
          <a:bodyPr wrap="square" rtlCol="0">
            <a:spAutoFit/>
          </a:bodyPr>
          <a:lstStyle/>
          <a:p>
            <a:r>
              <a:rPr lang="fr-FR" b="1" dirty="0" smtClean="0">
                <a:latin typeface="Nirmala UI" panose="020B0502040204020203" pitchFamily="34" charset="0"/>
                <a:cs typeface="Nirmala UI" panose="020B0502040204020203" pitchFamily="34" charset="0"/>
              </a:rPr>
              <a:t>Pair </a:t>
            </a:r>
            <a:r>
              <a:rPr lang="fr-FR" b="1" dirty="0" err="1" smtClean="0">
                <a:latin typeface="Nirmala UI" panose="020B0502040204020203" pitchFamily="34" charset="0"/>
                <a:cs typeface="Nirmala UI" panose="020B0502040204020203" pitchFamily="34" charset="0"/>
              </a:rPr>
              <a:t>programming</a:t>
            </a:r>
            <a:r>
              <a:rPr lang="fr-FR" b="1" dirty="0" smtClean="0">
                <a:latin typeface="Nirmala UI" panose="020B0502040204020203" pitchFamily="34" charset="0"/>
                <a:cs typeface="Nirmala UI" panose="020B0502040204020203" pitchFamily="34" charset="0"/>
              </a:rPr>
              <a:t> :</a:t>
            </a:r>
          </a:p>
          <a:p>
            <a:r>
              <a:rPr lang="fr-FR" dirty="0" smtClean="0">
                <a:latin typeface="Nirmala UI" panose="020B0502040204020203" pitchFamily="34" charset="0"/>
                <a:cs typeface="Nirmala UI" panose="020B0502040204020203" pitchFamily="34" charset="0"/>
              </a:rPr>
              <a:t>Lors des phases d’avancées importantes du projet</a:t>
            </a:r>
            <a:endParaRPr lang="fr-FR" dirty="0">
              <a:latin typeface="Nirmala UI" panose="020B0502040204020203" pitchFamily="34" charset="0"/>
              <a:cs typeface="Nirmala UI" panose="020B0502040204020203" pitchFamily="34" charset="0"/>
            </a:endParaRPr>
          </a:p>
        </p:txBody>
      </p:sp>
      <p:sp>
        <p:nvSpPr>
          <p:cNvPr id="9" name="ZoneTexte 8"/>
          <p:cNvSpPr txBox="1"/>
          <p:nvPr/>
        </p:nvSpPr>
        <p:spPr>
          <a:xfrm>
            <a:off x="1725771" y="4902209"/>
            <a:ext cx="5293216" cy="923330"/>
          </a:xfrm>
          <a:prstGeom prst="rect">
            <a:avLst/>
          </a:prstGeom>
          <a:noFill/>
        </p:spPr>
        <p:txBody>
          <a:bodyPr wrap="square" rtlCol="0">
            <a:spAutoFit/>
          </a:bodyPr>
          <a:lstStyle/>
          <a:p>
            <a:r>
              <a:rPr lang="fr-FR" b="1" dirty="0" smtClean="0">
                <a:latin typeface="Nirmala UI" panose="020B0502040204020203" pitchFamily="34" charset="0"/>
                <a:cs typeface="Nirmala UI" panose="020B0502040204020203" pitchFamily="34" charset="0"/>
              </a:rPr>
              <a:t>Réflexion en groupe :</a:t>
            </a:r>
          </a:p>
          <a:p>
            <a:r>
              <a:rPr lang="fr-FR" dirty="0" smtClean="0">
                <a:latin typeface="Nirmala UI" panose="020B0502040204020203" pitchFamily="34" charset="0"/>
                <a:cs typeface="Nirmala UI" panose="020B0502040204020203" pitchFamily="34" charset="0"/>
              </a:rPr>
              <a:t>Lors des phases critiques du projet (décisions d’implémentation, </a:t>
            </a:r>
            <a:r>
              <a:rPr lang="fr-FR" dirty="0" err="1" smtClean="0">
                <a:latin typeface="Nirmala UI" panose="020B0502040204020203" pitchFamily="34" charset="0"/>
                <a:cs typeface="Nirmala UI" panose="020B0502040204020203" pitchFamily="34" charset="0"/>
              </a:rPr>
              <a:t>débuggage</a:t>
            </a:r>
            <a:r>
              <a:rPr lang="fr-FR" dirty="0" smtClean="0">
                <a:latin typeface="Nirmala UI" panose="020B0502040204020203" pitchFamily="34" charset="0"/>
                <a:cs typeface="Nirmala UI" panose="020B0502040204020203" pitchFamily="34" charset="0"/>
              </a:rPr>
              <a:t> importante)</a:t>
            </a:r>
            <a:endParaRPr lang="fr-FR" dirty="0">
              <a:latin typeface="Nirmala UI" panose="020B0502040204020203" pitchFamily="34" charset="0"/>
              <a:cs typeface="Nirmala UI" panose="020B0502040204020203" pitchFamily="34" charset="0"/>
            </a:endParaRPr>
          </a:p>
        </p:txBody>
      </p:sp>
      <p:pic>
        <p:nvPicPr>
          <p:cNvPr id="5" name="Imag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5144" y="3679407"/>
            <a:ext cx="817108" cy="817108"/>
          </a:xfrm>
          <a:prstGeom prst="rect">
            <a:avLst/>
          </a:prstGeom>
        </p:spPr>
      </p:pic>
      <p:pic>
        <p:nvPicPr>
          <p:cNvPr id="6" name="Imag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6393" y="4902209"/>
            <a:ext cx="957580" cy="957580"/>
          </a:xfrm>
          <a:prstGeom prst="rect">
            <a:avLst/>
          </a:prstGeom>
        </p:spPr>
      </p:pic>
    </p:spTree>
    <p:extLst>
      <p:ext uri="{BB962C8B-B14F-4D97-AF65-F5344CB8AC3E}">
        <p14:creationId xmlns:p14="http://schemas.microsoft.com/office/powerpoint/2010/main" val="379276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8"/>
                                        </p:tgtEl>
                                        <p:attrNameLst>
                                          <p:attrName>style.visibility</p:attrName>
                                        </p:attrNameLst>
                                      </p:cBhvr>
                                      <p:to>
                                        <p:strVal val="visible"/>
                                      </p:to>
                                    </p:set>
                                    <p:animEffect transition="in" filter="fade">
                                      <p:cBhvr>
                                        <p:cTn id="14" dur="500"/>
                                        <p:tgtEl>
                                          <p:spTgt spid="102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Étoile à 12 branches 10"/>
          <p:cNvSpPr/>
          <p:nvPr/>
        </p:nvSpPr>
        <p:spPr>
          <a:xfrm>
            <a:off x="6886565" y="243572"/>
            <a:ext cx="2556000" cy="2556000"/>
          </a:xfrm>
          <a:prstGeom prst="star12">
            <a:avLst/>
          </a:prstGeom>
          <a:solidFill>
            <a:schemeClr val="accent1">
              <a:lumMod val="40000"/>
              <a:lumOff val="60000"/>
            </a:schemeClr>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itre 2"/>
          <p:cNvSpPr>
            <a:spLocks noGrp="1"/>
          </p:cNvSpPr>
          <p:nvPr>
            <p:ph type="title"/>
          </p:nvPr>
        </p:nvSpPr>
        <p:spPr/>
        <p:txBody>
          <a:bodyPr/>
          <a:lstStyle/>
          <a:p>
            <a:r>
              <a:rPr lang="fr-FR" dirty="0" smtClean="0"/>
              <a:t>Le </a:t>
            </a:r>
            <a:r>
              <a:rPr lang="fr-FR" dirty="0" err="1" smtClean="0"/>
              <a:t>Pretty</a:t>
            </a:r>
            <a:r>
              <a:rPr lang="fr-FR" dirty="0" smtClean="0"/>
              <a:t> printer</a:t>
            </a:r>
            <a:endParaRPr lang="fr-FR" dirty="0"/>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645" y="1222034"/>
            <a:ext cx="1517611" cy="1517611"/>
          </a:xfrm>
          <a:prstGeom prst="rect">
            <a:avLst/>
          </a:prstGeom>
        </p:spPr>
      </p:pic>
      <p:sp>
        <p:nvSpPr>
          <p:cNvPr id="4" name="ZoneTexte 3"/>
          <p:cNvSpPr txBox="1"/>
          <p:nvPr/>
        </p:nvSpPr>
        <p:spPr>
          <a:xfrm>
            <a:off x="354051" y="2914683"/>
            <a:ext cx="1874798" cy="1015663"/>
          </a:xfrm>
          <a:prstGeom prst="rect">
            <a:avLst/>
          </a:prstGeom>
          <a:noFill/>
        </p:spPr>
        <p:txBody>
          <a:bodyPr wrap="square" rtlCol="0">
            <a:spAutoFit/>
          </a:bodyPr>
          <a:lstStyle/>
          <a:p>
            <a:pPr algn="ctr"/>
            <a:r>
              <a:rPr lang="fr-FR" sz="2000" dirty="0">
                <a:latin typeface="Nirmala UI" panose="020B0502040204020203" pitchFamily="34" charset="0"/>
                <a:ea typeface="Kozuka Gothic Pro L" panose="020B0200000000000000" pitchFamily="34" charset="-128"/>
                <a:cs typeface="Nirmala UI" panose="020B0502040204020203" pitchFamily="34" charset="0"/>
              </a:rPr>
              <a:t>Script de lancement </a:t>
            </a:r>
            <a:r>
              <a:rPr lang="fr-FR" sz="2000" i="1" dirty="0" smtClean="0">
                <a:latin typeface="Nirmala UI" panose="020B0502040204020203" pitchFamily="34" charset="0"/>
                <a:ea typeface="Kozuka Gothic Pro L" panose="020B0200000000000000" pitchFamily="34" charset="-128"/>
                <a:cs typeface="Nirmala UI" panose="020B0502040204020203" pitchFamily="34" charset="0"/>
              </a:rPr>
              <a:t>whpp.exe</a:t>
            </a:r>
          </a:p>
        </p:txBody>
      </p:sp>
      <p:sp>
        <p:nvSpPr>
          <p:cNvPr id="5" name="ZoneTexte 4"/>
          <p:cNvSpPr txBox="1"/>
          <p:nvPr/>
        </p:nvSpPr>
        <p:spPr>
          <a:xfrm>
            <a:off x="3525440" y="1222034"/>
            <a:ext cx="1685925" cy="1015663"/>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rtlCol="0">
            <a:spAutoFit/>
          </a:bodyPr>
          <a:lstStyle/>
          <a:p>
            <a:r>
              <a:rPr lang="fr-FR" sz="1000" dirty="0" err="1" smtClean="0">
                <a:latin typeface="Nirmala UI" panose="020B0502040204020203" pitchFamily="34" charset="0"/>
                <a:cs typeface="Nirmala UI" panose="020B0502040204020203" pitchFamily="34" charset="0"/>
              </a:rPr>
              <a:t>function</a:t>
            </a:r>
            <a:r>
              <a:rPr lang="fr-FR" sz="1000" dirty="0" smtClean="0">
                <a:latin typeface="Nirmala UI" panose="020B0502040204020203" pitchFamily="34" charset="0"/>
                <a:cs typeface="Nirmala UI" panose="020B0502040204020203" pitchFamily="34" charset="0"/>
              </a:rPr>
              <a:t> f1: </a:t>
            </a:r>
            <a:r>
              <a:rPr lang="fr-FR" sz="1000" dirty="0" err="1" smtClean="0">
                <a:latin typeface="Nirmala UI" panose="020B0502040204020203" pitchFamily="34" charset="0"/>
                <a:cs typeface="Nirmala UI" panose="020B0502040204020203" pitchFamily="34" charset="0"/>
              </a:rPr>
              <a:t>read</a:t>
            </a:r>
            <a:endParaRPr lang="fr-FR" sz="1000" dirty="0" smtClean="0">
              <a:latin typeface="Nirmala UI" panose="020B0502040204020203" pitchFamily="34" charset="0"/>
              <a:cs typeface="Nirmala UI" panose="020B0502040204020203" pitchFamily="34" charset="0"/>
            </a:endParaRPr>
          </a:p>
          <a:p>
            <a:r>
              <a:rPr lang="fr-FR" sz="1000" dirty="0" smtClean="0">
                <a:latin typeface="Nirmala UI" panose="020B0502040204020203" pitchFamily="34" charset="0"/>
                <a:cs typeface="Nirmala UI" panose="020B0502040204020203" pitchFamily="34" charset="0"/>
              </a:rPr>
              <a:t>A,B      ,C</a:t>
            </a:r>
          </a:p>
          <a:p>
            <a:r>
              <a:rPr lang="fr-FR" sz="1000" dirty="0" smtClean="0">
                <a:latin typeface="Nirmala UI" panose="020B0502040204020203" pitchFamily="34" charset="0"/>
                <a:cs typeface="Nirmala UI" panose="020B0502040204020203" pitchFamily="34" charset="0"/>
              </a:rPr>
              <a:t>%  (call A   B  );</a:t>
            </a:r>
          </a:p>
          <a:p>
            <a:r>
              <a:rPr lang="fr-FR" sz="1000" dirty="0" err="1" smtClean="0">
                <a:latin typeface="Nirmala UI" panose="020B0502040204020203" pitchFamily="34" charset="0"/>
                <a:cs typeface="Nirmala UI" panose="020B0502040204020203" pitchFamily="34" charset="0"/>
              </a:rPr>
              <a:t>nop</a:t>
            </a:r>
            <a:r>
              <a:rPr lang="fr-FR" sz="1000" dirty="0" smtClean="0">
                <a:latin typeface="Nirmala UI" panose="020B0502040204020203" pitchFamily="34" charset="0"/>
                <a:cs typeface="Nirmala UI" panose="020B0502040204020203" pitchFamily="34" charset="0"/>
              </a:rPr>
              <a:t>; </a:t>
            </a:r>
            <a:r>
              <a:rPr lang="fr-FR" sz="1000" dirty="0" err="1" smtClean="0">
                <a:latin typeface="Nirmala UI" panose="020B0502040204020203" pitchFamily="34" charset="0"/>
                <a:cs typeface="Nirmala UI" panose="020B0502040204020203" pitchFamily="34" charset="0"/>
              </a:rPr>
              <a:t>nop</a:t>
            </a:r>
            <a:r>
              <a:rPr lang="fr-FR" sz="1000" dirty="0" smtClean="0">
                <a:latin typeface="Nirmala UI" panose="020B0502040204020203" pitchFamily="34" charset="0"/>
                <a:cs typeface="Nirmala UI" panose="020B0502040204020203" pitchFamily="34" charset="0"/>
              </a:rPr>
              <a:t>;</a:t>
            </a:r>
          </a:p>
          <a:p>
            <a:r>
              <a:rPr lang="fr-FR" sz="1000" dirty="0">
                <a:latin typeface="Nirmala UI" panose="020B0502040204020203" pitchFamily="34" charset="0"/>
                <a:cs typeface="Nirmala UI" panose="020B0502040204020203" pitchFamily="34" charset="0"/>
              </a:rPr>
              <a:t> </a:t>
            </a:r>
            <a:r>
              <a:rPr lang="fr-FR" sz="1000" dirty="0" smtClean="0">
                <a:latin typeface="Nirmala UI" panose="020B0502040204020203" pitchFamily="34" charset="0"/>
                <a:cs typeface="Nirmala UI" panose="020B0502040204020203" pitchFamily="34" charset="0"/>
              </a:rPr>
              <a:t>   A   :=B % </a:t>
            </a:r>
            <a:r>
              <a:rPr lang="fr-FR" sz="1000" dirty="0" err="1" smtClean="0">
                <a:latin typeface="Nirmala UI" panose="020B0502040204020203" pitchFamily="34" charset="0"/>
                <a:cs typeface="Nirmala UI" panose="020B0502040204020203" pitchFamily="34" charset="0"/>
              </a:rPr>
              <a:t>write</a:t>
            </a:r>
            <a:r>
              <a:rPr lang="fr-FR" sz="1000" dirty="0" smtClean="0">
                <a:latin typeface="Nirmala UI" panose="020B0502040204020203" pitchFamily="34" charset="0"/>
                <a:cs typeface="Nirmala UI" panose="020B0502040204020203" pitchFamily="34" charset="0"/>
              </a:rPr>
              <a:t> A</a:t>
            </a:r>
          </a:p>
          <a:p>
            <a:r>
              <a:rPr lang="fr-FR" sz="1000" dirty="0" smtClean="0">
                <a:latin typeface="Nirmala UI" panose="020B0502040204020203" pitchFamily="34" charset="0"/>
                <a:cs typeface="Nirmala UI" panose="020B0502040204020203" pitchFamily="34" charset="0"/>
              </a:rPr>
              <a:t>,B</a:t>
            </a:r>
          </a:p>
        </p:txBody>
      </p:sp>
      <p:sp>
        <p:nvSpPr>
          <p:cNvPr id="6" name="ZoneTexte 5"/>
          <p:cNvSpPr txBox="1"/>
          <p:nvPr/>
        </p:nvSpPr>
        <p:spPr>
          <a:xfrm>
            <a:off x="7343774" y="760369"/>
            <a:ext cx="1685925" cy="1477328"/>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rtlCol="0">
            <a:spAutoFit/>
          </a:bodyPr>
          <a:lstStyle/>
          <a:p>
            <a:r>
              <a:rPr lang="fr-FR" sz="1000" dirty="0" err="1" smtClean="0">
                <a:latin typeface="Nirmala UI" panose="020B0502040204020203" pitchFamily="34" charset="0"/>
                <a:cs typeface="Nirmala UI" panose="020B0502040204020203" pitchFamily="34" charset="0"/>
              </a:rPr>
              <a:t>function</a:t>
            </a:r>
            <a:r>
              <a:rPr lang="fr-FR" sz="1000" dirty="0" smtClean="0">
                <a:latin typeface="Nirmala UI" panose="020B0502040204020203" pitchFamily="34" charset="0"/>
                <a:cs typeface="Nirmala UI" panose="020B0502040204020203" pitchFamily="34" charset="0"/>
              </a:rPr>
              <a:t> f1:</a:t>
            </a:r>
          </a:p>
          <a:p>
            <a:r>
              <a:rPr lang="fr-FR" sz="1000" dirty="0" err="1" smtClean="0">
                <a:latin typeface="Nirmala UI" panose="020B0502040204020203" pitchFamily="34" charset="0"/>
                <a:cs typeface="Nirmala UI" panose="020B0502040204020203" pitchFamily="34" charset="0"/>
              </a:rPr>
              <a:t>read</a:t>
            </a:r>
            <a:r>
              <a:rPr lang="fr-FR" sz="1000" dirty="0" smtClean="0">
                <a:latin typeface="Nirmala UI" panose="020B0502040204020203" pitchFamily="34" charset="0"/>
                <a:cs typeface="Nirmala UI" panose="020B0502040204020203" pitchFamily="34" charset="0"/>
              </a:rPr>
              <a:t> A, B, C</a:t>
            </a:r>
          </a:p>
          <a:p>
            <a:r>
              <a:rPr lang="fr-FR" sz="1000" dirty="0" smtClean="0">
                <a:latin typeface="Nirmala UI" panose="020B0502040204020203" pitchFamily="34" charset="0"/>
                <a:cs typeface="Nirmala UI" panose="020B0502040204020203" pitchFamily="34" charset="0"/>
              </a:rPr>
              <a:t>% </a:t>
            </a:r>
          </a:p>
          <a:p>
            <a:r>
              <a:rPr lang="fr-FR" sz="1000" dirty="0">
                <a:latin typeface="Nirmala UI" panose="020B0502040204020203" pitchFamily="34" charset="0"/>
                <a:cs typeface="Nirmala UI" panose="020B0502040204020203" pitchFamily="34" charset="0"/>
              </a:rPr>
              <a:t> </a:t>
            </a:r>
            <a:r>
              <a:rPr lang="fr-FR" sz="1000" dirty="0" smtClean="0">
                <a:latin typeface="Nirmala UI" panose="020B0502040204020203" pitchFamily="34" charset="0"/>
                <a:cs typeface="Nirmala UI" panose="020B0502040204020203" pitchFamily="34" charset="0"/>
              </a:rPr>
              <a:t>  (call A B);</a:t>
            </a:r>
          </a:p>
          <a:p>
            <a:r>
              <a:rPr lang="fr-FR" sz="1000" dirty="0" smtClean="0">
                <a:latin typeface="Nirmala UI" panose="020B0502040204020203" pitchFamily="34" charset="0"/>
                <a:cs typeface="Nirmala UI" panose="020B0502040204020203" pitchFamily="34" charset="0"/>
              </a:rPr>
              <a:t>   </a:t>
            </a:r>
            <a:r>
              <a:rPr lang="fr-FR" sz="1000" dirty="0" err="1" smtClean="0">
                <a:latin typeface="Nirmala UI" panose="020B0502040204020203" pitchFamily="34" charset="0"/>
                <a:cs typeface="Nirmala UI" panose="020B0502040204020203" pitchFamily="34" charset="0"/>
              </a:rPr>
              <a:t>nop</a:t>
            </a:r>
            <a:r>
              <a:rPr lang="fr-FR" sz="1000" dirty="0" smtClean="0">
                <a:latin typeface="Nirmala UI" panose="020B0502040204020203" pitchFamily="34" charset="0"/>
                <a:cs typeface="Nirmala UI" panose="020B0502040204020203" pitchFamily="34" charset="0"/>
              </a:rPr>
              <a:t>;</a:t>
            </a:r>
          </a:p>
          <a:p>
            <a:r>
              <a:rPr lang="fr-FR" sz="1000" dirty="0">
                <a:latin typeface="Nirmala UI" panose="020B0502040204020203" pitchFamily="34" charset="0"/>
                <a:cs typeface="Nirmala UI" panose="020B0502040204020203" pitchFamily="34" charset="0"/>
              </a:rPr>
              <a:t> </a:t>
            </a:r>
            <a:r>
              <a:rPr lang="fr-FR" sz="1000" dirty="0" smtClean="0">
                <a:latin typeface="Nirmala UI" panose="020B0502040204020203" pitchFamily="34" charset="0"/>
                <a:cs typeface="Nirmala UI" panose="020B0502040204020203" pitchFamily="34" charset="0"/>
              </a:rPr>
              <a:t>  </a:t>
            </a:r>
            <a:r>
              <a:rPr lang="fr-FR" sz="1000" dirty="0" err="1" smtClean="0">
                <a:latin typeface="Nirmala UI" panose="020B0502040204020203" pitchFamily="34" charset="0"/>
                <a:cs typeface="Nirmala UI" panose="020B0502040204020203" pitchFamily="34" charset="0"/>
              </a:rPr>
              <a:t>nop</a:t>
            </a:r>
            <a:r>
              <a:rPr lang="fr-FR" sz="1000" dirty="0" smtClean="0">
                <a:latin typeface="Nirmala UI" panose="020B0502040204020203" pitchFamily="34" charset="0"/>
                <a:cs typeface="Nirmala UI" panose="020B0502040204020203" pitchFamily="34" charset="0"/>
              </a:rPr>
              <a:t>;</a:t>
            </a:r>
          </a:p>
          <a:p>
            <a:r>
              <a:rPr lang="fr-FR" sz="1000" dirty="0" smtClean="0">
                <a:latin typeface="Nirmala UI" panose="020B0502040204020203" pitchFamily="34" charset="0"/>
                <a:cs typeface="Nirmala UI" panose="020B0502040204020203" pitchFamily="34" charset="0"/>
              </a:rPr>
              <a:t>   A := B</a:t>
            </a:r>
          </a:p>
          <a:p>
            <a:r>
              <a:rPr lang="fr-FR" sz="1000" dirty="0" smtClean="0">
                <a:latin typeface="Nirmala UI" panose="020B0502040204020203" pitchFamily="34" charset="0"/>
                <a:cs typeface="Nirmala UI" panose="020B0502040204020203" pitchFamily="34" charset="0"/>
              </a:rPr>
              <a:t>%</a:t>
            </a:r>
          </a:p>
          <a:p>
            <a:r>
              <a:rPr lang="fr-FR" sz="1000" dirty="0" err="1" smtClean="0">
                <a:latin typeface="Nirmala UI" panose="020B0502040204020203" pitchFamily="34" charset="0"/>
                <a:cs typeface="Nirmala UI" panose="020B0502040204020203" pitchFamily="34" charset="0"/>
              </a:rPr>
              <a:t>write</a:t>
            </a:r>
            <a:r>
              <a:rPr lang="fr-FR" sz="1000" dirty="0" smtClean="0">
                <a:latin typeface="Nirmala UI" panose="020B0502040204020203" pitchFamily="34" charset="0"/>
                <a:cs typeface="Nirmala UI" panose="020B0502040204020203" pitchFamily="34" charset="0"/>
              </a:rPr>
              <a:t> A, B</a:t>
            </a:r>
          </a:p>
        </p:txBody>
      </p:sp>
      <p:sp>
        <p:nvSpPr>
          <p:cNvPr id="7" name="Flèche droite 6"/>
          <p:cNvSpPr/>
          <p:nvPr/>
        </p:nvSpPr>
        <p:spPr>
          <a:xfrm>
            <a:off x="5420320" y="1440622"/>
            <a:ext cx="1285875" cy="412314"/>
          </a:xfrm>
          <a:prstGeom prst="rightArrow">
            <a:avLst/>
          </a:prstGeom>
          <a:solidFill>
            <a:schemeClr val="accent6"/>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3528633" y="2406851"/>
            <a:ext cx="1682732" cy="646331"/>
          </a:xfrm>
          <a:prstGeom prst="rect">
            <a:avLst/>
          </a:prstGeom>
          <a:solidFill>
            <a:schemeClr val="bg1">
              <a:alpha val="57000"/>
            </a:schemeClr>
          </a:solidFill>
        </p:spPr>
        <p:txBody>
          <a:bodyPr wrap="square" rtlCol="0">
            <a:spAutoFit/>
          </a:bodyPr>
          <a:lstStyle/>
          <a:p>
            <a:pPr algn="ctr"/>
            <a:r>
              <a:rPr lang="fr-FR" dirty="0" smtClean="0">
                <a:latin typeface="Nirmala UI" panose="020B0502040204020203" pitchFamily="34" charset="0"/>
                <a:ea typeface="Kozuka Gothic Pro L" panose="020B0200000000000000" pitchFamily="34" charset="-128"/>
                <a:cs typeface="Nirmala UI" panose="020B0502040204020203" pitchFamily="34" charset="0"/>
              </a:rPr>
              <a:t>Fichier </a:t>
            </a:r>
            <a:r>
              <a:rPr lang="fr-FR" dirty="0" err="1" smtClean="0">
                <a:latin typeface="Nirmala UI" panose="020B0502040204020203" pitchFamily="34" charset="0"/>
                <a:ea typeface="Kozuka Gothic Pro L" panose="020B0200000000000000" pitchFamily="34" charset="-128"/>
                <a:cs typeface="Nirmala UI" panose="020B0502040204020203" pitchFamily="34" charset="0"/>
              </a:rPr>
              <a:t>while</a:t>
            </a:r>
            <a:r>
              <a:rPr lang="fr-FR" dirty="0" smtClean="0">
                <a:latin typeface="Nirmala UI" panose="020B0502040204020203" pitchFamily="34" charset="0"/>
                <a:ea typeface="Kozuka Gothic Pro L" panose="020B0200000000000000" pitchFamily="34" charset="-128"/>
                <a:cs typeface="Nirmala UI" panose="020B0502040204020203" pitchFamily="34" charset="0"/>
              </a:rPr>
              <a:t> non-</a:t>
            </a:r>
            <a:r>
              <a:rPr lang="fr-FR" dirty="0" err="1" smtClean="0">
                <a:latin typeface="Nirmala UI" panose="020B0502040204020203" pitchFamily="34" charset="0"/>
                <a:ea typeface="Kozuka Gothic Pro L" panose="020B0200000000000000" pitchFamily="34" charset="-128"/>
                <a:cs typeface="Nirmala UI" panose="020B0502040204020203" pitchFamily="34" charset="0"/>
              </a:rPr>
              <a:t>formatté</a:t>
            </a:r>
            <a:endParaRPr lang="fr-FR" i="1" dirty="0" smtClean="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9" name="ZoneTexte 8"/>
          <p:cNvSpPr txBox="1"/>
          <p:nvPr/>
        </p:nvSpPr>
        <p:spPr>
          <a:xfrm>
            <a:off x="7343775" y="2406851"/>
            <a:ext cx="1682732" cy="646331"/>
          </a:xfrm>
          <a:prstGeom prst="rect">
            <a:avLst/>
          </a:prstGeom>
          <a:solidFill>
            <a:schemeClr val="bg1">
              <a:alpha val="57000"/>
            </a:schemeClr>
          </a:solidFill>
        </p:spPr>
        <p:txBody>
          <a:bodyPr wrap="square" rtlCol="0">
            <a:spAutoFit/>
          </a:bodyPr>
          <a:lstStyle/>
          <a:p>
            <a:pPr algn="ctr"/>
            <a:r>
              <a:rPr lang="fr-FR" dirty="0" smtClean="0">
                <a:latin typeface="Nirmala UI" panose="020B0502040204020203" pitchFamily="34" charset="0"/>
                <a:ea typeface="Kozuka Gothic Pro L" panose="020B0200000000000000" pitchFamily="34" charset="-128"/>
                <a:cs typeface="Nirmala UI" panose="020B0502040204020203" pitchFamily="34" charset="0"/>
              </a:rPr>
              <a:t>Fichier </a:t>
            </a:r>
            <a:r>
              <a:rPr lang="fr-FR" dirty="0" err="1" smtClean="0">
                <a:latin typeface="Nirmala UI" panose="020B0502040204020203" pitchFamily="34" charset="0"/>
                <a:ea typeface="Kozuka Gothic Pro L" panose="020B0200000000000000" pitchFamily="34" charset="-128"/>
                <a:cs typeface="Nirmala UI" panose="020B0502040204020203" pitchFamily="34" charset="0"/>
              </a:rPr>
              <a:t>while</a:t>
            </a:r>
            <a:r>
              <a:rPr lang="fr-FR" dirty="0" smtClean="0">
                <a:latin typeface="Nirmala UI" panose="020B0502040204020203" pitchFamily="34" charset="0"/>
                <a:ea typeface="Kozuka Gothic Pro L" panose="020B0200000000000000" pitchFamily="34" charset="-128"/>
                <a:cs typeface="Nirmala UI" panose="020B0502040204020203" pitchFamily="34" charset="0"/>
              </a:rPr>
              <a:t> </a:t>
            </a:r>
            <a:r>
              <a:rPr lang="fr-FR" dirty="0" err="1" smtClean="0">
                <a:latin typeface="Nirmala UI" panose="020B0502040204020203" pitchFamily="34" charset="0"/>
                <a:ea typeface="Kozuka Gothic Pro L" panose="020B0200000000000000" pitchFamily="34" charset="-128"/>
                <a:cs typeface="Nirmala UI" panose="020B0502040204020203" pitchFamily="34" charset="0"/>
              </a:rPr>
              <a:t>formatté</a:t>
            </a:r>
            <a:endParaRPr lang="fr-FR" i="1" dirty="0" smtClean="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12" name="Flèche droite 11"/>
          <p:cNvSpPr/>
          <p:nvPr/>
        </p:nvSpPr>
        <p:spPr>
          <a:xfrm>
            <a:off x="2063523" y="1440622"/>
            <a:ext cx="1285875" cy="412314"/>
          </a:xfrm>
          <a:prstGeom prst="rightArrow">
            <a:avLst/>
          </a:prstGeom>
          <a:solidFill>
            <a:schemeClr val="accent6"/>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p:cNvSpPr txBox="1"/>
          <p:nvPr/>
        </p:nvSpPr>
        <p:spPr>
          <a:xfrm>
            <a:off x="625613" y="4095620"/>
            <a:ext cx="7575412" cy="1886810"/>
          </a:xfrm>
          <a:prstGeom prst="rect">
            <a:avLst/>
          </a:prstGeom>
          <a:noFill/>
        </p:spPr>
        <p:txBody>
          <a:bodyPr wrap="square" numCol="2" rtlCol="0">
            <a:noAutofit/>
          </a:bodyPr>
          <a:lstStyle/>
          <a:p>
            <a:r>
              <a:rPr lang="fr-FR" dirty="0" smtClean="0"/>
              <a:t>Le script dispose de plusieurs options :</a:t>
            </a:r>
          </a:p>
          <a:p>
            <a:pPr marL="285750" indent="-285750">
              <a:buFontTx/>
              <a:buChar char="-"/>
            </a:pPr>
            <a:r>
              <a:rPr lang="fr-FR" b="1" dirty="0" smtClean="0"/>
              <a:t>o</a:t>
            </a:r>
            <a:r>
              <a:rPr lang="fr-FR" dirty="0" smtClean="0"/>
              <a:t>: output file</a:t>
            </a:r>
          </a:p>
          <a:p>
            <a:pPr marL="285750" indent="-285750">
              <a:buFontTx/>
              <a:buChar char="-"/>
            </a:pPr>
            <a:r>
              <a:rPr lang="fr-FR" b="1" dirty="0" smtClean="0"/>
              <a:t>for</a:t>
            </a:r>
            <a:r>
              <a:rPr lang="fr-FR" dirty="0" smtClean="0"/>
              <a:t>: indentation du for</a:t>
            </a:r>
          </a:p>
          <a:p>
            <a:pPr marL="285750" indent="-285750">
              <a:buFontTx/>
              <a:buChar char="-"/>
            </a:pPr>
            <a:r>
              <a:rPr lang="fr-FR" b="1" dirty="0" err="1"/>
              <a:t>w</a:t>
            </a:r>
            <a:r>
              <a:rPr lang="fr-FR" b="1" dirty="0" err="1" smtClean="0"/>
              <a:t>hile</a:t>
            </a:r>
            <a:r>
              <a:rPr lang="fr-FR" dirty="0" smtClean="0"/>
              <a:t>: indentation du </a:t>
            </a:r>
            <a:r>
              <a:rPr lang="fr-FR" dirty="0" err="1" smtClean="0"/>
              <a:t>while</a:t>
            </a:r>
            <a:endParaRPr lang="fr-FR" dirty="0" smtClean="0"/>
          </a:p>
          <a:p>
            <a:pPr marL="285750" indent="-285750">
              <a:buFontTx/>
              <a:buChar char="-"/>
            </a:pPr>
            <a:r>
              <a:rPr lang="fr-FR" b="1" dirty="0" err="1"/>
              <a:t>f</a:t>
            </a:r>
            <a:r>
              <a:rPr lang="fr-FR" b="1" dirty="0" err="1" smtClean="0"/>
              <a:t>oreach</a:t>
            </a:r>
            <a:r>
              <a:rPr lang="fr-FR" dirty="0" smtClean="0"/>
              <a:t>: indentation du </a:t>
            </a:r>
            <a:r>
              <a:rPr lang="fr-FR" dirty="0" err="1" smtClean="0"/>
              <a:t>foreach</a:t>
            </a:r>
            <a:endParaRPr lang="fr-FR" b="1" dirty="0"/>
          </a:p>
          <a:p>
            <a:pPr marL="285750" indent="-285750">
              <a:buFontTx/>
              <a:buChar char="-"/>
            </a:pPr>
            <a:r>
              <a:rPr lang="fr-FR" b="1" dirty="0" smtClean="0"/>
              <a:t>if</a:t>
            </a:r>
            <a:r>
              <a:rPr lang="fr-FR" dirty="0" smtClean="0"/>
              <a:t>: indentation des conditions if</a:t>
            </a:r>
          </a:p>
          <a:p>
            <a:pPr marL="285750" indent="-285750">
              <a:buFontTx/>
              <a:buChar char="-"/>
            </a:pPr>
            <a:endParaRPr lang="fr-FR" b="1" dirty="0" smtClean="0"/>
          </a:p>
          <a:p>
            <a:pPr marL="285750" indent="-285750">
              <a:buFontTx/>
              <a:buChar char="-"/>
            </a:pPr>
            <a:r>
              <a:rPr lang="fr-FR" b="1" dirty="0" err="1" smtClean="0"/>
              <a:t>aff</a:t>
            </a:r>
            <a:r>
              <a:rPr lang="fr-FR" dirty="0" smtClean="0"/>
              <a:t>: indentation des affectations</a:t>
            </a:r>
          </a:p>
          <a:p>
            <a:pPr marL="285750" indent="-285750">
              <a:buFontTx/>
              <a:buChar char="-"/>
            </a:pPr>
            <a:r>
              <a:rPr lang="fr-FR" b="1" dirty="0"/>
              <a:t>a</a:t>
            </a:r>
            <a:r>
              <a:rPr lang="fr-FR" b="1" dirty="0" smtClean="0"/>
              <a:t>ll</a:t>
            </a:r>
            <a:r>
              <a:rPr lang="fr-FR" dirty="0" smtClean="0"/>
              <a:t>: valeur de l’indentation par défaut</a:t>
            </a:r>
          </a:p>
          <a:p>
            <a:pPr marL="285750" indent="-285750">
              <a:buFontTx/>
              <a:buChar char="-"/>
            </a:pPr>
            <a:r>
              <a:rPr lang="fr-FR" b="1" dirty="0"/>
              <a:t>t</a:t>
            </a:r>
            <a:r>
              <a:rPr lang="fr-FR" b="1" dirty="0" smtClean="0"/>
              <a:t>est</a:t>
            </a:r>
            <a:r>
              <a:rPr lang="fr-FR" dirty="0" smtClean="0"/>
              <a:t>: lancement des tests unitaires</a:t>
            </a:r>
            <a:endParaRPr lang="fr-FR" dirty="0"/>
          </a:p>
        </p:txBody>
      </p:sp>
      <p:sp>
        <p:nvSpPr>
          <p:cNvPr id="16" name="Espace réservé du numéro de diapositive 15"/>
          <p:cNvSpPr>
            <a:spLocks noGrp="1"/>
          </p:cNvSpPr>
          <p:nvPr>
            <p:ph type="sldNum" sz="quarter" idx="4"/>
          </p:nvPr>
        </p:nvSpPr>
        <p:spPr/>
        <p:txBody>
          <a:bodyPr/>
          <a:lstStyle/>
          <a:p>
            <a:fld id="{DC062FA9-FE1E-4553-BF9F-5A99BD99EA25}" type="slidenum">
              <a:rPr lang="fr-FR" smtClean="0"/>
              <a:pPr/>
              <a:t>4</a:t>
            </a:fld>
            <a:endParaRPr lang="fr-FR"/>
          </a:p>
        </p:txBody>
      </p:sp>
      <p:sp>
        <p:nvSpPr>
          <p:cNvPr id="14" name="ZoneTexte 13"/>
          <p:cNvSpPr txBox="1"/>
          <p:nvPr/>
        </p:nvSpPr>
        <p:spPr>
          <a:xfrm>
            <a:off x="785810" y="5982429"/>
            <a:ext cx="5743575" cy="369332"/>
          </a:xfrm>
          <a:prstGeom prst="rect">
            <a:avLst/>
          </a:prstGeom>
          <a:solidFill>
            <a:schemeClr val="tx1">
              <a:lumMod val="75000"/>
              <a:lumOff val="2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fr-FR" dirty="0" smtClean="0">
                <a:solidFill>
                  <a:schemeClr val="bg1"/>
                </a:solidFill>
                <a:latin typeface="Consolas" panose="020B0609020204030204" pitchFamily="49" charset="0"/>
                <a:cs typeface="Consolas" panose="020B0609020204030204" pitchFamily="49" charset="0"/>
              </a:rPr>
              <a:t>$_ whpp.exe </a:t>
            </a:r>
            <a:r>
              <a:rPr lang="fr-FR" dirty="0" err="1" smtClean="0">
                <a:solidFill>
                  <a:schemeClr val="bg1"/>
                </a:solidFill>
                <a:latin typeface="Consolas" panose="020B0609020204030204" pitchFamily="49" charset="0"/>
                <a:cs typeface="Consolas" panose="020B0609020204030204" pitchFamily="49" charset="0"/>
              </a:rPr>
              <a:t>function.wh</a:t>
            </a:r>
            <a:r>
              <a:rPr lang="fr-FR" dirty="0" smtClean="0">
                <a:solidFill>
                  <a:schemeClr val="bg1"/>
                </a:solidFill>
                <a:latin typeface="Consolas" panose="020B0609020204030204" pitchFamily="49" charset="0"/>
                <a:cs typeface="Consolas" panose="020B0609020204030204" pitchFamily="49" charset="0"/>
              </a:rPr>
              <a:t> -o f1.whpp –for 1</a:t>
            </a:r>
            <a:endParaRPr lang="fr-FR"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65954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35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350"/>
                                        <p:tgtEl>
                                          <p:spTgt spid="7"/>
                                        </p:tgtEl>
                                      </p:cBhvr>
                                    </p:animEffect>
                                  </p:childTnLst>
                                </p:cTn>
                              </p:par>
                            </p:childTnLst>
                          </p:cTn>
                        </p:par>
                        <p:par>
                          <p:cTn id="22" fill="hold">
                            <p:stCondLst>
                              <p:cond delay="1350"/>
                            </p:stCondLst>
                            <p:childTnLst>
                              <p:par>
                                <p:cTn id="23" presetID="10"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par>
                          <p:cTn id="29" fill="hold">
                            <p:stCondLst>
                              <p:cond delay="185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par>
                                <p:cTn id="35" presetID="8" presetClass="emph" presetSubtype="0" fill="hold" grpId="1" nodeType="withEffect">
                                  <p:stCondLst>
                                    <p:cond delay="0"/>
                                  </p:stCondLst>
                                  <p:childTnLst>
                                    <p:animRot by="10800000">
                                      <p:cBhvr>
                                        <p:cTn id="36" dur="1500" fill="hold"/>
                                        <p:tgtEl>
                                          <p:spTgt spid="11"/>
                                        </p:tgtEl>
                                        <p:attrNameLst>
                                          <p:attrName>r</p:attrName>
                                        </p:attrNameLst>
                                      </p:cBhvr>
                                    </p:animRot>
                                  </p:childTnLst>
                                </p:cTn>
                              </p:par>
                            </p:childTnLst>
                          </p:cTn>
                        </p:par>
                        <p:par>
                          <p:cTn id="37" fill="hold">
                            <p:stCondLst>
                              <p:cond delay="3350"/>
                            </p:stCondLst>
                            <p:childTnLst>
                              <p:par>
                                <p:cTn id="38" presetID="10"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par>
                          <p:cTn id="41" fill="hold">
                            <p:stCondLst>
                              <p:cond delay="3850"/>
                            </p:stCondLst>
                            <p:childTnLst>
                              <p:par>
                                <p:cTn id="42" presetID="10"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5" grpId="0" animBg="1"/>
      <p:bldP spid="6" grpId="0" animBg="1"/>
      <p:bldP spid="7" grpId="0" animBg="1"/>
      <p:bldP spid="8" grpId="0" animBg="1"/>
      <p:bldP spid="9" grpId="0" animBg="1"/>
      <p:bldP spid="12" grpId="0" animBg="1"/>
      <p:bldP spid="13" grpId="0"/>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Tests unitaires</a:t>
            </a:r>
            <a:endParaRPr lang="fr-FR" dirty="0"/>
          </a:p>
        </p:txBody>
      </p:sp>
      <p:sp>
        <p:nvSpPr>
          <p:cNvPr id="3" name="Espace réservé du numéro de diapositive 2"/>
          <p:cNvSpPr>
            <a:spLocks noGrp="1"/>
          </p:cNvSpPr>
          <p:nvPr>
            <p:ph type="sldNum" sz="quarter" idx="4"/>
          </p:nvPr>
        </p:nvSpPr>
        <p:spPr/>
        <p:txBody>
          <a:bodyPr/>
          <a:lstStyle/>
          <a:p>
            <a:fld id="{DC062FA9-FE1E-4553-BF9F-5A99BD99EA25}" type="slidenum">
              <a:rPr lang="fr-FR" smtClean="0"/>
              <a:pPr/>
              <a:t>5</a:t>
            </a:fld>
            <a:endParaRPr lang="fr-FR"/>
          </a:p>
        </p:txBody>
      </p:sp>
      <p:sp>
        <p:nvSpPr>
          <p:cNvPr id="4" name="ZoneTexte 3"/>
          <p:cNvSpPr txBox="1"/>
          <p:nvPr/>
        </p:nvSpPr>
        <p:spPr>
          <a:xfrm>
            <a:off x="682579" y="943428"/>
            <a:ext cx="5743979" cy="1785104"/>
          </a:xfrm>
          <a:prstGeom prst="rect">
            <a:avLst/>
          </a:prstGeom>
          <a:noFill/>
        </p:spPr>
        <p:txBody>
          <a:bodyPr wrap="square" rtlCol="0">
            <a:spAutoFit/>
          </a:bodyPr>
          <a:lstStyle/>
          <a:p>
            <a:pPr>
              <a:spcAft>
                <a:spcPts val="1200"/>
              </a:spcAft>
            </a:pPr>
            <a:r>
              <a:rPr lang="fr-FR" sz="2000" dirty="0" smtClean="0">
                <a:latin typeface="Nirmala UI" panose="020B0502040204020203" pitchFamily="34" charset="0"/>
                <a:cs typeface="Nirmala UI" panose="020B0502040204020203" pitchFamily="34" charset="0"/>
              </a:rPr>
              <a:t>Utilisation de </a:t>
            </a:r>
            <a:r>
              <a:rPr lang="fr-FR" sz="2000" b="1" dirty="0" err="1" smtClean="0">
                <a:latin typeface="Nirmala UI" panose="020B0502040204020203" pitchFamily="34" charset="0"/>
                <a:cs typeface="Nirmala UI" panose="020B0502040204020203" pitchFamily="34" charset="0"/>
              </a:rPr>
              <a:t>Junit</a:t>
            </a:r>
            <a:r>
              <a:rPr lang="fr-FR" sz="2000" b="1" dirty="0" smtClean="0">
                <a:latin typeface="Nirmala UI" panose="020B0502040204020203" pitchFamily="34" charset="0"/>
                <a:cs typeface="Nirmala UI" panose="020B0502040204020203" pitchFamily="34" charset="0"/>
              </a:rPr>
              <a:t> :</a:t>
            </a:r>
          </a:p>
          <a:p>
            <a:pPr marL="285750" indent="-285750">
              <a:spcAft>
                <a:spcPts val="1200"/>
              </a:spcAft>
              <a:buFontTx/>
              <a:buChar char="-"/>
            </a:pPr>
            <a:r>
              <a:rPr lang="fr-FR" sz="2000" dirty="0" smtClean="0">
                <a:latin typeface="Nirmala UI" panose="020B0502040204020203" pitchFamily="34" charset="0"/>
                <a:cs typeface="Nirmala UI" panose="020B0502040204020203" pitchFamily="34" charset="0"/>
              </a:rPr>
              <a:t>Création </a:t>
            </a:r>
            <a:r>
              <a:rPr lang="fr-FR" sz="2000" dirty="0">
                <a:latin typeface="Nirmala UI" panose="020B0502040204020203" pitchFamily="34" charset="0"/>
                <a:cs typeface="Nirmala UI" panose="020B0502040204020203" pitchFamily="34" charset="0"/>
              </a:rPr>
              <a:t>d’oracles de </a:t>
            </a:r>
            <a:r>
              <a:rPr lang="fr-FR" sz="2000" dirty="0" smtClean="0">
                <a:latin typeface="Nirmala UI" panose="020B0502040204020203" pitchFamily="34" charset="0"/>
                <a:cs typeface="Nirmala UI" panose="020B0502040204020203" pitchFamily="34" charset="0"/>
              </a:rPr>
              <a:t>tests</a:t>
            </a:r>
          </a:p>
          <a:p>
            <a:pPr marL="285750" indent="-285750">
              <a:spcAft>
                <a:spcPts val="1200"/>
              </a:spcAft>
              <a:buFontTx/>
              <a:buChar char="-"/>
            </a:pPr>
            <a:r>
              <a:rPr lang="fr-FR" sz="2000" dirty="0" smtClean="0">
                <a:latin typeface="Nirmala UI" panose="020B0502040204020203" pitchFamily="34" charset="0"/>
                <a:cs typeface="Nirmala UI" panose="020B0502040204020203" pitchFamily="34" charset="0"/>
              </a:rPr>
              <a:t>36 tests de validation</a:t>
            </a:r>
          </a:p>
          <a:p>
            <a:pPr marL="285750" indent="-285750">
              <a:spcAft>
                <a:spcPts val="1200"/>
              </a:spcAft>
              <a:buFontTx/>
              <a:buChar char="-"/>
            </a:pPr>
            <a:r>
              <a:rPr lang="fr-FR" sz="2000" dirty="0" smtClean="0">
                <a:latin typeface="Nirmala UI" panose="020B0502040204020203" pitchFamily="34" charset="0"/>
                <a:cs typeface="Nirmala UI" panose="020B0502040204020203" pitchFamily="34" charset="0"/>
              </a:rPr>
              <a:t>6 tests de vérification des erreurs « BAD »</a:t>
            </a:r>
          </a:p>
        </p:txBody>
      </p:sp>
      <p:sp>
        <p:nvSpPr>
          <p:cNvPr id="5" name="ZoneTexte 4"/>
          <p:cNvSpPr txBox="1"/>
          <p:nvPr/>
        </p:nvSpPr>
        <p:spPr>
          <a:xfrm>
            <a:off x="1325518" y="2946045"/>
            <a:ext cx="1943100" cy="1061829"/>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rtlCol="0">
            <a:spAutoFit/>
          </a:bodyPr>
          <a:lstStyle/>
          <a:p>
            <a:r>
              <a:rPr lang="fr-FR" sz="900" dirty="0"/>
              <a:t>Lorem ipsum dolor sit amet, consectetur adipiscing elit. Praesent eu magna massa. Quisque gravida efficitur dolor iaculis laoreet. Sed gravida faucibus sodales. Fusce ullamcorper quis tortor eu </a:t>
            </a:r>
            <a:r>
              <a:rPr lang="fr-FR" sz="900" dirty="0" err="1"/>
              <a:t>scelerisque</a:t>
            </a:r>
            <a:r>
              <a:rPr lang="fr-FR" sz="900" dirty="0" smtClean="0"/>
              <a:t>.</a:t>
            </a:r>
            <a:endParaRPr lang="fr-FR" sz="900" dirty="0"/>
          </a:p>
        </p:txBody>
      </p:sp>
      <p:sp>
        <p:nvSpPr>
          <p:cNvPr id="6" name="ZoneTexte 5"/>
          <p:cNvSpPr txBox="1"/>
          <p:nvPr/>
        </p:nvSpPr>
        <p:spPr>
          <a:xfrm>
            <a:off x="5403431" y="2946045"/>
            <a:ext cx="1943100" cy="1061829"/>
          </a:xfrm>
          <a:prstGeom prst="rect">
            <a:avLst/>
          </a:prstGeom>
          <a:solidFill>
            <a:srgbClr val="D0EBB3"/>
          </a:solidFill>
          <a:effectLst>
            <a:outerShdw blurRad="63500" sx="102000" sy="102000" algn="ctr" rotWithShape="0">
              <a:prstClr val="black">
                <a:alpha val="40000"/>
              </a:prstClr>
            </a:outerShdw>
          </a:effectLst>
        </p:spPr>
        <p:txBody>
          <a:bodyPr wrap="square" rtlCol="0">
            <a:spAutoFit/>
          </a:bodyPr>
          <a:lstStyle/>
          <a:p>
            <a:r>
              <a:rPr lang="fr-FR" sz="900" dirty="0"/>
              <a:t>Lorem ipsum dolor sit amet, consectetur adipiscing elit. Praesent eu magna massa. Quisque gravida efficitur dolor iaculis laoreet. Sed gravida faucibus sodales. Fusce ullamcorper quis tortor eu scelerisque. </a:t>
            </a:r>
          </a:p>
        </p:txBody>
      </p:sp>
      <p:sp>
        <p:nvSpPr>
          <p:cNvPr id="7" name="ZoneTexte 6"/>
          <p:cNvSpPr txBox="1"/>
          <p:nvPr/>
        </p:nvSpPr>
        <p:spPr>
          <a:xfrm>
            <a:off x="1325518" y="4455133"/>
            <a:ext cx="1943100" cy="1061829"/>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rtlCol="0">
            <a:spAutoFit/>
          </a:bodyPr>
          <a:lstStyle/>
          <a:p>
            <a:r>
              <a:rPr lang="fr-FR" sz="900" dirty="0"/>
              <a:t>Lorem ipsum dolor sit amet, consectetur adipiscing elit. Praesent eu magna massa. Quisque gravida efficitur dolor iaculis laoreet. Sed gravida faucibus sodales. Fusce ullamcorper quis tortor eu </a:t>
            </a:r>
            <a:r>
              <a:rPr lang="fr-FR" sz="900" dirty="0" err="1"/>
              <a:t>scelerisque</a:t>
            </a:r>
            <a:r>
              <a:rPr lang="fr-FR" sz="900" dirty="0" smtClean="0"/>
              <a:t>.</a:t>
            </a:r>
            <a:endParaRPr lang="fr-FR" sz="900" dirty="0"/>
          </a:p>
        </p:txBody>
      </p:sp>
      <p:sp>
        <p:nvSpPr>
          <p:cNvPr id="8" name="ZoneTexte 7"/>
          <p:cNvSpPr txBox="1"/>
          <p:nvPr/>
        </p:nvSpPr>
        <p:spPr>
          <a:xfrm>
            <a:off x="5403431" y="4455133"/>
            <a:ext cx="1943100" cy="1061829"/>
          </a:xfrm>
          <a:prstGeom prst="rect">
            <a:avLst/>
          </a:prstGeom>
          <a:solidFill>
            <a:srgbClr val="FFCDCD"/>
          </a:solidFill>
          <a:effectLst>
            <a:outerShdw blurRad="63500" sx="102000" sy="102000" algn="ctr" rotWithShape="0">
              <a:prstClr val="black">
                <a:alpha val="40000"/>
              </a:prstClr>
            </a:outerShdw>
          </a:effectLst>
        </p:spPr>
        <p:txBody>
          <a:bodyPr wrap="square" rtlCol="0">
            <a:spAutoFit/>
          </a:bodyPr>
          <a:lstStyle/>
          <a:p>
            <a:r>
              <a:rPr lang="fr-FR" sz="900" dirty="0"/>
              <a:t>Lorem ipsum dolor sit amet, consectetur adipiscing elit. Praesent eu magna massa. Quisque gravida efficitur dolor iaculis laoreet. Sed gravida faucibus sodales. Fusce ullamcorper quis tortor eu scelerisque. </a:t>
            </a:r>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198" y="2946045"/>
            <a:ext cx="776416" cy="776416"/>
          </a:xfrm>
          <a:prstGeom prst="rect">
            <a:avLst/>
          </a:prstGeom>
        </p:spPr>
      </p:pic>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198" y="4597839"/>
            <a:ext cx="776416" cy="776416"/>
          </a:xfrm>
          <a:prstGeom prst="rect">
            <a:avLst/>
          </a:prstGeom>
        </p:spPr>
      </p:pic>
      <p:sp>
        <p:nvSpPr>
          <p:cNvPr id="11" name="ZoneTexte 10"/>
          <p:cNvSpPr txBox="1"/>
          <p:nvPr/>
        </p:nvSpPr>
        <p:spPr>
          <a:xfrm rot="16200000">
            <a:off x="547315" y="3149587"/>
            <a:ext cx="925467" cy="369332"/>
          </a:xfrm>
          <a:prstGeom prst="rect">
            <a:avLst/>
          </a:prstGeom>
          <a:noFill/>
        </p:spPr>
        <p:txBody>
          <a:bodyPr wrap="square" rtlCol="0">
            <a:spAutoFit/>
          </a:bodyPr>
          <a:lstStyle/>
          <a:p>
            <a:r>
              <a:rPr lang="fr-FR" dirty="0" smtClean="0"/>
              <a:t>« OK »</a:t>
            </a:r>
            <a:endParaRPr lang="fr-FR" dirty="0"/>
          </a:p>
        </p:txBody>
      </p:sp>
      <p:sp>
        <p:nvSpPr>
          <p:cNvPr id="12" name="ZoneTexte 11"/>
          <p:cNvSpPr txBox="1"/>
          <p:nvPr/>
        </p:nvSpPr>
        <p:spPr>
          <a:xfrm rot="16200000">
            <a:off x="547314" y="4801381"/>
            <a:ext cx="925467" cy="369332"/>
          </a:xfrm>
          <a:prstGeom prst="rect">
            <a:avLst/>
          </a:prstGeom>
          <a:noFill/>
        </p:spPr>
        <p:txBody>
          <a:bodyPr wrap="square" rtlCol="0">
            <a:spAutoFit/>
          </a:bodyPr>
          <a:lstStyle/>
          <a:p>
            <a:r>
              <a:rPr lang="fr-FR" dirty="0" smtClean="0"/>
              <a:t>« BAD »</a:t>
            </a:r>
            <a:endParaRPr lang="fr-FR" dirty="0"/>
          </a:p>
        </p:txBody>
      </p:sp>
      <p:sp>
        <p:nvSpPr>
          <p:cNvPr id="13" name="Flèche droite 12"/>
          <p:cNvSpPr/>
          <p:nvPr/>
        </p:nvSpPr>
        <p:spPr>
          <a:xfrm>
            <a:off x="3554568" y="3343848"/>
            <a:ext cx="1488920" cy="247984"/>
          </a:xfrm>
          <a:prstGeom prst="rightArrow">
            <a:avLst/>
          </a:prstGeom>
          <a:solidFill>
            <a:srgbClr val="92D050"/>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droite 13"/>
          <p:cNvSpPr/>
          <p:nvPr/>
        </p:nvSpPr>
        <p:spPr>
          <a:xfrm>
            <a:off x="3554568" y="4862055"/>
            <a:ext cx="1488920" cy="247984"/>
          </a:xfrm>
          <a:prstGeom prst="rightArrow">
            <a:avLst/>
          </a:prstGeom>
          <a:solidFill>
            <a:srgbClr val="92D050"/>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3648946" y="4523313"/>
            <a:ext cx="1300163" cy="369332"/>
          </a:xfrm>
          <a:prstGeom prst="rect">
            <a:avLst/>
          </a:prstGeom>
          <a:noFill/>
        </p:spPr>
        <p:txBody>
          <a:bodyPr wrap="square" rtlCol="0">
            <a:spAutoFit/>
          </a:bodyPr>
          <a:lstStyle/>
          <a:p>
            <a:pPr algn="ctr"/>
            <a:r>
              <a:rPr lang="fr-FR" dirty="0" smtClean="0"/>
              <a:t>Exception</a:t>
            </a:r>
            <a:endParaRPr lang="fr-FR" dirty="0"/>
          </a:p>
        </p:txBody>
      </p:sp>
    </p:spTree>
    <p:extLst>
      <p:ext uri="{BB962C8B-B14F-4D97-AF65-F5344CB8AC3E}">
        <p14:creationId xmlns:p14="http://schemas.microsoft.com/office/powerpoint/2010/main" val="263532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par>
                                <p:cTn id="38" presetID="42"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750"/>
                                        <p:tgtEl>
                                          <p:spTgt spid="15"/>
                                        </p:tgtEl>
                                      </p:cBhvr>
                                    </p:animEffect>
                                    <p:anim calcmode="lin" valueType="num">
                                      <p:cBhvr>
                                        <p:cTn id="41" dur="750" fill="hold"/>
                                        <p:tgtEl>
                                          <p:spTgt spid="15"/>
                                        </p:tgtEl>
                                        <p:attrNameLst>
                                          <p:attrName>ppt_x</p:attrName>
                                        </p:attrNameLst>
                                      </p:cBhvr>
                                      <p:tavLst>
                                        <p:tav tm="0">
                                          <p:val>
                                            <p:strVal val="#ppt_x"/>
                                          </p:val>
                                        </p:tav>
                                        <p:tav tm="100000">
                                          <p:val>
                                            <p:strVal val="#ppt_x"/>
                                          </p:val>
                                        </p:tav>
                                      </p:tavLst>
                                    </p:anim>
                                    <p:anim calcmode="lin" valueType="num">
                                      <p:cBhvr>
                                        <p:cTn id="42" dur="750" fill="hold"/>
                                        <p:tgtEl>
                                          <p:spTgt spid="15"/>
                                        </p:tgtEl>
                                        <p:attrNameLst>
                                          <p:attrName>ppt_y</p:attrName>
                                        </p:attrNameLst>
                                      </p:cBhvr>
                                      <p:tavLst>
                                        <p:tav tm="0">
                                          <p:val>
                                            <p:strVal val="#ppt_y+.1"/>
                                          </p:val>
                                        </p:tav>
                                        <p:tav tm="100000">
                                          <p:val>
                                            <p:strVal val="#ppt_y"/>
                                          </p:val>
                                        </p:tav>
                                      </p:tavLst>
                                    </p:anim>
                                  </p:childTnLst>
                                </p:cTn>
                              </p:par>
                            </p:childTnLst>
                          </p:cTn>
                        </p:par>
                        <p:par>
                          <p:cTn id="43" fill="hold">
                            <p:stCondLst>
                              <p:cond delay="3750"/>
                            </p:stCondLst>
                            <p:childTnLst>
                              <p:par>
                                <p:cTn id="44" presetID="10" presetClass="entr" presetSubtype="0"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par>
                          <p:cTn id="47" fill="hold">
                            <p:stCondLst>
                              <p:cond delay="4250"/>
                            </p:stCondLst>
                            <p:childTnLst>
                              <p:par>
                                <p:cTn id="48" presetID="10" presetClass="entr" presetSubtype="0" fill="hold"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11" grpId="0"/>
      <p:bldP spid="12" grpId="0"/>
      <p:bldP spid="13" grpId="0" animBg="1"/>
      <p:bldP spid="14" grpId="0"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Flèche vers le bas 37"/>
          <p:cNvSpPr/>
          <p:nvPr/>
        </p:nvSpPr>
        <p:spPr>
          <a:xfrm>
            <a:off x="5928369" y="2143308"/>
            <a:ext cx="328613" cy="2228848"/>
          </a:xfrm>
          <a:prstGeom prst="downArrow">
            <a:avLst/>
          </a:prstGeom>
          <a:solidFill>
            <a:schemeClr val="accent1">
              <a:lumMod val="60000"/>
              <a:lumOff val="40000"/>
              <a:alpha val="35000"/>
            </a:schemeClr>
          </a:solid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itre 2"/>
          <p:cNvSpPr>
            <a:spLocks noGrp="1"/>
          </p:cNvSpPr>
          <p:nvPr>
            <p:ph type="title"/>
          </p:nvPr>
        </p:nvSpPr>
        <p:spPr/>
        <p:txBody>
          <a:bodyPr/>
          <a:lstStyle/>
          <a:p>
            <a:r>
              <a:rPr lang="fr-FR" dirty="0" smtClean="0"/>
              <a:t>Le </a:t>
            </a:r>
            <a:r>
              <a:rPr lang="fr-FR" dirty="0" err="1" smtClean="0"/>
              <a:t>Pretty</a:t>
            </a:r>
            <a:r>
              <a:rPr lang="fr-FR" dirty="0" smtClean="0"/>
              <a:t> printer</a:t>
            </a:r>
            <a:endParaRPr lang="fr-FR" dirty="0"/>
          </a:p>
        </p:txBody>
      </p:sp>
      <p:sp>
        <p:nvSpPr>
          <p:cNvPr id="10" name="ZoneTexte 9"/>
          <p:cNvSpPr txBox="1"/>
          <p:nvPr/>
        </p:nvSpPr>
        <p:spPr>
          <a:xfrm>
            <a:off x="614363" y="2057403"/>
            <a:ext cx="1943100" cy="2031325"/>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rtlCol="0">
            <a:spAutoFit/>
          </a:bodyPr>
          <a:lstStyle/>
          <a:p>
            <a:r>
              <a:rPr lang="fr-FR" sz="900" dirty="0"/>
              <a:t>Lorem ipsum dolor sit amet, consectetur adipiscing elit. Praesent eu magna massa. Quisque gravida efficitur dolor iaculis laoreet. Sed gravida faucibus sodales. Fusce ullamcorper quis tortor eu scelerisque. Nullam eu aliquet ante</a:t>
            </a:r>
            <a:r>
              <a:rPr lang="fr-FR" sz="900" dirty="0" smtClean="0"/>
              <a:t>.</a:t>
            </a:r>
          </a:p>
          <a:p>
            <a:r>
              <a:rPr lang="fr-FR" sz="900" dirty="0"/>
              <a:t>Lorem ipsum dolor sit amet, consectetur adipiscing elit. Praesent eu magna massa. Quisque gravida efficitur dolor iaculis laoreet. Sed gravida faucibus sodales. Fusce ullamcorper quis tortor eu scelerisque. Nullam eu aliquet ante</a:t>
            </a:r>
            <a:r>
              <a:rPr lang="fr-FR" sz="900" dirty="0" smtClean="0"/>
              <a:t>.</a:t>
            </a:r>
            <a:endParaRPr lang="fr-FR" sz="900" dirty="0"/>
          </a:p>
        </p:txBody>
      </p:sp>
      <p:grpSp>
        <p:nvGrpSpPr>
          <p:cNvPr id="37" name="Groupe 36"/>
          <p:cNvGrpSpPr/>
          <p:nvPr/>
        </p:nvGrpSpPr>
        <p:grpSpPr>
          <a:xfrm>
            <a:off x="3646068" y="2057403"/>
            <a:ext cx="3163545" cy="2228850"/>
            <a:chOff x="3717505" y="1314450"/>
            <a:chExt cx="3589406" cy="2528887"/>
          </a:xfrm>
        </p:grpSpPr>
        <p:cxnSp>
          <p:nvCxnSpPr>
            <p:cNvPr id="16" name="Connecteur droit 15"/>
            <p:cNvCxnSpPr/>
            <p:nvPr/>
          </p:nvCxnSpPr>
          <p:spPr>
            <a:xfrm flipH="1">
              <a:off x="4560468" y="1314450"/>
              <a:ext cx="842963"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flipH="1" flipV="1">
              <a:off x="5403431" y="1314450"/>
              <a:ext cx="842963"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flipH="1">
              <a:off x="4138987" y="2157413"/>
              <a:ext cx="421482"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flipH="1" flipV="1">
              <a:off x="4560469" y="2157415"/>
              <a:ext cx="530258" cy="84296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a:off x="5716135" y="2157413"/>
              <a:ext cx="530261"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flipH="1" flipV="1">
              <a:off x="6246395" y="2157414"/>
              <a:ext cx="530258" cy="84296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a:xfrm flipH="1">
              <a:off x="3717505" y="3000374"/>
              <a:ext cx="421482"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flipH="1" flipV="1">
              <a:off x="4138987" y="3000376"/>
              <a:ext cx="530258" cy="84296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flipH="1" flipV="1">
              <a:off x="5083913" y="3000375"/>
              <a:ext cx="156351" cy="84296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a:xfrm flipH="1">
              <a:off x="6355171" y="3000374"/>
              <a:ext cx="421482"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a:xfrm flipH="1" flipV="1">
              <a:off x="6776653" y="3000376"/>
              <a:ext cx="530258" cy="84296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9" name="Flèche droite 38"/>
          <p:cNvSpPr/>
          <p:nvPr/>
        </p:nvSpPr>
        <p:spPr>
          <a:xfrm>
            <a:off x="2753669" y="2428878"/>
            <a:ext cx="1285875" cy="412314"/>
          </a:xfrm>
          <a:prstGeom prst="rightArrow">
            <a:avLst/>
          </a:prstGeom>
          <a:solidFill>
            <a:schemeClr val="accent6"/>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ZoneTexte 39"/>
          <p:cNvSpPr txBox="1"/>
          <p:nvPr/>
        </p:nvSpPr>
        <p:spPr>
          <a:xfrm>
            <a:off x="614363" y="4088728"/>
            <a:ext cx="1874798" cy="369332"/>
          </a:xfrm>
          <a:prstGeom prst="rect">
            <a:avLst/>
          </a:prstGeom>
          <a:noFill/>
        </p:spPr>
        <p:txBody>
          <a:bodyPr wrap="square" rtlCol="0">
            <a:spAutoFit/>
          </a:bodyPr>
          <a:lstStyle/>
          <a:p>
            <a:pPr algn="ctr"/>
            <a:r>
              <a:rPr lang="fr-FR" dirty="0" smtClean="0">
                <a:latin typeface="Nirmala UI" panose="020B0502040204020203" pitchFamily="34" charset="0"/>
                <a:ea typeface="Kozuka Gothic Pro L" panose="020B0200000000000000" pitchFamily="34" charset="-128"/>
                <a:cs typeface="Nirmala UI" panose="020B0502040204020203" pitchFamily="34" charset="0"/>
              </a:rPr>
              <a:t>Fichier </a:t>
            </a:r>
            <a:r>
              <a:rPr lang="fr-FR" dirty="0" err="1" smtClean="0">
                <a:latin typeface="Nirmala UI" panose="020B0502040204020203" pitchFamily="34" charset="0"/>
                <a:ea typeface="Kozuka Gothic Pro L" panose="020B0200000000000000" pitchFamily="34" charset="-128"/>
                <a:cs typeface="Nirmala UI" panose="020B0502040204020203" pitchFamily="34" charset="0"/>
              </a:rPr>
              <a:t>while</a:t>
            </a:r>
            <a:endParaRPr lang="fr-FR" i="1" dirty="0" smtClean="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41" name="ZoneTexte 40"/>
          <p:cNvSpPr txBox="1"/>
          <p:nvPr/>
        </p:nvSpPr>
        <p:spPr>
          <a:xfrm>
            <a:off x="2833066" y="2841192"/>
            <a:ext cx="1029058" cy="646331"/>
          </a:xfrm>
          <a:prstGeom prst="rect">
            <a:avLst/>
          </a:prstGeom>
          <a:noFill/>
        </p:spPr>
        <p:txBody>
          <a:bodyPr wrap="square" rtlCol="0">
            <a:spAutoFit/>
          </a:bodyPr>
          <a:lstStyle/>
          <a:p>
            <a:pPr algn="ctr"/>
            <a:r>
              <a:rPr lang="fr-FR" i="1" dirty="0" err="1" smtClean="0">
                <a:latin typeface="Nirmala UI" panose="020B0502040204020203" pitchFamily="34" charset="0"/>
                <a:ea typeface="Kozuka Gothic Pro L" panose="020B0200000000000000" pitchFamily="34" charset="-128"/>
                <a:cs typeface="Nirmala UI" panose="020B0502040204020203" pitchFamily="34" charset="0"/>
              </a:rPr>
              <a:t>Parser</a:t>
            </a:r>
            <a:r>
              <a:rPr lang="fr-FR" i="1" dirty="0" smtClean="0">
                <a:latin typeface="Nirmala UI" panose="020B0502040204020203" pitchFamily="34" charset="0"/>
                <a:ea typeface="Kozuka Gothic Pro L" panose="020B0200000000000000" pitchFamily="34" charset="-128"/>
                <a:cs typeface="Nirmala UI" panose="020B0502040204020203" pitchFamily="34" charset="0"/>
              </a:rPr>
              <a:t> XTEXT</a:t>
            </a:r>
          </a:p>
        </p:txBody>
      </p:sp>
      <p:sp>
        <p:nvSpPr>
          <p:cNvPr id="42" name="ZoneTexte 41"/>
          <p:cNvSpPr txBox="1"/>
          <p:nvPr/>
        </p:nvSpPr>
        <p:spPr>
          <a:xfrm>
            <a:off x="3884917" y="4458060"/>
            <a:ext cx="2494103" cy="646331"/>
          </a:xfrm>
          <a:prstGeom prst="rect">
            <a:avLst/>
          </a:prstGeom>
          <a:noFill/>
        </p:spPr>
        <p:txBody>
          <a:bodyPr wrap="square" rtlCol="0">
            <a:spAutoFit/>
          </a:bodyPr>
          <a:lstStyle/>
          <a:p>
            <a:pPr algn="ctr"/>
            <a:r>
              <a:rPr lang="fr-FR" i="1" dirty="0" smtClean="0">
                <a:latin typeface="Nirmala UI" panose="020B0502040204020203" pitchFamily="34" charset="0"/>
                <a:ea typeface="Kozuka Gothic Pro L" panose="020B0200000000000000" pitchFamily="34" charset="-128"/>
                <a:cs typeface="Nirmala UI" panose="020B0502040204020203" pitchFamily="34" charset="0"/>
              </a:rPr>
              <a:t>Arbre de syntaxe abstraite</a:t>
            </a:r>
          </a:p>
        </p:txBody>
      </p:sp>
      <p:sp>
        <p:nvSpPr>
          <p:cNvPr id="43" name="Multiplier 42"/>
          <p:cNvSpPr/>
          <p:nvPr/>
        </p:nvSpPr>
        <p:spPr>
          <a:xfrm>
            <a:off x="5031022" y="2000254"/>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Multiplier 43"/>
          <p:cNvSpPr/>
          <p:nvPr/>
        </p:nvSpPr>
        <p:spPr>
          <a:xfrm>
            <a:off x="5759101" y="2710355"/>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Multiplier 44"/>
          <p:cNvSpPr/>
          <p:nvPr/>
        </p:nvSpPr>
        <p:spPr>
          <a:xfrm>
            <a:off x="6230036" y="3487523"/>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Multiplier 45"/>
          <p:cNvSpPr/>
          <p:nvPr/>
        </p:nvSpPr>
        <p:spPr>
          <a:xfrm>
            <a:off x="5903849" y="4192156"/>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Multiplier 46"/>
          <p:cNvSpPr/>
          <p:nvPr/>
        </p:nvSpPr>
        <p:spPr>
          <a:xfrm>
            <a:off x="6719613" y="4183394"/>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Multiplier 47"/>
          <p:cNvSpPr/>
          <p:nvPr/>
        </p:nvSpPr>
        <p:spPr>
          <a:xfrm>
            <a:off x="5320467" y="3487523"/>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Multiplier 48"/>
          <p:cNvSpPr/>
          <p:nvPr/>
        </p:nvSpPr>
        <p:spPr>
          <a:xfrm>
            <a:off x="4293108" y="2715999"/>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Multiplier 49"/>
          <p:cNvSpPr/>
          <p:nvPr/>
        </p:nvSpPr>
        <p:spPr>
          <a:xfrm>
            <a:off x="3950670" y="3443564"/>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Multiplier 50"/>
          <p:cNvSpPr/>
          <p:nvPr/>
        </p:nvSpPr>
        <p:spPr>
          <a:xfrm>
            <a:off x="4765057" y="3443564"/>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Multiplier 51"/>
          <p:cNvSpPr/>
          <p:nvPr/>
        </p:nvSpPr>
        <p:spPr>
          <a:xfrm>
            <a:off x="4381043" y="4196703"/>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Multiplier 52"/>
          <p:cNvSpPr/>
          <p:nvPr/>
        </p:nvSpPr>
        <p:spPr>
          <a:xfrm>
            <a:off x="4884314" y="4192156"/>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Multiplier 53"/>
          <p:cNvSpPr/>
          <p:nvPr/>
        </p:nvSpPr>
        <p:spPr>
          <a:xfrm>
            <a:off x="3554828" y="4192156"/>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Multiplier 54"/>
          <p:cNvSpPr/>
          <p:nvPr/>
        </p:nvSpPr>
        <p:spPr>
          <a:xfrm>
            <a:off x="6963526" y="2360983"/>
            <a:ext cx="552699" cy="552699"/>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ZoneTexte 55"/>
          <p:cNvSpPr txBox="1"/>
          <p:nvPr/>
        </p:nvSpPr>
        <p:spPr>
          <a:xfrm>
            <a:off x="7516225" y="2360983"/>
            <a:ext cx="2585169" cy="646331"/>
          </a:xfrm>
          <a:prstGeom prst="rect">
            <a:avLst/>
          </a:prstGeom>
          <a:noFill/>
        </p:spPr>
        <p:txBody>
          <a:bodyPr wrap="square" rtlCol="0">
            <a:spAutoFit/>
          </a:bodyPr>
          <a:lstStyle/>
          <a:p>
            <a:r>
              <a:rPr lang="fr-FR" dirty="0" smtClean="0"/>
              <a:t>Une règle d’écriture particulière</a:t>
            </a:r>
            <a:endParaRPr lang="fr-FR" dirty="0"/>
          </a:p>
        </p:txBody>
      </p:sp>
      <p:grpSp>
        <p:nvGrpSpPr>
          <p:cNvPr id="61" name="Groupe 60"/>
          <p:cNvGrpSpPr/>
          <p:nvPr/>
        </p:nvGrpSpPr>
        <p:grpSpPr>
          <a:xfrm>
            <a:off x="6865021" y="3364952"/>
            <a:ext cx="779221" cy="755363"/>
            <a:chOff x="6865021" y="1807604"/>
            <a:chExt cx="779221" cy="755363"/>
          </a:xfrm>
        </p:grpSpPr>
        <p:sp>
          <p:nvSpPr>
            <p:cNvPr id="57" name="Multiplier 56"/>
            <p:cNvSpPr/>
            <p:nvPr/>
          </p:nvSpPr>
          <p:spPr>
            <a:xfrm>
              <a:off x="6977682" y="1807604"/>
              <a:ext cx="552699" cy="552699"/>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Multiplier 57"/>
            <p:cNvSpPr/>
            <p:nvPr/>
          </p:nvSpPr>
          <p:spPr>
            <a:xfrm>
              <a:off x="7091543" y="2010268"/>
              <a:ext cx="552699" cy="552699"/>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Multiplier 58"/>
            <p:cNvSpPr/>
            <p:nvPr/>
          </p:nvSpPr>
          <p:spPr>
            <a:xfrm>
              <a:off x="6865021" y="1939442"/>
              <a:ext cx="552699" cy="552699"/>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0" name="ZoneTexte 59"/>
          <p:cNvSpPr txBox="1"/>
          <p:nvPr/>
        </p:nvSpPr>
        <p:spPr>
          <a:xfrm>
            <a:off x="7544668" y="3277265"/>
            <a:ext cx="2585169" cy="923330"/>
          </a:xfrm>
          <a:prstGeom prst="rect">
            <a:avLst/>
          </a:prstGeom>
          <a:noFill/>
        </p:spPr>
        <p:txBody>
          <a:bodyPr wrap="square" rtlCol="0">
            <a:spAutoFit/>
          </a:bodyPr>
          <a:lstStyle/>
          <a:p>
            <a:r>
              <a:rPr lang="fr-FR" dirty="0" smtClean="0"/>
              <a:t>L’ensemble génère un fichier correctement formaté</a:t>
            </a:r>
            <a:endParaRPr lang="fr-FR" dirty="0"/>
          </a:p>
        </p:txBody>
      </p:sp>
      <p:sp>
        <p:nvSpPr>
          <p:cNvPr id="62" name="Espace réservé du numéro de diapositive 61"/>
          <p:cNvSpPr>
            <a:spLocks noGrp="1"/>
          </p:cNvSpPr>
          <p:nvPr>
            <p:ph type="sldNum" sz="quarter" idx="4"/>
          </p:nvPr>
        </p:nvSpPr>
        <p:spPr/>
        <p:txBody>
          <a:bodyPr/>
          <a:lstStyle/>
          <a:p>
            <a:fld id="{DC062FA9-FE1E-4553-BF9F-5A99BD99EA25}" type="slidenum">
              <a:rPr lang="fr-FR" smtClean="0"/>
              <a:pPr/>
              <a:t>6</a:t>
            </a:fld>
            <a:endParaRPr lang="fr-FR"/>
          </a:p>
        </p:txBody>
      </p:sp>
    </p:spTree>
    <p:extLst>
      <p:ext uri="{BB962C8B-B14F-4D97-AF65-F5344CB8AC3E}">
        <p14:creationId xmlns:p14="http://schemas.microsoft.com/office/powerpoint/2010/main" val="2631381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350"/>
                                        <p:tgtEl>
                                          <p:spTgt spid="39"/>
                                        </p:tgtEl>
                                      </p:cBhvr>
                                    </p:animEffect>
                                  </p:childTnLst>
                                </p:cTn>
                              </p:par>
                            </p:childTnLst>
                          </p:cTn>
                        </p:par>
                        <p:par>
                          <p:cTn id="8" fill="hold">
                            <p:stCondLst>
                              <p:cond delay="350"/>
                            </p:stCondLst>
                            <p:childTnLst>
                              <p:par>
                                <p:cTn id="9" presetID="10" presetClass="entr" presetSubtype="0"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250"/>
                                        <p:tgtEl>
                                          <p:spTgt spid="43"/>
                                        </p:tgtEl>
                                      </p:cBhvr>
                                    </p:animEffect>
                                  </p:childTnLst>
                                </p:cTn>
                              </p:par>
                            </p:childTnLst>
                          </p:cTn>
                        </p:par>
                        <p:par>
                          <p:cTn id="12" fill="hold">
                            <p:stCondLst>
                              <p:cond delay="600"/>
                            </p:stCondLst>
                            <p:childTnLst>
                              <p:par>
                                <p:cTn id="13" presetID="10" presetClass="entr" presetSubtype="0"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250"/>
                                        <p:tgtEl>
                                          <p:spTgt spid="44"/>
                                        </p:tgtEl>
                                      </p:cBhvr>
                                    </p:animEffect>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250"/>
                                        <p:tgtEl>
                                          <p:spTgt spid="47"/>
                                        </p:tgtEl>
                                      </p:cBhvr>
                                    </p:animEffect>
                                  </p:childTnLst>
                                </p:cTn>
                              </p:par>
                            </p:childTnLst>
                          </p:cTn>
                        </p:par>
                        <p:par>
                          <p:cTn id="20" fill="hold">
                            <p:stCondLst>
                              <p:cond delay="1100"/>
                            </p:stCondLst>
                            <p:childTnLst>
                              <p:par>
                                <p:cTn id="21" presetID="10" presetClass="entr" presetSubtype="0"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250"/>
                                        <p:tgtEl>
                                          <p:spTgt spid="45"/>
                                        </p:tgtEl>
                                      </p:cBhvr>
                                    </p:animEffect>
                                  </p:childTnLst>
                                </p:cTn>
                              </p:par>
                            </p:childTnLst>
                          </p:cTn>
                        </p:par>
                        <p:par>
                          <p:cTn id="24" fill="hold">
                            <p:stCondLst>
                              <p:cond delay="1350"/>
                            </p:stCondLst>
                            <p:childTnLst>
                              <p:par>
                                <p:cTn id="25" presetID="10" presetClass="entr" presetSubtype="0"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250"/>
                                        <p:tgtEl>
                                          <p:spTgt spid="50"/>
                                        </p:tgtEl>
                                      </p:cBhvr>
                                    </p:animEffect>
                                  </p:childTnLst>
                                </p:cTn>
                              </p:par>
                              <p:par>
                                <p:cTn id="28" presetID="10" presetClass="entr" presetSubtype="0" fill="hold" grpId="0" nodeType="withEffect">
                                  <p:stCondLst>
                                    <p:cond delay="10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250"/>
                                        <p:tgtEl>
                                          <p:spTgt spid="48"/>
                                        </p:tgtEl>
                                      </p:cBhvr>
                                    </p:animEffect>
                                  </p:childTnLst>
                                </p:cTn>
                              </p:par>
                            </p:childTnLst>
                          </p:cTn>
                        </p:par>
                        <p:par>
                          <p:cTn id="31" fill="hold">
                            <p:stCondLst>
                              <p:cond delay="1700"/>
                            </p:stCondLst>
                            <p:childTnLst>
                              <p:par>
                                <p:cTn id="32" presetID="10" presetClass="entr" presetSubtype="0" fill="hold" grpId="0" nodeType="after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250"/>
                                        <p:tgtEl>
                                          <p:spTgt spid="54"/>
                                        </p:tgtEl>
                                      </p:cBhvr>
                                    </p:animEffect>
                                  </p:childTnLst>
                                </p:cTn>
                              </p:par>
                            </p:childTnLst>
                          </p:cTn>
                        </p:par>
                        <p:par>
                          <p:cTn id="35" fill="hold">
                            <p:stCondLst>
                              <p:cond delay="1950"/>
                            </p:stCondLst>
                            <p:childTnLst>
                              <p:par>
                                <p:cTn id="36" presetID="10" presetClass="entr" presetSubtype="0" fill="hold" grpId="0" nodeType="after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250"/>
                                        <p:tgtEl>
                                          <p:spTgt spid="49"/>
                                        </p:tgtEl>
                                      </p:cBhvr>
                                    </p:animEffect>
                                  </p:childTnLst>
                                </p:cTn>
                              </p:par>
                            </p:childTnLst>
                          </p:cTn>
                        </p:par>
                        <p:par>
                          <p:cTn id="39" fill="hold">
                            <p:stCondLst>
                              <p:cond delay="2200"/>
                            </p:stCondLst>
                            <p:childTnLst>
                              <p:par>
                                <p:cTn id="40" presetID="10" presetClass="entr" presetSubtype="0" fill="hold" grpId="0" nodeType="after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250"/>
                                        <p:tgtEl>
                                          <p:spTgt spid="53"/>
                                        </p:tgtEl>
                                      </p:cBhvr>
                                    </p:animEffect>
                                  </p:childTnLst>
                                </p:cTn>
                              </p:par>
                              <p:par>
                                <p:cTn id="43" presetID="10" presetClass="entr" presetSubtype="0" fill="hold" grpId="0" nodeType="withEffect">
                                  <p:stCondLst>
                                    <p:cond delay="10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250"/>
                                        <p:tgtEl>
                                          <p:spTgt spid="46"/>
                                        </p:tgtEl>
                                      </p:cBhvr>
                                    </p:animEffect>
                                  </p:childTnLst>
                                </p:cTn>
                              </p:par>
                            </p:childTnLst>
                          </p:cTn>
                        </p:par>
                        <p:par>
                          <p:cTn id="46" fill="hold">
                            <p:stCondLst>
                              <p:cond delay="2550"/>
                            </p:stCondLst>
                            <p:childTnLst>
                              <p:par>
                                <p:cTn id="47" presetID="10" presetClass="entr" presetSubtype="0" fill="hold" grpId="0" nodeType="after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250"/>
                                        <p:tgtEl>
                                          <p:spTgt spid="51"/>
                                        </p:tgtEl>
                                      </p:cBhvr>
                                    </p:animEffect>
                                  </p:childTnLst>
                                </p:cTn>
                              </p:par>
                            </p:childTnLst>
                          </p:cTn>
                        </p:par>
                        <p:par>
                          <p:cTn id="50" fill="hold">
                            <p:stCondLst>
                              <p:cond delay="2800"/>
                            </p:stCondLst>
                            <p:childTnLst>
                              <p:par>
                                <p:cTn id="51" presetID="10" presetClass="entr" presetSubtype="0" fill="hold" grpId="0" nodeType="after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250"/>
                                        <p:tgtEl>
                                          <p:spTgt spid="52"/>
                                        </p:tgtEl>
                                      </p:cBhvr>
                                    </p:animEffect>
                                  </p:childTnLst>
                                </p:cTn>
                              </p:par>
                            </p:childTnLst>
                          </p:cTn>
                        </p:par>
                        <p:par>
                          <p:cTn id="54" fill="hold">
                            <p:stCondLst>
                              <p:cond delay="3050"/>
                            </p:stCondLst>
                            <p:childTnLst>
                              <p:par>
                                <p:cTn id="55" presetID="10" presetClass="entr" presetSubtype="0" fill="hold" grpId="0" nodeType="after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fade">
                                      <p:cBhvr>
                                        <p:cTn id="57" dur="25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hlinkClick r:id="" action="ppaction://hlinkshowjump?jump=endshow"/>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8293" y="1241293"/>
            <a:ext cx="4375415" cy="4375415"/>
          </a:xfrm>
          <a:prstGeom prst="rect">
            <a:avLst/>
          </a:prstGeom>
        </p:spPr>
      </p:pic>
      <p:sp>
        <p:nvSpPr>
          <p:cNvPr id="5" name="ZoneTexte 4"/>
          <p:cNvSpPr txBox="1"/>
          <p:nvPr/>
        </p:nvSpPr>
        <p:spPr>
          <a:xfrm rot="17037729">
            <a:off x="-1067674" y="3167391"/>
            <a:ext cx="6502318" cy="523220"/>
          </a:xfrm>
          <a:prstGeom prst="rect">
            <a:avLst/>
          </a:prstGeom>
          <a:noFill/>
        </p:spPr>
        <p:txBody>
          <a:bodyPr wrap="square" rtlCol="0">
            <a:spAutoFit/>
          </a:bodyPr>
          <a:lstStyle/>
          <a:p>
            <a:pPr algn="ctr"/>
            <a:r>
              <a:rPr lang="fr-FR" sz="2800" cap="all" dirty="0" smtClean="0">
                <a:solidFill>
                  <a:schemeClr val="accent6">
                    <a:lumMod val="75000"/>
                  </a:schemeClr>
                </a:solidFill>
                <a:latin typeface="Aharoni" panose="02010803020104030203" pitchFamily="2" charset="-79"/>
                <a:cs typeface="Aharoni" panose="02010803020104030203" pitchFamily="2" charset="-79"/>
              </a:rPr>
              <a:t>PRETTY PRINT : Démonstration</a:t>
            </a:r>
            <a:endParaRPr lang="fr-FR" sz="2800" cap="all" dirty="0">
              <a:solidFill>
                <a:schemeClr val="accent6">
                  <a:lumMod val="75000"/>
                </a:schemeClr>
              </a:solidFill>
              <a:latin typeface="Aharoni" panose="02010803020104030203" pitchFamily="2" charset="-79"/>
              <a:cs typeface="Aharoni" panose="02010803020104030203" pitchFamily="2" charset="-79"/>
            </a:endParaRPr>
          </a:p>
        </p:txBody>
      </p:sp>
      <p:sp>
        <p:nvSpPr>
          <p:cNvPr id="6" name="Espace réservé du numéro de diapositive 5"/>
          <p:cNvSpPr>
            <a:spLocks noGrp="1"/>
          </p:cNvSpPr>
          <p:nvPr>
            <p:ph type="sldNum" sz="quarter" idx="4"/>
          </p:nvPr>
        </p:nvSpPr>
        <p:spPr/>
        <p:txBody>
          <a:bodyPr/>
          <a:lstStyle/>
          <a:p>
            <a:fld id="{DC062FA9-FE1E-4553-BF9F-5A99BD99EA25}" type="slidenum">
              <a:rPr lang="fr-FR" smtClean="0"/>
              <a:pPr/>
              <a:t>7</a:t>
            </a:fld>
            <a:endParaRPr lang="fr-FR"/>
          </a:p>
        </p:txBody>
      </p:sp>
    </p:spTree>
    <p:extLst>
      <p:ext uri="{BB962C8B-B14F-4D97-AF65-F5344CB8AC3E}">
        <p14:creationId xmlns:p14="http://schemas.microsoft.com/office/powerpoint/2010/main" val="2021216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Image 28"/>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524510" y="3044986"/>
            <a:ext cx="1396497" cy="1396497"/>
          </a:xfrm>
          <a:prstGeom prst="rect">
            <a:avLst/>
          </a:prstGeom>
        </p:spPr>
      </p:pic>
      <p:pic>
        <p:nvPicPr>
          <p:cNvPr id="2" name="Image 1"/>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6477482" y="1499102"/>
            <a:ext cx="1396497" cy="1396497"/>
          </a:xfrm>
          <a:prstGeom prst="rect">
            <a:avLst/>
          </a:prstGeom>
        </p:spPr>
      </p:pic>
      <p:sp>
        <p:nvSpPr>
          <p:cNvPr id="3" name="Titre 2"/>
          <p:cNvSpPr>
            <a:spLocks noGrp="1"/>
          </p:cNvSpPr>
          <p:nvPr>
            <p:ph type="title"/>
          </p:nvPr>
        </p:nvSpPr>
        <p:spPr/>
        <p:txBody>
          <a:bodyPr/>
          <a:lstStyle/>
          <a:p>
            <a:r>
              <a:rPr lang="fr-FR" dirty="0" smtClean="0"/>
              <a:t>La génération de code</a:t>
            </a:r>
            <a:endParaRPr lang="fr-FR" dirty="0"/>
          </a:p>
        </p:txBody>
      </p:sp>
      <p:sp>
        <p:nvSpPr>
          <p:cNvPr id="34" name="ZoneTexte 33"/>
          <p:cNvSpPr txBox="1"/>
          <p:nvPr/>
        </p:nvSpPr>
        <p:spPr>
          <a:xfrm>
            <a:off x="2919428" y="1143003"/>
            <a:ext cx="1943100" cy="2031325"/>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rtlCol="0">
            <a:spAutoFit/>
          </a:bodyPr>
          <a:lstStyle/>
          <a:p>
            <a:r>
              <a:rPr lang="fr-FR" sz="900" dirty="0"/>
              <a:t>Lorem ipsum dolor sit amet, consectetur adipiscing elit. Praesent eu magna massa. Quisque gravida efficitur dolor iaculis laoreet. Sed gravida faucibus sodales. Fusce ullamcorper quis tortor eu scelerisque. Nullam eu aliquet ante</a:t>
            </a:r>
            <a:r>
              <a:rPr lang="fr-FR" sz="900" dirty="0" smtClean="0"/>
              <a:t>.</a:t>
            </a:r>
          </a:p>
          <a:p>
            <a:r>
              <a:rPr lang="fr-FR" sz="900" dirty="0"/>
              <a:t>Lorem ipsum dolor sit amet, consectetur adipiscing elit. Praesent eu magna massa. Quisque gravida efficitur dolor iaculis laoreet. Sed gravida faucibus sodales. Fusce ullamcorper quis tortor eu scelerisque. Nullam eu aliquet ante</a:t>
            </a:r>
            <a:r>
              <a:rPr lang="fr-FR" sz="900" dirty="0" smtClean="0"/>
              <a:t>.</a:t>
            </a:r>
            <a:endParaRPr lang="fr-FR" sz="900" dirty="0"/>
          </a:p>
        </p:txBody>
      </p:sp>
      <p:sp>
        <p:nvSpPr>
          <p:cNvPr id="36" name="ZoneTexte 35"/>
          <p:cNvSpPr txBox="1"/>
          <p:nvPr/>
        </p:nvSpPr>
        <p:spPr>
          <a:xfrm>
            <a:off x="3049612" y="3373903"/>
            <a:ext cx="1682732" cy="369332"/>
          </a:xfrm>
          <a:prstGeom prst="rect">
            <a:avLst/>
          </a:prstGeom>
          <a:solidFill>
            <a:schemeClr val="bg1">
              <a:alpha val="57000"/>
            </a:schemeClr>
          </a:solidFill>
        </p:spPr>
        <p:txBody>
          <a:bodyPr wrap="square" rtlCol="0">
            <a:spAutoFit/>
          </a:bodyPr>
          <a:lstStyle/>
          <a:p>
            <a:pPr algn="ctr"/>
            <a:r>
              <a:rPr lang="fr-FR" dirty="0" smtClean="0">
                <a:latin typeface="Nirmala UI" panose="020B0502040204020203" pitchFamily="34" charset="0"/>
                <a:ea typeface="Kozuka Gothic Pro L" panose="020B0200000000000000" pitchFamily="34" charset="-128"/>
                <a:cs typeface="Nirmala UI" panose="020B0502040204020203" pitchFamily="34" charset="0"/>
              </a:rPr>
              <a:t>Fichier </a:t>
            </a:r>
            <a:r>
              <a:rPr lang="fr-FR" dirty="0" err="1" smtClean="0">
                <a:latin typeface="Nirmala UI" panose="020B0502040204020203" pitchFamily="34" charset="0"/>
                <a:ea typeface="Kozuka Gothic Pro L" panose="020B0200000000000000" pitchFamily="34" charset="-128"/>
                <a:cs typeface="Nirmala UI" panose="020B0502040204020203" pitchFamily="34" charset="0"/>
              </a:rPr>
              <a:t>while</a:t>
            </a:r>
            <a:endParaRPr lang="fr-FR" i="1" dirty="0" smtClean="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38" name="Flèche droite 37"/>
          <p:cNvSpPr/>
          <p:nvPr/>
        </p:nvSpPr>
        <p:spPr>
          <a:xfrm>
            <a:off x="1988354" y="1952508"/>
            <a:ext cx="809634" cy="412314"/>
          </a:xfrm>
          <a:prstGeom prst="rightArrow">
            <a:avLst/>
          </a:prstGeom>
          <a:solidFill>
            <a:srgbClr val="62B9F4"/>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0" name="Imag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508" y="4656166"/>
            <a:ext cx="1576671" cy="1576671"/>
          </a:xfrm>
          <a:prstGeom prst="rect">
            <a:avLst/>
          </a:prstGeom>
        </p:spPr>
      </p:pic>
      <p:sp>
        <p:nvSpPr>
          <p:cNvPr id="41" name="Flèche à angle droit 40"/>
          <p:cNvSpPr/>
          <p:nvPr/>
        </p:nvSpPr>
        <p:spPr>
          <a:xfrm rot="5400000" flipV="1">
            <a:off x="7916899" y="4250928"/>
            <a:ext cx="1215223" cy="1657350"/>
          </a:xfrm>
          <a:prstGeom prst="bentUpArrow">
            <a:avLst>
              <a:gd name="adj1" fmla="val 15910"/>
              <a:gd name="adj2" fmla="val 11781"/>
              <a:gd name="adj3" fmla="val 28448"/>
            </a:avLst>
          </a:prstGeom>
          <a:solidFill>
            <a:srgbClr val="62B9F4"/>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Espace réservé du numéro de diapositive 41"/>
          <p:cNvSpPr>
            <a:spLocks noGrp="1"/>
          </p:cNvSpPr>
          <p:nvPr>
            <p:ph type="sldNum" sz="quarter" idx="4"/>
          </p:nvPr>
        </p:nvSpPr>
        <p:spPr>
          <a:xfrm>
            <a:off x="9403931" y="173036"/>
            <a:ext cx="2743200" cy="365125"/>
          </a:xfrm>
          <a:prstGeom prst="rect">
            <a:avLst/>
          </a:prstGeom>
        </p:spPr>
        <p:txBody>
          <a:bodyPr/>
          <a:lstStyle/>
          <a:p>
            <a:fld id="{DC062FA9-FE1E-4553-BF9F-5A99BD99EA25}" type="slidenum">
              <a:rPr lang="fr-FR" smtClean="0"/>
              <a:t>8</a:t>
            </a:fld>
            <a:endParaRPr lang="fr-FR"/>
          </a:p>
        </p:txBody>
      </p:sp>
      <p:sp>
        <p:nvSpPr>
          <p:cNvPr id="4" name="ZoneTexte 3"/>
          <p:cNvSpPr txBox="1"/>
          <p:nvPr/>
        </p:nvSpPr>
        <p:spPr>
          <a:xfrm>
            <a:off x="6329371" y="1379283"/>
            <a:ext cx="1848366" cy="646331"/>
          </a:xfrm>
          <a:prstGeom prst="rect">
            <a:avLst/>
          </a:prstGeom>
          <a:noFill/>
        </p:spPr>
        <p:txBody>
          <a:bodyPr wrap="square" rtlCol="0">
            <a:spAutoFit/>
          </a:bodyPr>
          <a:lstStyle/>
          <a:p>
            <a:pPr algn="ctr"/>
            <a:r>
              <a:rPr lang="fr-FR" b="1" dirty="0" smtClean="0"/>
              <a:t>Table des symboles</a:t>
            </a:r>
          </a:p>
        </p:txBody>
      </p:sp>
      <p:sp>
        <p:nvSpPr>
          <p:cNvPr id="14" name="ZoneTexte 13"/>
          <p:cNvSpPr txBox="1"/>
          <p:nvPr/>
        </p:nvSpPr>
        <p:spPr>
          <a:xfrm>
            <a:off x="6378539" y="2258123"/>
            <a:ext cx="1848366" cy="369332"/>
          </a:xfrm>
          <a:prstGeom prst="rect">
            <a:avLst/>
          </a:prstGeom>
          <a:noFill/>
        </p:spPr>
        <p:txBody>
          <a:bodyPr wrap="square" rtlCol="0">
            <a:spAutoFit/>
          </a:bodyPr>
          <a:lstStyle/>
          <a:p>
            <a:pPr algn="ctr"/>
            <a:r>
              <a:rPr lang="fr-FR" b="1" dirty="0" smtClean="0"/>
              <a:t>Code 3@</a:t>
            </a:r>
          </a:p>
        </p:txBody>
      </p:sp>
      <p:cxnSp>
        <p:nvCxnSpPr>
          <p:cNvPr id="8" name="Connecteur droit 7"/>
          <p:cNvCxnSpPr/>
          <p:nvPr/>
        </p:nvCxnSpPr>
        <p:spPr>
          <a:xfrm>
            <a:off x="6650326" y="2145359"/>
            <a:ext cx="120645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Flèche droite 19"/>
          <p:cNvSpPr/>
          <p:nvPr/>
        </p:nvSpPr>
        <p:spPr>
          <a:xfrm rot="10800000">
            <a:off x="2787422" y="5238344"/>
            <a:ext cx="1285875" cy="412314"/>
          </a:xfrm>
          <a:prstGeom prst="rightArrow">
            <a:avLst/>
          </a:prstGeom>
          <a:solidFill>
            <a:srgbClr val="62B9F4"/>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p:cNvSpPr txBox="1"/>
          <p:nvPr/>
        </p:nvSpPr>
        <p:spPr>
          <a:xfrm>
            <a:off x="4741749" y="3999928"/>
            <a:ext cx="1943100" cy="2031325"/>
          </a:xfrm>
          <a:prstGeom prst="rect">
            <a:avLst/>
          </a:prstGeom>
          <a:solidFill>
            <a:srgbClr val="E6D5F3"/>
          </a:solidFill>
          <a:effectLst>
            <a:outerShdw blurRad="63500" sx="102000" sy="102000" algn="ctr" rotWithShape="0">
              <a:prstClr val="black">
                <a:alpha val="40000"/>
              </a:prstClr>
            </a:outerShdw>
          </a:effectLst>
        </p:spPr>
        <p:txBody>
          <a:bodyPr wrap="square" rtlCol="0">
            <a:spAutoFit/>
          </a:bodyPr>
          <a:lstStyle/>
          <a:p>
            <a:r>
              <a:rPr lang="fr-FR" sz="900" dirty="0"/>
              <a:t>Lorem ipsum dolor sit amet, consectetur adipiscing elit. Praesent eu magna massa. Quisque gravida efficitur dolor iaculis laoreet. Sed gravida faucibus sodales. Fusce ullamcorper quis tortor eu scelerisque. Nullam eu aliquet ante</a:t>
            </a:r>
            <a:r>
              <a:rPr lang="fr-FR" sz="900" dirty="0" smtClean="0"/>
              <a:t>.</a:t>
            </a:r>
          </a:p>
          <a:p>
            <a:r>
              <a:rPr lang="fr-FR" sz="900" dirty="0"/>
              <a:t>Lorem ipsum dolor sit amet, consectetur adipiscing elit. Praesent eu magna massa. Quisque gravida efficitur dolor iaculis laoreet. Sed gravida faucibus sodales. Fusce ullamcorper quis tortor eu scelerisque. Nullam eu aliquet ante</a:t>
            </a:r>
            <a:r>
              <a:rPr lang="fr-FR" sz="900" dirty="0" smtClean="0"/>
              <a:t>.</a:t>
            </a:r>
            <a:endParaRPr lang="fr-FR" sz="900" dirty="0"/>
          </a:p>
        </p:txBody>
      </p:sp>
      <p:sp>
        <p:nvSpPr>
          <p:cNvPr id="22" name="ZoneTexte 21"/>
          <p:cNvSpPr txBox="1"/>
          <p:nvPr/>
        </p:nvSpPr>
        <p:spPr>
          <a:xfrm>
            <a:off x="4871933" y="6230828"/>
            <a:ext cx="1682732" cy="369332"/>
          </a:xfrm>
          <a:prstGeom prst="rect">
            <a:avLst/>
          </a:prstGeom>
          <a:solidFill>
            <a:schemeClr val="bg1">
              <a:alpha val="57000"/>
            </a:schemeClr>
          </a:solidFill>
        </p:spPr>
        <p:txBody>
          <a:bodyPr wrap="square" rtlCol="0">
            <a:spAutoFit/>
          </a:bodyPr>
          <a:lstStyle/>
          <a:p>
            <a:pPr algn="ctr"/>
            <a:r>
              <a:rPr lang="fr-FR" dirty="0" smtClean="0">
                <a:latin typeface="Nirmala UI" panose="020B0502040204020203" pitchFamily="34" charset="0"/>
                <a:ea typeface="Kozuka Gothic Pro L" panose="020B0200000000000000" pitchFamily="34" charset="-128"/>
                <a:cs typeface="Nirmala UI" panose="020B0502040204020203" pitchFamily="34" charset="0"/>
              </a:rPr>
              <a:t>Fichier C#</a:t>
            </a:r>
            <a:endParaRPr lang="fr-FR" i="1" dirty="0" smtClean="0">
              <a:latin typeface="Nirmala UI" panose="020B0502040204020203" pitchFamily="34" charset="0"/>
              <a:ea typeface="Kozuka Gothic Pro L" panose="020B0200000000000000" pitchFamily="34" charset="-128"/>
              <a:cs typeface="Nirmala UI" panose="020B0502040204020203" pitchFamily="34" charset="0"/>
            </a:endParaRPr>
          </a:p>
        </p:txBody>
      </p:sp>
      <p:pic>
        <p:nvPicPr>
          <p:cNvPr id="23" name="Imag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645" y="1222034"/>
            <a:ext cx="1517611" cy="1517611"/>
          </a:xfrm>
          <a:prstGeom prst="rect">
            <a:avLst/>
          </a:prstGeom>
        </p:spPr>
      </p:pic>
      <p:sp>
        <p:nvSpPr>
          <p:cNvPr id="24" name="ZoneTexte 23"/>
          <p:cNvSpPr txBox="1"/>
          <p:nvPr/>
        </p:nvSpPr>
        <p:spPr>
          <a:xfrm>
            <a:off x="354051" y="2914683"/>
            <a:ext cx="1874798" cy="923330"/>
          </a:xfrm>
          <a:prstGeom prst="rect">
            <a:avLst/>
          </a:prstGeom>
          <a:noFill/>
        </p:spPr>
        <p:txBody>
          <a:bodyPr wrap="square" rtlCol="0">
            <a:spAutoFit/>
          </a:bodyPr>
          <a:lstStyle/>
          <a:p>
            <a:pPr algn="ctr"/>
            <a:r>
              <a:rPr lang="fr-FR" dirty="0">
                <a:latin typeface="Nirmala UI" panose="020B0502040204020203" pitchFamily="34" charset="0"/>
                <a:ea typeface="Kozuka Gothic Pro L" panose="020B0200000000000000" pitchFamily="34" charset="-128"/>
                <a:cs typeface="Nirmala UI" panose="020B0502040204020203" pitchFamily="34" charset="0"/>
              </a:rPr>
              <a:t>Script de lancement </a:t>
            </a:r>
            <a:r>
              <a:rPr lang="fr-FR" i="1" dirty="0" smtClean="0">
                <a:latin typeface="Nirmala UI" panose="020B0502040204020203" pitchFamily="34" charset="0"/>
                <a:ea typeface="Kozuka Gothic Pro L" panose="020B0200000000000000" pitchFamily="34" charset="-128"/>
                <a:cs typeface="Nirmala UI" panose="020B0502040204020203" pitchFamily="34" charset="0"/>
              </a:rPr>
              <a:t>whc.exe</a:t>
            </a:r>
            <a:endParaRPr lang="fr-FR" i="1" dirty="0" smtClean="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25" name="Flèche droite 24"/>
          <p:cNvSpPr/>
          <p:nvPr/>
        </p:nvSpPr>
        <p:spPr>
          <a:xfrm>
            <a:off x="5027067" y="1952508"/>
            <a:ext cx="1285875" cy="412314"/>
          </a:xfrm>
          <a:prstGeom prst="rightArrow">
            <a:avLst/>
          </a:prstGeom>
          <a:solidFill>
            <a:srgbClr val="62B9F4"/>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p:cNvSpPr txBox="1"/>
          <p:nvPr/>
        </p:nvSpPr>
        <p:spPr>
          <a:xfrm>
            <a:off x="7075549" y="4633316"/>
            <a:ext cx="1983522" cy="646331"/>
          </a:xfrm>
          <a:prstGeom prst="rect">
            <a:avLst/>
          </a:prstGeom>
          <a:noFill/>
        </p:spPr>
        <p:txBody>
          <a:bodyPr wrap="square" rtlCol="0">
            <a:spAutoFit/>
          </a:bodyPr>
          <a:lstStyle/>
          <a:p>
            <a:pPr algn="ctr"/>
            <a:r>
              <a:rPr lang="fr-FR" dirty="0" smtClean="0"/>
              <a:t>Utilisation d’une librairie C# </a:t>
            </a:r>
            <a:r>
              <a:rPr lang="fr-FR" dirty="0" err="1" smtClean="0"/>
              <a:t>BinTree</a:t>
            </a:r>
            <a:endParaRPr lang="fr-FR" dirty="0" smtClean="0"/>
          </a:p>
        </p:txBody>
      </p:sp>
      <p:sp>
        <p:nvSpPr>
          <p:cNvPr id="27" name="Flèche à angle droit 26"/>
          <p:cNvSpPr/>
          <p:nvPr/>
        </p:nvSpPr>
        <p:spPr>
          <a:xfrm flipV="1">
            <a:off x="8022886" y="1935011"/>
            <a:ext cx="1381045" cy="1194932"/>
          </a:xfrm>
          <a:prstGeom prst="bentUpArrow">
            <a:avLst>
              <a:gd name="adj1" fmla="val 15345"/>
              <a:gd name="adj2" fmla="val 11781"/>
              <a:gd name="adj3" fmla="val 28448"/>
            </a:avLst>
          </a:prstGeom>
          <a:solidFill>
            <a:srgbClr val="62B9F4"/>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p:cNvSpPr txBox="1"/>
          <p:nvPr/>
        </p:nvSpPr>
        <p:spPr>
          <a:xfrm>
            <a:off x="8355494" y="3395956"/>
            <a:ext cx="1848366" cy="646331"/>
          </a:xfrm>
          <a:prstGeom prst="rect">
            <a:avLst/>
          </a:prstGeom>
          <a:noFill/>
        </p:spPr>
        <p:txBody>
          <a:bodyPr wrap="square" rtlCol="0">
            <a:spAutoFit/>
          </a:bodyPr>
          <a:lstStyle/>
          <a:p>
            <a:pPr algn="ctr"/>
            <a:r>
              <a:rPr lang="fr-FR" b="1" dirty="0" smtClean="0"/>
              <a:t>Traducteur code 3@ -&gt; C#</a:t>
            </a:r>
          </a:p>
        </p:txBody>
      </p:sp>
    </p:spTree>
    <p:extLst>
      <p:ext uri="{BB962C8B-B14F-4D97-AF65-F5344CB8AC3E}">
        <p14:creationId xmlns:p14="http://schemas.microsoft.com/office/powerpoint/2010/main" val="3780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500"/>
                                        <p:tgtEl>
                                          <p:spTgt spid="25"/>
                                        </p:tgtEl>
                                      </p:cBhvr>
                                    </p:animEffect>
                                  </p:childTnLst>
                                </p:cTn>
                              </p:par>
                            </p:childTnLst>
                          </p:cTn>
                        </p:par>
                        <p:par>
                          <p:cTn id="19" fill="hold">
                            <p:stCondLst>
                              <p:cond delay="1500"/>
                            </p:stCondLst>
                            <p:childTnLst>
                              <p:par>
                                <p:cTn id="20" presetID="16" presetClass="entr" presetSubtype="37"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outVertical)">
                                      <p:cBhvr>
                                        <p:cTn id="22" dur="500"/>
                                        <p:tgtEl>
                                          <p:spTgt spid="8"/>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500"/>
                                        <p:tgtEl>
                                          <p:spTgt spid="27"/>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childTnLst>
                          </p:cTn>
                        </p:par>
                        <p:par>
                          <p:cTn id="39" fill="hold">
                            <p:stCondLst>
                              <p:cond delay="1000"/>
                            </p:stCondLst>
                            <p:childTnLst>
                              <p:par>
                                <p:cTn id="40" presetID="22" presetClass="entr" presetSubtype="2" fill="hold" grpId="0"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right)">
                                      <p:cBhvr>
                                        <p:cTn id="42" dur="500"/>
                                        <p:tgtEl>
                                          <p:spTgt spid="4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par>
                          <p:cTn id="46" fill="hold">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par>
                          <p:cTn id="53" fill="hold">
                            <p:stCondLst>
                              <p:cond delay="2000"/>
                            </p:stCondLst>
                            <p:childTnLst>
                              <p:par>
                                <p:cTn id="54" presetID="22" presetClass="entr" presetSubtype="2" fill="hold" grpId="0" nodeType="after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right)">
                                      <p:cBhvr>
                                        <p:cTn id="56" dur="500"/>
                                        <p:tgtEl>
                                          <p:spTgt spid="20"/>
                                        </p:tgtEl>
                                      </p:cBhvr>
                                    </p:animEffect>
                                  </p:childTnLst>
                                </p:cTn>
                              </p:par>
                            </p:childTnLst>
                          </p:cTn>
                        </p:par>
                        <p:par>
                          <p:cTn id="57" fill="hold">
                            <p:stCondLst>
                              <p:cond delay="2500"/>
                            </p:stCondLst>
                            <p:childTnLst>
                              <p:par>
                                <p:cTn id="58" presetID="10" presetClass="entr" presetSubtype="0" fill="hold" nodeType="after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fade">
                                      <p:cBhvr>
                                        <p:cTn id="6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38" grpId="0" animBg="1"/>
      <p:bldP spid="41" grpId="0" animBg="1"/>
      <p:bldP spid="4" grpId="0"/>
      <p:bldP spid="14" grpId="0"/>
      <p:bldP spid="20" grpId="0" animBg="1"/>
      <p:bldP spid="21" grpId="0" animBg="1"/>
      <p:bldP spid="22" grpId="0" animBg="1"/>
      <p:bldP spid="25" grpId="0" animBg="1"/>
      <p:bldP spid="26" grpId="0"/>
      <p:bldP spid="27" grpId="0" animBg="1"/>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Script de lancement</a:t>
            </a:r>
            <a:endParaRPr lang="fr-FR" dirty="0"/>
          </a:p>
        </p:txBody>
      </p:sp>
      <p:sp>
        <p:nvSpPr>
          <p:cNvPr id="3" name="Espace réservé du numéro de diapositive 2"/>
          <p:cNvSpPr>
            <a:spLocks noGrp="1"/>
          </p:cNvSpPr>
          <p:nvPr>
            <p:ph type="sldNum" sz="quarter" idx="4"/>
          </p:nvPr>
        </p:nvSpPr>
        <p:spPr/>
        <p:txBody>
          <a:bodyPr/>
          <a:lstStyle/>
          <a:p>
            <a:fld id="{DC062FA9-FE1E-4553-BF9F-5A99BD99EA25}" type="slidenum">
              <a:rPr lang="fr-FR" smtClean="0"/>
              <a:pPr/>
              <a:t>9</a:t>
            </a:fld>
            <a:endParaRPr lang="fr-FR"/>
          </a:p>
        </p:txBody>
      </p:sp>
      <p:sp>
        <p:nvSpPr>
          <p:cNvPr id="4" name="ZoneTexte 3"/>
          <p:cNvSpPr txBox="1"/>
          <p:nvPr/>
        </p:nvSpPr>
        <p:spPr>
          <a:xfrm>
            <a:off x="468451" y="1422400"/>
            <a:ext cx="5260837" cy="1285422"/>
          </a:xfrm>
          <a:prstGeom prst="rect">
            <a:avLst/>
          </a:prstGeom>
          <a:noFill/>
        </p:spPr>
        <p:txBody>
          <a:bodyPr wrap="square" numCol="1" rtlCol="0">
            <a:noAutofit/>
          </a:bodyPr>
          <a:lstStyle/>
          <a:p>
            <a:r>
              <a:rPr lang="fr-FR" dirty="0" smtClean="0">
                <a:latin typeface="Nirmala UI" panose="020B0502040204020203" pitchFamily="34" charset="0"/>
                <a:cs typeface="Nirmala UI" panose="020B0502040204020203" pitchFamily="34" charset="0"/>
              </a:rPr>
              <a:t>Le script dispose de plusieurs options :</a:t>
            </a:r>
          </a:p>
          <a:p>
            <a:pPr marL="285750" indent="-285750">
              <a:buFontTx/>
              <a:buChar char="-"/>
            </a:pPr>
            <a:r>
              <a:rPr lang="fr-FR" b="1" dirty="0" smtClean="0">
                <a:latin typeface="Nirmala UI" panose="020B0502040204020203" pitchFamily="34" charset="0"/>
                <a:cs typeface="Nirmala UI" panose="020B0502040204020203" pitchFamily="34" charset="0"/>
              </a:rPr>
              <a:t>o</a:t>
            </a:r>
            <a:r>
              <a:rPr lang="fr-FR" dirty="0" smtClean="0">
                <a:latin typeface="Nirmala UI" panose="020B0502040204020203" pitchFamily="34" charset="0"/>
                <a:cs typeface="Nirmala UI" panose="020B0502040204020203" pitchFamily="34" charset="0"/>
              </a:rPr>
              <a:t>: </a:t>
            </a:r>
            <a:r>
              <a:rPr lang="fr-FR" dirty="0" smtClean="0">
                <a:latin typeface="Nirmala UI" panose="020B0502040204020203" pitchFamily="34" charset="0"/>
                <a:cs typeface="Nirmala UI" panose="020B0502040204020203" pitchFamily="34" charset="0"/>
              </a:rPr>
              <a:t>nom du fichier source C# de sortie</a:t>
            </a:r>
          </a:p>
          <a:p>
            <a:pPr marL="285750" indent="-285750">
              <a:buFontTx/>
              <a:buChar char="-"/>
            </a:pPr>
            <a:r>
              <a:rPr lang="fr-FR" b="1" dirty="0" smtClean="0">
                <a:latin typeface="Nirmala UI" panose="020B0502040204020203" pitchFamily="34" charset="0"/>
                <a:cs typeface="Nirmala UI" panose="020B0502040204020203" pitchFamily="34" charset="0"/>
              </a:rPr>
              <a:t>e</a:t>
            </a:r>
            <a:r>
              <a:rPr lang="fr-FR" dirty="0" smtClean="0">
                <a:latin typeface="Nirmala UI" panose="020B0502040204020203" pitchFamily="34" charset="0"/>
                <a:cs typeface="Nirmala UI" panose="020B0502040204020203" pitchFamily="34" charset="0"/>
              </a:rPr>
              <a:t>: nom du fichier exécutable C# de sortie</a:t>
            </a:r>
            <a:endParaRPr lang="fr-FR" dirty="0" smtClean="0">
              <a:latin typeface="Nirmala UI" panose="020B0502040204020203" pitchFamily="34" charset="0"/>
              <a:cs typeface="Nirmala UI" panose="020B0502040204020203" pitchFamily="34" charset="0"/>
            </a:endParaRPr>
          </a:p>
          <a:p>
            <a:pPr marL="285750" indent="-285750">
              <a:buFontTx/>
              <a:buChar char="-"/>
            </a:pPr>
            <a:r>
              <a:rPr lang="fr-FR" b="1" dirty="0" smtClean="0">
                <a:latin typeface="Nirmala UI" panose="020B0502040204020203" pitchFamily="34" charset="0"/>
                <a:cs typeface="Nirmala UI" panose="020B0502040204020203" pitchFamily="34" charset="0"/>
              </a:rPr>
              <a:t>test</a:t>
            </a:r>
            <a:r>
              <a:rPr lang="fr-FR" dirty="0" smtClean="0">
                <a:latin typeface="Nirmala UI" panose="020B0502040204020203" pitchFamily="34" charset="0"/>
                <a:cs typeface="Nirmala UI" panose="020B0502040204020203" pitchFamily="34" charset="0"/>
              </a:rPr>
              <a:t>: lancement des tests unitaires</a:t>
            </a:r>
            <a:endParaRPr lang="fr-FR" dirty="0">
              <a:latin typeface="Nirmala UI" panose="020B0502040204020203" pitchFamily="34" charset="0"/>
              <a:cs typeface="Nirmala UI" panose="020B0502040204020203" pitchFamily="34" charset="0"/>
            </a:endParaRPr>
          </a:p>
        </p:txBody>
      </p:sp>
      <p:sp>
        <p:nvSpPr>
          <p:cNvPr id="5" name="ZoneTexte 4"/>
          <p:cNvSpPr txBox="1"/>
          <p:nvPr/>
        </p:nvSpPr>
        <p:spPr>
          <a:xfrm>
            <a:off x="468451" y="3525103"/>
            <a:ext cx="8261213" cy="768474"/>
          </a:xfrm>
          <a:prstGeom prst="rect">
            <a:avLst/>
          </a:prstGeom>
          <a:noFill/>
        </p:spPr>
        <p:txBody>
          <a:bodyPr wrap="square" numCol="1" rtlCol="0">
            <a:noAutofit/>
          </a:bodyPr>
          <a:lstStyle/>
          <a:p>
            <a:r>
              <a:rPr lang="fr-FR" dirty="0" smtClean="0">
                <a:latin typeface="Nirmala UI" panose="020B0502040204020203" pitchFamily="34" charset="0"/>
                <a:cs typeface="Nirmala UI" panose="020B0502040204020203" pitchFamily="34" charset="0"/>
              </a:rPr>
              <a:t>Pour exécuter le programme C# généré, il faut lancer l’exécutable .</a:t>
            </a:r>
            <a:r>
              <a:rPr lang="fr-FR" dirty="0" err="1" smtClean="0">
                <a:latin typeface="Nirmala UI" panose="020B0502040204020203" pitchFamily="34" charset="0"/>
                <a:cs typeface="Nirmala UI" panose="020B0502040204020203" pitchFamily="34" charset="0"/>
              </a:rPr>
              <a:t>exe</a:t>
            </a:r>
            <a:r>
              <a:rPr lang="fr-FR" dirty="0" smtClean="0">
                <a:latin typeface="Nirmala UI" panose="020B0502040204020203" pitchFamily="34" charset="0"/>
                <a:cs typeface="Nirmala UI" panose="020B0502040204020203" pitchFamily="34" charset="0"/>
              </a:rPr>
              <a:t> généré en ligne de commande.</a:t>
            </a:r>
            <a:endParaRPr lang="fr-FR" dirty="0">
              <a:latin typeface="Nirmala UI" panose="020B0502040204020203" pitchFamily="34" charset="0"/>
              <a:cs typeface="Nirmala UI" panose="020B0502040204020203" pitchFamily="34" charset="0"/>
            </a:endParaRPr>
          </a:p>
        </p:txBody>
      </p:sp>
      <p:sp>
        <p:nvSpPr>
          <p:cNvPr id="6" name="ZoneTexte 5"/>
          <p:cNvSpPr txBox="1"/>
          <p:nvPr/>
        </p:nvSpPr>
        <p:spPr>
          <a:xfrm>
            <a:off x="742948" y="2782928"/>
            <a:ext cx="5743575" cy="369332"/>
          </a:xfrm>
          <a:prstGeom prst="rect">
            <a:avLst/>
          </a:prstGeom>
          <a:solidFill>
            <a:schemeClr val="tx1">
              <a:lumMod val="75000"/>
              <a:lumOff val="2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fr-FR" dirty="0" smtClean="0">
                <a:solidFill>
                  <a:schemeClr val="bg1"/>
                </a:solidFill>
                <a:latin typeface="Consolas" panose="020B0609020204030204" pitchFamily="49" charset="0"/>
                <a:cs typeface="Consolas" panose="020B0609020204030204" pitchFamily="49" charset="0"/>
              </a:rPr>
              <a:t>$_ whc.exe </a:t>
            </a:r>
            <a:r>
              <a:rPr lang="fr-FR" dirty="0" err="1" smtClean="0">
                <a:solidFill>
                  <a:schemeClr val="bg1"/>
                </a:solidFill>
                <a:latin typeface="Consolas" panose="020B0609020204030204" pitchFamily="49" charset="0"/>
                <a:cs typeface="Consolas" panose="020B0609020204030204" pitchFamily="49" charset="0"/>
              </a:rPr>
              <a:t>function.wh</a:t>
            </a:r>
            <a:r>
              <a:rPr lang="fr-FR" dirty="0" smtClean="0">
                <a:solidFill>
                  <a:schemeClr val="bg1"/>
                </a:solidFill>
                <a:latin typeface="Consolas" panose="020B0609020204030204" pitchFamily="49" charset="0"/>
                <a:cs typeface="Consolas" panose="020B0609020204030204" pitchFamily="49" charset="0"/>
              </a:rPr>
              <a:t> -o f1.cs –e f1.exe</a:t>
            </a:r>
            <a:endParaRPr lang="fr-FR" dirty="0">
              <a:solidFill>
                <a:schemeClr val="bg1"/>
              </a:solidFill>
              <a:latin typeface="Consolas" panose="020B0609020204030204" pitchFamily="49" charset="0"/>
              <a:cs typeface="Consolas" panose="020B0609020204030204" pitchFamily="49" charset="0"/>
            </a:endParaRPr>
          </a:p>
        </p:txBody>
      </p:sp>
      <p:sp>
        <p:nvSpPr>
          <p:cNvPr id="7" name="ZoneTexte 6"/>
          <p:cNvSpPr txBox="1"/>
          <p:nvPr/>
        </p:nvSpPr>
        <p:spPr>
          <a:xfrm>
            <a:off x="742947" y="4315092"/>
            <a:ext cx="5743575" cy="1200329"/>
          </a:xfrm>
          <a:prstGeom prst="rect">
            <a:avLst/>
          </a:prstGeom>
          <a:solidFill>
            <a:schemeClr val="tx1">
              <a:lumMod val="75000"/>
              <a:lumOff val="2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fr-FR" dirty="0" smtClean="0">
                <a:solidFill>
                  <a:schemeClr val="bg1"/>
                </a:solidFill>
                <a:latin typeface="Consolas" panose="020B0609020204030204" pitchFamily="49" charset="0"/>
                <a:cs typeface="Consolas" panose="020B0609020204030204" pitchFamily="49" charset="0"/>
              </a:rPr>
              <a:t>$_ f1.exe (cons(</a:t>
            </a:r>
            <a:r>
              <a:rPr lang="fr-FR" dirty="0" err="1" smtClean="0">
                <a:solidFill>
                  <a:schemeClr val="bg1"/>
                </a:solidFill>
                <a:latin typeface="Consolas" panose="020B0609020204030204" pitchFamily="49" charset="0"/>
                <a:cs typeface="Consolas" panose="020B0609020204030204" pitchFamily="49" charset="0"/>
              </a:rPr>
              <a:t>nil</a:t>
            </a:r>
            <a:r>
              <a:rPr lang="fr-FR" dirty="0" smtClean="0">
                <a:solidFill>
                  <a:schemeClr val="bg1"/>
                </a:solidFill>
                <a:latin typeface="Consolas" panose="020B0609020204030204" pitchFamily="49" charset="0"/>
                <a:cs typeface="Consolas" panose="020B0609020204030204" pitchFamily="49" charset="0"/>
              </a:rPr>
              <a:t>)(cons(</a:t>
            </a:r>
            <a:r>
              <a:rPr lang="fr-FR" dirty="0" err="1" smtClean="0">
                <a:solidFill>
                  <a:schemeClr val="bg1"/>
                </a:solidFill>
                <a:latin typeface="Consolas" panose="020B0609020204030204" pitchFamily="49" charset="0"/>
                <a:cs typeface="Consolas" panose="020B0609020204030204" pitchFamily="49" charset="0"/>
              </a:rPr>
              <a:t>nil</a:t>
            </a:r>
            <a:r>
              <a:rPr lang="fr-FR" dirty="0" smtClean="0">
                <a:solidFill>
                  <a:schemeClr val="bg1"/>
                </a:solidFill>
                <a:latin typeface="Consolas" panose="020B0609020204030204" pitchFamily="49" charset="0"/>
                <a:cs typeface="Consolas" panose="020B0609020204030204" pitchFamily="49" charset="0"/>
              </a:rPr>
              <a:t>)(</a:t>
            </a:r>
            <a:r>
              <a:rPr lang="fr-FR" dirty="0" err="1" smtClean="0">
                <a:solidFill>
                  <a:schemeClr val="bg1"/>
                </a:solidFill>
                <a:latin typeface="Consolas" panose="020B0609020204030204" pitchFamily="49" charset="0"/>
                <a:cs typeface="Consolas" panose="020B0609020204030204" pitchFamily="49" charset="0"/>
              </a:rPr>
              <a:t>nil</a:t>
            </a:r>
            <a:r>
              <a:rPr lang="fr-FR" dirty="0" smtClean="0">
                <a:solidFill>
                  <a:schemeClr val="bg1"/>
                </a:solidFill>
                <a:latin typeface="Consolas" panose="020B0609020204030204" pitchFamily="49" charset="0"/>
                <a:cs typeface="Consolas" panose="020B0609020204030204" pitchFamily="49" charset="0"/>
              </a:rPr>
              <a:t>)))</a:t>
            </a:r>
          </a:p>
          <a:p>
            <a:r>
              <a:rPr lang="fr-FR" dirty="0" smtClean="0">
                <a:solidFill>
                  <a:schemeClr val="bg1"/>
                </a:solidFill>
                <a:latin typeface="Consolas" panose="020B0609020204030204" pitchFamily="49" charset="0"/>
                <a:cs typeface="Consolas" panose="020B0609020204030204" pitchFamily="49" charset="0"/>
              </a:rPr>
              <a:t>(cons(</a:t>
            </a:r>
            <a:r>
              <a:rPr lang="fr-FR" dirty="0" err="1" smtClean="0">
                <a:solidFill>
                  <a:schemeClr val="bg1"/>
                </a:solidFill>
                <a:latin typeface="Consolas" panose="020B0609020204030204" pitchFamily="49" charset="0"/>
                <a:cs typeface="Consolas" panose="020B0609020204030204" pitchFamily="49" charset="0"/>
              </a:rPr>
              <a:t>nil</a:t>
            </a:r>
            <a:r>
              <a:rPr lang="fr-FR" dirty="0" smtClean="0">
                <a:solidFill>
                  <a:schemeClr val="bg1"/>
                </a:solidFill>
                <a:latin typeface="Consolas" panose="020B0609020204030204" pitchFamily="49" charset="0"/>
                <a:cs typeface="Consolas" panose="020B0609020204030204" pitchFamily="49" charset="0"/>
              </a:rPr>
              <a:t>)(</a:t>
            </a:r>
            <a:r>
              <a:rPr lang="fr-FR" dirty="0" err="1" smtClean="0">
                <a:solidFill>
                  <a:schemeClr val="bg1"/>
                </a:solidFill>
                <a:latin typeface="Consolas" panose="020B0609020204030204" pitchFamily="49" charset="0"/>
                <a:cs typeface="Consolas" panose="020B0609020204030204" pitchFamily="49" charset="0"/>
              </a:rPr>
              <a:t>nil</a:t>
            </a:r>
            <a:r>
              <a:rPr lang="fr-FR" dirty="0" smtClean="0">
                <a:solidFill>
                  <a:schemeClr val="bg1"/>
                </a:solidFill>
                <a:latin typeface="Consolas" panose="020B0609020204030204" pitchFamily="49" charset="0"/>
                <a:cs typeface="Consolas" panose="020B0609020204030204" pitchFamily="49" charset="0"/>
              </a:rPr>
              <a:t>))</a:t>
            </a:r>
          </a:p>
          <a:p>
            <a:r>
              <a:rPr lang="fr-FR" dirty="0" smtClean="0">
                <a:solidFill>
                  <a:schemeClr val="bg1"/>
                </a:solidFill>
                <a:latin typeface="Consolas" panose="020B0609020204030204" pitchFamily="49" charset="0"/>
                <a:cs typeface="Consolas" panose="020B0609020204030204" pitchFamily="49" charset="0"/>
              </a:rPr>
              <a:t>$_ f1.exe 2</a:t>
            </a:r>
          </a:p>
          <a:p>
            <a:r>
              <a:rPr lang="fr-FR" dirty="0" smtClean="0">
                <a:solidFill>
                  <a:schemeClr val="bg1"/>
                </a:solidFill>
                <a:latin typeface="Consolas" panose="020B0609020204030204" pitchFamily="49" charset="0"/>
                <a:cs typeface="Consolas" panose="020B0609020204030204" pitchFamily="49" charset="0"/>
              </a:rPr>
              <a:t>(cons(</a:t>
            </a:r>
            <a:r>
              <a:rPr lang="fr-FR" dirty="0" err="1" smtClean="0">
                <a:solidFill>
                  <a:schemeClr val="bg1"/>
                </a:solidFill>
                <a:latin typeface="Consolas" panose="020B0609020204030204" pitchFamily="49" charset="0"/>
                <a:cs typeface="Consolas" panose="020B0609020204030204" pitchFamily="49" charset="0"/>
              </a:rPr>
              <a:t>nil</a:t>
            </a:r>
            <a:r>
              <a:rPr lang="fr-FR" dirty="0" smtClean="0">
                <a:solidFill>
                  <a:schemeClr val="bg1"/>
                </a:solidFill>
                <a:latin typeface="Consolas" panose="020B0609020204030204" pitchFamily="49" charset="0"/>
                <a:cs typeface="Consolas" panose="020B0609020204030204" pitchFamily="49" charset="0"/>
              </a:rPr>
              <a:t>)(</a:t>
            </a:r>
            <a:r>
              <a:rPr lang="fr-FR" dirty="0" err="1" smtClean="0">
                <a:solidFill>
                  <a:schemeClr val="bg1"/>
                </a:solidFill>
                <a:latin typeface="Consolas" panose="020B0609020204030204" pitchFamily="49" charset="0"/>
                <a:cs typeface="Consolas" panose="020B0609020204030204" pitchFamily="49" charset="0"/>
              </a:rPr>
              <a:t>nil</a:t>
            </a:r>
            <a:r>
              <a:rPr lang="fr-FR" dirty="0" smtClean="0">
                <a:solidFill>
                  <a:schemeClr val="bg1"/>
                </a:solidFill>
                <a:latin typeface="Consolas" panose="020B0609020204030204" pitchFamily="49" charset="0"/>
                <a:cs typeface="Consolas" panose="020B0609020204030204" pitchFamily="49" charset="0"/>
              </a:rPr>
              <a:t>))</a:t>
            </a:r>
            <a:endParaRPr lang="fr-FR"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4172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2022</TotalTime>
  <Words>868</Words>
  <Application>Microsoft Office PowerPoint</Application>
  <PresentationFormat>Grand écran</PresentationFormat>
  <Paragraphs>155</Paragraphs>
  <Slides>12</Slides>
  <Notes>12</Notes>
  <HiddenSlides>1</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12</vt:i4>
      </vt:variant>
    </vt:vector>
  </HeadingPairs>
  <TitlesOfParts>
    <vt:vector size="22" baseType="lpstr">
      <vt:lpstr>Kozuka Gothic Pro L</vt:lpstr>
      <vt:lpstr>Aharoni</vt:lpstr>
      <vt:lpstr>Arial</vt:lpstr>
      <vt:lpstr>Calibri</vt:lpstr>
      <vt:lpstr>Calibri Light</vt:lpstr>
      <vt:lpstr>Consolas</vt:lpstr>
      <vt:lpstr>Microsoft PhagsPa</vt:lpstr>
      <vt:lpstr>Nirmala UI</vt:lpstr>
      <vt:lpstr>Thème Office</vt:lpstr>
      <vt:lpstr>Conception personnalisée</vt:lpstr>
      <vt:lpstr>Présentation PowerPoint</vt:lpstr>
      <vt:lpstr>Introduction</vt:lpstr>
      <vt:lpstr>Gestion de projet</vt:lpstr>
      <vt:lpstr>Le Pretty printer</vt:lpstr>
      <vt:lpstr>Tests unitaires</vt:lpstr>
      <vt:lpstr>Le Pretty printer</vt:lpstr>
      <vt:lpstr>Présentation PowerPoint</vt:lpstr>
      <vt:lpstr>La génération de code</vt:lpstr>
      <vt:lpstr>Script de lancement</vt:lpstr>
      <vt:lpstr>Tests unitaires</vt:lpstr>
      <vt:lpstr>Présentation PowerPoint</vt:lpstr>
      <vt:lpstr>Retours sur le projet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Fonctionnalités présentes</dc:title>
  <dc:creator>Florent CATIAU-TRISTANT</dc:creator>
  <cp:lastModifiedBy>Florent CATIAU-TRISTANT</cp:lastModifiedBy>
  <cp:revision>142</cp:revision>
  <dcterms:created xsi:type="dcterms:W3CDTF">2016-11-22T13:29:33Z</dcterms:created>
  <dcterms:modified xsi:type="dcterms:W3CDTF">2017-01-13T16:22:23Z</dcterms:modified>
</cp:coreProperties>
</file>