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5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00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0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A01-0995-4406-99DC-DC709EC65F8C}" type="datetime1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672-1312-4467-804F-591AC28E9064}" type="datetime1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9DA-5B19-4CE4-BB33-436519424671}" type="datetime1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WHILE – C#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338" y="5638007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-182451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des symboles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131" y="1848794"/>
            <a:ext cx="4011767" cy="443198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r-F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(cons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Y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) do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:= (</a:t>
            </a:r>
            <a:r>
              <a:rPr lang="fr-FR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consFun</a:t>
            </a:r>
            <a:r>
              <a:rPr lang="fr-FR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D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od</a:t>
            </a:r>
            <a:endParaRPr lang="fr-F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endParaRPr lang="fr-F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consFun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:= (cons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B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fr-FR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51415"/>
              </p:ext>
            </p:extLst>
          </p:nvPr>
        </p:nvGraphicFramePr>
        <p:xfrm>
          <a:off x="4736665" y="1848794"/>
          <a:ext cx="3331894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318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HashMap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&lt;String, 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DefFun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&lt;test,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new </a:t>
                      </a:r>
                      <a:r>
                        <a:rPr lang="fr-FR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DefFun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consFun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new 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DefFun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56388"/>
              </p:ext>
            </p:extLst>
          </p:nvPr>
        </p:nvGraphicFramePr>
        <p:xfrm>
          <a:off x="8315326" y="1854500"/>
          <a:ext cx="36307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7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DefFun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nput =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fr-FR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utput = 1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vars = 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HashMap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&lt;String,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String&gt;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symbs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HashMap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&lt;String,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Lexpr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Forme libre 14"/>
          <p:cNvSpPr/>
          <p:nvPr/>
        </p:nvSpPr>
        <p:spPr>
          <a:xfrm>
            <a:off x="7758113" y="2043107"/>
            <a:ext cx="814387" cy="400056"/>
          </a:xfrm>
          <a:custGeom>
            <a:avLst/>
            <a:gdLst>
              <a:gd name="connsiteX0" fmla="*/ 0 w 814387"/>
              <a:gd name="connsiteY0" fmla="*/ 400056 h 400056"/>
              <a:gd name="connsiteX1" fmla="*/ 342900 w 814387"/>
              <a:gd name="connsiteY1" fmla="*/ 385768 h 400056"/>
              <a:gd name="connsiteX2" fmla="*/ 385762 w 814387"/>
              <a:gd name="connsiteY2" fmla="*/ 357193 h 400056"/>
              <a:gd name="connsiteX3" fmla="*/ 442912 w 814387"/>
              <a:gd name="connsiteY3" fmla="*/ 271468 h 400056"/>
              <a:gd name="connsiteX4" fmla="*/ 471487 w 814387"/>
              <a:gd name="connsiteY4" fmla="*/ 142881 h 400056"/>
              <a:gd name="connsiteX5" fmla="*/ 500062 w 814387"/>
              <a:gd name="connsiteY5" fmla="*/ 100018 h 400056"/>
              <a:gd name="connsiteX6" fmla="*/ 628650 w 814387"/>
              <a:gd name="connsiteY6" fmla="*/ 42868 h 400056"/>
              <a:gd name="connsiteX7" fmla="*/ 671512 w 814387"/>
              <a:gd name="connsiteY7" fmla="*/ 28581 h 400056"/>
              <a:gd name="connsiteX8" fmla="*/ 714375 w 814387"/>
              <a:gd name="connsiteY8" fmla="*/ 14293 h 400056"/>
              <a:gd name="connsiteX9" fmla="*/ 814387 w 814387"/>
              <a:gd name="connsiteY9" fmla="*/ 6 h 40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4387" h="400056">
                <a:moveTo>
                  <a:pt x="0" y="400056"/>
                </a:moveTo>
                <a:cubicBezTo>
                  <a:pt x="114300" y="395293"/>
                  <a:pt x="229201" y="398401"/>
                  <a:pt x="342900" y="385768"/>
                </a:cubicBezTo>
                <a:cubicBezTo>
                  <a:pt x="359966" y="383872"/>
                  <a:pt x="374455" y="370116"/>
                  <a:pt x="385762" y="357193"/>
                </a:cubicBezTo>
                <a:cubicBezTo>
                  <a:pt x="408377" y="331347"/>
                  <a:pt x="442912" y="271468"/>
                  <a:pt x="442912" y="271468"/>
                </a:cubicBezTo>
                <a:cubicBezTo>
                  <a:pt x="448399" y="238547"/>
                  <a:pt x="453902" y="178052"/>
                  <a:pt x="471487" y="142881"/>
                </a:cubicBezTo>
                <a:cubicBezTo>
                  <a:pt x="479166" y="127522"/>
                  <a:pt x="487920" y="112160"/>
                  <a:pt x="500062" y="100018"/>
                </a:cubicBezTo>
                <a:cubicBezTo>
                  <a:pt x="534024" y="66056"/>
                  <a:pt x="586210" y="57015"/>
                  <a:pt x="628650" y="42868"/>
                </a:cubicBezTo>
                <a:lnTo>
                  <a:pt x="671512" y="28581"/>
                </a:lnTo>
                <a:cubicBezTo>
                  <a:pt x="685800" y="23818"/>
                  <a:pt x="699519" y="16769"/>
                  <a:pt x="714375" y="14293"/>
                </a:cubicBezTo>
                <a:cubicBezTo>
                  <a:pt x="804798" y="-777"/>
                  <a:pt x="771131" y="6"/>
                  <a:pt x="814387" y="6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16443"/>
              </p:ext>
            </p:extLst>
          </p:nvPr>
        </p:nvGraphicFramePr>
        <p:xfrm>
          <a:off x="4736665" y="4055737"/>
          <a:ext cx="152126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1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vars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A,nil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X,nil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Y,nil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C,nil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D,nil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49810"/>
              </p:ext>
            </p:extLst>
          </p:nvPr>
        </p:nvGraphicFramePr>
        <p:xfrm>
          <a:off x="6632140" y="4055737"/>
          <a:ext cx="231183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1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symbs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consFun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,(C,D)&gt;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Forme libre 17"/>
          <p:cNvSpPr/>
          <p:nvPr/>
        </p:nvSpPr>
        <p:spPr>
          <a:xfrm>
            <a:off x="6086000" y="3171825"/>
            <a:ext cx="2400775" cy="842963"/>
          </a:xfrm>
          <a:custGeom>
            <a:avLst/>
            <a:gdLst>
              <a:gd name="connsiteX0" fmla="*/ 2400775 w 2400775"/>
              <a:gd name="connsiteY0" fmla="*/ 0 h 842963"/>
              <a:gd name="connsiteX1" fmla="*/ 2186463 w 2400775"/>
              <a:gd name="connsiteY1" fmla="*/ 28575 h 842963"/>
              <a:gd name="connsiteX2" fmla="*/ 2100738 w 2400775"/>
              <a:gd name="connsiteY2" fmla="*/ 85725 h 842963"/>
              <a:gd name="connsiteX3" fmla="*/ 2072163 w 2400775"/>
              <a:gd name="connsiteY3" fmla="*/ 128588 h 842963"/>
              <a:gd name="connsiteX4" fmla="*/ 2057875 w 2400775"/>
              <a:gd name="connsiteY4" fmla="*/ 171450 h 842963"/>
              <a:gd name="connsiteX5" fmla="*/ 1886425 w 2400775"/>
              <a:gd name="connsiteY5" fmla="*/ 257175 h 842963"/>
              <a:gd name="connsiteX6" fmla="*/ 1843563 w 2400775"/>
              <a:gd name="connsiteY6" fmla="*/ 271463 h 842963"/>
              <a:gd name="connsiteX7" fmla="*/ 1757838 w 2400775"/>
              <a:gd name="connsiteY7" fmla="*/ 300038 h 842963"/>
              <a:gd name="connsiteX8" fmla="*/ 1672113 w 2400775"/>
              <a:gd name="connsiteY8" fmla="*/ 342900 h 842963"/>
              <a:gd name="connsiteX9" fmla="*/ 1629250 w 2400775"/>
              <a:gd name="connsiteY9" fmla="*/ 371475 h 842963"/>
              <a:gd name="connsiteX10" fmla="*/ 1557813 w 2400775"/>
              <a:gd name="connsiteY10" fmla="*/ 385763 h 842963"/>
              <a:gd name="connsiteX11" fmla="*/ 1514950 w 2400775"/>
              <a:gd name="connsiteY11" fmla="*/ 400050 h 842963"/>
              <a:gd name="connsiteX12" fmla="*/ 314800 w 2400775"/>
              <a:gd name="connsiteY12" fmla="*/ 400050 h 842963"/>
              <a:gd name="connsiteX13" fmla="*/ 271938 w 2400775"/>
              <a:gd name="connsiteY13" fmla="*/ 414338 h 842963"/>
              <a:gd name="connsiteX14" fmla="*/ 200500 w 2400775"/>
              <a:gd name="connsiteY14" fmla="*/ 471488 h 842963"/>
              <a:gd name="connsiteX15" fmla="*/ 114775 w 2400775"/>
              <a:gd name="connsiteY15" fmla="*/ 528638 h 842963"/>
              <a:gd name="connsiteX16" fmla="*/ 71913 w 2400775"/>
              <a:gd name="connsiteY16" fmla="*/ 614363 h 842963"/>
              <a:gd name="connsiteX17" fmla="*/ 43338 w 2400775"/>
              <a:gd name="connsiteY17" fmla="*/ 657225 h 842963"/>
              <a:gd name="connsiteX18" fmla="*/ 14763 w 2400775"/>
              <a:gd name="connsiteY18" fmla="*/ 757238 h 842963"/>
              <a:gd name="connsiteX19" fmla="*/ 475 w 2400775"/>
              <a:gd name="connsiteY19" fmla="*/ 842963 h 84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00775" h="842963">
                <a:moveTo>
                  <a:pt x="2400775" y="0"/>
                </a:moveTo>
                <a:cubicBezTo>
                  <a:pt x="2388624" y="1013"/>
                  <a:pt x="2237956" y="-32"/>
                  <a:pt x="2186463" y="28575"/>
                </a:cubicBezTo>
                <a:cubicBezTo>
                  <a:pt x="2156442" y="45253"/>
                  <a:pt x="2100738" y="85725"/>
                  <a:pt x="2100738" y="85725"/>
                </a:cubicBezTo>
                <a:cubicBezTo>
                  <a:pt x="2091213" y="100013"/>
                  <a:pt x="2079842" y="113229"/>
                  <a:pt x="2072163" y="128588"/>
                </a:cubicBezTo>
                <a:cubicBezTo>
                  <a:pt x="2065428" y="142058"/>
                  <a:pt x="2068524" y="160801"/>
                  <a:pt x="2057875" y="171450"/>
                </a:cubicBezTo>
                <a:cubicBezTo>
                  <a:pt x="2002480" y="226844"/>
                  <a:pt x="1956148" y="233933"/>
                  <a:pt x="1886425" y="257175"/>
                </a:cubicBezTo>
                <a:lnTo>
                  <a:pt x="1843563" y="271463"/>
                </a:lnTo>
                <a:cubicBezTo>
                  <a:pt x="1843558" y="271465"/>
                  <a:pt x="1757843" y="300034"/>
                  <a:pt x="1757838" y="300038"/>
                </a:cubicBezTo>
                <a:cubicBezTo>
                  <a:pt x="1702444" y="336967"/>
                  <a:pt x="1731265" y="323183"/>
                  <a:pt x="1672113" y="342900"/>
                </a:cubicBezTo>
                <a:cubicBezTo>
                  <a:pt x="1657825" y="352425"/>
                  <a:pt x="1645328" y="365446"/>
                  <a:pt x="1629250" y="371475"/>
                </a:cubicBezTo>
                <a:cubicBezTo>
                  <a:pt x="1606512" y="380002"/>
                  <a:pt x="1581372" y="379873"/>
                  <a:pt x="1557813" y="385763"/>
                </a:cubicBezTo>
                <a:cubicBezTo>
                  <a:pt x="1543202" y="389416"/>
                  <a:pt x="1529238" y="395288"/>
                  <a:pt x="1514950" y="400050"/>
                </a:cubicBezTo>
                <a:cubicBezTo>
                  <a:pt x="948968" y="384754"/>
                  <a:pt x="925726" y="375613"/>
                  <a:pt x="314800" y="400050"/>
                </a:cubicBezTo>
                <a:cubicBezTo>
                  <a:pt x="299752" y="400652"/>
                  <a:pt x="286225" y="409575"/>
                  <a:pt x="271938" y="414338"/>
                </a:cubicBezTo>
                <a:cubicBezTo>
                  <a:pt x="219140" y="493534"/>
                  <a:pt x="273571" y="430893"/>
                  <a:pt x="200500" y="471488"/>
                </a:cubicBezTo>
                <a:cubicBezTo>
                  <a:pt x="170479" y="488166"/>
                  <a:pt x="114775" y="528638"/>
                  <a:pt x="114775" y="528638"/>
                </a:cubicBezTo>
                <a:cubicBezTo>
                  <a:pt x="32884" y="651473"/>
                  <a:pt x="131065" y="496058"/>
                  <a:pt x="71913" y="614363"/>
                </a:cubicBezTo>
                <a:cubicBezTo>
                  <a:pt x="64234" y="629722"/>
                  <a:pt x="51017" y="641867"/>
                  <a:pt x="43338" y="657225"/>
                </a:cubicBezTo>
                <a:cubicBezTo>
                  <a:pt x="31917" y="680067"/>
                  <a:pt x="20868" y="735869"/>
                  <a:pt x="14763" y="757238"/>
                </a:cubicBezTo>
                <a:cubicBezTo>
                  <a:pt x="-4043" y="823060"/>
                  <a:pt x="475" y="776117"/>
                  <a:pt x="475" y="842963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7913814" y="3557062"/>
            <a:ext cx="572961" cy="443438"/>
          </a:xfrm>
          <a:custGeom>
            <a:avLst/>
            <a:gdLst>
              <a:gd name="connsiteX0" fmla="*/ 572961 w 572961"/>
              <a:gd name="connsiteY0" fmla="*/ 526 h 443438"/>
              <a:gd name="connsiteX1" fmla="*/ 258636 w 572961"/>
              <a:gd name="connsiteY1" fmla="*/ 29101 h 443438"/>
              <a:gd name="connsiteX2" fmla="*/ 144336 w 572961"/>
              <a:gd name="connsiteY2" fmla="*/ 86251 h 443438"/>
              <a:gd name="connsiteX3" fmla="*/ 58611 w 572961"/>
              <a:gd name="connsiteY3" fmla="*/ 171976 h 443438"/>
              <a:gd name="connsiteX4" fmla="*/ 44324 w 572961"/>
              <a:gd name="connsiteY4" fmla="*/ 214838 h 443438"/>
              <a:gd name="connsiteX5" fmla="*/ 1461 w 572961"/>
              <a:gd name="connsiteY5" fmla="*/ 314851 h 443438"/>
              <a:gd name="connsiteX6" fmla="*/ 1461 w 572961"/>
              <a:gd name="connsiteY6" fmla="*/ 443438 h 44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961" h="443438">
                <a:moveTo>
                  <a:pt x="572961" y="526"/>
                </a:moveTo>
                <a:cubicBezTo>
                  <a:pt x="520201" y="3303"/>
                  <a:pt x="348612" y="-11797"/>
                  <a:pt x="258636" y="29101"/>
                </a:cubicBezTo>
                <a:cubicBezTo>
                  <a:pt x="219857" y="46728"/>
                  <a:pt x="174457" y="56130"/>
                  <a:pt x="144336" y="86251"/>
                </a:cubicBezTo>
                <a:lnTo>
                  <a:pt x="58611" y="171976"/>
                </a:lnTo>
                <a:cubicBezTo>
                  <a:pt x="53849" y="186263"/>
                  <a:pt x="51059" y="201368"/>
                  <a:pt x="44324" y="214838"/>
                </a:cubicBezTo>
                <a:cubicBezTo>
                  <a:pt x="16266" y="270956"/>
                  <a:pt x="6868" y="244569"/>
                  <a:pt x="1461" y="314851"/>
                </a:cubicBezTo>
                <a:cubicBezTo>
                  <a:pt x="-1827" y="357587"/>
                  <a:pt x="1461" y="400576"/>
                  <a:pt x="1461" y="443438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632139" y="4990583"/>
            <a:ext cx="4712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 de vérifications après la création de la table (déclaration des symboles, bon nombre d’input)</a:t>
            </a:r>
            <a:endParaRPr lang="fr-FR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Schéma de traduction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34918"/>
              </p:ext>
            </p:extLst>
          </p:nvPr>
        </p:nvGraphicFramePr>
        <p:xfrm>
          <a:off x="1304925" y="1942808"/>
          <a:ext cx="9982200" cy="2594610"/>
        </p:xfrm>
        <a:graphic>
          <a:graphicData uri="http://schemas.openxmlformats.org/drawingml/2006/table">
            <a:tbl>
              <a:tblPr/>
              <a:tblGrid>
                <a:gridCol w="1581150"/>
                <a:gridCol w="2181225"/>
                <a:gridCol w="2562225"/>
                <a:gridCol w="3657600"/>
              </a:tblGrid>
              <a:tr h="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dirty="0" smtClean="0">
                          <a:effectLst/>
                        </a:rPr>
                        <a:t>WHILE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dirty="0" smtClean="0">
                          <a:effectLst/>
                        </a:rPr>
                        <a:t>Code 3@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dirty="0" smtClean="0">
                          <a:effectLst/>
                        </a:rPr>
                        <a:t>C#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 </a:t>
                      </a:r>
                      <a:r>
                        <a:rPr lang="en-US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then 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Commands 1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 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Commands 2 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&lt;IF, </a:t>
                      </a:r>
                      <a:r>
                        <a:rPr lang="fr-FR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</a:t>
                      </a: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LX, LY &gt;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LX: étiquette vers </a:t>
                      </a:r>
                      <a:r>
                        <a:rPr lang="fr-FR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commands</a:t>
                      </a: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LY : étiquette vers </a:t>
                      </a:r>
                      <a:r>
                        <a:rPr lang="fr-FR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commands</a:t>
                      </a: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 smtClean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if(</a:t>
                      </a:r>
                      <a:r>
                        <a:rPr lang="fr-FR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</a:t>
                      </a:r>
                      <a:r>
                        <a:rPr lang="fr-FR" b="0" i="0" u="none" strike="noStrike" dirty="0" smtClean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</a:t>
                      </a:r>
                      <a:r>
                        <a:rPr lang="fr-FR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Commands1</a:t>
                      </a:r>
                      <a:r>
                        <a:rPr lang="fr-FR" b="0" i="0" u="none" strike="noStrike" dirty="0" smtClean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 err="1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r>
                        <a:rPr lang="fr-FR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Commands2</a:t>
                      </a:r>
                      <a:r>
                        <a:rPr lang="fr-FR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 smtClean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1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:=</a:t>
                      </a:r>
                      <a:r>
                        <a:rPr lang="fr-FR" b="0" i="0" u="none" strike="noStrike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cons </a:t>
                      </a:r>
                      <a:r>
                        <a:rPr lang="fr-FR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B</a:t>
                      </a:r>
                      <a:endParaRPr lang="fr-FR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&lt;CONS, C, A, B&gt;</a:t>
                      </a:r>
                      <a:endParaRPr lang="fr-FR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BinTree</a:t>
                      </a: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 = </a:t>
                      </a:r>
                      <a:r>
                        <a:rPr lang="fr-FR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A.cons</a:t>
                      </a: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(B);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9175" y="24572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-182451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71500" y="2174237"/>
            <a:ext cx="89439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des quadruplet &lt;opcode,dest,op1,op2&gt;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Read / Write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Affectations (Multiples)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Une partie des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While</a:t>
            </a: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For / </a:t>
            </a:r>
            <a:r>
              <a:rPr lang="fr-FR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ForEach</a:t>
            </a:r>
            <a:endParaRPr lang="fr-FR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Utilisation d’étiquettes</a:t>
            </a:r>
          </a:p>
          <a:p>
            <a:pPr marL="285750" indent="-285750">
              <a:buFontTx/>
              <a:buChar char="-"/>
            </a:pPr>
            <a:endParaRPr lang="fr-FR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9031" y="3166723"/>
            <a:ext cx="10705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des expressions And, Or etc.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des appels de fonction (Call)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89025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des symboles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9032" y="1846431"/>
            <a:ext cx="7856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Vérification du nombre d’output dans l’appel de fonction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9025" y="2658892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9024" y="4344318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Schéma de traduction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9031" y="4924045"/>
            <a:ext cx="1070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Fin du schéma de traduction (</a:t>
            </a:r>
            <a:r>
              <a:rPr lang="fr-FR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Expr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notamment)</a:t>
            </a:r>
          </a:p>
        </p:txBody>
      </p: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250</Words>
  <Application>Microsoft Office PowerPoint</Application>
  <PresentationFormat>Grand écran</PresentationFormat>
  <Paragraphs>87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 Semilight</vt:lpstr>
      <vt:lpstr>Thème Office</vt:lpstr>
      <vt:lpstr>Fonctionnalités présentes</vt:lpstr>
      <vt:lpstr>Fonctionnalités présentes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39</cp:revision>
  <dcterms:created xsi:type="dcterms:W3CDTF">2016-11-22T13:29:33Z</dcterms:created>
  <dcterms:modified xsi:type="dcterms:W3CDTF">2016-12-12T14:20:02Z</dcterms:modified>
</cp:coreProperties>
</file>