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6" r:id="rId3"/>
    <p:sldId id="285" r:id="rId4"/>
    <p:sldId id="287" r:id="rId5"/>
    <p:sldId id="288" r:id="rId6"/>
    <p:sldId id="289" r:id="rId7"/>
    <p:sldId id="290" r:id="rId8"/>
    <p:sldId id="283" r:id="rId9"/>
    <p:sldId id="271" r:id="rId10"/>
    <p:sldId id="272" r:id="rId11"/>
    <p:sldId id="284" r:id="rId12"/>
    <p:sldId id="265" r:id="rId13"/>
    <p:sldId id="280" r:id="rId14"/>
    <p:sldId id="274" r:id="rId15"/>
    <p:sldId id="282" r:id="rId16"/>
    <p:sldId id="273" r:id="rId17"/>
    <p:sldId id="277" r:id="rId18"/>
    <p:sldId id="260" r:id="rId19"/>
    <p:sldId id="278" r:id="rId20"/>
    <p:sldId id="276" r:id="rId21"/>
    <p:sldId id="261" r:id="rId22"/>
    <p:sldId id="262" r:id="rId23"/>
    <p:sldId id="269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02C71CB-1DA3-403C-8503-2E836FD4B962}">
      <dgm:prSet/>
      <dgm:spPr/>
      <dgm:t>
        <a:bodyPr/>
        <a:lstStyle/>
        <a:p>
          <a:pPr>
            <a:defRPr b="1"/>
          </a:pPr>
          <a:r>
            <a:rPr lang="en-US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8066167A-9D39-485A-9844-A060E91EDB6C}">
      <dgm:prSet/>
      <dgm:spPr/>
      <dgm:t>
        <a:bodyPr/>
        <a:lstStyle/>
        <a:p>
          <a:r>
            <a:rPr lang="en-US"/>
            <a:t>Full stack capability for Non-target HRMS data processing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E66E7AB8-668B-43B6-85FE-C112DC5A0BD0}">
      <dgm:prSet/>
      <dgm:spPr/>
      <dgm:t>
        <a:bodyPr/>
        <a:lstStyle/>
        <a:p>
          <a:r>
            <a:rPr lang="en-US"/>
            <a:t>Python is popular</a:t>
          </a: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48F3C8F3-931F-4EF0-AFBB-B2AA79FCE865}">
      <dgm:prSet/>
      <dgm:spPr/>
      <dgm:t>
        <a:bodyPr/>
        <a:lstStyle/>
        <a:p>
          <a:r>
            <a:rPr lang="en-US"/>
            <a:t>Open-source </a:t>
          </a:r>
        </a:p>
      </dgm:t>
    </dgm:pt>
    <dgm:pt modelId="{0C89333D-506C-4F9E-B7C8-CC36230CB5C2}" type="par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F9ADC305-C372-4017-8C75-150F735935F8}" type="sib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99EC0AA0-E90F-4220-9AB4-728FDB910574}">
      <dgm:prSet/>
      <dgm:spPr/>
      <dgm:t>
        <a:bodyPr/>
        <a:lstStyle/>
        <a:p>
          <a:pPr>
            <a:defRPr b="1"/>
          </a:pPr>
          <a:r>
            <a:rPr lang="en-US"/>
            <a:t>High Resolution Mass Spectrometry (HRMS)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/>
        </a:p>
      </dgm:t>
    </dgm:pt>
    <dgm:pt modelId="{DDEEFA95-E203-4D00-A7F2-C5F3E00E5276}">
      <dgm:prSet/>
      <dgm:spPr/>
      <dgm:t>
        <a:bodyPr/>
        <a:lstStyle/>
        <a:p>
          <a:r>
            <a:rPr lang="en-US"/>
            <a:t>Novel technology for water quality assessment</a:t>
          </a: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/>
        </a:p>
      </dgm:t>
    </dgm:pt>
    <dgm:pt modelId="{5C617F12-51CB-49CD-AEC4-D183308D1778}">
      <dgm:prSet/>
      <dgm:spPr/>
      <dgm:t>
        <a:bodyPr/>
        <a:lstStyle/>
        <a:p>
          <a:r>
            <a:rPr lang="en-US"/>
            <a:t>Data massive for interpretation and detailed analysis</a:t>
          </a: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/>
        </a:p>
      </dgm:t>
    </dgm:pt>
    <dgm:pt modelId="{9FBCFCCC-F51F-4891-B4A2-78440F5D7AAC}">
      <dgm:prSet/>
      <dgm:spPr/>
      <dgm:t>
        <a:bodyPr/>
        <a:lstStyle/>
        <a:p>
          <a:r>
            <a:rPr lang="en-US"/>
            <a:t>Current software hard to meet every needs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/>
        </a:p>
      </dgm:t>
    </dgm:pt>
    <dgm:pt modelId="{4D1A483E-445A-4261-9E9A-7CF07ACA2A4F}">
      <dgm:prSet/>
      <dgm:spPr/>
      <dgm:t>
        <a:bodyPr/>
        <a:lstStyle/>
        <a:p>
          <a:pPr>
            <a:defRPr b="1"/>
          </a:pPr>
          <a:r>
            <a:rPr lang="en-US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/>
        </a:p>
      </dgm:t>
    </dgm:pt>
    <dgm:pt modelId="{803869C0-B2A7-4AF5-AD5F-78F38209CC1E}">
      <dgm:prSet/>
      <dgm:spPr/>
      <dgm:t>
        <a:bodyPr/>
        <a:lstStyle/>
        <a:p>
          <a:r>
            <a:rPr lang="en-US"/>
            <a:t>Complicated and coming from different sources</a:t>
          </a: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/>
        </a:p>
      </dgm:t>
    </dgm:pt>
    <dgm:pt modelId="{06C251EA-592D-45B8-9F0D-0C7BEFEB560C}">
      <dgm:prSet/>
      <dgm:spPr/>
      <dgm:t>
        <a:bodyPr/>
        <a:lstStyle/>
        <a:p>
          <a:r>
            <a:rPr lang="en-US"/>
            <a:t>Hard to identification and track</a:t>
          </a: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/>
        </a:p>
      </dgm:t>
    </dgm:pt>
    <dgm:pt modelId="{F7EF8FF2-A2CB-4B69-8832-C9F1AA709224}">
      <dgm:prSet/>
      <dgm:spPr/>
      <dgm:t>
        <a:bodyPr/>
        <a:lstStyle/>
        <a:p>
          <a:r>
            <a:rPr lang="en-US"/>
            <a:t>Current technologies are more concentrating on one/few chemical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26B3261A-0591-42C3-8CC9-5283CB29FE4F}" type="presOf" srcId="{48F3C8F3-931F-4EF0-AFBB-B2AA79FCE865}" destId="{3862AB6A-2C4F-43C1-8AF6-8771E7AB5F4C}" srcOrd="0" destOrd="2" presId="urn:microsoft.com/office/officeart/2018/2/layout/IconLabelDescriptionList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FB4AD2DE-D4F3-4957-9D8F-E8149FA4A6A9}" srcId="{902C71CB-1DA3-403C-8503-2E836FD4B962}" destId="{48F3C8F3-931F-4EF0-AFBB-B2AA79FCE865}" srcOrd="2" destOrd="0" parTransId="{0C89333D-506C-4F9E-B7C8-CC36230CB5C2}" sibTransId="{F9ADC305-C372-4017-8C75-150F735935F8}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6393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6393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High Resolution Mass Spectrometry (HRMS)</a:t>
          </a:r>
        </a:p>
      </dsp:txBody>
      <dsp:txXfrm>
        <a:off x="6393" y="1711779"/>
        <a:ext cx="3206250" cy="480937"/>
      </dsp:txXfrm>
    </dsp:sp>
    <dsp:sp modelId="{D36321B2-D357-4641-AC6B-641AFB6E5FD8}">
      <dsp:nvSpPr>
        <dsp:cNvPr id="0" name=""/>
        <dsp:cNvSpPr/>
      </dsp:nvSpPr>
      <dsp:spPr>
        <a:xfrm>
          <a:off x="6393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Novel technology for water quality assessment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massive for interpretation and detailed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software hard to meet every needs</a:t>
          </a:r>
        </a:p>
      </dsp:txBody>
      <dsp:txXfrm>
        <a:off x="6393" y="2245672"/>
        <a:ext cx="3206250" cy="877823"/>
      </dsp:txXfrm>
    </dsp:sp>
    <dsp:sp modelId="{C5582F81-4EDD-43E9-ACB5-11F9832F0AFD}">
      <dsp:nvSpPr>
        <dsp:cNvPr id="0" name=""/>
        <dsp:cNvSpPr/>
      </dsp:nvSpPr>
      <dsp:spPr>
        <a:xfrm>
          <a:off x="3773737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773737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Pollutant in water</a:t>
          </a:r>
        </a:p>
      </dsp:txBody>
      <dsp:txXfrm>
        <a:off x="3773737" y="1711779"/>
        <a:ext cx="3206250" cy="480937"/>
      </dsp:txXfrm>
    </dsp:sp>
    <dsp:sp modelId="{89BBF3F8-39A2-4A00-A6A0-04ADD63D5DFB}">
      <dsp:nvSpPr>
        <dsp:cNvPr id="0" name=""/>
        <dsp:cNvSpPr/>
      </dsp:nvSpPr>
      <dsp:spPr>
        <a:xfrm>
          <a:off x="3773737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Complicated and coming from different sources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Hard to identification and track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technologies are more concentrating on one/few chemical</a:t>
          </a:r>
        </a:p>
      </dsp:txBody>
      <dsp:txXfrm>
        <a:off x="3773737" y="2245672"/>
        <a:ext cx="3206250" cy="877823"/>
      </dsp:txXfrm>
    </dsp:sp>
    <dsp:sp modelId="{1CD4CE15-D169-4401-A323-1BB5EDC74170}">
      <dsp:nvSpPr>
        <dsp:cNvPr id="0" name=""/>
        <dsp:cNvSpPr/>
      </dsp:nvSpPr>
      <dsp:spPr>
        <a:xfrm>
          <a:off x="7541081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7541081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Why Mass-suite</a:t>
          </a:r>
        </a:p>
      </dsp:txBody>
      <dsp:txXfrm>
        <a:off x="7541081" y="1711779"/>
        <a:ext cx="3206250" cy="480937"/>
      </dsp:txXfrm>
    </dsp:sp>
    <dsp:sp modelId="{3862AB6A-2C4F-43C1-8AF6-8771E7AB5F4C}">
      <dsp:nvSpPr>
        <dsp:cNvPr id="0" name=""/>
        <dsp:cNvSpPr/>
      </dsp:nvSpPr>
      <dsp:spPr>
        <a:xfrm>
          <a:off x="7541081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is popular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Full stack capability for Non-target HRMS data processing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Open-source </a:t>
          </a:r>
        </a:p>
      </dsp:txBody>
      <dsp:txXfrm>
        <a:off x="7541081" y="2245672"/>
        <a:ext cx="3206250" cy="877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293-3F30-443F-968B-597DC694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 &amp; 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30D0-9900-4133-AF86-B4F68886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Grouping the chemical features using their behavior pattern in different samples: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Example: diluted sample from no dilution to 1000 times dilution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Cluster1: increase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Cluster2: decrease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Cluster3: increase first and then decrease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Based on the cluster information, separately build models for each cluster on selected dataset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Use the overall model to assess the data</a:t>
            </a:r>
          </a:p>
        </p:txBody>
      </p:sp>
    </p:spTree>
    <p:extLst>
      <p:ext uri="{BB962C8B-B14F-4D97-AF65-F5344CB8AC3E}">
        <p14:creationId xmlns:p14="http://schemas.microsoft.com/office/powerpoint/2010/main" val="43794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001" y="3746376"/>
            <a:ext cx="4396249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4" y="1292308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137464" y="292277"/>
            <a:ext cx="7376787" cy="62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42427-8BD2-45AD-A1E0-DD60B6547C5F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we can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09631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8FF63-A186-4BF7-9274-D3140ED09E3E}"/>
              </a:ext>
            </a:extLst>
          </p:cNvPr>
          <p:cNvSpPr txBox="1"/>
          <p:nvPr/>
        </p:nvSpPr>
        <p:spPr>
          <a:xfrm>
            <a:off x="625150" y="774441"/>
            <a:ext cx="49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Molecular fragment comparison/search </a:t>
            </a:r>
          </a:p>
          <a:p>
            <a:r>
              <a:rPr lang="en-US" altLang="zh-CN" dirty="0"/>
              <a:t>via online database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6A20C-0E2D-479F-B3C6-6DB8D63B9E8A}"/>
              </a:ext>
            </a:extLst>
          </p:cNvPr>
          <p:cNvSpPr txBox="1"/>
          <p:nvPr/>
        </p:nvSpPr>
        <p:spPr>
          <a:xfrm>
            <a:off x="6421132" y="762746"/>
            <a:ext cx="49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Chromatogram for selected precursor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Introduction</a:t>
            </a:r>
            <a:endParaRPr lang="zh-CN" alt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65631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repository</a:t>
            </a:r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Related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275235" y="1373049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209287" y="4331102"/>
            <a:ext cx="3647770" cy="1659485"/>
            <a:chOff x="8921977" y="4073386"/>
            <a:chExt cx="2937088" cy="16594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As the package is keeping update, 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and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Always more..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781471-D043-40DB-9384-06BFE1CDA37F}"/>
              </a:ext>
            </a:extLst>
          </p:cNvPr>
          <p:cNvGrpSpPr/>
          <p:nvPr/>
        </p:nvGrpSpPr>
        <p:grpSpPr>
          <a:xfrm>
            <a:off x="332936" y="4264057"/>
            <a:ext cx="2937088" cy="1474819"/>
            <a:chOff x="332936" y="4652338"/>
            <a:chExt cx="2937088" cy="147481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9E825-1198-49C0-A460-4155EEE985B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defTabSz="914400"/>
              <a:r>
                <a:rPr lang="en-US" sz="2400" b="1" cap="all" noProof="1">
                  <a:solidFill>
                    <a:srgbClr val="FFCC4C"/>
                  </a:solidFill>
                  <a:latin typeface="Calibri" panose="020F0502020204030204"/>
                </a:rPr>
                <a:t>Other tools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1F81FD-24CC-4935-A306-382310F676BE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HRMS data processing assisting tools: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Formula annotation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MS2 spectrum online search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HRMS data quality report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726574-0CF9-42DF-97DB-0706CF1C92D0}"/>
              </a:ext>
            </a:extLst>
          </p:cNvPr>
          <p:cNvGrpSpPr/>
          <p:nvPr/>
        </p:nvGrpSpPr>
        <p:grpSpPr>
          <a:xfrm>
            <a:off x="8568403" y="1580869"/>
            <a:ext cx="2937088" cy="1659485"/>
            <a:chOff x="8921977" y="4073386"/>
            <a:chExt cx="2937088" cy="165948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921685-6E8C-45D4-A6D3-BC44CFCCFCBE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A2B969"/>
                  </a:solidFill>
                  <a:latin typeface="Calibri" panose="020F0502020204030204"/>
                </a:rPr>
                <a:t>visualization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0A96A2-276F-44C7-AD5F-E5A4C928DCF5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Various plot tools for visualizing HRMS data: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Chromatograms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Spectrums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Static/Interactive options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60A1ACA-94B8-442E-9FFA-D3173D8C3F25}"/>
              </a:ext>
            </a:extLst>
          </p:cNvPr>
          <p:cNvGrpSpPr/>
          <p:nvPr/>
        </p:nvGrpSpPr>
        <p:grpSpPr>
          <a:xfrm>
            <a:off x="340732" y="1580869"/>
            <a:ext cx="3269464" cy="1659485"/>
            <a:chOff x="332936" y="4652338"/>
            <a:chExt cx="2937088" cy="165948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96D3EE-F309-4C30-AAAA-2F8A805F939A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mining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1B1A23-BF46-4E9B-87D6-0987A2C24F29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Explore HRMS data with data science tools: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Principle Component Analysis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T-SNE Dimension reduction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Clustering analysis based on DBSCAN/OPTICS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Various modeling options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pic>
        <p:nvPicPr>
          <p:cNvPr id="63" name="Graphic 62" descr="Signal">
            <a:extLst>
              <a:ext uri="{FF2B5EF4-FFF2-40B4-BE49-F238E27FC236}">
                <a16:creationId xmlns:a16="http://schemas.microsoft.com/office/drawing/2014/main" id="{044262C5-DEBF-4662-9BD6-208F2ABB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29" y="1491295"/>
            <a:ext cx="580838" cy="580838"/>
          </a:xfrm>
          <a:prstGeom prst="rect">
            <a:avLst/>
          </a:prstGeom>
        </p:spPr>
      </p:pic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1687" y="4249216"/>
            <a:ext cx="580838" cy="580838"/>
          </a:xfrm>
          <a:prstGeom prst="rect">
            <a:avLst/>
          </a:prstGeom>
        </p:spPr>
      </p:pic>
      <p:pic>
        <p:nvPicPr>
          <p:cNvPr id="65" name="Graphic 64" descr="Lightbulb">
            <a:extLst>
              <a:ext uri="{FF2B5EF4-FFF2-40B4-BE49-F238E27FC236}">
                <a16:creationId xmlns:a16="http://schemas.microsoft.com/office/drawing/2014/main" id="{35344D72-FAE1-413E-BC67-E93E633D5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28" y="4127348"/>
            <a:ext cx="580838" cy="580838"/>
          </a:xfrm>
          <a:prstGeom prst="rect">
            <a:avLst/>
          </a:prstGeom>
        </p:spPr>
      </p:pic>
      <p:pic>
        <p:nvPicPr>
          <p:cNvPr id="66" name="Graphic 65" descr="Atom">
            <a:extLst>
              <a:ext uri="{FF2B5EF4-FFF2-40B4-BE49-F238E27FC236}">
                <a16:creationId xmlns:a16="http://schemas.microsoft.com/office/drawing/2014/main" id="{E4396593-4EFF-4D3C-98C0-4CE4EC9A9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781" y="1491295"/>
            <a:ext cx="580838" cy="580838"/>
          </a:xfrm>
          <a:prstGeom prst="rect">
            <a:avLst/>
          </a:prstGeom>
        </p:spPr>
      </p:pic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1203" y="3412674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81320" y="3312166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58973" y="2372849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49602" y="2261381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98820" y="171486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27456" y="4919856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4627456" y="4982886"/>
            <a:ext cx="2937088" cy="1659485"/>
            <a:chOff x="332936" y="4652338"/>
            <a:chExt cx="2937088" cy="165948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C13018"/>
                  </a:solidFill>
                  <a:latin typeface="Calibri" panose="020F0502020204030204"/>
                </a:rPr>
                <a:t>Mss main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20032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Peak picking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2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77D-DF60-42D4-BADB-38008D96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 use example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EE08-D188-47F7-8253-4C27E525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Briefly show 1~2 screenshot from each </a:t>
            </a:r>
            <a:r>
              <a:rPr lang="en-US" altLang="zh-CN" dirty="0" err="1"/>
              <a:t>subpackages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1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ED61-48D6-4C79-BB05-627C599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picking &amp; alignment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2FF2-705C-4D13-92C8-C5FD0155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report</a:t>
            </a:r>
          </a:p>
          <a:p>
            <a:r>
              <a:rPr lang="en-US" altLang="zh-CN" dirty="0" err="1"/>
              <a:t>Oneline</a:t>
            </a:r>
            <a:r>
              <a:rPr lang="en-US" altLang="zh-CN" dirty="0"/>
              <a:t> vs </a:t>
            </a:r>
            <a:r>
              <a:rPr lang="en-US" altLang="zh-CN"/>
              <a:t>discrete steps</a:t>
            </a:r>
            <a:endParaRPr lang="en-US" altLang="zh-CN" dirty="0"/>
          </a:p>
          <a:p>
            <a:r>
              <a:rPr lang="en-US" altLang="zh-CN" dirty="0"/>
              <a:t>Modeling?</a:t>
            </a:r>
          </a:p>
          <a:p>
            <a:r>
              <a:rPr lang="en-US" altLang="zh-CN" dirty="0"/>
              <a:t>One-line processing</a:t>
            </a:r>
          </a:p>
          <a:p>
            <a:r>
              <a:rPr lang="en-US" altLang="zh-CN" dirty="0"/>
              <a:t>Show benchmark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mining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5B4A-FF5A-4BA1-985B-F34837D9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dbscan</a:t>
            </a:r>
            <a:r>
              <a:rPr lang="en-US" altLang="zh-CN" dirty="0"/>
              <a:t> trend 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81A-78FE-4E90-B17F-8D710EF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&amp; port benchmark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862E-202F-4376-8929-311F7E2F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benchmark</a:t>
            </a:r>
          </a:p>
          <a:p>
            <a:r>
              <a:rPr lang="en-US" altLang="zh-CN" dirty="0" err="1"/>
              <a:t>Hyak</a:t>
            </a:r>
            <a:r>
              <a:rPr lang="en-US" altLang="zh-CN" dirty="0"/>
              <a:t> capability – citation?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480-DC07-4DA8-90BD-2BBECB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User case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684-6BF2-4ED6-A979-8CDD6D3D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200"/>
              <a:t>Users: HRMS instrument users </a:t>
            </a:r>
          </a:p>
          <a:p>
            <a:r>
              <a:rPr lang="en-US" altLang="zh-CN" sz="2200"/>
              <a:t>Usage:</a:t>
            </a:r>
            <a:r>
              <a:rPr lang="zh-CN" altLang="en-US" sz="2200"/>
              <a:t> </a:t>
            </a:r>
            <a:endParaRPr lang="en-US" altLang="zh-CN" sz="2200"/>
          </a:p>
          <a:p>
            <a:pPr lvl="1"/>
            <a:r>
              <a:rPr lang="en-US" altLang="zh-CN" sz="2200"/>
              <a:t>Data</a:t>
            </a:r>
            <a:r>
              <a:rPr lang="zh-CN" altLang="en-US" sz="2200"/>
              <a:t> </a:t>
            </a:r>
            <a:r>
              <a:rPr lang="en-US" altLang="zh-CN" sz="2200"/>
              <a:t>import</a:t>
            </a:r>
          </a:p>
          <a:p>
            <a:pPr lvl="1"/>
            <a:r>
              <a:rPr lang="en-US" altLang="zh-CN" sz="2200"/>
              <a:t>Translation to readable format</a:t>
            </a:r>
          </a:p>
          <a:p>
            <a:pPr lvl="1"/>
            <a:r>
              <a:rPr lang="en-US" altLang="zh-CN" sz="2200"/>
              <a:t>Visualization</a:t>
            </a:r>
          </a:p>
          <a:p>
            <a:pPr lvl="1"/>
            <a:r>
              <a:rPr lang="en-US" altLang="zh-CN" sz="2200"/>
              <a:t>Find end member</a:t>
            </a:r>
          </a:p>
          <a:p>
            <a:pPr lvl="1"/>
            <a:r>
              <a:rPr lang="en-US" altLang="zh-CN" sz="2200"/>
              <a:t>Advanced analysis</a:t>
            </a:r>
          </a:p>
          <a:p>
            <a:r>
              <a:rPr lang="en-US" altLang="zh-CN" sz="2200"/>
              <a:t>Input data:</a:t>
            </a:r>
          </a:p>
          <a:p>
            <a:pPr lvl="1"/>
            <a:r>
              <a:rPr lang="en-US" altLang="zh-CN" sz="2200"/>
              <a:t>Converted HRMS data in .mzml format</a:t>
            </a:r>
          </a:p>
          <a:p>
            <a:r>
              <a:rPr lang="en-US" altLang="zh-CN" sz="2200"/>
              <a:t>Outputs:</a:t>
            </a:r>
          </a:p>
          <a:p>
            <a:pPr lvl="1"/>
            <a:r>
              <a:rPr lang="en-US" altLang="zh-CN" sz="2200"/>
              <a:t>Data report</a:t>
            </a:r>
          </a:p>
          <a:p>
            <a:pPr lvl="1"/>
            <a:r>
              <a:rPr lang="en-US" altLang="zh-CN" sz="2200"/>
              <a:t>Visualization plots</a:t>
            </a:r>
          </a:p>
          <a:p>
            <a:pPr lvl="1"/>
            <a:r>
              <a:rPr lang="en-US" altLang="zh-CN" sz="2200"/>
              <a:t>Data analysis results based on user settings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18539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822</Words>
  <Application>Microsoft Office PowerPoint</Application>
  <PresentationFormat>Widescreen</PresentationFormat>
  <Paragraphs>175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等线</vt:lpstr>
      <vt:lpstr>Arial</vt:lpstr>
      <vt:lpstr>Calibri</vt:lpstr>
      <vt:lpstr>Calibri Light</vt:lpstr>
      <vt:lpstr>Helvetica</vt:lpstr>
      <vt:lpstr>Wingdings</vt:lpstr>
      <vt:lpstr>Metropolitan</vt:lpstr>
      <vt:lpstr>Mass-suite</vt:lpstr>
      <vt:lpstr>Introduction</vt:lpstr>
      <vt:lpstr>PowerPoint Presentation</vt:lpstr>
      <vt:lpstr>Package use example </vt:lpstr>
      <vt:lpstr>Peak picking &amp; alignment</vt:lpstr>
      <vt:lpstr>Data mining</vt:lpstr>
      <vt:lpstr>Runtime &amp; port benchmark</vt:lpstr>
      <vt:lpstr>User case</vt:lpstr>
      <vt:lpstr>Peak picking &amp;alignment  </vt:lpstr>
      <vt:lpstr>Sample output</vt:lpstr>
      <vt:lpstr>Clustering &amp; modeling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Related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14</cp:revision>
  <dcterms:created xsi:type="dcterms:W3CDTF">2020-06-23T22:33:56Z</dcterms:created>
  <dcterms:modified xsi:type="dcterms:W3CDTF">2021-03-26T16:40:49Z</dcterms:modified>
</cp:coreProperties>
</file>