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300" r:id="rId2"/>
    <p:sldId id="286" r:id="rId3"/>
    <p:sldId id="285" r:id="rId4"/>
    <p:sldId id="303" r:id="rId5"/>
    <p:sldId id="304" r:id="rId6"/>
    <p:sldId id="295" r:id="rId7"/>
    <p:sldId id="277" r:id="rId8"/>
    <p:sldId id="292" r:id="rId9"/>
    <p:sldId id="296" r:id="rId10"/>
    <p:sldId id="288" r:id="rId11"/>
    <p:sldId id="289" r:id="rId12"/>
    <p:sldId id="299" r:id="rId13"/>
    <p:sldId id="301" r:id="rId14"/>
    <p:sldId id="265" r:id="rId15"/>
    <p:sldId id="302" r:id="rId16"/>
    <p:sldId id="305" r:id="rId17"/>
    <p:sldId id="297" r:id="rId18"/>
    <p:sldId id="290" r:id="rId19"/>
    <p:sldId id="284" r:id="rId20"/>
    <p:sldId id="262" r:id="rId21"/>
    <p:sldId id="269" r:id="rId22"/>
    <p:sldId id="298" r:id="rId23"/>
    <p:sldId id="279"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238"/>
    <a:srgbClr val="FF0000"/>
    <a:srgbClr val="F7931F"/>
    <a:srgbClr val="FFDF8F"/>
    <a:srgbClr val="FFCC4C"/>
    <a:srgbClr val="F8B200"/>
    <a:srgbClr val="FFFFFF"/>
    <a:srgbClr val="13A1D9"/>
    <a:srgbClr val="4CC1EF"/>
    <a:srgbClr val="A2B9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47" autoAdjust="0"/>
  </p:normalViewPr>
  <p:slideViewPr>
    <p:cSldViewPr snapToGrid="0">
      <p:cViewPr varScale="1">
        <p:scale>
          <a:sx n="103" d="100"/>
          <a:sy n="103" d="100"/>
        </p:scale>
        <p:origin x="8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UW\mssvalidation\trend.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Peak_pick manual check</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5B61-4EDA-948E-99F88018CBA7}"/>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5B61-4EDA-948E-99F88018CBA7}"/>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Match</c:v>
                </c:pt>
                <c:pt idx="1">
                  <c:v>Mismatch*</c:v>
                </c:pt>
              </c:strCache>
            </c:strRef>
          </c:cat>
          <c:val>
            <c:numRef>
              <c:f>Sheet1!$B$2:$B$3</c:f>
              <c:numCache>
                <c:formatCode>General</c:formatCode>
                <c:ptCount val="2"/>
                <c:pt idx="0">
                  <c:v>408</c:v>
                </c:pt>
                <c:pt idx="1">
                  <c:v>5</c:v>
                </c:pt>
              </c:numCache>
            </c:numRef>
          </c:val>
          <c:extLst>
            <c:ext xmlns:c16="http://schemas.microsoft.com/office/drawing/2014/chart" uri="{C3380CC4-5D6E-409C-BE32-E72D297353CC}">
              <c16:uniqueId val="{00000004-5B61-4EDA-948E-99F88018CBA7}"/>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84308900941634"/>
          <c:y val="4.4877137726205274E-2"/>
          <c:w val="0.82628345667652336"/>
          <c:h val="0.83826141732283466"/>
        </c:manualLayout>
      </c:layout>
      <c:scatterChart>
        <c:scatterStyle val="lineMarker"/>
        <c:varyColors val="0"/>
        <c:ser>
          <c:idx val="0"/>
          <c:order val="0"/>
          <c:tx>
            <c:strRef>
              <c:f>Sheet1!$B$1</c:f>
              <c:strCache>
                <c:ptCount val="1"/>
                <c:pt idx="0">
                  <c:v>Trend1</c:v>
                </c:pt>
              </c:strCache>
            </c:strRef>
          </c:tx>
          <c:spPr>
            <a:ln w="19050" cap="rnd">
              <a:solidFill>
                <a:srgbClr val="00B050"/>
              </a:solidFill>
              <a:round/>
            </a:ln>
            <a:effectLst/>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Sheet1!$B$2:$B$12</c:f>
              <c:numCache>
                <c:formatCode>General</c:formatCode>
                <c:ptCount val="11"/>
                <c:pt idx="0">
                  <c:v>1</c:v>
                </c:pt>
                <c:pt idx="1">
                  <c:v>0.7</c:v>
                </c:pt>
                <c:pt idx="2">
                  <c:v>0.5</c:v>
                </c:pt>
                <c:pt idx="3">
                  <c:v>0.3</c:v>
                </c:pt>
                <c:pt idx="4">
                  <c:v>0.1</c:v>
                </c:pt>
                <c:pt idx="5">
                  <c:v>7.0000000000000007E-2</c:v>
                </c:pt>
                <c:pt idx="6">
                  <c:v>0.05</c:v>
                </c:pt>
                <c:pt idx="7">
                  <c:v>0.03</c:v>
                </c:pt>
                <c:pt idx="8">
                  <c:v>0.01</c:v>
                </c:pt>
                <c:pt idx="9">
                  <c:v>7.0000000000000001E-3</c:v>
                </c:pt>
                <c:pt idx="10">
                  <c:v>5.0000000000000001E-3</c:v>
                </c:pt>
              </c:numCache>
            </c:numRef>
          </c:yVal>
          <c:smooth val="0"/>
          <c:extLst>
            <c:ext xmlns:c16="http://schemas.microsoft.com/office/drawing/2014/chart" uri="{C3380CC4-5D6E-409C-BE32-E72D297353CC}">
              <c16:uniqueId val="{00000000-625E-4AC7-B743-8D96B99CDC2B}"/>
            </c:ext>
          </c:extLst>
        </c:ser>
        <c:ser>
          <c:idx val="1"/>
          <c:order val="1"/>
          <c:tx>
            <c:strRef>
              <c:f>Sheet1!$C$1</c:f>
              <c:strCache>
                <c:ptCount val="1"/>
                <c:pt idx="0">
                  <c:v>Trend2</c:v>
                </c:pt>
              </c:strCache>
            </c:strRef>
          </c:tx>
          <c:spPr>
            <a:ln w="19050" cap="rnd">
              <a:solidFill>
                <a:schemeClr val="accent2">
                  <a:lumMod val="60000"/>
                  <a:lumOff val="40000"/>
                </a:schemeClr>
              </a:solidFill>
              <a:round/>
            </a:ln>
            <a:effectLst/>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Sheet1!$C$2:$C$12</c:f>
              <c:numCache>
                <c:formatCode>General</c:formatCode>
                <c:ptCount val="11"/>
                <c:pt idx="0">
                  <c:v>1</c:v>
                </c:pt>
                <c:pt idx="1">
                  <c:v>1</c:v>
                </c:pt>
                <c:pt idx="2">
                  <c:v>1</c:v>
                </c:pt>
                <c:pt idx="3">
                  <c:v>1</c:v>
                </c:pt>
                <c:pt idx="4">
                  <c:v>1</c:v>
                </c:pt>
                <c:pt idx="5">
                  <c:v>1</c:v>
                </c:pt>
                <c:pt idx="6">
                  <c:v>1</c:v>
                </c:pt>
                <c:pt idx="7">
                  <c:v>0.7</c:v>
                </c:pt>
                <c:pt idx="8">
                  <c:v>0.5</c:v>
                </c:pt>
                <c:pt idx="9">
                  <c:v>0.3</c:v>
                </c:pt>
                <c:pt idx="10">
                  <c:v>0.1</c:v>
                </c:pt>
              </c:numCache>
            </c:numRef>
          </c:yVal>
          <c:smooth val="0"/>
          <c:extLst>
            <c:ext xmlns:c16="http://schemas.microsoft.com/office/drawing/2014/chart" uri="{C3380CC4-5D6E-409C-BE32-E72D297353CC}">
              <c16:uniqueId val="{00000001-625E-4AC7-B743-8D96B99CDC2B}"/>
            </c:ext>
          </c:extLst>
        </c:ser>
        <c:ser>
          <c:idx val="3"/>
          <c:order val="3"/>
          <c:tx>
            <c:strRef>
              <c:f>Sheet1!$D$1</c:f>
              <c:strCache>
                <c:ptCount val="1"/>
                <c:pt idx="0">
                  <c:v>Which one?</c:v>
                </c:pt>
              </c:strCache>
            </c:strRef>
          </c:tx>
          <c:spPr>
            <a:ln w="19050" cap="rnd">
              <a:solidFill>
                <a:srgbClr val="FF0000"/>
              </a:solidFill>
              <a:prstDash val="dash"/>
              <a:round/>
            </a:ln>
            <a:effectLst/>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Sheet1!$D$2:$D$12</c:f>
              <c:numCache>
                <c:formatCode>General</c:formatCode>
                <c:ptCount val="11"/>
                <c:pt idx="0">
                  <c:v>1</c:v>
                </c:pt>
                <c:pt idx="1">
                  <c:v>0.6</c:v>
                </c:pt>
                <c:pt idx="2">
                  <c:v>0.6</c:v>
                </c:pt>
                <c:pt idx="3">
                  <c:v>0.3</c:v>
                </c:pt>
                <c:pt idx="4">
                  <c:v>0.15</c:v>
                </c:pt>
                <c:pt idx="5">
                  <c:v>0.12</c:v>
                </c:pt>
                <c:pt idx="6">
                  <c:v>0.05</c:v>
                </c:pt>
                <c:pt idx="7">
                  <c:v>0.05</c:v>
                </c:pt>
                <c:pt idx="8">
                  <c:v>0.01</c:v>
                </c:pt>
                <c:pt idx="9">
                  <c:v>5.0000000000000001E-3</c:v>
                </c:pt>
                <c:pt idx="10">
                  <c:v>5.0000000000000001E-3</c:v>
                </c:pt>
              </c:numCache>
            </c:numRef>
          </c:yVal>
          <c:smooth val="0"/>
          <c:extLst>
            <c:ext xmlns:c16="http://schemas.microsoft.com/office/drawing/2014/chart" uri="{C3380CC4-5D6E-409C-BE32-E72D297353CC}">
              <c16:uniqueId val="{00000002-625E-4AC7-B743-8D96B99CDC2B}"/>
            </c:ext>
          </c:extLst>
        </c:ser>
        <c:dLbls>
          <c:showLegendKey val="0"/>
          <c:showVal val="0"/>
          <c:showCatName val="0"/>
          <c:showSerName val="0"/>
          <c:showPercent val="0"/>
          <c:showBubbleSize val="0"/>
        </c:dLbls>
        <c:axId val="593203904"/>
        <c:axId val="593206528"/>
        <c:extLst>
          <c:ext xmlns:c15="http://schemas.microsoft.com/office/drawing/2012/chart" uri="{02D57815-91ED-43cb-92C2-25804820EDAC}">
            <c15:filteredScatterSeries>
              <c15:ser>
                <c:idx val="2"/>
                <c:order val="2"/>
                <c:tx>
                  <c:strRef>
                    <c:extLst>
                      <c:ext uri="{02D57815-91ED-43cb-92C2-25804820EDAC}">
                        <c15:formulaRef>
                          <c15:sqref>Sheet1!#REF!</c15:sqref>
                        </c15:formulaRef>
                      </c:ext>
                    </c:extLst>
                    <c:strCache>
                      <c:ptCount val="1"/>
                      <c:pt idx="0">
                        <c:v>#REF!</c:v>
                      </c:pt>
                    </c:strCache>
                  </c:strRef>
                </c:tx>
                <c:spPr>
                  <a:ln w="19050" cap="rnd">
                    <a:solidFill>
                      <a:schemeClr val="accent3"/>
                    </a:solidFill>
                    <a:round/>
                  </a:ln>
                  <a:effectLst/>
                </c:spPr>
                <c:marker>
                  <c:symbol val="none"/>
                </c:marker>
                <c:xVal>
                  <c:numRef>
                    <c:extLst>
                      <c:ext uri="{02D57815-91ED-43cb-92C2-25804820EDAC}">
                        <c15:formulaRef>
                          <c15:sqref>Sheet1!$A$2:$A$12</c15:sqref>
                        </c15:formulaRef>
                      </c:ext>
                    </c:extLst>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extLst>
                      <c:ext uri="{02D57815-91ED-43cb-92C2-25804820EDAC}">
                        <c15:formulaRef>
                          <c15:sqref>Sheet1!#REF!</c15:sqref>
                        </c15:formulaRef>
                      </c:ext>
                    </c:extLst>
                    <c:numCache>
                      <c:formatCode>General</c:formatCode>
                      <c:ptCount val="1"/>
                      <c:pt idx="0">
                        <c:v>1</c:v>
                      </c:pt>
                    </c:numCache>
                  </c:numRef>
                </c:yVal>
                <c:smooth val="0"/>
                <c:extLst>
                  <c:ext xmlns:c16="http://schemas.microsoft.com/office/drawing/2014/chart" uri="{C3380CC4-5D6E-409C-BE32-E72D297353CC}">
                    <c16:uniqueId val="{00000003-625E-4AC7-B743-8D96B99CDC2B}"/>
                  </c:ext>
                </c:extLst>
              </c15:ser>
            </c15:filteredScatterSeries>
          </c:ext>
        </c:extLst>
      </c:scatterChart>
      <c:valAx>
        <c:axId val="593203904"/>
        <c:scaling>
          <c:orientation val="minMax"/>
          <c:max val="10"/>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593206528"/>
        <c:crosses val="autoZero"/>
        <c:crossBetween val="midCat"/>
      </c:valAx>
      <c:valAx>
        <c:axId val="593206528"/>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593203904"/>
        <c:crosses val="autoZero"/>
        <c:crossBetween val="midCat"/>
      </c:valAx>
      <c:spPr>
        <a:noFill/>
        <a:ln>
          <a:noFill/>
        </a:ln>
        <a:effectLst/>
      </c:spPr>
    </c:plotArea>
    <c:legend>
      <c:legendPos val="b"/>
      <c:layout>
        <c:manualLayout>
          <c:xMode val="edge"/>
          <c:yMode val="edge"/>
          <c:x val="0.18771527479251907"/>
          <c:y val="4.0687166735736982E-2"/>
          <c:w val="0.76640991258059155"/>
          <c:h val="6.4333968780218256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ata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ata5.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10" Type="http://schemas.openxmlformats.org/officeDocument/2006/relationships/image" Target="../media/image71.svg"/><Relationship Id="rId4" Type="http://schemas.openxmlformats.org/officeDocument/2006/relationships/image" Target="../media/image65.svg"/><Relationship Id="rId9" Type="http://schemas.openxmlformats.org/officeDocument/2006/relationships/image" Target="../media/image7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10" Type="http://schemas.openxmlformats.org/officeDocument/2006/relationships/image" Target="../media/image71.svg"/><Relationship Id="rId4" Type="http://schemas.openxmlformats.org/officeDocument/2006/relationships/image" Target="../media/image65.svg"/><Relationship Id="rId9" Type="http://schemas.openxmlformats.org/officeDocument/2006/relationships/image" Target="../media/image7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6B807A-AB83-42F7-8C38-9C8FE594566E}"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902C71CB-1DA3-403C-8503-2E836FD4B962}">
      <dgm:prSet custT="1"/>
      <dgm:spPr/>
      <dgm:t>
        <a:bodyPr/>
        <a:lstStyle/>
        <a:p>
          <a:pPr algn="ctr">
            <a:lnSpc>
              <a:spcPct val="100000"/>
            </a:lnSpc>
            <a:defRPr b="1"/>
          </a:pPr>
          <a:r>
            <a:rPr lang="en-US" sz="2800" dirty="0">
              <a:latin typeface="Proxima nova"/>
            </a:rPr>
            <a:t>Why </a:t>
          </a:r>
        </a:p>
        <a:p>
          <a:pPr algn="ctr">
            <a:lnSpc>
              <a:spcPct val="100000"/>
            </a:lnSpc>
            <a:defRPr b="1"/>
          </a:pPr>
          <a:r>
            <a:rPr lang="en-US" sz="2800" dirty="0">
              <a:latin typeface="Proxima nova"/>
            </a:rPr>
            <a:t>Mass-suite</a:t>
          </a:r>
        </a:p>
      </dgm:t>
    </dgm:pt>
    <dgm:pt modelId="{EED3F013-D634-4843-BA01-79F316815F66}" type="parTrans" cxnId="{F50F915A-670B-4F04-934A-CA96D0B3D9CF}">
      <dgm:prSet/>
      <dgm:spPr/>
      <dgm:t>
        <a:bodyPr/>
        <a:lstStyle/>
        <a:p>
          <a:endParaRPr lang="zh-CN" altLang="en-US" sz="3200">
            <a:latin typeface="Proxima nova"/>
          </a:endParaRPr>
        </a:p>
      </dgm:t>
    </dgm:pt>
    <dgm:pt modelId="{D809463C-F5DE-4266-B0E9-DE4274070EB3}" type="sibTrans" cxnId="{F50F915A-670B-4F04-934A-CA96D0B3D9CF}">
      <dgm:prSet/>
      <dgm:spPr/>
      <dgm:t>
        <a:bodyPr/>
        <a:lstStyle/>
        <a:p>
          <a:endParaRPr lang="zh-CN" altLang="en-US" sz="3200">
            <a:latin typeface="Proxima nova"/>
          </a:endParaRPr>
        </a:p>
      </dgm:t>
    </dgm:pt>
    <dgm:pt modelId="{E66E7AB8-668B-43B6-85FE-C112DC5A0BD0}">
      <dgm:prSet custT="1"/>
      <dgm:spPr/>
      <dgm:t>
        <a:bodyPr/>
        <a:lstStyle/>
        <a:p>
          <a:pPr>
            <a:lnSpc>
              <a:spcPct val="100000"/>
            </a:lnSpc>
          </a:pPr>
          <a:endParaRPr lang="en-US" sz="2000" dirty="0">
            <a:solidFill>
              <a:schemeClr val="accent1">
                <a:lumMod val="75000"/>
              </a:schemeClr>
            </a:solidFill>
            <a:latin typeface="Proxima nova"/>
          </a:endParaRPr>
        </a:p>
        <a:p>
          <a:pPr>
            <a:lnSpc>
              <a:spcPct val="100000"/>
            </a:lnSpc>
          </a:pPr>
          <a:r>
            <a:rPr lang="en-US" sz="2000" dirty="0">
              <a:solidFill>
                <a:schemeClr val="accent1">
                  <a:lumMod val="75000"/>
                </a:schemeClr>
              </a:solidFill>
              <a:latin typeface="Proxima nova"/>
            </a:rPr>
            <a:t>-Python is popular</a:t>
          </a:r>
        </a:p>
        <a:p>
          <a:pPr>
            <a:lnSpc>
              <a:spcPct val="100000"/>
            </a:lnSpc>
          </a:pPr>
          <a:r>
            <a:rPr lang="en-US" sz="2000" dirty="0">
              <a:solidFill>
                <a:schemeClr val="accent1">
                  <a:lumMod val="75000"/>
                </a:schemeClr>
              </a:solidFill>
              <a:latin typeface="Proxima nova"/>
            </a:rPr>
            <a:t>-Full-stack capability</a:t>
          </a:r>
        </a:p>
        <a:p>
          <a:pPr>
            <a:lnSpc>
              <a:spcPct val="100000"/>
            </a:lnSpc>
          </a:pPr>
          <a:r>
            <a:rPr lang="en-US" sz="2000" dirty="0">
              <a:solidFill>
                <a:schemeClr val="accent1">
                  <a:lumMod val="75000"/>
                </a:schemeClr>
              </a:solidFill>
              <a:latin typeface="Proxima nova"/>
            </a:rPr>
            <a:t>-Data science approaches</a:t>
          </a:r>
        </a:p>
      </dgm:t>
    </dgm:pt>
    <dgm:pt modelId="{68DE8B13-0AC8-43D5-B79C-7816B08C03AE}" type="parTrans" cxnId="{E93BB00A-2F4D-4120-959C-F28037B81D03}">
      <dgm:prSet/>
      <dgm:spPr/>
      <dgm:t>
        <a:bodyPr/>
        <a:lstStyle/>
        <a:p>
          <a:endParaRPr lang="zh-CN" altLang="en-US" sz="3200">
            <a:latin typeface="Proxima nova"/>
          </a:endParaRPr>
        </a:p>
      </dgm:t>
    </dgm:pt>
    <dgm:pt modelId="{A2F1C18E-0CAB-4D5E-9A69-59308E72A70A}" type="sibTrans" cxnId="{E93BB00A-2F4D-4120-959C-F28037B81D03}">
      <dgm:prSet/>
      <dgm:spPr/>
      <dgm:t>
        <a:bodyPr/>
        <a:lstStyle/>
        <a:p>
          <a:endParaRPr lang="zh-CN" altLang="en-US" sz="3200">
            <a:latin typeface="Proxima nova"/>
          </a:endParaRPr>
        </a:p>
      </dgm:t>
    </dgm:pt>
    <dgm:pt modelId="{99EC0AA0-E90F-4220-9AB4-728FDB910574}">
      <dgm:prSet custT="1"/>
      <dgm:spPr/>
      <dgm:t>
        <a:bodyPr/>
        <a:lstStyle/>
        <a:p>
          <a:pPr algn="ctr">
            <a:lnSpc>
              <a:spcPct val="100000"/>
            </a:lnSpc>
            <a:defRPr b="1"/>
          </a:pPr>
          <a:r>
            <a:rPr lang="en-US" sz="2800" dirty="0">
              <a:latin typeface="Proxima nova"/>
            </a:rPr>
            <a:t>High Resolution Mass Spectrometry</a:t>
          </a:r>
        </a:p>
      </dgm:t>
    </dgm:pt>
    <dgm:pt modelId="{4A98F18E-22A6-4358-868D-F946CD431BB0}" type="sibTrans" cxnId="{87DF7133-4803-48A9-9A0D-79429DC41EFB}">
      <dgm:prSet/>
      <dgm:spPr/>
      <dgm:t>
        <a:bodyPr/>
        <a:lstStyle/>
        <a:p>
          <a:endParaRPr lang="en-US" sz="3200">
            <a:latin typeface="Proxima nova"/>
          </a:endParaRPr>
        </a:p>
      </dgm:t>
    </dgm:pt>
    <dgm:pt modelId="{04019AD8-0796-4C53-B4D8-8E56994E20AE}" type="parTrans" cxnId="{87DF7133-4803-48A9-9A0D-79429DC41EFB}">
      <dgm:prSet/>
      <dgm:spPr/>
      <dgm:t>
        <a:bodyPr/>
        <a:lstStyle/>
        <a:p>
          <a:endParaRPr lang="en-US" sz="3200">
            <a:latin typeface="Proxima nova"/>
          </a:endParaRPr>
        </a:p>
      </dgm:t>
    </dgm:pt>
    <dgm:pt modelId="{DDEEFA95-E203-4D00-A7F2-C5F3E00E5276}">
      <dgm:prSet custT="1"/>
      <dgm:spPr/>
      <dgm:t>
        <a:bodyPr/>
        <a:lstStyle/>
        <a:p>
          <a:pPr algn="l">
            <a:lnSpc>
              <a:spcPct val="100000"/>
            </a:lnSpc>
          </a:pPr>
          <a:endParaRPr lang="en-US" sz="2000" dirty="0">
            <a:solidFill>
              <a:schemeClr val="accent1">
                <a:lumMod val="75000"/>
              </a:schemeClr>
            </a:solidFill>
            <a:latin typeface="Proxima nova"/>
          </a:endParaRPr>
        </a:p>
        <a:p>
          <a:pPr algn="l">
            <a:lnSpc>
              <a:spcPct val="100000"/>
            </a:lnSpc>
          </a:pPr>
          <a:r>
            <a:rPr lang="en-US" sz="2000" dirty="0">
              <a:solidFill>
                <a:schemeClr val="accent1">
                  <a:lumMod val="75000"/>
                </a:schemeClr>
              </a:solidFill>
              <a:latin typeface="Proxima nova"/>
            </a:rPr>
            <a:t>-Novel technology</a:t>
          </a:r>
        </a:p>
      </dgm:t>
    </dgm:pt>
    <dgm:pt modelId="{B27587AB-C979-4AB5-924B-29873DC0150B}" type="sibTrans" cxnId="{7893C311-9CB1-4EE1-807B-80743D0A1EBC}">
      <dgm:prSet/>
      <dgm:spPr/>
      <dgm:t>
        <a:bodyPr/>
        <a:lstStyle/>
        <a:p>
          <a:endParaRPr lang="en-US" sz="3200">
            <a:latin typeface="Proxima nova"/>
          </a:endParaRPr>
        </a:p>
      </dgm:t>
    </dgm:pt>
    <dgm:pt modelId="{99B793EE-9DA7-486A-BCA0-619FDB1A8FBB}" type="parTrans" cxnId="{7893C311-9CB1-4EE1-807B-80743D0A1EBC}">
      <dgm:prSet/>
      <dgm:spPr/>
      <dgm:t>
        <a:bodyPr/>
        <a:lstStyle/>
        <a:p>
          <a:endParaRPr lang="en-US" sz="3200">
            <a:latin typeface="Proxima nova"/>
          </a:endParaRPr>
        </a:p>
      </dgm:t>
    </dgm:pt>
    <dgm:pt modelId="{5C617F12-51CB-49CD-AEC4-D183308D1778}">
      <dgm:prSet custT="1"/>
      <dgm:spPr/>
      <dgm:t>
        <a:bodyPr/>
        <a:lstStyle/>
        <a:p>
          <a:pPr algn="l">
            <a:lnSpc>
              <a:spcPct val="100000"/>
            </a:lnSpc>
          </a:pPr>
          <a:r>
            <a:rPr lang="en-US" sz="2000" dirty="0">
              <a:solidFill>
                <a:schemeClr val="accent1">
                  <a:lumMod val="75000"/>
                </a:schemeClr>
              </a:solidFill>
              <a:latin typeface="Proxima nova"/>
            </a:rPr>
            <a:t>-Huge data</a:t>
          </a:r>
        </a:p>
      </dgm:t>
    </dgm:pt>
    <dgm:pt modelId="{B59D0154-BB2A-493E-9A09-8CF8454F2838}" type="sibTrans" cxnId="{2A6E7F0A-2893-4076-BC0D-31207D9E90B7}">
      <dgm:prSet/>
      <dgm:spPr/>
      <dgm:t>
        <a:bodyPr/>
        <a:lstStyle/>
        <a:p>
          <a:endParaRPr lang="en-US" sz="3200">
            <a:latin typeface="Proxima nova"/>
          </a:endParaRPr>
        </a:p>
      </dgm:t>
    </dgm:pt>
    <dgm:pt modelId="{8E8456BD-5022-4FB3-8E00-D8DAC5A6AA88}" type="parTrans" cxnId="{2A6E7F0A-2893-4076-BC0D-31207D9E90B7}">
      <dgm:prSet/>
      <dgm:spPr/>
      <dgm:t>
        <a:bodyPr/>
        <a:lstStyle/>
        <a:p>
          <a:endParaRPr lang="en-US" sz="3200">
            <a:latin typeface="Proxima nova"/>
          </a:endParaRPr>
        </a:p>
      </dgm:t>
    </dgm:pt>
    <dgm:pt modelId="{9FBCFCCC-F51F-4891-B4A2-78440F5D7AAC}">
      <dgm:prSet custT="1"/>
      <dgm:spPr/>
      <dgm:t>
        <a:bodyPr/>
        <a:lstStyle/>
        <a:p>
          <a:pPr algn="l">
            <a:lnSpc>
              <a:spcPct val="100000"/>
            </a:lnSpc>
          </a:pPr>
          <a:r>
            <a:rPr lang="en-US" sz="2000" dirty="0">
              <a:solidFill>
                <a:schemeClr val="accent1">
                  <a:lumMod val="75000"/>
                </a:schemeClr>
              </a:solidFill>
              <a:latin typeface="Proxima nova"/>
            </a:rPr>
            <a:t>-Limited tools available</a:t>
          </a:r>
        </a:p>
      </dgm:t>
    </dgm:pt>
    <dgm:pt modelId="{62D0FC87-ACDC-4EF7-9095-52F37E0F9AEF}" type="sibTrans" cxnId="{35F5115D-4B02-472D-91C6-7DBFE97981CD}">
      <dgm:prSet/>
      <dgm:spPr/>
      <dgm:t>
        <a:bodyPr/>
        <a:lstStyle/>
        <a:p>
          <a:endParaRPr lang="en-US" sz="3200">
            <a:latin typeface="Proxima nova"/>
          </a:endParaRPr>
        </a:p>
      </dgm:t>
    </dgm:pt>
    <dgm:pt modelId="{D08BAC5A-EC6E-462E-8F2C-FCD5EBEB5356}" type="parTrans" cxnId="{35F5115D-4B02-472D-91C6-7DBFE97981CD}">
      <dgm:prSet/>
      <dgm:spPr/>
      <dgm:t>
        <a:bodyPr/>
        <a:lstStyle/>
        <a:p>
          <a:endParaRPr lang="en-US" sz="3200">
            <a:latin typeface="Proxima nova"/>
          </a:endParaRPr>
        </a:p>
      </dgm:t>
    </dgm:pt>
    <dgm:pt modelId="{4D1A483E-445A-4261-9E9A-7CF07ACA2A4F}">
      <dgm:prSet custT="1"/>
      <dgm:spPr/>
      <dgm:t>
        <a:bodyPr/>
        <a:lstStyle/>
        <a:p>
          <a:pPr algn="ctr">
            <a:lnSpc>
              <a:spcPct val="100000"/>
            </a:lnSpc>
            <a:defRPr b="1"/>
          </a:pPr>
          <a:r>
            <a:rPr lang="en-US" sz="2800" dirty="0">
              <a:latin typeface="Proxima nova"/>
            </a:rPr>
            <a:t>Environmental Pollutants </a:t>
          </a:r>
        </a:p>
      </dgm:t>
    </dgm:pt>
    <dgm:pt modelId="{9211B341-20CF-4324-90F5-9DF83C7B0B99}" type="sibTrans" cxnId="{3CF7E34C-F44F-4CFC-A052-B822BEB62FAC}">
      <dgm:prSet/>
      <dgm:spPr/>
      <dgm:t>
        <a:bodyPr/>
        <a:lstStyle/>
        <a:p>
          <a:endParaRPr lang="en-US" sz="3200">
            <a:latin typeface="Proxima nova"/>
          </a:endParaRPr>
        </a:p>
      </dgm:t>
    </dgm:pt>
    <dgm:pt modelId="{CB8D39BE-F042-4BED-A44B-B10BB4045BB6}" type="parTrans" cxnId="{3CF7E34C-F44F-4CFC-A052-B822BEB62FAC}">
      <dgm:prSet/>
      <dgm:spPr/>
      <dgm:t>
        <a:bodyPr/>
        <a:lstStyle/>
        <a:p>
          <a:endParaRPr lang="en-US" sz="3200">
            <a:latin typeface="Proxima nova"/>
          </a:endParaRPr>
        </a:p>
      </dgm:t>
    </dgm:pt>
    <dgm:pt modelId="{803869C0-B2A7-4AF5-AD5F-78F38209CC1E}">
      <dgm:prSet custT="1"/>
      <dgm:spPr/>
      <dgm:t>
        <a:bodyPr/>
        <a:lstStyle/>
        <a:p>
          <a:pPr>
            <a:lnSpc>
              <a:spcPct val="100000"/>
            </a:lnSpc>
          </a:pPr>
          <a:endParaRPr lang="en-US" sz="2000" dirty="0">
            <a:solidFill>
              <a:schemeClr val="accent1">
                <a:lumMod val="75000"/>
              </a:schemeClr>
            </a:solidFill>
            <a:latin typeface="Proxima nova"/>
          </a:endParaRPr>
        </a:p>
        <a:p>
          <a:pPr>
            <a:lnSpc>
              <a:spcPct val="100000"/>
            </a:lnSpc>
          </a:pPr>
          <a:r>
            <a:rPr lang="en-US" sz="2000" dirty="0">
              <a:solidFill>
                <a:schemeClr val="accent1">
                  <a:lumMod val="75000"/>
                </a:schemeClr>
              </a:solidFill>
              <a:latin typeface="Proxima nova"/>
            </a:rPr>
            <a:t>-Complicated in environment</a:t>
          </a:r>
        </a:p>
      </dgm:t>
    </dgm:pt>
    <dgm:pt modelId="{7D4952FD-9FFD-44AA-9A72-9BEA37719B52}" type="sibTrans" cxnId="{82FD5B43-76B7-441C-ADE6-7192A2309FB1}">
      <dgm:prSet/>
      <dgm:spPr/>
      <dgm:t>
        <a:bodyPr/>
        <a:lstStyle/>
        <a:p>
          <a:endParaRPr lang="en-US" sz="3200">
            <a:latin typeface="Proxima nova"/>
          </a:endParaRPr>
        </a:p>
      </dgm:t>
    </dgm:pt>
    <dgm:pt modelId="{21650DD5-691F-4E76-AA29-7902E0333436}" type="parTrans" cxnId="{82FD5B43-76B7-441C-ADE6-7192A2309FB1}">
      <dgm:prSet/>
      <dgm:spPr/>
      <dgm:t>
        <a:bodyPr/>
        <a:lstStyle/>
        <a:p>
          <a:endParaRPr lang="en-US" sz="3200">
            <a:latin typeface="Proxima nova"/>
          </a:endParaRPr>
        </a:p>
      </dgm:t>
    </dgm:pt>
    <dgm:pt modelId="{06C251EA-592D-45B8-9F0D-0C7BEFEB560C}">
      <dgm:prSet custT="1"/>
      <dgm:spPr/>
      <dgm:t>
        <a:bodyPr/>
        <a:lstStyle/>
        <a:p>
          <a:pPr>
            <a:lnSpc>
              <a:spcPct val="100000"/>
            </a:lnSpc>
          </a:pPr>
          <a:r>
            <a:rPr lang="en-US" sz="2000" dirty="0">
              <a:solidFill>
                <a:schemeClr val="accent1">
                  <a:lumMod val="75000"/>
                </a:schemeClr>
              </a:solidFill>
              <a:latin typeface="Proxima nova"/>
            </a:rPr>
            <a:t>-Challenge in identification </a:t>
          </a:r>
          <a:r>
            <a:rPr lang="en-US" altLang="zh-CN" sz="2000" dirty="0">
              <a:solidFill>
                <a:schemeClr val="accent1">
                  <a:lumMod val="75000"/>
                </a:schemeClr>
              </a:solidFill>
              <a:latin typeface="Proxima nova"/>
            </a:rPr>
            <a:t>&amp;</a:t>
          </a:r>
          <a:r>
            <a:rPr lang="en-US" sz="2000" dirty="0">
              <a:solidFill>
                <a:schemeClr val="accent1">
                  <a:lumMod val="75000"/>
                </a:schemeClr>
              </a:solidFill>
              <a:latin typeface="Proxima nova"/>
            </a:rPr>
            <a:t> tracking</a:t>
          </a:r>
        </a:p>
      </dgm:t>
    </dgm:pt>
    <dgm:pt modelId="{D62E37E5-1FF6-4831-9650-BEE128C78B61}" type="sibTrans" cxnId="{95B8610B-1974-47F9-A485-DE13B1C16851}">
      <dgm:prSet/>
      <dgm:spPr/>
      <dgm:t>
        <a:bodyPr/>
        <a:lstStyle/>
        <a:p>
          <a:endParaRPr lang="en-US" sz="3200">
            <a:latin typeface="Proxima nova"/>
          </a:endParaRPr>
        </a:p>
      </dgm:t>
    </dgm:pt>
    <dgm:pt modelId="{F1A0EF76-F0E4-4F62-B6A6-D1A092BC2DF7}" type="parTrans" cxnId="{95B8610B-1974-47F9-A485-DE13B1C16851}">
      <dgm:prSet/>
      <dgm:spPr/>
      <dgm:t>
        <a:bodyPr/>
        <a:lstStyle/>
        <a:p>
          <a:endParaRPr lang="en-US" sz="3200">
            <a:latin typeface="Proxima nova"/>
          </a:endParaRPr>
        </a:p>
      </dgm:t>
    </dgm:pt>
    <dgm:pt modelId="{7B229C57-221C-480B-91FA-690B8392B6F1}" type="pres">
      <dgm:prSet presAssocID="{396B807A-AB83-42F7-8C38-9C8FE594566E}" presName="root" presStyleCnt="0">
        <dgm:presLayoutVars>
          <dgm:dir/>
          <dgm:resizeHandles val="exact"/>
        </dgm:presLayoutVars>
      </dgm:prSet>
      <dgm:spPr/>
    </dgm:pt>
    <dgm:pt modelId="{80F43F81-664D-4D6E-8942-B55059B38246}" type="pres">
      <dgm:prSet presAssocID="{99EC0AA0-E90F-4220-9AB4-728FDB910574}" presName="compNode" presStyleCnt="0"/>
      <dgm:spPr/>
    </dgm:pt>
    <dgm:pt modelId="{9B4E1E8B-0592-4AA8-A043-CEA3EA2D3063}" type="pres">
      <dgm:prSet presAssocID="{99EC0AA0-E90F-4220-9AB4-728FDB910574}" presName="iconRect" presStyleLbl="node1" presStyleIdx="0" presStyleCnt="3" custLinFactNeighborX="63475" custLinFactNeighborY="-99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473562C7-A73C-4684-8CA2-4B197CA4E227}" type="pres">
      <dgm:prSet presAssocID="{99EC0AA0-E90F-4220-9AB4-728FDB910574}" presName="iconSpace" presStyleCnt="0"/>
      <dgm:spPr/>
    </dgm:pt>
    <dgm:pt modelId="{95897D90-202B-4A17-A24B-E2584238B36F}" type="pres">
      <dgm:prSet presAssocID="{99EC0AA0-E90F-4220-9AB4-728FDB910574}" presName="parTx" presStyleLbl="revTx" presStyleIdx="0" presStyleCnt="6" custScaleX="132436">
        <dgm:presLayoutVars>
          <dgm:chMax val="0"/>
          <dgm:chPref val="0"/>
        </dgm:presLayoutVars>
      </dgm:prSet>
      <dgm:spPr/>
    </dgm:pt>
    <dgm:pt modelId="{03ECE863-DC0E-42FE-AF08-50CF9ECC6AEA}" type="pres">
      <dgm:prSet presAssocID="{99EC0AA0-E90F-4220-9AB4-728FDB910574}" presName="txSpace" presStyleCnt="0"/>
      <dgm:spPr/>
    </dgm:pt>
    <dgm:pt modelId="{D36321B2-D357-4641-AC6B-641AFB6E5FD8}" type="pres">
      <dgm:prSet presAssocID="{99EC0AA0-E90F-4220-9AB4-728FDB910574}" presName="desTx" presStyleLbl="revTx" presStyleIdx="1" presStyleCnt="6" custScaleX="120064">
        <dgm:presLayoutVars/>
      </dgm:prSet>
      <dgm:spPr/>
    </dgm:pt>
    <dgm:pt modelId="{F14EC767-5B03-41D7-B24E-F6DE37ABF8DC}" type="pres">
      <dgm:prSet presAssocID="{4A98F18E-22A6-4358-868D-F946CD431BB0}" presName="sibTrans" presStyleCnt="0"/>
      <dgm:spPr/>
    </dgm:pt>
    <dgm:pt modelId="{094300C4-E1C5-4917-8380-DCEC4DFBA4F3}" type="pres">
      <dgm:prSet presAssocID="{4D1A483E-445A-4261-9E9A-7CF07ACA2A4F}" presName="compNode" presStyleCnt="0"/>
      <dgm:spPr/>
    </dgm:pt>
    <dgm:pt modelId="{C5582F81-4EDD-43E9-ACB5-11F9832F0AFD}" type="pres">
      <dgm:prSet presAssocID="{4D1A483E-445A-4261-9E9A-7CF07ACA2A4F}" presName="iconRect" presStyleLbl="node1" presStyleIdx="1" presStyleCnt="3" custLinFactNeighborX="27893" custLinFactNeighborY="497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ientist"/>
        </a:ext>
      </dgm:extLst>
    </dgm:pt>
    <dgm:pt modelId="{FE27D814-E065-4B2A-ACE4-DB5AB8E708B2}" type="pres">
      <dgm:prSet presAssocID="{4D1A483E-445A-4261-9E9A-7CF07ACA2A4F}" presName="iconSpace" presStyleCnt="0"/>
      <dgm:spPr/>
    </dgm:pt>
    <dgm:pt modelId="{42A4FC8A-C07B-482D-83C9-63E78C0F2603}" type="pres">
      <dgm:prSet presAssocID="{4D1A483E-445A-4261-9E9A-7CF07ACA2A4F}" presName="parTx" presStyleLbl="revTx" presStyleIdx="2" presStyleCnt="6" custScaleX="110703" custScaleY="99275" custLinFactNeighborX="-20078" custLinFactNeighborY="-2630">
        <dgm:presLayoutVars>
          <dgm:chMax val="0"/>
          <dgm:chPref val="0"/>
        </dgm:presLayoutVars>
      </dgm:prSet>
      <dgm:spPr/>
    </dgm:pt>
    <dgm:pt modelId="{257E6252-7503-4501-9CB9-FAAE6B587BB0}" type="pres">
      <dgm:prSet presAssocID="{4D1A483E-445A-4261-9E9A-7CF07ACA2A4F}" presName="txSpace" presStyleCnt="0"/>
      <dgm:spPr/>
    </dgm:pt>
    <dgm:pt modelId="{89BBF3F8-39A2-4A00-A6A0-04ADD63D5DFB}" type="pres">
      <dgm:prSet presAssocID="{4D1A483E-445A-4261-9E9A-7CF07ACA2A4F}" presName="desTx" presStyleLbl="revTx" presStyleIdx="3" presStyleCnt="6" custScaleX="156122">
        <dgm:presLayoutVars/>
      </dgm:prSet>
      <dgm:spPr/>
    </dgm:pt>
    <dgm:pt modelId="{A715BFE0-D424-43EA-B9C2-394B5D2F62E8}" type="pres">
      <dgm:prSet presAssocID="{9211B341-20CF-4324-90F5-9DF83C7B0B99}" presName="sibTrans" presStyleCnt="0"/>
      <dgm:spPr/>
    </dgm:pt>
    <dgm:pt modelId="{0EB4E258-EA1B-4562-8E6D-7DDE68EE6EC9}" type="pres">
      <dgm:prSet presAssocID="{902C71CB-1DA3-403C-8503-2E836FD4B962}" presName="compNode" presStyleCnt="0"/>
      <dgm:spPr/>
    </dgm:pt>
    <dgm:pt modelId="{1CD4CE15-D169-4401-A323-1BB5EDC74170}" type="pres">
      <dgm:prSet presAssocID="{902C71CB-1DA3-403C-8503-2E836FD4B962}" presName="iconRect" presStyleLbl="node1" presStyleIdx="2" presStyleCnt="3" custLinFactNeighborX="70094" custLinFactNeighborY="298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uilding Brick Wall with solid fill"/>
        </a:ext>
      </dgm:extLst>
    </dgm:pt>
    <dgm:pt modelId="{A3456AC7-4A6F-4871-AF82-A99850D9DDED}" type="pres">
      <dgm:prSet presAssocID="{902C71CB-1DA3-403C-8503-2E836FD4B962}" presName="iconSpace" presStyleCnt="0"/>
      <dgm:spPr/>
    </dgm:pt>
    <dgm:pt modelId="{92E48DD3-C328-4753-B465-1A40E6E0153F}" type="pres">
      <dgm:prSet presAssocID="{902C71CB-1DA3-403C-8503-2E836FD4B962}" presName="parTx" presStyleLbl="revTx" presStyleIdx="4" presStyleCnt="6" custLinFactNeighborX="-8717" custLinFactNeighborY="-2173">
        <dgm:presLayoutVars>
          <dgm:chMax val="0"/>
          <dgm:chPref val="0"/>
        </dgm:presLayoutVars>
      </dgm:prSet>
      <dgm:spPr/>
    </dgm:pt>
    <dgm:pt modelId="{B4089070-786B-4220-8519-5928EF5A9804}" type="pres">
      <dgm:prSet presAssocID="{902C71CB-1DA3-403C-8503-2E836FD4B962}" presName="txSpace" presStyleCnt="0"/>
      <dgm:spPr/>
    </dgm:pt>
    <dgm:pt modelId="{3862AB6A-2C4F-43C1-8AF6-8771E7AB5F4C}" type="pres">
      <dgm:prSet presAssocID="{902C71CB-1DA3-403C-8503-2E836FD4B962}" presName="desTx" presStyleLbl="revTx" presStyleIdx="5" presStyleCnt="6" custScaleX="106884">
        <dgm:presLayoutVars/>
      </dgm:prSet>
      <dgm:spPr/>
    </dgm:pt>
  </dgm:ptLst>
  <dgm:cxnLst>
    <dgm:cxn modelId="{2A6E7F0A-2893-4076-BC0D-31207D9E90B7}" srcId="{99EC0AA0-E90F-4220-9AB4-728FDB910574}" destId="{5C617F12-51CB-49CD-AEC4-D183308D1778}" srcOrd="1" destOrd="0" parTransId="{8E8456BD-5022-4FB3-8E00-D8DAC5A6AA88}" sibTransId="{B59D0154-BB2A-493E-9A09-8CF8454F2838}"/>
    <dgm:cxn modelId="{E93BB00A-2F4D-4120-959C-F28037B81D03}" srcId="{902C71CB-1DA3-403C-8503-2E836FD4B962}" destId="{E66E7AB8-668B-43B6-85FE-C112DC5A0BD0}" srcOrd="0" destOrd="0" parTransId="{68DE8B13-0AC8-43D5-B79C-7816B08C03AE}" sibTransId="{A2F1C18E-0CAB-4D5E-9A69-59308E72A70A}"/>
    <dgm:cxn modelId="{95B8610B-1974-47F9-A485-DE13B1C16851}" srcId="{4D1A483E-445A-4261-9E9A-7CF07ACA2A4F}" destId="{06C251EA-592D-45B8-9F0D-0C7BEFEB560C}" srcOrd="1" destOrd="0" parTransId="{F1A0EF76-F0E4-4F62-B6A6-D1A092BC2DF7}" sibTransId="{D62E37E5-1FF6-4831-9650-BEE128C78B61}"/>
    <dgm:cxn modelId="{C173D40D-4409-4C62-9715-8273D6702908}" type="presOf" srcId="{5C617F12-51CB-49CD-AEC4-D183308D1778}" destId="{D36321B2-D357-4641-AC6B-641AFB6E5FD8}" srcOrd="0" destOrd="1" presId="urn:microsoft.com/office/officeart/2018/2/layout/IconLabelDescriptionList"/>
    <dgm:cxn modelId="{7893C311-9CB1-4EE1-807B-80743D0A1EBC}" srcId="{99EC0AA0-E90F-4220-9AB4-728FDB910574}" destId="{DDEEFA95-E203-4D00-A7F2-C5F3E00E5276}" srcOrd="0" destOrd="0" parTransId="{99B793EE-9DA7-486A-BCA0-619FDB1A8FBB}" sibTransId="{B27587AB-C979-4AB5-924B-29873DC0150B}"/>
    <dgm:cxn modelId="{87DF7133-4803-48A9-9A0D-79429DC41EFB}" srcId="{396B807A-AB83-42F7-8C38-9C8FE594566E}" destId="{99EC0AA0-E90F-4220-9AB4-728FDB910574}" srcOrd="0" destOrd="0" parTransId="{04019AD8-0796-4C53-B4D8-8E56994E20AE}" sibTransId="{4A98F18E-22A6-4358-868D-F946CD431BB0}"/>
    <dgm:cxn modelId="{9F5FD839-911B-4E20-81C1-A64FB75239B5}" type="presOf" srcId="{803869C0-B2A7-4AF5-AD5F-78F38209CC1E}" destId="{89BBF3F8-39A2-4A00-A6A0-04ADD63D5DFB}" srcOrd="0" destOrd="0" presId="urn:microsoft.com/office/officeart/2018/2/layout/IconLabelDescriptionList"/>
    <dgm:cxn modelId="{27E35C40-2E16-4E56-A0A5-795AB58D3DC7}" type="presOf" srcId="{396B807A-AB83-42F7-8C38-9C8FE594566E}" destId="{7B229C57-221C-480B-91FA-690B8392B6F1}" srcOrd="0" destOrd="0" presId="urn:microsoft.com/office/officeart/2018/2/layout/IconLabelDescriptionList"/>
    <dgm:cxn modelId="{35F5115D-4B02-472D-91C6-7DBFE97981CD}" srcId="{99EC0AA0-E90F-4220-9AB4-728FDB910574}" destId="{9FBCFCCC-F51F-4891-B4A2-78440F5D7AAC}" srcOrd="2" destOrd="0" parTransId="{D08BAC5A-EC6E-462E-8F2C-FCD5EBEB5356}" sibTransId="{62D0FC87-ACDC-4EF7-9095-52F37E0F9AEF}"/>
    <dgm:cxn modelId="{82FD5B43-76B7-441C-ADE6-7192A2309FB1}" srcId="{4D1A483E-445A-4261-9E9A-7CF07ACA2A4F}" destId="{803869C0-B2A7-4AF5-AD5F-78F38209CC1E}" srcOrd="0" destOrd="0" parTransId="{21650DD5-691F-4E76-AA29-7902E0333436}" sibTransId="{7D4952FD-9FFD-44AA-9A72-9BEA37719B52}"/>
    <dgm:cxn modelId="{DA65C846-9408-4F79-B856-72A2A806B1E1}" type="presOf" srcId="{DDEEFA95-E203-4D00-A7F2-C5F3E00E5276}" destId="{D36321B2-D357-4641-AC6B-641AFB6E5FD8}" srcOrd="0" destOrd="0" presId="urn:microsoft.com/office/officeart/2018/2/layout/IconLabelDescriptionList"/>
    <dgm:cxn modelId="{3CF7E34C-F44F-4CFC-A052-B822BEB62FAC}" srcId="{396B807A-AB83-42F7-8C38-9C8FE594566E}" destId="{4D1A483E-445A-4261-9E9A-7CF07ACA2A4F}" srcOrd="1" destOrd="0" parTransId="{CB8D39BE-F042-4BED-A44B-B10BB4045BB6}" sibTransId="{9211B341-20CF-4324-90F5-9DF83C7B0B99}"/>
    <dgm:cxn modelId="{F50F915A-670B-4F04-934A-CA96D0B3D9CF}" srcId="{396B807A-AB83-42F7-8C38-9C8FE594566E}" destId="{902C71CB-1DA3-403C-8503-2E836FD4B962}" srcOrd="2" destOrd="0" parTransId="{EED3F013-D634-4843-BA01-79F316815F66}" sibTransId="{D809463C-F5DE-4266-B0E9-DE4274070EB3}"/>
    <dgm:cxn modelId="{48D8678A-D079-479D-89B6-9EF3629478F2}" type="presOf" srcId="{99EC0AA0-E90F-4220-9AB4-728FDB910574}" destId="{95897D90-202B-4A17-A24B-E2584238B36F}" srcOrd="0" destOrd="0" presId="urn:microsoft.com/office/officeart/2018/2/layout/IconLabelDescriptionList"/>
    <dgm:cxn modelId="{7FADCBBC-C740-42EF-B1BF-39A57E6312E8}" type="presOf" srcId="{902C71CB-1DA3-403C-8503-2E836FD4B962}" destId="{92E48DD3-C328-4753-B465-1A40E6E0153F}" srcOrd="0" destOrd="0" presId="urn:microsoft.com/office/officeart/2018/2/layout/IconLabelDescriptionList"/>
    <dgm:cxn modelId="{60624BCB-8512-4FEB-AE9C-2C206C8D520A}" type="presOf" srcId="{4D1A483E-445A-4261-9E9A-7CF07ACA2A4F}" destId="{42A4FC8A-C07B-482D-83C9-63E78C0F2603}" srcOrd="0" destOrd="0" presId="urn:microsoft.com/office/officeart/2018/2/layout/IconLabelDescriptionList"/>
    <dgm:cxn modelId="{0407CDD3-7BC1-4876-B4B2-0944AA09B740}" type="presOf" srcId="{E66E7AB8-668B-43B6-85FE-C112DC5A0BD0}" destId="{3862AB6A-2C4F-43C1-8AF6-8771E7AB5F4C}" srcOrd="0" destOrd="0" presId="urn:microsoft.com/office/officeart/2018/2/layout/IconLabelDescriptionList"/>
    <dgm:cxn modelId="{B1D2E2D4-13E4-4B2E-B68B-C86BE3C1C7F4}" type="presOf" srcId="{06C251EA-592D-45B8-9F0D-0C7BEFEB560C}" destId="{89BBF3F8-39A2-4A00-A6A0-04ADD63D5DFB}" srcOrd="0" destOrd="1" presId="urn:microsoft.com/office/officeart/2018/2/layout/IconLabelDescriptionList"/>
    <dgm:cxn modelId="{8CF5FDD7-6423-4447-8C62-190661FD4884}" type="presOf" srcId="{9FBCFCCC-F51F-4891-B4A2-78440F5D7AAC}" destId="{D36321B2-D357-4641-AC6B-641AFB6E5FD8}" srcOrd="0" destOrd="2" presId="urn:microsoft.com/office/officeart/2018/2/layout/IconLabelDescriptionList"/>
    <dgm:cxn modelId="{DC3E9629-3472-48EF-A21A-AC4B329E4B9F}" type="presParOf" srcId="{7B229C57-221C-480B-91FA-690B8392B6F1}" destId="{80F43F81-664D-4D6E-8942-B55059B38246}" srcOrd="0" destOrd="0" presId="urn:microsoft.com/office/officeart/2018/2/layout/IconLabelDescriptionList"/>
    <dgm:cxn modelId="{CF0FCF3B-4117-40DE-B610-309757C71DA8}" type="presParOf" srcId="{80F43F81-664D-4D6E-8942-B55059B38246}" destId="{9B4E1E8B-0592-4AA8-A043-CEA3EA2D3063}" srcOrd="0" destOrd="0" presId="urn:microsoft.com/office/officeart/2018/2/layout/IconLabelDescriptionList"/>
    <dgm:cxn modelId="{B9449022-73A9-450A-B1FF-78314C33D10F}" type="presParOf" srcId="{80F43F81-664D-4D6E-8942-B55059B38246}" destId="{473562C7-A73C-4684-8CA2-4B197CA4E227}" srcOrd="1" destOrd="0" presId="urn:microsoft.com/office/officeart/2018/2/layout/IconLabelDescriptionList"/>
    <dgm:cxn modelId="{5ABA1334-8333-466A-B474-639134D41587}" type="presParOf" srcId="{80F43F81-664D-4D6E-8942-B55059B38246}" destId="{95897D90-202B-4A17-A24B-E2584238B36F}" srcOrd="2" destOrd="0" presId="urn:microsoft.com/office/officeart/2018/2/layout/IconLabelDescriptionList"/>
    <dgm:cxn modelId="{803B3D09-5FC1-4338-9D7F-983E62972B94}" type="presParOf" srcId="{80F43F81-664D-4D6E-8942-B55059B38246}" destId="{03ECE863-DC0E-42FE-AF08-50CF9ECC6AEA}" srcOrd="3" destOrd="0" presId="urn:microsoft.com/office/officeart/2018/2/layout/IconLabelDescriptionList"/>
    <dgm:cxn modelId="{65BC6061-DD26-4D31-BB0D-32CEB4F5D21A}" type="presParOf" srcId="{80F43F81-664D-4D6E-8942-B55059B38246}" destId="{D36321B2-D357-4641-AC6B-641AFB6E5FD8}" srcOrd="4" destOrd="0" presId="urn:microsoft.com/office/officeart/2018/2/layout/IconLabelDescriptionList"/>
    <dgm:cxn modelId="{FB05B5F3-D6F5-4276-86BB-AA90B6CE7D7F}" type="presParOf" srcId="{7B229C57-221C-480B-91FA-690B8392B6F1}" destId="{F14EC767-5B03-41D7-B24E-F6DE37ABF8DC}" srcOrd="1" destOrd="0" presId="urn:microsoft.com/office/officeart/2018/2/layout/IconLabelDescriptionList"/>
    <dgm:cxn modelId="{B8CA0F3A-6DC3-4822-B7CC-67722A263532}" type="presParOf" srcId="{7B229C57-221C-480B-91FA-690B8392B6F1}" destId="{094300C4-E1C5-4917-8380-DCEC4DFBA4F3}" srcOrd="2" destOrd="0" presId="urn:microsoft.com/office/officeart/2018/2/layout/IconLabelDescriptionList"/>
    <dgm:cxn modelId="{D4EFD731-81EE-47F8-9003-5F3699048197}" type="presParOf" srcId="{094300C4-E1C5-4917-8380-DCEC4DFBA4F3}" destId="{C5582F81-4EDD-43E9-ACB5-11F9832F0AFD}" srcOrd="0" destOrd="0" presId="urn:microsoft.com/office/officeart/2018/2/layout/IconLabelDescriptionList"/>
    <dgm:cxn modelId="{65F683DC-EA1E-4E85-A669-00C033135899}" type="presParOf" srcId="{094300C4-E1C5-4917-8380-DCEC4DFBA4F3}" destId="{FE27D814-E065-4B2A-ACE4-DB5AB8E708B2}" srcOrd="1" destOrd="0" presId="urn:microsoft.com/office/officeart/2018/2/layout/IconLabelDescriptionList"/>
    <dgm:cxn modelId="{D1EB6C23-C733-44B5-B64B-1543372EF87D}" type="presParOf" srcId="{094300C4-E1C5-4917-8380-DCEC4DFBA4F3}" destId="{42A4FC8A-C07B-482D-83C9-63E78C0F2603}" srcOrd="2" destOrd="0" presId="urn:microsoft.com/office/officeart/2018/2/layout/IconLabelDescriptionList"/>
    <dgm:cxn modelId="{49915BF2-B731-4951-82BB-53B414E521B0}" type="presParOf" srcId="{094300C4-E1C5-4917-8380-DCEC4DFBA4F3}" destId="{257E6252-7503-4501-9CB9-FAAE6B587BB0}" srcOrd="3" destOrd="0" presId="urn:microsoft.com/office/officeart/2018/2/layout/IconLabelDescriptionList"/>
    <dgm:cxn modelId="{6F2A017A-C900-4A9D-8D58-983E49EC5B78}" type="presParOf" srcId="{094300C4-E1C5-4917-8380-DCEC4DFBA4F3}" destId="{89BBF3F8-39A2-4A00-A6A0-04ADD63D5DFB}" srcOrd="4" destOrd="0" presId="urn:microsoft.com/office/officeart/2018/2/layout/IconLabelDescriptionList"/>
    <dgm:cxn modelId="{D3C00001-3B2E-4D6A-8E42-EF213780B627}" type="presParOf" srcId="{7B229C57-221C-480B-91FA-690B8392B6F1}" destId="{A715BFE0-D424-43EA-B9C2-394B5D2F62E8}" srcOrd="3" destOrd="0" presId="urn:microsoft.com/office/officeart/2018/2/layout/IconLabelDescriptionList"/>
    <dgm:cxn modelId="{E25BF133-2EBD-4D88-8DB2-F8C59EC76B53}" type="presParOf" srcId="{7B229C57-221C-480B-91FA-690B8392B6F1}" destId="{0EB4E258-EA1B-4562-8E6D-7DDE68EE6EC9}" srcOrd="4" destOrd="0" presId="urn:microsoft.com/office/officeart/2018/2/layout/IconLabelDescriptionList"/>
    <dgm:cxn modelId="{A6305215-F068-44A7-9099-7DAB93521D40}" type="presParOf" srcId="{0EB4E258-EA1B-4562-8E6D-7DDE68EE6EC9}" destId="{1CD4CE15-D169-4401-A323-1BB5EDC74170}" srcOrd="0" destOrd="0" presId="urn:microsoft.com/office/officeart/2018/2/layout/IconLabelDescriptionList"/>
    <dgm:cxn modelId="{5E9F667D-62BC-4DAF-9E63-6B7FAABF44BC}" type="presParOf" srcId="{0EB4E258-EA1B-4562-8E6D-7DDE68EE6EC9}" destId="{A3456AC7-4A6F-4871-AF82-A99850D9DDED}" srcOrd="1" destOrd="0" presId="urn:microsoft.com/office/officeart/2018/2/layout/IconLabelDescriptionList"/>
    <dgm:cxn modelId="{2A71F358-79FF-4B09-9AC7-836BC9D2F7A0}" type="presParOf" srcId="{0EB4E258-EA1B-4562-8E6D-7DDE68EE6EC9}" destId="{92E48DD3-C328-4753-B465-1A40E6E0153F}" srcOrd="2" destOrd="0" presId="urn:microsoft.com/office/officeart/2018/2/layout/IconLabelDescriptionList"/>
    <dgm:cxn modelId="{1456C6AD-6DD5-43BE-AF33-430E1A7DF667}" type="presParOf" srcId="{0EB4E258-EA1B-4562-8E6D-7DDE68EE6EC9}" destId="{B4089070-786B-4220-8519-5928EF5A9804}" srcOrd="3" destOrd="0" presId="urn:microsoft.com/office/officeart/2018/2/layout/IconLabelDescriptionList"/>
    <dgm:cxn modelId="{5B9D81C3-82E7-40F4-9202-7AE3BA8C5553}" type="presParOf" srcId="{0EB4E258-EA1B-4562-8E6D-7DDE68EE6EC9}" destId="{3862AB6A-2C4F-43C1-8AF6-8771E7AB5F4C}"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83FDDA-1E01-44C1-B1F1-B0986D54992D}"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76FE1589-1958-42D4-B0C4-775C5D8B12DE}">
      <dgm:prSet/>
      <dgm:spPr/>
      <dgm:t>
        <a:bodyPr/>
        <a:lstStyle/>
        <a:p>
          <a:pPr>
            <a:lnSpc>
              <a:spcPct val="100000"/>
            </a:lnSpc>
            <a:defRPr b="1"/>
          </a:pPr>
          <a:r>
            <a:rPr lang="en-US" dirty="0">
              <a:solidFill>
                <a:schemeClr val="accent1"/>
              </a:solidFill>
            </a:rPr>
            <a:t>Formula annotation</a:t>
          </a:r>
        </a:p>
      </dgm:t>
    </dgm:pt>
    <dgm:pt modelId="{41B4A802-421F-4E5B-8F2F-3ED0EB02AFA4}" type="parTrans" cxnId="{70219229-5D6D-4A33-BAB1-CEE528C103EE}">
      <dgm:prSet/>
      <dgm:spPr/>
      <dgm:t>
        <a:bodyPr/>
        <a:lstStyle/>
        <a:p>
          <a:endParaRPr lang="en-US">
            <a:solidFill>
              <a:schemeClr val="accent1"/>
            </a:solidFill>
          </a:endParaRPr>
        </a:p>
      </dgm:t>
    </dgm:pt>
    <dgm:pt modelId="{40572BB6-6D28-45F8-95DF-2B9A791A3E63}" type="sibTrans" cxnId="{70219229-5D6D-4A33-BAB1-CEE528C103EE}">
      <dgm:prSet/>
      <dgm:spPr/>
      <dgm:t>
        <a:bodyPr/>
        <a:lstStyle/>
        <a:p>
          <a:endParaRPr lang="en-US">
            <a:solidFill>
              <a:schemeClr val="accent1"/>
            </a:solidFill>
          </a:endParaRPr>
        </a:p>
      </dgm:t>
    </dgm:pt>
    <dgm:pt modelId="{C9B93E4C-64F3-4C94-8A35-1FE74BC187E3}">
      <dgm:prSet/>
      <dgm:spPr/>
      <dgm:t>
        <a:bodyPr/>
        <a:lstStyle/>
        <a:p>
          <a:pPr>
            <a:lnSpc>
              <a:spcPct val="100000"/>
            </a:lnSpc>
          </a:pPr>
          <a:r>
            <a:rPr lang="en-US" dirty="0">
              <a:solidFill>
                <a:schemeClr val="accent1">
                  <a:lumMod val="75000"/>
                </a:schemeClr>
              </a:solidFill>
            </a:rPr>
            <a:t>Interactive plot for HRMS data visualization</a:t>
          </a:r>
        </a:p>
      </dgm:t>
    </dgm:pt>
    <dgm:pt modelId="{B8A4B0A6-C870-4F08-9E57-A5B37DE54E97}" type="parTrans" cxnId="{D753A45C-7A73-4054-BF5B-C579C30B50FA}">
      <dgm:prSet/>
      <dgm:spPr/>
      <dgm:t>
        <a:bodyPr/>
        <a:lstStyle/>
        <a:p>
          <a:endParaRPr lang="en-US">
            <a:solidFill>
              <a:schemeClr val="accent1"/>
            </a:solidFill>
          </a:endParaRPr>
        </a:p>
      </dgm:t>
    </dgm:pt>
    <dgm:pt modelId="{3B4B14EA-7904-4BA2-AFC3-202BB8F842F3}" type="sibTrans" cxnId="{D753A45C-7A73-4054-BF5B-C579C30B50FA}">
      <dgm:prSet/>
      <dgm:spPr/>
      <dgm:t>
        <a:bodyPr/>
        <a:lstStyle/>
        <a:p>
          <a:endParaRPr lang="en-US">
            <a:solidFill>
              <a:schemeClr val="accent1"/>
            </a:solidFill>
          </a:endParaRPr>
        </a:p>
      </dgm:t>
    </dgm:pt>
    <dgm:pt modelId="{E5C5DD31-3B45-4891-9983-403C9B1B1E8B}">
      <dgm:prSet/>
      <dgm:spPr/>
      <dgm:t>
        <a:bodyPr/>
        <a:lstStyle/>
        <a:p>
          <a:pPr>
            <a:lnSpc>
              <a:spcPct val="100000"/>
            </a:lnSpc>
            <a:defRPr b="1"/>
          </a:pPr>
          <a:r>
            <a:rPr lang="en-US" dirty="0">
              <a:solidFill>
                <a:schemeClr val="accent1"/>
              </a:solidFill>
            </a:rPr>
            <a:t>Feature annotation</a:t>
          </a:r>
        </a:p>
      </dgm:t>
    </dgm:pt>
    <dgm:pt modelId="{E0300D1E-31BF-454F-8FE0-583C995DF880}" type="parTrans" cxnId="{D390A540-D35D-4B42-8019-3CE18CA7E4D2}">
      <dgm:prSet/>
      <dgm:spPr/>
      <dgm:t>
        <a:bodyPr/>
        <a:lstStyle/>
        <a:p>
          <a:endParaRPr lang="en-US">
            <a:solidFill>
              <a:schemeClr val="accent1"/>
            </a:solidFill>
          </a:endParaRPr>
        </a:p>
      </dgm:t>
    </dgm:pt>
    <dgm:pt modelId="{F17532FA-BBA7-49FF-8382-E571A8E36817}" type="sibTrans" cxnId="{D390A540-D35D-4B42-8019-3CE18CA7E4D2}">
      <dgm:prSet/>
      <dgm:spPr/>
      <dgm:t>
        <a:bodyPr/>
        <a:lstStyle/>
        <a:p>
          <a:endParaRPr lang="en-US">
            <a:solidFill>
              <a:schemeClr val="accent1"/>
            </a:solidFill>
          </a:endParaRPr>
        </a:p>
      </dgm:t>
    </dgm:pt>
    <dgm:pt modelId="{1A25DA5B-27DD-4615-A79A-7CB5C6067DFA}">
      <dgm:prSet/>
      <dgm:spPr/>
      <dgm:t>
        <a:bodyPr/>
        <a:lstStyle/>
        <a:p>
          <a:pPr>
            <a:lnSpc>
              <a:spcPct val="100000"/>
            </a:lnSpc>
          </a:pPr>
          <a:r>
            <a:rPr lang="en-US" dirty="0">
              <a:solidFill>
                <a:schemeClr val="accent1">
                  <a:lumMod val="75000"/>
                </a:schemeClr>
              </a:solidFill>
            </a:rPr>
            <a:t>With online/in-house database</a:t>
          </a:r>
        </a:p>
      </dgm:t>
    </dgm:pt>
    <dgm:pt modelId="{FD667C40-F0E5-408E-86A8-C240BDFBB12E}" type="parTrans" cxnId="{DC7D4703-617D-4071-A634-50E863C72055}">
      <dgm:prSet/>
      <dgm:spPr/>
      <dgm:t>
        <a:bodyPr/>
        <a:lstStyle/>
        <a:p>
          <a:endParaRPr lang="en-US">
            <a:solidFill>
              <a:schemeClr val="accent1"/>
            </a:solidFill>
          </a:endParaRPr>
        </a:p>
      </dgm:t>
    </dgm:pt>
    <dgm:pt modelId="{85DE4EB3-402A-43D5-8CB5-66BC0A0B56A4}" type="sibTrans" cxnId="{DC7D4703-617D-4071-A634-50E863C72055}">
      <dgm:prSet/>
      <dgm:spPr/>
      <dgm:t>
        <a:bodyPr/>
        <a:lstStyle/>
        <a:p>
          <a:endParaRPr lang="en-US">
            <a:solidFill>
              <a:schemeClr val="accent1"/>
            </a:solidFill>
          </a:endParaRPr>
        </a:p>
      </dgm:t>
    </dgm:pt>
    <dgm:pt modelId="{C5CE64A2-961D-4CFB-8D62-338BA604183F}" type="pres">
      <dgm:prSet presAssocID="{3983FDDA-1E01-44C1-B1F1-B0986D54992D}" presName="root" presStyleCnt="0">
        <dgm:presLayoutVars>
          <dgm:dir/>
          <dgm:resizeHandles val="exact"/>
        </dgm:presLayoutVars>
      </dgm:prSet>
      <dgm:spPr/>
    </dgm:pt>
    <dgm:pt modelId="{6DC4835C-46B6-4690-98EB-7DC196368F21}" type="pres">
      <dgm:prSet presAssocID="{76FE1589-1958-42D4-B0C4-775C5D8B12DE}" presName="compNode" presStyleCnt="0"/>
      <dgm:spPr/>
    </dgm:pt>
    <dgm:pt modelId="{0A464B8C-ED2E-46AA-B62A-A50F0D75FDAF}" type="pres">
      <dgm:prSet presAssocID="{76FE1589-1958-42D4-B0C4-775C5D8B12D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8FBCE485-49E0-4189-88CB-BF786E22BADD}" type="pres">
      <dgm:prSet presAssocID="{76FE1589-1958-42D4-B0C4-775C5D8B12DE}" presName="iconSpace" presStyleCnt="0"/>
      <dgm:spPr/>
    </dgm:pt>
    <dgm:pt modelId="{A83FA948-B63A-411E-BBCE-A398D7698B78}" type="pres">
      <dgm:prSet presAssocID="{76FE1589-1958-42D4-B0C4-775C5D8B12DE}" presName="parTx" presStyleLbl="revTx" presStyleIdx="0" presStyleCnt="4">
        <dgm:presLayoutVars>
          <dgm:chMax val="0"/>
          <dgm:chPref val="0"/>
        </dgm:presLayoutVars>
      </dgm:prSet>
      <dgm:spPr/>
    </dgm:pt>
    <dgm:pt modelId="{157B3416-2728-4CD5-B3CD-8E2D2716E768}" type="pres">
      <dgm:prSet presAssocID="{76FE1589-1958-42D4-B0C4-775C5D8B12DE}" presName="txSpace" presStyleCnt="0"/>
      <dgm:spPr/>
    </dgm:pt>
    <dgm:pt modelId="{806AB294-008C-46CA-84BF-A68230057C95}" type="pres">
      <dgm:prSet presAssocID="{76FE1589-1958-42D4-B0C4-775C5D8B12DE}" presName="desTx" presStyleLbl="revTx" presStyleIdx="1" presStyleCnt="4">
        <dgm:presLayoutVars/>
      </dgm:prSet>
      <dgm:spPr/>
    </dgm:pt>
    <dgm:pt modelId="{DB4EE5B2-DCAF-4F68-9D97-C12E7BB64447}" type="pres">
      <dgm:prSet presAssocID="{40572BB6-6D28-45F8-95DF-2B9A791A3E63}" presName="sibTrans" presStyleCnt="0"/>
      <dgm:spPr/>
    </dgm:pt>
    <dgm:pt modelId="{FC165B9F-67C4-43EA-9737-46178434F23A}" type="pres">
      <dgm:prSet presAssocID="{E5C5DD31-3B45-4891-9983-403C9B1B1E8B}" presName="compNode" presStyleCnt="0"/>
      <dgm:spPr/>
    </dgm:pt>
    <dgm:pt modelId="{82412771-4925-4E78-A54F-1D1DF8A0F29A}" type="pres">
      <dgm:prSet presAssocID="{E5C5DD31-3B45-4891-9983-403C9B1B1E8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37FA75E-0CC9-4F07-A5EB-F8E72C6DE856}" type="pres">
      <dgm:prSet presAssocID="{E5C5DD31-3B45-4891-9983-403C9B1B1E8B}" presName="iconSpace" presStyleCnt="0"/>
      <dgm:spPr/>
    </dgm:pt>
    <dgm:pt modelId="{920BDFAD-54B7-43FE-93D7-92BEE17B3588}" type="pres">
      <dgm:prSet presAssocID="{E5C5DD31-3B45-4891-9983-403C9B1B1E8B}" presName="parTx" presStyleLbl="revTx" presStyleIdx="2" presStyleCnt="4">
        <dgm:presLayoutVars>
          <dgm:chMax val="0"/>
          <dgm:chPref val="0"/>
        </dgm:presLayoutVars>
      </dgm:prSet>
      <dgm:spPr/>
    </dgm:pt>
    <dgm:pt modelId="{7AF2930E-7D07-464F-960A-954C6188BCF7}" type="pres">
      <dgm:prSet presAssocID="{E5C5DD31-3B45-4891-9983-403C9B1B1E8B}" presName="txSpace" presStyleCnt="0"/>
      <dgm:spPr/>
    </dgm:pt>
    <dgm:pt modelId="{44B1DEDA-7470-4A19-BE2F-F5175138176B}" type="pres">
      <dgm:prSet presAssocID="{E5C5DD31-3B45-4891-9983-403C9B1B1E8B}" presName="desTx" presStyleLbl="revTx" presStyleIdx="3" presStyleCnt="4">
        <dgm:presLayoutVars/>
      </dgm:prSet>
      <dgm:spPr/>
    </dgm:pt>
  </dgm:ptLst>
  <dgm:cxnLst>
    <dgm:cxn modelId="{DC7D4703-617D-4071-A634-50E863C72055}" srcId="{E5C5DD31-3B45-4891-9983-403C9B1B1E8B}" destId="{1A25DA5B-27DD-4615-A79A-7CB5C6067DFA}" srcOrd="0" destOrd="0" parTransId="{FD667C40-F0E5-408E-86A8-C240BDFBB12E}" sibTransId="{85DE4EB3-402A-43D5-8CB5-66BC0A0B56A4}"/>
    <dgm:cxn modelId="{70219229-5D6D-4A33-BAB1-CEE528C103EE}" srcId="{3983FDDA-1E01-44C1-B1F1-B0986D54992D}" destId="{76FE1589-1958-42D4-B0C4-775C5D8B12DE}" srcOrd="0" destOrd="0" parTransId="{41B4A802-421F-4E5B-8F2F-3ED0EB02AFA4}" sibTransId="{40572BB6-6D28-45F8-95DF-2B9A791A3E63}"/>
    <dgm:cxn modelId="{3E054A38-4730-410F-B465-F9B7989BB065}" type="presOf" srcId="{E5C5DD31-3B45-4891-9983-403C9B1B1E8B}" destId="{920BDFAD-54B7-43FE-93D7-92BEE17B3588}" srcOrd="0" destOrd="0" presId="urn:microsoft.com/office/officeart/2018/5/layout/CenteredIconLabelDescriptionList"/>
    <dgm:cxn modelId="{D390A540-D35D-4B42-8019-3CE18CA7E4D2}" srcId="{3983FDDA-1E01-44C1-B1F1-B0986D54992D}" destId="{E5C5DD31-3B45-4891-9983-403C9B1B1E8B}" srcOrd="1" destOrd="0" parTransId="{E0300D1E-31BF-454F-8FE0-583C995DF880}" sibTransId="{F17532FA-BBA7-49FF-8382-E571A8E36817}"/>
    <dgm:cxn modelId="{D753A45C-7A73-4054-BF5B-C579C30B50FA}" srcId="{76FE1589-1958-42D4-B0C4-775C5D8B12DE}" destId="{C9B93E4C-64F3-4C94-8A35-1FE74BC187E3}" srcOrd="0" destOrd="0" parTransId="{B8A4B0A6-C870-4F08-9E57-A5B37DE54E97}" sibTransId="{3B4B14EA-7904-4BA2-AFC3-202BB8F842F3}"/>
    <dgm:cxn modelId="{B5E6E0A1-AF67-4E11-8356-5297B0B5D708}" type="presOf" srcId="{3983FDDA-1E01-44C1-B1F1-B0986D54992D}" destId="{C5CE64A2-961D-4CFB-8D62-338BA604183F}" srcOrd="0" destOrd="0" presId="urn:microsoft.com/office/officeart/2018/5/layout/CenteredIconLabelDescriptionList"/>
    <dgm:cxn modelId="{F51C25AB-64C3-4563-AE61-7CD116A80FF3}" type="presOf" srcId="{1A25DA5B-27DD-4615-A79A-7CB5C6067DFA}" destId="{44B1DEDA-7470-4A19-BE2F-F5175138176B}" srcOrd="0" destOrd="0" presId="urn:microsoft.com/office/officeart/2018/5/layout/CenteredIconLabelDescriptionList"/>
    <dgm:cxn modelId="{359D84C1-566A-4790-B687-AF6CC1A7967E}" type="presOf" srcId="{76FE1589-1958-42D4-B0C4-775C5D8B12DE}" destId="{A83FA948-B63A-411E-BBCE-A398D7698B78}" srcOrd="0" destOrd="0" presId="urn:microsoft.com/office/officeart/2018/5/layout/CenteredIconLabelDescriptionList"/>
    <dgm:cxn modelId="{4D9E18FB-EC24-46C0-8A38-FB80682640DE}" type="presOf" srcId="{C9B93E4C-64F3-4C94-8A35-1FE74BC187E3}" destId="{806AB294-008C-46CA-84BF-A68230057C95}" srcOrd="0" destOrd="0" presId="urn:microsoft.com/office/officeart/2018/5/layout/CenteredIconLabelDescriptionList"/>
    <dgm:cxn modelId="{4C25D909-FFE3-4E49-97EF-4F4C097AE03C}" type="presParOf" srcId="{C5CE64A2-961D-4CFB-8D62-338BA604183F}" destId="{6DC4835C-46B6-4690-98EB-7DC196368F21}" srcOrd="0" destOrd="0" presId="urn:microsoft.com/office/officeart/2018/5/layout/CenteredIconLabelDescriptionList"/>
    <dgm:cxn modelId="{829DF871-03D1-421C-883F-11F05A266604}" type="presParOf" srcId="{6DC4835C-46B6-4690-98EB-7DC196368F21}" destId="{0A464B8C-ED2E-46AA-B62A-A50F0D75FDAF}" srcOrd="0" destOrd="0" presId="urn:microsoft.com/office/officeart/2018/5/layout/CenteredIconLabelDescriptionList"/>
    <dgm:cxn modelId="{9878CE70-4247-46BC-87F2-47F51649A33A}" type="presParOf" srcId="{6DC4835C-46B6-4690-98EB-7DC196368F21}" destId="{8FBCE485-49E0-4189-88CB-BF786E22BADD}" srcOrd="1" destOrd="0" presId="urn:microsoft.com/office/officeart/2018/5/layout/CenteredIconLabelDescriptionList"/>
    <dgm:cxn modelId="{99BFF65D-D8D9-4917-97F0-EB729058F755}" type="presParOf" srcId="{6DC4835C-46B6-4690-98EB-7DC196368F21}" destId="{A83FA948-B63A-411E-BBCE-A398D7698B78}" srcOrd="2" destOrd="0" presId="urn:microsoft.com/office/officeart/2018/5/layout/CenteredIconLabelDescriptionList"/>
    <dgm:cxn modelId="{84A8DFE9-47F0-43F0-8633-E09C22A81C67}" type="presParOf" srcId="{6DC4835C-46B6-4690-98EB-7DC196368F21}" destId="{157B3416-2728-4CD5-B3CD-8E2D2716E768}" srcOrd="3" destOrd="0" presId="urn:microsoft.com/office/officeart/2018/5/layout/CenteredIconLabelDescriptionList"/>
    <dgm:cxn modelId="{6623CB15-7F44-4D57-866C-D385B9A0997C}" type="presParOf" srcId="{6DC4835C-46B6-4690-98EB-7DC196368F21}" destId="{806AB294-008C-46CA-84BF-A68230057C95}" srcOrd="4" destOrd="0" presId="urn:microsoft.com/office/officeart/2018/5/layout/CenteredIconLabelDescriptionList"/>
    <dgm:cxn modelId="{47EABC59-37B6-45B9-A6FE-670217C18CE0}" type="presParOf" srcId="{C5CE64A2-961D-4CFB-8D62-338BA604183F}" destId="{DB4EE5B2-DCAF-4F68-9D97-C12E7BB64447}" srcOrd="1" destOrd="0" presId="urn:microsoft.com/office/officeart/2018/5/layout/CenteredIconLabelDescriptionList"/>
    <dgm:cxn modelId="{3BF5A191-3833-44FE-B8A4-3A6FFBFE88CC}" type="presParOf" srcId="{C5CE64A2-961D-4CFB-8D62-338BA604183F}" destId="{FC165B9F-67C4-43EA-9737-46178434F23A}" srcOrd="2" destOrd="0" presId="urn:microsoft.com/office/officeart/2018/5/layout/CenteredIconLabelDescriptionList"/>
    <dgm:cxn modelId="{D6A132FF-F170-4776-8774-FB675B9B9AB4}" type="presParOf" srcId="{FC165B9F-67C4-43EA-9737-46178434F23A}" destId="{82412771-4925-4E78-A54F-1D1DF8A0F29A}" srcOrd="0" destOrd="0" presId="urn:microsoft.com/office/officeart/2018/5/layout/CenteredIconLabelDescriptionList"/>
    <dgm:cxn modelId="{3D32085A-4ABD-4DCC-AD8A-86D160D2C843}" type="presParOf" srcId="{FC165B9F-67C4-43EA-9737-46178434F23A}" destId="{E37FA75E-0CC9-4F07-A5EB-F8E72C6DE856}" srcOrd="1" destOrd="0" presId="urn:microsoft.com/office/officeart/2018/5/layout/CenteredIconLabelDescriptionList"/>
    <dgm:cxn modelId="{6F4BA658-370A-47A6-A45E-361620F27614}" type="presParOf" srcId="{FC165B9F-67C4-43EA-9737-46178434F23A}" destId="{920BDFAD-54B7-43FE-93D7-92BEE17B3588}" srcOrd="2" destOrd="0" presId="urn:microsoft.com/office/officeart/2018/5/layout/CenteredIconLabelDescriptionList"/>
    <dgm:cxn modelId="{C4E92FD5-5788-4C87-9704-E70ECCB0D8C1}" type="presParOf" srcId="{FC165B9F-67C4-43EA-9737-46178434F23A}" destId="{7AF2930E-7D07-464F-960A-954C6188BCF7}" srcOrd="3" destOrd="0" presId="urn:microsoft.com/office/officeart/2018/5/layout/CenteredIconLabelDescriptionList"/>
    <dgm:cxn modelId="{95B42332-66DF-4C5E-9066-6231C99AA8D4}" type="presParOf" srcId="{FC165B9F-67C4-43EA-9737-46178434F23A}" destId="{44B1DEDA-7470-4A19-BE2F-F5175138176B}"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921452-304C-4F5F-AF0D-362812D3C20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65DB33E-082C-4026-8703-2B200129C192}">
      <dgm:prSet custT="1"/>
      <dgm:spPr/>
      <dgm:t>
        <a:bodyPr/>
        <a:lstStyle/>
        <a:p>
          <a:r>
            <a:rPr lang="en-US" sz="2800" dirty="0"/>
            <a:t>Comparison between different </a:t>
          </a:r>
          <a:r>
            <a:rPr lang="en-US" altLang="zh-CN" sz="2800" dirty="0"/>
            <a:t>platforms</a:t>
          </a:r>
          <a:endParaRPr lang="en-US" sz="2800" dirty="0"/>
        </a:p>
      </dgm:t>
    </dgm:pt>
    <dgm:pt modelId="{E79741FF-DD17-43CC-A2AF-D234925D732C}" type="parTrans" cxnId="{19B26BB8-5A1F-498B-AA59-C816F9FFA8D2}">
      <dgm:prSet/>
      <dgm:spPr/>
      <dgm:t>
        <a:bodyPr/>
        <a:lstStyle/>
        <a:p>
          <a:endParaRPr lang="en-US" sz="2000"/>
        </a:p>
      </dgm:t>
    </dgm:pt>
    <dgm:pt modelId="{B883E051-780F-4568-9B20-AF178E98C3BD}" type="sibTrans" cxnId="{19B26BB8-5A1F-498B-AA59-C816F9FFA8D2}">
      <dgm:prSet/>
      <dgm:spPr/>
      <dgm:t>
        <a:bodyPr/>
        <a:lstStyle/>
        <a:p>
          <a:endParaRPr lang="en-US" sz="2000"/>
        </a:p>
      </dgm:t>
    </dgm:pt>
    <dgm:pt modelId="{566E106E-D168-4AB8-859D-F953BB22570B}">
      <dgm:prSet custT="1"/>
      <dgm:spPr/>
      <dgm:t>
        <a:bodyPr/>
        <a:lstStyle/>
        <a:p>
          <a:r>
            <a:rPr lang="en-US" sz="2800" dirty="0"/>
            <a:t>Annotation with in-house standards</a:t>
          </a:r>
        </a:p>
      </dgm:t>
    </dgm:pt>
    <dgm:pt modelId="{64B9999C-1FB9-45A8-BEA5-25AD9546C013}" type="parTrans" cxnId="{1F03410E-8CBD-4E7A-94E9-FB56D7B35AED}">
      <dgm:prSet/>
      <dgm:spPr/>
      <dgm:t>
        <a:bodyPr/>
        <a:lstStyle/>
        <a:p>
          <a:endParaRPr lang="en-US" sz="2000"/>
        </a:p>
      </dgm:t>
    </dgm:pt>
    <dgm:pt modelId="{E8CE91D0-CEF9-4F1C-90D6-A03AB4A35EC9}" type="sibTrans" cxnId="{1F03410E-8CBD-4E7A-94E9-FB56D7B35AED}">
      <dgm:prSet/>
      <dgm:spPr/>
      <dgm:t>
        <a:bodyPr/>
        <a:lstStyle/>
        <a:p>
          <a:endParaRPr lang="en-US" sz="2000"/>
        </a:p>
      </dgm:t>
    </dgm:pt>
    <dgm:pt modelId="{BE0B34E5-6910-4978-A5FB-A2DDFB3B19AF}" type="pres">
      <dgm:prSet presAssocID="{44921452-304C-4F5F-AF0D-362812D3C20A}" presName="root" presStyleCnt="0">
        <dgm:presLayoutVars>
          <dgm:dir/>
          <dgm:resizeHandles val="exact"/>
        </dgm:presLayoutVars>
      </dgm:prSet>
      <dgm:spPr/>
    </dgm:pt>
    <dgm:pt modelId="{F98AD823-43C2-42CC-96A4-778196BBF9CF}" type="pres">
      <dgm:prSet presAssocID="{365DB33E-082C-4026-8703-2B200129C192}" presName="compNode" presStyleCnt="0"/>
      <dgm:spPr/>
    </dgm:pt>
    <dgm:pt modelId="{21503823-F315-417C-A57E-60803164DDD4}" type="pres">
      <dgm:prSet presAssocID="{365DB33E-082C-4026-8703-2B200129C192}" presName="bgRect" presStyleLbl="bgShp" presStyleIdx="0" presStyleCnt="2" custLinFactY="20609" custLinFactNeighborX="312" custLinFactNeighborY="100000"/>
      <dgm:spPr/>
    </dgm:pt>
    <dgm:pt modelId="{A07395A5-3707-462E-A5D0-CCDE2F138D21}" type="pres">
      <dgm:prSet presAssocID="{365DB33E-082C-4026-8703-2B200129C192}" presName="iconRect" presStyleLbl="node1" presStyleIdx="0" presStyleCnt="2" custLinFactY="100000" custLinFactNeighborX="-9172" custLinFactNeighborY="11928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1974CFA-FBBB-4DF0-A12E-2652CED3DC19}" type="pres">
      <dgm:prSet presAssocID="{365DB33E-082C-4026-8703-2B200129C192}" presName="spaceRect" presStyleCnt="0"/>
      <dgm:spPr/>
    </dgm:pt>
    <dgm:pt modelId="{1124CE03-0834-4816-B4C5-19F5108801B8}" type="pres">
      <dgm:prSet presAssocID="{365DB33E-082C-4026-8703-2B200129C192}" presName="parTx" presStyleLbl="revTx" presStyleIdx="0" presStyleCnt="2" custLinFactY="20609" custLinFactNeighborX="-1910" custLinFactNeighborY="100000">
        <dgm:presLayoutVars>
          <dgm:chMax val="0"/>
          <dgm:chPref val="0"/>
        </dgm:presLayoutVars>
      </dgm:prSet>
      <dgm:spPr/>
    </dgm:pt>
    <dgm:pt modelId="{4E2364F8-8007-4776-8570-22E826CEA6A8}" type="pres">
      <dgm:prSet presAssocID="{B883E051-780F-4568-9B20-AF178E98C3BD}" presName="sibTrans" presStyleCnt="0"/>
      <dgm:spPr/>
    </dgm:pt>
    <dgm:pt modelId="{69A8FCBF-0825-41A3-B23D-6E465C3E9C26}" type="pres">
      <dgm:prSet presAssocID="{566E106E-D168-4AB8-859D-F953BB22570B}" presName="compNode" presStyleCnt="0"/>
      <dgm:spPr/>
    </dgm:pt>
    <dgm:pt modelId="{662AA42D-CA6F-45B5-B614-9BF4C6C61AFE}" type="pres">
      <dgm:prSet presAssocID="{566E106E-D168-4AB8-859D-F953BB22570B}" presName="bgRect" presStyleLbl="bgShp" presStyleIdx="1" presStyleCnt="2" custLinFactY="-28771" custLinFactNeighborX="-2387" custLinFactNeighborY="-100000"/>
      <dgm:spPr/>
    </dgm:pt>
    <dgm:pt modelId="{BD3F9226-3C79-4638-AFF5-AFAEB7C840FF}" type="pres">
      <dgm:prSet presAssocID="{566E106E-D168-4AB8-859D-F953BB22570B}" presName="iconRect" presStyleLbl="node1" presStyleIdx="1" presStyleCnt="2" custLinFactY="-100000" custLinFactNeighborX="-24615" custLinFactNeighborY="-14502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se"/>
        </a:ext>
      </dgm:extLst>
    </dgm:pt>
    <dgm:pt modelId="{A40803D0-8216-4D35-A3CF-153FCFB62518}" type="pres">
      <dgm:prSet presAssocID="{566E106E-D168-4AB8-859D-F953BB22570B}" presName="spaceRect" presStyleCnt="0"/>
      <dgm:spPr/>
    </dgm:pt>
    <dgm:pt modelId="{D4C95BA1-5FFD-4CB6-AD4A-32C9C5C578FC}" type="pres">
      <dgm:prSet presAssocID="{566E106E-D168-4AB8-859D-F953BB22570B}" presName="parTx" presStyleLbl="revTx" presStyleIdx="1" presStyleCnt="2" custLinFactY="-28771" custLinFactNeighborX="-5341" custLinFactNeighborY="-100000">
        <dgm:presLayoutVars>
          <dgm:chMax val="0"/>
          <dgm:chPref val="0"/>
        </dgm:presLayoutVars>
      </dgm:prSet>
      <dgm:spPr/>
    </dgm:pt>
  </dgm:ptLst>
  <dgm:cxnLst>
    <dgm:cxn modelId="{1F03410E-8CBD-4E7A-94E9-FB56D7B35AED}" srcId="{44921452-304C-4F5F-AF0D-362812D3C20A}" destId="{566E106E-D168-4AB8-859D-F953BB22570B}" srcOrd="1" destOrd="0" parTransId="{64B9999C-1FB9-45A8-BEA5-25AD9546C013}" sibTransId="{E8CE91D0-CEF9-4F1C-90D6-A03AB4A35EC9}"/>
    <dgm:cxn modelId="{D68A5C5E-C9DC-454E-8507-E32FA65F8E4E}" type="presOf" srcId="{44921452-304C-4F5F-AF0D-362812D3C20A}" destId="{BE0B34E5-6910-4978-A5FB-A2DDFB3B19AF}" srcOrd="0" destOrd="0" presId="urn:microsoft.com/office/officeart/2018/2/layout/IconVerticalSolidList"/>
    <dgm:cxn modelId="{039E6D77-B414-402B-BE35-B720AF0F7DF2}" type="presOf" srcId="{566E106E-D168-4AB8-859D-F953BB22570B}" destId="{D4C95BA1-5FFD-4CB6-AD4A-32C9C5C578FC}" srcOrd="0" destOrd="0" presId="urn:microsoft.com/office/officeart/2018/2/layout/IconVerticalSolidList"/>
    <dgm:cxn modelId="{19B26BB8-5A1F-498B-AA59-C816F9FFA8D2}" srcId="{44921452-304C-4F5F-AF0D-362812D3C20A}" destId="{365DB33E-082C-4026-8703-2B200129C192}" srcOrd="0" destOrd="0" parTransId="{E79741FF-DD17-43CC-A2AF-D234925D732C}" sibTransId="{B883E051-780F-4568-9B20-AF178E98C3BD}"/>
    <dgm:cxn modelId="{2B9A3EF7-90B4-41CA-A830-406F5D0C8BCC}" type="presOf" srcId="{365DB33E-082C-4026-8703-2B200129C192}" destId="{1124CE03-0834-4816-B4C5-19F5108801B8}" srcOrd="0" destOrd="0" presId="urn:microsoft.com/office/officeart/2018/2/layout/IconVerticalSolidList"/>
    <dgm:cxn modelId="{F7207360-049E-4E0E-8C3A-3A4CED604885}" type="presParOf" srcId="{BE0B34E5-6910-4978-A5FB-A2DDFB3B19AF}" destId="{F98AD823-43C2-42CC-96A4-778196BBF9CF}" srcOrd="0" destOrd="0" presId="urn:microsoft.com/office/officeart/2018/2/layout/IconVerticalSolidList"/>
    <dgm:cxn modelId="{919BB6E6-3262-4AB2-8089-CBA372258A8E}" type="presParOf" srcId="{F98AD823-43C2-42CC-96A4-778196BBF9CF}" destId="{21503823-F315-417C-A57E-60803164DDD4}" srcOrd="0" destOrd="0" presId="urn:microsoft.com/office/officeart/2018/2/layout/IconVerticalSolidList"/>
    <dgm:cxn modelId="{8CAB700D-5171-4F38-ADE4-FF4A792763EB}" type="presParOf" srcId="{F98AD823-43C2-42CC-96A4-778196BBF9CF}" destId="{A07395A5-3707-462E-A5D0-CCDE2F138D21}" srcOrd="1" destOrd="0" presId="urn:microsoft.com/office/officeart/2018/2/layout/IconVerticalSolidList"/>
    <dgm:cxn modelId="{AE521C1E-B7CE-4536-BD4F-11E62E124923}" type="presParOf" srcId="{F98AD823-43C2-42CC-96A4-778196BBF9CF}" destId="{41974CFA-FBBB-4DF0-A12E-2652CED3DC19}" srcOrd="2" destOrd="0" presId="urn:microsoft.com/office/officeart/2018/2/layout/IconVerticalSolidList"/>
    <dgm:cxn modelId="{F54BA2E8-54F0-4B8A-8BD6-AF2B454A5D75}" type="presParOf" srcId="{F98AD823-43C2-42CC-96A4-778196BBF9CF}" destId="{1124CE03-0834-4816-B4C5-19F5108801B8}" srcOrd="3" destOrd="0" presId="urn:microsoft.com/office/officeart/2018/2/layout/IconVerticalSolidList"/>
    <dgm:cxn modelId="{9AE3FEB8-E72D-4B28-8B7E-CBB27587A07D}" type="presParOf" srcId="{BE0B34E5-6910-4978-A5FB-A2DDFB3B19AF}" destId="{4E2364F8-8007-4776-8570-22E826CEA6A8}" srcOrd="1" destOrd="0" presId="urn:microsoft.com/office/officeart/2018/2/layout/IconVerticalSolidList"/>
    <dgm:cxn modelId="{CA2A2EA3-AB6B-4BC8-8379-336C66DE29FB}" type="presParOf" srcId="{BE0B34E5-6910-4978-A5FB-A2DDFB3B19AF}" destId="{69A8FCBF-0825-41A3-B23D-6E465C3E9C26}" srcOrd="2" destOrd="0" presId="urn:microsoft.com/office/officeart/2018/2/layout/IconVerticalSolidList"/>
    <dgm:cxn modelId="{8A65B6C9-A192-447D-BC20-3FA370F18F01}" type="presParOf" srcId="{69A8FCBF-0825-41A3-B23D-6E465C3E9C26}" destId="{662AA42D-CA6F-45B5-B614-9BF4C6C61AFE}" srcOrd="0" destOrd="0" presId="urn:microsoft.com/office/officeart/2018/2/layout/IconVerticalSolidList"/>
    <dgm:cxn modelId="{5EA12C64-F859-4788-9D56-78AC20F6AB3E}" type="presParOf" srcId="{69A8FCBF-0825-41A3-B23D-6E465C3E9C26}" destId="{BD3F9226-3C79-4638-AFF5-AFAEB7C840FF}" srcOrd="1" destOrd="0" presId="urn:microsoft.com/office/officeart/2018/2/layout/IconVerticalSolidList"/>
    <dgm:cxn modelId="{74E9695A-94F2-4E7F-9087-7D63E0D4B179}" type="presParOf" srcId="{69A8FCBF-0825-41A3-B23D-6E465C3E9C26}" destId="{A40803D0-8216-4D35-A3CF-153FCFB62518}" srcOrd="2" destOrd="0" presId="urn:microsoft.com/office/officeart/2018/2/layout/IconVerticalSolidList"/>
    <dgm:cxn modelId="{19F39E5A-0257-4636-B8D2-70346F07F1E8}" type="presParOf" srcId="{69A8FCBF-0825-41A3-B23D-6E465C3E9C26}" destId="{D4C95BA1-5FFD-4CB6-AD4A-32C9C5C578F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A91566-5419-4B0C-B92B-F72A0B37C99D}" type="doc">
      <dgm:prSet loTypeId="urn:microsoft.com/office/officeart/2005/8/layout/default" loCatId="list" qsTypeId="urn:microsoft.com/office/officeart/2005/8/quickstyle/simple2" qsCatId="simple" csTypeId="urn:microsoft.com/office/officeart/2005/8/colors/accent1_1" csCatId="accent1" phldr="1"/>
      <dgm:spPr/>
      <dgm:t>
        <a:bodyPr/>
        <a:lstStyle/>
        <a:p>
          <a:endParaRPr lang="en-US"/>
        </a:p>
      </dgm:t>
    </dgm:pt>
    <dgm:pt modelId="{67ED8C11-D57A-4414-9B1B-867A9F54FFC1}">
      <dgm:prSet/>
      <dgm:spPr/>
      <dgm:t>
        <a:bodyPr/>
        <a:lstStyle/>
        <a:p>
          <a:r>
            <a:rPr lang="en-US" dirty="0">
              <a:latin typeface="Proxima nova"/>
            </a:rPr>
            <a:t>Statistical analysis</a:t>
          </a:r>
        </a:p>
      </dgm:t>
    </dgm:pt>
    <dgm:pt modelId="{BA5A149C-CE01-4B76-8317-39006E7B0234}" type="parTrans" cxnId="{6CAE4E1E-B4B1-4954-803F-6B020B26E69F}">
      <dgm:prSet/>
      <dgm:spPr/>
      <dgm:t>
        <a:bodyPr/>
        <a:lstStyle/>
        <a:p>
          <a:endParaRPr lang="en-US">
            <a:latin typeface="Proxima nova"/>
          </a:endParaRPr>
        </a:p>
      </dgm:t>
    </dgm:pt>
    <dgm:pt modelId="{B4AAE548-2208-4B0D-BA0B-78A5A2FA5F97}" type="sibTrans" cxnId="{6CAE4E1E-B4B1-4954-803F-6B020B26E69F}">
      <dgm:prSet/>
      <dgm:spPr/>
      <dgm:t>
        <a:bodyPr/>
        <a:lstStyle/>
        <a:p>
          <a:endParaRPr lang="en-US">
            <a:latin typeface="Proxima nova"/>
          </a:endParaRPr>
        </a:p>
      </dgm:t>
    </dgm:pt>
    <dgm:pt modelId="{733373F6-9869-4BEE-9C86-F6B7607ACE02}">
      <dgm:prSet/>
      <dgm:spPr/>
      <dgm:t>
        <a:bodyPr/>
        <a:lstStyle/>
        <a:p>
          <a:r>
            <a:rPr lang="en-US" dirty="0">
              <a:latin typeface="Proxima nova"/>
            </a:rPr>
            <a:t>Clustering analysis</a:t>
          </a:r>
        </a:p>
      </dgm:t>
    </dgm:pt>
    <dgm:pt modelId="{26C690A5-BEC4-4797-A861-B04D7D89CFEC}" type="parTrans" cxnId="{918AAE0C-08C4-45E3-BC01-EC67D8CF50BD}">
      <dgm:prSet/>
      <dgm:spPr/>
      <dgm:t>
        <a:bodyPr/>
        <a:lstStyle/>
        <a:p>
          <a:endParaRPr lang="en-US">
            <a:latin typeface="Proxima nova"/>
          </a:endParaRPr>
        </a:p>
      </dgm:t>
    </dgm:pt>
    <dgm:pt modelId="{1FB3B55A-6AF6-4108-A2EA-F80FF543ED7B}" type="sibTrans" cxnId="{918AAE0C-08C4-45E3-BC01-EC67D8CF50BD}">
      <dgm:prSet/>
      <dgm:spPr/>
      <dgm:t>
        <a:bodyPr/>
        <a:lstStyle/>
        <a:p>
          <a:endParaRPr lang="en-US">
            <a:latin typeface="Proxima nova"/>
          </a:endParaRPr>
        </a:p>
      </dgm:t>
    </dgm:pt>
    <dgm:pt modelId="{701C94B3-8DC8-42FA-B8AA-2EBFF1F5072D}">
      <dgm:prSet/>
      <dgm:spPr/>
      <dgm:t>
        <a:bodyPr/>
        <a:lstStyle/>
        <a:p>
          <a:r>
            <a:rPr lang="en-US" altLang="zh-CN" dirty="0">
              <a:latin typeface="Proxima nova"/>
            </a:rPr>
            <a:t>Quantitative source apportionment</a:t>
          </a:r>
          <a:endParaRPr lang="en-US" dirty="0">
            <a:latin typeface="Proxima nova"/>
          </a:endParaRPr>
        </a:p>
      </dgm:t>
    </dgm:pt>
    <dgm:pt modelId="{68C1CB9A-5F1D-45BB-B548-DBCA19A95A05}" type="parTrans" cxnId="{B3854C5D-61CF-429E-8A2E-17E026BFAA3E}">
      <dgm:prSet/>
      <dgm:spPr/>
      <dgm:t>
        <a:bodyPr/>
        <a:lstStyle/>
        <a:p>
          <a:endParaRPr lang="en-US">
            <a:latin typeface="Proxima nova"/>
          </a:endParaRPr>
        </a:p>
      </dgm:t>
    </dgm:pt>
    <dgm:pt modelId="{7AC12FF3-F5A1-4527-9A1A-52D837E17719}" type="sibTrans" cxnId="{B3854C5D-61CF-429E-8A2E-17E026BFAA3E}">
      <dgm:prSet/>
      <dgm:spPr/>
      <dgm:t>
        <a:bodyPr/>
        <a:lstStyle/>
        <a:p>
          <a:endParaRPr lang="en-US">
            <a:latin typeface="Proxima nova"/>
          </a:endParaRPr>
        </a:p>
      </dgm:t>
    </dgm:pt>
    <dgm:pt modelId="{3FBD116F-31AA-4D71-9A06-116200537008}" type="pres">
      <dgm:prSet presAssocID="{4AA91566-5419-4B0C-B92B-F72A0B37C99D}" presName="diagram" presStyleCnt="0">
        <dgm:presLayoutVars>
          <dgm:dir/>
          <dgm:resizeHandles val="exact"/>
        </dgm:presLayoutVars>
      </dgm:prSet>
      <dgm:spPr/>
    </dgm:pt>
    <dgm:pt modelId="{52131262-281F-457E-AD09-134DF21C75C4}" type="pres">
      <dgm:prSet presAssocID="{67ED8C11-D57A-4414-9B1B-867A9F54FFC1}" presName="node" presStyleLbl="node1" presStyleIdx="0" presStyleCnt="3">
        <dgm:presLayoutVars>
          <dgm:bulletEnabled val="1"/>
        </dgm:presLayoutVars>
      </dgm:prSet>
      <dgm:spPr/>
    </dgm:pt>
    <dgm:pt modelId="{D5C7B48C-53EC-432C-9C80-22C730D3B34F}" type="pres">
      <dgm:prSet presAssocID="{B4AAE548-2208-4B0D-BA0B-78A5A2FA5F97}" presName="sibTrans" presStyleCnt="0"/>
      <dgm:spPr/>
    </dgm:pt>
    <dgm:pt modelId="{A379949F-B8D3-4E13-AF9E-B89FE27D3411}" type="pres">
      <dgm:prSet presAssocID="{733373F6-9869-4BEE-9C86-F6B7607ACE02}" presName="node" presStyleLbl="node1" presStyleIdx="1" presStyleCnt="3">
        <dgm:presLayoutVars>
          <dgm:bulletEnabled val="1"/>
        </dgm:presLayoutVars>
      </dgm:prSet>
      <dgm:spPr/>
    </dgm:pt>
    <dgm:pt modelId="{EF348969-0192-456E-8B90-D5EAA60545F9}" type="pres">
      <dgm:prSet presAssocID="{1FB3B55A-6AF6-4108-A2EA-F80FF543ED7B}" presName="sibTrans" presStyleCnt="0"/>
      <dgm:spPr/>
    </dgm:pt>
    <dgm:pt modelId="{B545DACA-C45D-4228-AC5B-F7F493A145B1}" type="pres">
      <dgm:prSet presAssocID="{701C94B3-8DC8-42FA-B8AA-2EBFF1F5072D}" presName="node" presStyleLbl="node1" presStyleIdx="2" presStyleCnt="3">
        <dgm:presLayoutVars>
          <dgm:bulletEnabled val="1"/>
        </dgm:presLayoutVars>
      </dgm:prSet>
      <dgm:spPr/>
    </dgm:pt>
  </dgm:ptLst>
  <dgm:cxnLst>
    <dgm:cxn modelId="{1BED4F04-3851-471A-B353-112CFE89D0BB}" type="presOf" srcId="{4AA91566-5419-4B0C-B92B-F72A0B37C99D}" destId="{3FBD116F-31AA-4D71-9A06-116200537008}" srcOrd="0" destOrd="0" presId="urn:microsoft.com/office/officeart/2005/8/layout/default"/>
    <dgm:cxn modelId="{918AAE0C-08C4-45E3-BC01-EC67D8CF50BD}" srcId="{4AA91566-5419-4B0C-B92B-F72A0B37C99D}" destId="{733373F6-9869-4BEE-9C86-F6B7607ACE02}" srcOrd="1" destOrd="0" parTransId="{26C690A5-BEC4-4797-A861-B04D7D89CFEC}" sibTransId="{1FB3B55A-6AF6-4108-A2EA-F80FF543ED7B}"/>
    <dgm:cxn modelId="{6CAE4E1E-B4B1-4954-803F-6B020B26E69F}" srcId="{4AA91566-5419-4B0C-B92B-F72A0B37C99D}" destId="{67ED8C11-D57A-4414-9B1B-867A9F54FFC1}" srcOrd="0" destOrd="0" parTransId="{BA5A149C-CE01-4B76-8317-39006E7B0234}" sibTransId="{B4AAE548-2208-4B0D-BA0B-78A5A2FA5F97}"/>
    <dgm:cxn modelId="{90E71040-3DCF-4131-8C3D-D39D0F726022}" type="presOf" srcId="{701C94B3-8DC8-42FA-B8AA-2EBFF1F5072D}" destId="{B545DACA-C45D-4228-AC5B-F7F493A145B1}" srcOrd="0" destOrd="0" presId="urn:microsoft.com/office/officeart/2005/8/layout/default"/>
    <dgm:cxn modelId="{B3854C5D-61CF-429E-8A2E-17E026BFAA3E}" srcId="{4AA91566-5419-4B0C-B92B-F72A0B37C99D}" destId="{701C94B3-8DC8-42FA-B8AA-2EBFF1F5072D}" srcOrd="2" destOrd="0" parTransId="{68C1CB9A-5F1D-45BB-B548-DBCA19A95A05}" sibTransId="{7AC12FF3-F5A1-4527-9A1A-52D837E17719}"/>
    <dgm:cxn modelId="{AF811DB4-8593-4D96-B2AE-C8BAC0E6BD07}" type="presOf" srcId="{67ED8C11-D57A-4414-9B1B-867A9F54FFC1}" destId="{52131262-281F-457E-AD09-134DF21C75C4}" srcOrd="0" destOrd="0" presId="urn:microsoft.com/office/officeart/2005/8/layout/default"/>
    <dgm:cxn modelId="{928419F8-61B4-48E5-8FB8-5911F19BF550}" type="presOf" srcId="{733373F6-9869-4BEE-9C86-F6B7607ACE02}" destId="{A379949F-B8D3-4E13-AF9E-B89FE27D3411}" srcOrd="0" destOrd="0" presId="urn:microsoft.com/office/officeart/2005/8/layout/default"/>
    <dgm:cxn modelId="{52B22B2B-C573-4F02-A652-1D98DEC87347}" type="presParOf" srcId="{3FBD116F-31AA-4D71-9A06-116200537008}" destId="{52131262-281F-457E-AD09-134DF21C75C4}" srcOrd="0" destOrd="0" presId="urn:microsoft.com/office/officeart/2005/8/layout/default"/>
    <dgm:cxn modelId="{52E073B7-12AE-488A-9BD6-D50018DCB30C}" type="presParOf" srcId="{3FBD116F-31AA-4D71-9A06-116200537008}" destId="{D5C7B48C-53EC-432C-9C80-22C730D3B34F}" srcOrd="1" destOrd="0" presId="urn:microsoft.com/office/officeart/2005/8/layout/default"/>
    <dgm:cxn modelId="{7D9F89E7-2176-42A7-B84C-39F2DC89D124}" type="presParOf" srcId="{3FBD116F-31AA-4D71-9A06-116200537008}" destId="{A379949F-B8D3-4E13-AF9E-B89FE27D3411}" srcOrd="2" destOrd="0" presId="urn:microsoft.com/office/officeart/2005/8/layout/default"/>
    <dgm:cxn modelId="{3F942698-FED6-4B27-90BD-4EDA76D2B245}" type="presParOf" srcId="{3FBD116F-31AA-4D71-9A06-116200537008}" destId="{EF348969-0192-456E-8B90-D5EAA60545F9}" srcOrd="3" destOrd="0" presId="urn:microsoft.com/office/officeart/2005/8/layout/default"/>
    <dgm:cxn modelId="{E9CE5D45-AD44-4168-8658-6753621312D2}" type="presParOf" srcId="{3FBD116F-31AA-4D71-9A06-116200537008}" destId="{B545DACA-C45D-4228-AC5B-F7F493A145B1}"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9F9953-EE11-4AB2-8D43-FEF46DA3A349}"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50D10DF-4334-4872-8A27-85A87CDDC498}">
      <dgm:prSet/>
      <dgm:spPr/>
      <dgm:t>
        <a:bodyPr/>
        <a:lstStyle/>
        <a:p>
          <a:r>
            <a:rPr lang="en-US" dirty="0"/>
            <a:t>PCA/T-SNE</a:t>
          </a:r>
        </a:p>
      </dgm:t>
    </dgm:pt>
    <dgm:pt modelId="{2CFB34F5-5A9E-44F8-8B8E-0E98BF9D9F16}" type="parTrans" cxnId="{A5808981-6864-4BA0-97FB-DEE6B4C011AB}">
      <dgm:prSet/>
      <dgm:spPr/>
      <dgm:t>
        <a:bodyPr/>
        <a:lstStyle/>
        <a:p>
          <a:endParaRPr lang="en-US"/>
        </a:p>
      </dgm:t>
    </dgm:pt>
    <dgm:pt modelId="{357FDCF9-0204-4BA1-9B0F-08774BAD4208}" type="sibTrans" cxnId="{A5808981-6864-4BA0-97FB-DEE6B4C011AB}">
      <dgm:prSet/>
      <dgm:spPr/>
      <dgm:t>
        <a:bodyPr/>
        <a:lstStyle/>
        <a:p>
          <a:endParaRPr lang="en-US"/>
        </a:p>
      </dgm:t>
    </dgm:pt>
    <dgm:pt modelId="{F9C6B735-2FBA-4046-A2A3-D9EBA03EDE1F}">
      <dgm:prSet/>
      <dgm:spPr/>
      <dgm:t>
        <a:bodyPr/>
        <a:lstStyle/>
        <a:p>
          <a:r>
            <a:rPr lang="en-US" dirty="0"/>
            <a:t>Hypothesis</a:t>
          </a:r>
        </a:p>
        <a:p>
          <a:r>
            <a:rPr lang="en-US" dirty="0"/>
            <a:t>testing</a:t>
          </a:r>
        </a:p>
      </dgm:t>
    </dgm:pt>
    <dgm:pt modelId="{14667535-63B9-46E5-8B98-06C02ACC29D3}" type="parTrans" cxnId="{C5704749-4D22-4396-9CDF-F5B89BF19146}">
      <dgm:prSet/>
      <dgm:spPr/>
      <dgm:t>
        <a:bodyPr/>
        <a:lstStyle/>
        <a:p>
          <a:endParaRPr lang="en-US"/>
        </a:p>
      </dgm:t>
    </dgm:pt>
    <dgm:pt modelId="{0ECE5C9C-D1AB-40C7-B119-DB6C46032B5F}" type="sibTrans" cxnId="{C5704749-4D22-4396-9CDF-F5B89BF19146}">
      <dgm:prSet/>
      <dgm:spPr/>
      <dgm:t>
        <a:bodyPr/>
        <a:lstStyle/>
        <a:p>
          <a:endParaRPr lang="en-US"/>
        </a:p>
      </dgm:t>
    </dgm:pt>
    <dgm:pt modelId="{C2D379AD-41BA-46B9-AC3B-D8D4E82D2D53}">
      <dgm:prSet/>
      <dgm:spPr/>
      <dgm:t>
        <a:bodyPr/>
        <a:lstStyle/>
        <a:p>
          <a:r>
            <a:rPr lang="en-US" dirty="0"/>
            <a:t>Volcano plot</a:t>
          </a:r>
        </a:p>
      </dgm:t>
    </dgm:pt>
    <dgm:pt modelId="{5450D1DA-98D3-492B-86FD-13561214D28B}" type="parTrans" cxnId="{858D5242-642F-413A-B0D5-388F143D1787}">
      <dgm:prSet/>
      <dgm:spPr/>
      <dgm:t>
        <a:bodyPr/>
        <a:lstStyle/>
        <a:p>
          <a:endParaRPr lang="en-US"/>
        </a:p>
      </dgm:t>
    </dgm:pt>
    <dgm:pt modelId="{C5696E0B-8620-4751-A982-BF86AFD7333D}" type="sibTrans" cxnId="{858D5242-642F-413A-B0D5-388F143D1787}">
      <dgm:prSet/>
      <dgm:spPr/>
      <dgm:t>
        <a:bodyPr/>
        <a:lstStyle/>
        <a:p>
          <a:endParaRPr lang="en-US"/>
        </a:p>
      </dgm:t>
    </dgm:pt>
    <dgm:pt modelId="{1BFFEC19-F0F6-4AE4-8E5E-DAFE9901475E}">
      <dgm:prSet/>
      <dgm:spPr/>
      <dgm:t>
        <a:bodyPr/>
        <a:lstStyle/>
        <a:p>
          <a:r>
            <a:rPr lang="en-US" dirty="0"/>
            <a:t>Similarity comparison</a:t>
          </a:r>
        </a:p>
      </dgm:t>
    </dgm:pt>
    <dgm:pt modelId="{A86A959A-29B1-4CA3-AD19-5464B48B764E}" type="parTrans" cxnId="{6C2246EC-2EDB-42CF-8323-A36BFA77F76F}">
      <dgm:prSet/>
      <dgm:spPr/>
      <dgm:t>
        <a:bodyPr/>
        <a:lstStyle/>
        <a:p>
          <a:endParaRPr lang="en-US"/>
        </a:p>
      </dgm:t>
    </dgm:pt>
    <dgm:pt modelId="{1C938EE5-C4AC-4FF7-8AE1-BB6BB84B208B}" type="sibTrans" cxnId="{6C2246EC-2EDB-42CF-8323-A36BFA77F76F}">
      <dgm:prSet/>
      <dgm:spPr/>
      <dgm:t>
        <a:bodyPr/>
        <a:lstStyle/>
        <a:p>
          <a:endParaRPr lang="en-US"/>
        </a:p>
      </dgm:t>
    </dgm:pt>
    <dgm:pt modelId="{5C9B3B86-F7D8-44DA-9002-843968E888FF}">
      <dgm:prSet/>
      <dgm:spPr/>
      <dgm:t>
        <a:bodyPr/>
        <a:lstStyle/>
        <a:p>
          <a:r>
            <a:rPr lang="en-US" dirty="0"/>
            <a:t>Etc.</a:t>
          </a:r>
        </a:p>
      </dgm:t>
    </dgm:pt>
    <dgm:pt modelId="{BA9FEEA8-7AE4-41BA-B41C-95A010F5470A}" type="parTrans" cxnId="{9FF59DBB-6D27-4E55-8EC3-68584B26785E}">
      <dgm:prSet/>
      <dgm:spPr/>
      <dgm:t>
        <a:bodyPr/>
        <a:lstStyle/>
        <a:p>
          <a:endParaRPr lang="en-US"/>
        </a:p>
      </dgm:t>
    </dgm:pt>
    <dgm:pt modelId="{1DBEA8F2-EFD3-4BFF-8E8E-B23D639FA015}" type="sibTrans" cxnId="{9FF59DBB-6D27-4E55-8EC3-68584B26785E}">
      <dgm:prSet/>
      <dgm:spPr/>
      <dgm:t>
        <a:bodyPr/>
        <a:lstStyle/>
        <a:p>
          <a:endParaRPr lang="en-US"/>
        </a:p>
      </dgm:t>
    </dgm:pt>
    <dgm:pt modelId="{6C7E2BD6-1313-4A88-BEC9-999EE9E4B4E1}" type="pres">
      <dgm:prSet presAssocID="{F39F9953-EE11-4AB2-8D43-FEF46DA3A349}" presName="root" presStyleCnt="0">
        <dgm:presLayoutVars>
          <dgm:dir/>
          <dgm:resizeHandles val="exact"/>
        </dgm:presLayoutVars>
      </dgm:prSet>
      <dgm:spPr/>
    </dgm:pt>
    <dgm:pt modelId="{0AEDBE6C-EE7D-4954-9B52-CBF46E8CAEE9}" type="pres">
      <dgm:prSet presAssocID="{350D10DF-4334-4872-8A27-85A87CDDC498}" presName="compNode" presStyleCnt="0"/>
      <dgm:spPr/>
    </dgm:pt>
    <dgm:pt modelId="{DF61323C-6D63-4B01-9B3B-6CFC32E41653}" type="pres">
      <dgm:prSet presAssocID="{350D10DF-4334-4872-8A27-85A87CDDC49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304F9F46-05EC-4BA8-BDDB-9D36442DB18D}" type="pres">
      <dgm:prSet presAssocID="{350D10DF-4334-4872-8A27-85A87CDDC498}" presName="spaceRect" presStyleCnt="0"/>
      <dgm:spPr/>
    </dgm:pt>
    <dgm:pt modelId="{8F097B20-A244-4D02-BF8D-17056DBB7D23}" type="pres">
      <dgm:prSet presAssocID="{350D10DF-4334-4872-8A27-85A87CDDC498}" presName="textRect" presStyleLbl="revTx" presStyleIdx="0" presStyleCnt="5">
        <dgm:presLayoutVars>
          <dgm:chMax val="1"/>
          <dgm:chPref val="1"/>
        </dgm:presLayoutVars>
      </dgm:prSet>
      <dgm:spPr/>
    </dgm:pt>
    <dgm:pt modelId="{9994E222-DB7D-42B7-964B-0FAD523CBF15}" type="pres">
      <dgm:prSet presAssocID="{357FDCF9-0204-4BA1-9B0F-08774BAD4208}" presName="sibTrans" presStyleCnt="0"/>
      <dgm:spPr/>
    </dgm:pt>
    <dgm:pt modelId="{38137D48-F824-4900-8921-8FD7638B8AE2}" type="pres">
      <dgm:prSet presAssocID="{F9C6B735-2FBA-4046-A2A3-D9EBA03EDE1F}" presName="compNode" presStyleCnt="0"/>
      <dgm:spPr/>
    </dgm:pt>
    <dgm:pt modelId="{5A96585A-45B3-4F17-A250-A130278DC37C}" type="pres">
      <dgm:prSet presAssocID="{F9C6B735-2FBA-4046-A2A3-D9EBA03EDE1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inary with solid fill"/>
        </a:ext>
      </dgm:extLst>
    </dgm:pt>
    <dgm:pt modelId="{50566034-6447-4958-BD77-46D7501A4002}" type="pres">
      <dgm:prSet presAssocID="{F9C6B735-2FBA-4046-A2A3-D9EBA03EDE1F}" presName="spaceRect" presStyleCnt="0"/>
      <dgm:spPr/>
    </dgm:pt>
    <dgm:pt modelId="{B06AAC77-F418-4453-A7FA-2CBE086D5CE2}" type="pres">
      <dgm:prSet presAssocID="{F9C6B735-2FBA-4046-A2A3-D9EBA03EDE1F}" presName="textRect" presStyleLbl="revTx" presStyleIdx="1" presStyleCnt="5">
        <dgm:presLayoutVars>
          <dgm:chMax val="1"/>
          <dgm:chPref val="1"/>
        </dgm:presLayoutVars>
      </dgm:prSet>
      <dgm:spPr/>
    </dgm:pt>
    <dgm:pt modelId="{8F406646-F77A-4EE2-AF9E-FEB1E40041C9}" type="pres">
      <dgm:prSet presAssocID="{0ECE5C9C-D1AB-40C7-B119-DB6C46032B5F}" presName="sibTrans" presStyleCnt="0"/>
      <dgm:spPr/>
    </dgm:pt>
    <dgm:pt modelId="{B2ABC8A4-0911-4F88-8FFB-B544E425E6E1}" type="pres">
      <dgm:prSet presAssocID="{C2D379AD-41BA-46B9-AC3B-D8D4E82D2D53}" presName="compNode" presStyleCnt="0"/>
      <dgm:spPr/>
    </dgm:pt>
    <dgm:pt modelId="{3444AD42-B559-47ED-9670-1C70CEF7FBB3}" type="pres">
      <dgm:prSet presAssocID="{C2D379AD-41BA-46B9-AC3B-D8D4E82D2D5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ntains"/>
        </a:ext>
      </dgm:extLst>
    </dgm:pt>
    <dgm:pt modelId="{1F1CC27D-EF34-4176-ADBF-43EF4771B91D}" type="pres">
      <dgm:prSet presAssocID="{C2D379AD-41BA-46B9-AC3B-D8D4E82D2D53}" presName="spaceRect" presStyleCnt="0"/>
      <dgm:spPr/>
    </dgm:pt>
    <dgm:pt modelId="{CF87668F-F906-49A5-88DE-7FC552688737}" type="pres">
      <dgm:prSet presAssocID="{C2D379AD-41BA-46B9-AC3B-D8D4E82D2D53}" presName="textRect" presStyleLbl="revTx" presStyleIdx="2" presStyleCnt="5">
        <dgm:presLayoutVars>
          <dgm:chMax val="1"/>
          <dgm:chPref val="1"/>
        </dgm:presLayoutVars>
      </dgm:prSet>
      <dgm:spPr/>
    </dgm:pt>
    <dgm:pt modelId="{A80983AB-6DD6-4184-8FDE-643FF4FDBDA0}" type="pres">
      <dgm:prSet presAssocID="{C5696E0B-8620-4751-A982-BF86AFD7333D}" presName="sibTrans" presStyleCnt="0"/>
      <dgm:spPr/>
    </dgm:pt>
    <dgm:pt modelId="{A94828EB-4769-425F-872F-C0DE0732B6A5}" type="pres">
      <dgm:prSet presAssocID="{1BFFEC19-F0F6-4AE4-8E5E-DAFE9901475E}" presName="compNode" presStyleCnt="0"/>
      <dgm:spPr/>
    </dgm:pt>
    <dgm:pt modelId="{AF1E9812-6E05-4C65-9005-BDFF492F575A}" type="pres">
      <dgm:prSet presAssocID="{1BFFEC19-F0F6-4AE4-8E5E-DAFE9901475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4470A241-FF49-426E-83F3-C00FF7F53235}" type="pres">
      <dgm:prSet presAssocID="{1BFFEC19-F0F6-4AE4-8E5E-DAFE9901475E}" presName="spaceRect" presStyleCnt="0"/>
      <dgm:spPr/>
    </dgm:pt>
    <dgm:pt modelId="{9E636077-4A93-4DFA-A486-507F31B96580}" type="pres">
      <dgm:prSet presAssocID="{1BFFEC19-F0F6-4AE4-8E5E-DAFE9901475E}" presName="textRect" presStyleLbl="revTx" presStyleIdx="3" presStyleCnt="5">
        <dgm:presLayoutVars>
          <dgm:chMax val="1"/>
          <dgm:chPref val="1"/>
        </dgm:presLayoutVars>
      </dgm:prSet>
      <dgm:spPr/>
    </dgm:pt>
    <dgm:pt modelId="{F7D39A41-58E7-4EFA-8742-84D17A89E222}" type="pres">
      <dgm:prSet presAssocID="{1C938EE5-C4AC-4FF7-8AE1-BB6BB84B208B}" presName="sibTrans" presStyleCnt="0"/>
      <dgm:spPr/>
    </dgm:pt>
    <dgm:pt modelId="{21D88AD2-4D9F-40FC-A458-1A9B2D7D8823}" type="pres">
      <dgm:prSet presAssocID="{5C9B3B86-F7D8-44DA-9002-843968E888FF}" presName="compNode" presStyleCnt="0"/>
      <dgm:spPr/>
    </dgm:pt>
    <dgm:pt modelId="{3310E0D3-4C92-49AA-99D7-22ED0987B880}" type="pres">
      <dgm:prSet presAssocID="{5C9B3B86-F7D8-44DA-9002-843968E888F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Atom with solid fill"/>
        </a:ext>
      </dgm:extLst>
    </dgm:pt>
    <dgm:pt modelId="{6B317315-A4FD-4D3C-8447-AE9051D527D2}" type="pres">
      <dgm:prSet presAssocID="{5C9B3B86-F7D8-44DA-9002-843968E888FF}" presName="spaceRect" presStyleCnt="0"/>
      <dgm:spPr/>
    </dgm:pt>
    <dgm:pt modelId="{1AB13018-1AEB-46EF-B3F0-B610F385C515}" type="pres">
      <dgm:prSet presAssocID="{5C9B3B86-F7D8-44DA-9002-843968E888FF}" presName="textRect" presStyleLbl="revTx" presStyleIdx="4" presStyleCnt="5">
        <dgm:presLayoutVars>
          <dgm:chMax val="1"/>
          <dgm:chPref val="1"/>
        </dgm:presLayoutVars>
      </dgm:prSet>
      <dgm:spPr/>
    </dgm:pt>
  </dgm:ptLst>
  <dgm:cxnLst>
    <dgm:cxn modelId="{B6BE1F0A-F7E2-4D87-BC20-91BAD68AFB28}" type="presOf" srcId="{F39F9953-EE11-4AB2-8D43-FEF46DA3A349}" destId="{6C7E2BD6-1313-4A88-BEC9-999EE9E4B4E1}" srcOrd="0" destOrd="0" presId="urn:microsoft.com/office/officeart/2018/2/layout/IconLabelList"/>
    <dgm:cxn modelId="{7190701E-B612-4710-9D1C-FACCE453E803}" type="presOf" srcId="{5C9B3B86-F7D8-44DA-9002-843968E888FF}" destId="{1AB13018-1AEB-46EF-B3F0-B610F385C515}" srcOrd="0" destOrd="0" presId="urn:microsoft.com/office/officeart/2018/2/layout/IconLabelList"/>
    <dgm:cxn modelId="{858D5242-642F-413A-B0D5-388F143D1787}" srcId="{F39F9953-EE11-4AB2-8D43-FEF46DA3A349}" destId="{C2D379AD-41BA-46B9-AC3B-D8D4E82D2D53}" srcOrd="2" destOrd="0" parTransId="{5450D1DA-98D3-492B-86FD-13561214D28B}" sibTransId="{C5696E0B-8620-4751-A982-BF86AFD7333D}"/>
    <dgm:cxn modelId="{C5704749-4D22-4396-9CDF-F5B89BF19146}" srcId="{F39F9953-EE11-4AB2-8D43-FEF46DA3A349}" destId="{F9C6B735-2FBA-4046-A2A3-D9EBA03EDE1F}" srcOrd="1" destOrd="0" parTransId="{14667535-63B9-46E5-8B98-06C02ACC29D3}" sibTransId="{0ECE5C9C-D1AB-40C7-B119-DB6C46032B5F}"/>
    <dgm:cxn modelId="{67DD494B-B6C0-4C9A-BBF5-BA5AACB8C584}" type="presOf" srcId="{F9C6B735-2FBA-4046-A2A3-D9EBA03EDE1F}" destId="{B06AAC77-F418-4453-A7FA-2CBE086D5CE2}" srcOrd="0" destOrd="0" presId="urn:microsoft.com/office/officeart/2018/2/layout/IconLabelList"/>
    <dgm:cxn modelId="{D75BFA77-3F14-4624-84A1-3465C56604AB}" type="presOf" srcId="{C2D379AD-41BA-46B9-AC3B-D8D4E82D2D53}" destId="{CF87668F-F906-49A5-88DE-7FC552688737}" srcOrd="0" destOrd="0" presId="urn:microsoft.com/office/officeart/2018/2/layout/IconLabelList"/>
    <dgm:cxn modelId="{A5808981-6864-4BA0-97FB-DEE6B4C011AB}" srcId="{F39F9953-EE11-4AB2-8D43-FEF46DA3A349}" destId="{350D10DF-4334-4872-8A27-85A87CDDC498}" srcOrd="0" destOrd="0" parTransId="{2CFB34F5-5A9E-44F8-8B8E-0E98BF9D9F16}" sibTransId="{357FDCF9-0204-4BA1-9B0F-08774BAD4208}"/>
    <dgm:cxn modelId="{D826B99D-294D-46B0-9A39-1AA9C2FBD055}" type="presOf" srcId="{350D10DF-4334-4872-8A27-85A87CDDC498}" destId="{8F097B20-A244-4D02-BF8D-17056DBB7D23}" srcOrd="0" destOrd="0" presId="urn:microsoft.com/office/officeart/2018/2/layout/IconLabelList"/>
    <dgm:cxn modelId="{9FF59DBB-6D27-4E55-8EC3-68584B26785E}" srcId="{F39F9953-EE11-4AB2-8D43-FEF46DA3A349}" destId="{5C9B3B86-F7D8-44DA-9002-843968E888FF}" srcOrd="4" destOrd="0" parTransId="{BA9FEEA8-7AE4-41BA-B41C-95A010F5470A}" sibTransId="{1DBEA8F2-EFD3-4BFF-8E8E-B23D639FA015}"/>
    <dgm:cxn modelId="{6C2246EC-2EDB-42CF-8323-A36BFA77F76F}" srcId="{F39F9953-EE11-4AB2-8D43-FEF46DA3A349}" destId="{1BFFEC19-F0F6-4AE4-8E5E-DAFE9901475E}" srcOrd="3" destOrd="0" parTransId="{A86A959A-29B1-4CA3-AD19-5464B48B764E}" sibTransId="{1C938EE5-C4AC-4FF7-8AE1-BB6BB84B208B}"/>
    <dgm:cxn modelId="{AAE2A5ED-E7EA-47F5-97AB-A59DCCA1D159}" type="presOf" srcId="{1BFFEC19-F0F6-4AE4-8E5E-DAFE9901475E}" destId="{9E636077-4A93-4DFA-A486-507F31B96580}" srcOrd="0" destOrd="0" presId="urn:microsoft.com/office/officeart/2018/2/layout/IconLabelList"/>
    <dgm:cxn modelId="{4C3115EC-3FE7-4A88-B850-972CA3719728}" type="presParOf" srcId="{6C7E2BD6-1313-4A88-BEC9-999EE9E4B4E1}" destId="{0AEDBE6C-EE7D-4954-9B52-CBF46E8CAEE9}" srcOrd="0" destOrd="0" presId="urn:microsoft.com/office/officeart/2018/2/layout/IconLabelList"/>
    <dgm:cxn modelId="{36678F2E-C580-4F7F-A604-BF40DAE8B082}" type="presParOf" srcId="{0AEDBE6C-EE7D-4954-9B52-CBF46E8CAEE9}" destId="{DF61323C-6D63-4B01-9B3B-6CFC32E41653}" srcOrd="0" destOrd="0" presId="urn:microsoft.com/office/officeart/2018/2/layout/IconLabelList"/>
    <dgm:cxn modelId="{5C03C131-6F2C-4114-8ADF-719EFEA5C28D}" type="presParOf" srcId="{0AEDBE6C-EE7D-4954-9B52-CBF46E8CAEE9}" destId="{304F9F46-05EC-4BA8-BDDB-9D36442DB18D}" srcOrd="1" destOrd="0" presId="urn:microsoft.com/office/officeart/2018/2/layout/IconLabelList"/>
    <dgm:cxn modelId="{B32BB798-BF8A-4883-B374-8E837EF24BFE}" type="presParOf" srcId="{0AEDBE6C-EE7D-4954-9B52-CBF46E8CAEE9}" destId="{8F097B20-A244-4D02-BF8D-17056DBB7D23}" srcOrd="2" destOrd="0" presId="urn:microsoft.com/office/officeart/2018/2/layout/IconLabelList"/>
    <dgm:cxn modelId="{36BCDD67-6E0F-4DFA-9B9C-843A23453239}" type="presParOf" srcId="{6C7E2BD6-1313-4A88-BEC9-999EE9E4B4E1}" destId="{9994E222-DB7D-42B7-964B-0FAD523CBF15}" srcOrd="1" destOrd="0" presId="urn:microsoft.com/office/officeart/2018/2/layout/IconLabelList"/>
    <dgm:cxn modelId="{E5E7465A-8E0F-400A-A18D-D87FA39DD815}" type="presParOf" srcId="{6C7E2BD6-1313-4A88-BEC9-999EE9E4B4E1}" destId="{38137D48-F824-4900-8921-8FD7638B8AE2}" srcOrd="2" destOrd="0" presId="urn:microsoft.com/office/officeart/2018/2/layout/IconLabelList"/>
    <dgm:cxn modelId="{C4BB4A5B-D4B0-4543-9CF0-DF0814223B69}" type="presParOf" srcId="{38137D48-F824-4900-8921-8FD7638B8AE2}" destId="{5A96585A-45B3-4F17-A250-A130278DC37C}" srcOrd="0" destOrd="0" presId="urn:microsoft.com/office/officeart/2018/2/layout/IconLabelList"/>
    <dgm:cxn modelId="{D74FD912-7E85-425B-8FD1-5476A4F4BE01}" type="presParOf" srcId="{38137D48-F824-4900-8921-8FD7638B8AE2}" destId="{50566034-6447-4958-BD77-46D7501A4002}" srcOrd="1" destOrd="0" presId="urn:microsoft.com/office/officeart/2018/2/layout/IconLabelList"/>
    <dgm:cxn modelId="{62993D5A-6EBE-4A3F-BDEF-AA0EE132216D}" type="presParOf" srcId="{38137D48-F824-4900-8921-8FD7638B8AE2}" destId="{B06AAC77-F418-4453-A7FA-2CBE086D5CE2}" srcOrd="2" destOrd="0" presId="urn:microsoft.com/office/officeart/2018/2/layout/IconLabelList"/>
    <dgm:cxn modelId="{C3B5CB66-3795-4461-9ED7-6D6504691679}" type="presParOf" srcId="{6C7E2BD6-1313-4A88-BEC9-999EE9E4B4E1}" destId="{8F406646-F77A-4EE2-AF9E-FEB1E40041C9}" srcOrd="3" destOrd="0" presId="urn:microsoft.com/office/officeart/2018/2/layout/IconLabelList"/>
    <dgm:cxn modelId="{93D2F0DD-73FA-44CA-8BC5-5A166A188FF2}" type="presParOf" srcId="{6C7E2BD6-1313-4A88-BEC9-999EE9E4B4E1}" destId="{B2ABC8A4-0911-4F88-8FFB-B544E425E6E1}" srcOrd="4" destOrd="0" presId="urn:microsoft.com/office/officeart/2018/2/layout/IconLabelList"/>
    <dgm:cxn modelId="{2DC6DDDD-098D-4FE9-B2C5-E2A448E335CA}" type="presParOf" srcId="{B2ABC8A4-0911-4F88-8FFB-B544E425E6E1}" destId="{3444AD42-B559-47ED-9670-1C70CEF7FBB3}" srcOrd="0" destOrd="0" presId="urn:microsoft.com/office/officeart/2018/2/layout/IconLabelList"/>
    <dgm:cxn modelId="{C88BBA31-CF8E-48AD-96BA-4B5D73BACC9D}" type="presParOf" srcId="{B2ABC8A4-0911-4F88-8FFB-B544E425E6E1}" destId="{1F1CC27D-EF34-4176-ADBF-43EF4771B91D}" srcOrd="1" destOrd="0" presId="urn:microsoft.com/office/officeart/2018/2/layout/IconLabelList"/>
    <dgm:cxn modelId="{22C01E75-997A-4FC3-B1FB-CCA04D5E1F6A}" type="presParOf" srcId="{B2ABC8A4-0911-4F88-8FFB-B544E425E6E1}" destId="{CF87668F-F906-49A5-88DE-7FC552688737}" srcOrd="2" destOrd="0" presId="urn:microsoft.com/office/officeart/2018/2/layout/IconLabelList"/>
    <dgm:cxn modelId="{FBB08F70-24C6-40D5-9262-8ECFEDBF99CE}" type="presParOf" srcId="{6C7E2BD6-1313-4A88-BEC9-999EE9E4B4E1}" destId="{A80983AB-6DD6-4184-8FDE-643FF4FDBDA0}" srcOrd="5" destOrd="0" presId="urn:microsoft.com/office/officeart/2018/2/layout/IconLabelList"/>
    <dgm:cxn modelId="{47678BB7-6335-4FF2-9BCE-F80A0237A456}" type="presParOf" srcId="{6C7E2BD6-1313-4A88-BEC9-999EE9E4B4E1}" destId="{A94828EB-4769-425F-872F-C0DE0732B6A5}" srcOrd="6" destOrd="0" presId="urn:microsoft.com/office/officeart/2018/2/layout/IconLabelList"/>
    <dgm:cxn modelId="{588B9857-90DF-4CF9-8C1C-089D8552CE49}" type="presParOf" srcId="{A94828EB-4769-425F-872F-C0DE0732B6A5}" destId="{AF1E9812-6E05-4C65-9005-BDFF492F575A}" srcOrd="0" destOrd="0" presId="urn:microsoft.com/office/officeart/2018/2/layout/IconLabelList"/>
    <dgm:cxn modelId="{C02A89A4-4EB0-4A41-81C2-04410668C6F3}" type="presParOf" srcId="{A94828EB-4769-425F-872F-C0DE0732B6A5}" destId="{4470A241-FF49-426E-83F3-C00FF7F53235}" srcOrd="1" destOrd="0" presId="urn:microsoft.com/office/officeart/2018/2/layout/IconLabelList"/>
    <dgm:cxn modelId="{82FC7A0C-897D-4496-9C00-4E70057FA743}" type="presParOf" srcId="{A94828EB-4769-425F-872F-C0DE0732B6A5}" destId="{9E636077-4A93-4DFA-A486-507F31B96580}" srcOrd="2" destOrd="0" presId="urn:microsoft.com/office/officeart/2018/2/layout/IconLabelList"/>
    <dgm:cxn modelId="{8C3116EF-C9AF-4ABA-B525-EFC61FA877CB}" type="presParOf" srcId="{6C7E2BD6-1313-4A88-BEC9-999EE9E4B4E1}" destId="{F7D39A41-58E7-4EFA-8742-84D17A89E222}" srcOrd="7" destOrd="0" presId="urn:microsoft.com/office/officeart/2018/2/layout/IconLabelList"/>
    <dgm:cxn modelId="{1D6FFB06-993B-407A-9B1D-ABB32FDFF0D1}" type="presParOf" srcId="{6C7E2BD6-1313-4A88-BEC9-999EE9E4B4E1}" destId="{21D88AD2-4D9F-40FC-A458-1A9B2D7D8823}" srcOrd="8" destOrd="0" presId="urn:microsoft.com/office/officeart/2018/2/layout/IconLabelList"/>
    <dgm:cxn modelId="{AAA16CA5-E149-4439-AE4E-AF7599A62A5B}" type="presParOf" srcId="{21D88AD2-4D9F-40FC-A458-1A9B2D7D8823}" destId="{3310E0D3-4C92-49AA-99D7-22ED0987B880}" srcOrd="0" destOrd="0" presId="urn:microsoft.com/office/officeart/2018/2/layout/IconLabelList"/>
    <dgm:cxn modelId="{F6131B13-76D5-4B25-BF61-555A4E5B0657}" type="presParOf" srcId="{21D88AD2-4D9F-40FC-A458-1A9B2D7D8823}" destId="{6B317315-A4FD-4D3C-8447-AE9051D527D2}" srcOrd="1" destOrd="0" presId="urn:microsoft.com/office/officeart/2018/2/layout/IconLabelList"/>
    <dgm:cxn modelId="{B8A6FA7A-7BA7-4057-AB32-E4BB04556E6E}" type="presParOf" srcId="{21D88AD2-4D9F-40FC-A458-1A9B2D7D8823}" destId="{1AB13018-1AEB-46EF-B3F0-B610F385C51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301983-0917-463F-9A6D-FAB9EE25A1AA}"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zh-CN" altLang="en-US"/>
        </a:p>
      </dgm:t>
    </dgm:pt>
    <dgm:pt modelId="{9BBDA0C7-781F-4209-A04F-82FC0DE1226F}">
      <dgm:prSet phldrT="[Text]" custT="1"/>
      <dgm:spPr/>
      <dgm:t>
        <a:bodyPr/>
        <a:lstStyle/>
        <a:p>
          <a:r>
            <a:rPr lang="en-US" altLang="zh-CN" sz="1800" dirty="0">
              <a:solidFill>
                <a:schemeClr val="accent1"/>
              </a:solidFill>
            </a:rPr>
            <a:t>Cluster the features with similar trend</a:t>
          </a:r>
          <a:endParaRPr lang="zh-CN" altLang="en-US" sz="1800" dirty="0">
            <a:solidFill>
              <a:schemeClr val="accent1"/>
            </a:solidFill>
          </a:endParaRPr>
        </a:p>
      </dgm:t>
    </dgm:pt>
    <dgm:pt modelId="{4234C9C6-FB13-4520-8714-C63A05FBABC9}" type="parTrans" cxnId="{80A1FC47-57FB-4C93-9385-836CF45B6CCB}">
      <dgm:prSet/>
      <dgm:spPr/>
      <dgm:t>
        <a:bodyPr/>
        <a:lstStyle/>
        <a:p>
          <a:endParaRPr lang="zh-CN" altLang="en-US" sz="1800"/>
        </a:p>
      </dgm:t>
    </dgm:pt>
    <dgm:pt modelId="{DF6BE9CE-E9B2-42A5-BECC-918F9AE2B4EA}" type="sibTrans" cxnId="{80A1FC47-57FB-4C93-9385-836CF45B6CCB}">
      <dgm:prSet/>
      <dgm:spPr/>
      <dgm:t>
        <a:bodyPr/>
        <a:lstStyle/>
        <a:p>
          <a:endParaRPr lang="zh-CN" altLang="en-US" sz="1800"/>
        </a:p>
      </dgm:t>
    </dgm:pt>
    <dgm:pt modelId="{316DCA18-343C-45DF-8DF3-942A3BBD3926}">
      <dgm:prSet phldrT="[Text]" custT="1"/>
      <dgm:spPr/>
      <dgm:t>
        <a:bodyPr/>
        <a:lstStyle/>
        <a:p>
          <a:r>
            <a:rPr lang="en-US" altLang="zh-CN" sz="1800" dirty="0">
              <a:solidFill>
                <a:schemeClr val="accent1"/>
              </a:solidFill>
            </a:rPr>
            <a:t>No need for detailed comprehension</a:t>
          </a:r>
          <a:endParaRPr lang="zh-CN" altLang="en-US" sz="1800" dirty="0">
            <a:solidFill>
              <a:schemeClr val="accent1"/>
            </a:solidFill>
          </a:endParaRPr>
        </a:p>
      </dgm:t>
    </dgm:pt>
    <dgm:pt modelId="{6DF1E919-D09A-4B26-B56E-8CCF1B16DEFA}" type="parTrans" cxnId="{90225EC5-381A-4831-9392-111981A5A867}">
      <dgm:prSet/>
      <dgm:spPr/>
      <dgm:t>
        <a:bodyPr/>
        <a:lstStyle/>
        <a:p>
          <a:endParaRPr lang="zh-CN" altLang="en-US" sz="1800"/>
        </a:p>
      </dgm:t>
    </dgm:pt>
    <dgm:pt modelId="{E64B3D15-0B0A-4CC2-B790-A2D87DA8CAD8}" type="sibTrans" cxnId="{90225EC5-381A-4831-9392-111981A5A867}">
      <dgm:prSet/>
      <dgm:spPr/>
      <dgm:t>
        <a:bodyPr/>
        <a:lstStyle/>
        <a:p>
          <a:endParaRPr lang="zh-CN" altLang="en-US" sz="1800"/>
        </a:p>
      </dgm:t>
    </dgm:pt>
    <dgm:pt modelId="{0E47A729-A238-4B2F-AF5A-5C6BB5874496}">
      <dgm:prSet phldrT="[Text]" custT="1"/>
      <dgm:spPr/>
      <dgm:t>
        <a:bodyPr/>
        <a:lstStyle/>
        <a:p>
          <a:r>
            <a:rPr lang="en-US" altLang="zh-CN" sz="1800" dirty="0">
              <a:solidFill>
                <a:schemeClr val="accent1"/>
              </a:solidFill>
            </a:rPr>
            <a:t>Suitable for various studies</a:t>
          </a:r>
          <a:endParaRPr lang="zh-CN" altLang="en-US" sz="1800" dirty="0">
            <a:solidFill>
              <a:schemeClr val="accent1"/>
            </a:solidFill>
          </a:endParaRPr>
        </a:p>
      </dgm:t>
    </dgm:pt>
    <dgm:pt modelId="{E024C49D-5E39-439E-956E-7349144F9FD8}" type="parTrans" cxnId="{878621CF-6CD3-4BA7-9EAD-A8FBAECEB172}">
      <dgm:prSet/>
      <dgm:spPr/>
      <dgm:t>
        <a:bodyPr/>
        <a:lstStyle/>
        <a:p>
          <a:endParaRPr lang="zh-CN" altLang="en-US" sz="1800"/>
        </a:p>
      </dgm:t>
    </dgm:pt>
    <dgm:pt modelId="{696C0862-90E4-4EE9-82EC-159994F4EBD0}" type="sibTrans" cxnId="{878621CF-6CD3-4BA7-9EAD-A8FBAECEB172}">
      <dgm:prSet/>
      <dgm:spPr/>
      <dgm:t>
        <a:bodyPr/>
        <a:lstStyle/>
        <a:p>
          <a:endParaRPr lang="zh-CN" altLang="en-US" sz="1800"/>
        </a:p>
      </dgm:t>
    </dgm:pt>
    <dgm:pt modelId="{51356A64-D6CB-438A-A281-698D04A1405B}" type="pres">
      <dgm:prSet presAssocID="{19301983-0917-463F-9A6D-FAB9EE25A1AA}" presName="Name0" presStyleCnt="0">
        <dgm:presLayoutVars>
          <dgm:chMax val="7"/>
          <dgm:chPref val="7"/>
          <dgm:dir/>
        </dgm:presLayoutVars>
      </dgm:prSet>
      <dgm:spPr/>
    </dgm:pt>
    <dgm:pt modelId="{1F3F8903-67A6-4165-AC48-68CD94836BB5}" type="pres">
      <dgm:prSet presAssocID="{19301983-0917-463F-9A6D-FAB9EE25A1AA}" presName="Name1" presStyleCnt="0"/>
      <dgm:spPr/>
    </dgm:pt>
    <dgm:pt modelId="{3DFB54D7-976C-463F-81C1-9DB4A16D4249}" type="pres">
      <dgm:prSet presAssocID="{19301983-0917-463F-9A6D-FAB9EE25A1AA}" presName="cycle" presStyleCnt="0"/>
      <dgm:spPr/>
    </dgm:pt>
    <dgm:pt modelId="{2A23978D-FB0E-475A-ABCD-2483B96D0414}" type="pres">
      <dgm:prSet presAssocID="{19301983-0917-463F-9A6D-FAB9EE25A1AA}" presName="srcNode" presStyleLbl="node1" presStyleIdx="0" presStyleCnt="3"/>
      <dgm:spPr/>
    </dgm:pt>
    <dgm:pt modelId="{B67C0979-F82A-4926-A750-E44BB6C0878D}" type="pres">
      <dgm:prSet presAssocID="{19301983-0917-463F-9A6D-FAB9EE25A1AA}" presName="conn" presStyleLbl="parChTrans1D2" presStyleIdx="0" presStyleCnt="1"/>
      <dgm:spPr/>
    </dgm:pt>
    <dgm:pt modelId="{2BA147B8-C238-4908-9D68-A920833C36CE}" type="pres">
      <dgm:prSet presAssocID="{19301983-0917-463F-9A6D-FAB9EE25A1AA}" presName="extraNode" presStyleLbl="node1" presStyleIdx="0" presStyleCnt="3"/>
      <dgm:spPr/>
    </dgm:pt>
    <dgm:pt modelId="{E32FF2A1-0B84-436B-BC90-A5A7E0415992}" type="pres">
      <dgm:prSet presAssocID="{19301983-0917-463F-9A6D-FAB9EE25A1AA}" presName="dstNode" presStyleLbl="node1" presStyleIdx="0" presStyleCnt="3"/>
      <dgm:spPr/>
    </dgm:pt>
    <dgm:pt modelId="{555A757F-5828-4D2C-9E4E-4CB452FE850A}" type="pres">
      <dgm:prSet presAssocID="{9BBDA0C7-781F-4209-A04F-82FC0DE1226F}" presName="text_1" presStyleLbl="node1" presStyleIdx="0" presStyleCnt="3">
        <dgm:presLayoutVars>
          <dgm:bulletEnabled val="1"/>
        </dgm:presLayoutVars>
      </dgm:prSet>
      <dgm:spPr/>
    </dgm:pt>
    <dgm:pt modelId="{0EAFB2BC-1C31-4DC8-A3DD-5E827DB8CCF1}" type="pres">
      <dgm:prSet presAssocID="{9BBDA0C7-781F-4209-A04F-82FC0DE1226F}" presName="accent_1" presStyleCnt="0"/>
      <dgm:spPr/>
    </dgm:pt>
    <dgm:pt modelId="{C54B1DF9-E987-4D62-A77A-AC789D419400}" type="pres">
      <dgm:prSet presAssocID="{9BBDA0C7-781F-4209-A04F-82FC0DE1226F}" presName="accentRepeatNode" presStyleLbl="solidFgAcc1" presStyleIdx="0" presStyleCnt="3"/>
      <dgm:spPr/>
    </dgm:pt>
    <dgm:pt modelId="{1D5AD04B-A4A1-4A39-BAEB-A7166C90DE1B}" type="pres">
      <dgm:prSet presAssocID="{316DCA18-343C-45DF-8DF3-942A3BBD3926}" presName="text_2" presStyleLbl="node1" presStyleIdx="1" presStyleCnt="3">
        <dgm:presLayoutVars>
          <dgm:bulletEnabled val="1"/>
        </dgm:presLayoutVars>
      </dgm:prSet>
      <dgm:spPr/>
    </dgm:pt>
    <dgm:pt modelId="{9E4303F0-5E1E-4FF8-996A-827E3428233C}" type="pres">
      <dgm:prSet presAssocID="{316DCA18-343C-45DF-8DF3-942A3BBD3926}" presName="accent_2" presStyleCnt="0"/>
      <dgm:spPr/>
    </dgm:pt>
    <dgm:pt modelId="{278FFE35-44BF-49EA-991B-46A5D59D23E4}" type="pres">
      <dgm:prSet presAssocID="{316DCA18-343C-45DF-8DF3-942A3BBD3926}" presName="accentRepeatNode" presStyleLbl="solidFgAcc1" presStyleIdx="1" presStyleCnt="3"/>
      <dgm:spPr/>
    </dgm:pt>
    <dgm:pt modelId="{B7D9226E-DE84-447A-B560-AA7E8319B4FA}" type="pres">
      <dgm:prSet presAssocID="{0E47A729-A238-4B2F-AF5A-5C6BB5874496}" presName="text_3" presStyleLbl="node1" presStyleIdx="2" presStyleCnt="3">
        <dgm:presLayoutVars>
          <dgm:bulletEnabled val="1"/>
        </dgm:presLayoutVars>
      </dgm:prSet>
      <dgm:spPr/>
    </dgm:pt>
    <dgm:pt modelId="{06E3EEA7-D004-4AAC-86C0-BDEFCDDA3B56}" type="pres">
      <dgm:prSet presAssocID="{0E47A729-A238-4B2F-AF5A-5C6BB5874496}" presName="accent_3" presStyleCnt="0"/>
      <dgm:spPr/>
    </dgm:pt>
    <dgm:pt modelId="{AFEB1FEE-91A4-4959-ADEF-79582A2D4DAB}" type="pres">
      <dgm:prSet presAssocID="{0E47A729-A238-4B2F-AF5A-5C6BB5874496}" presName="accentRepeatNode" presStyleLbl="solidFgAcc1" presStyleIdx="2" presStyleCnt="3"/>
      <dgm:spPr/>
    </dgm:pt>
  </dgm:ptLst>
  <dgm:cxnLst>
    <dgm:cxn modelId="{80A1FC47-57FB-4C93-9385-836CF45B6CCB}" srcId="{19301983-0917-463F-9A6D-FAB9EE25A1AA}" destId="{9BBDA0C7-781F-4209-A04F-82FC0DE1226F}" srcOrd="0" destOrd="0" parTransId="{4234C9C6-FB13-4520-8714-C63A05FBABC9}" sibTransId="{DF6BE9CE-E9B2-42A5-BECC-918F9AE2B4EA}"/>
    <dgm:cxn modelId="{C07B1B86-C804-441A-8E56-8B0F95EB7DF9}" type="presOf" srcId="{0E47A729-A238-4B2F-AF5A-5C6BB5874496}" destId="{B7D9226E-DE84-447A-B560-AA7E8319B4FA}" srcOrd="0" destOrd="0" presId="urn:microsoft.com/office/officeart/2008/layout/VerticalCurvedList"/>
    <dgm:cxn modelId="{D8330F8B-2D18-4676-8567-303192D59784}" type="presOf" srcId="{316DCA18-343C-45DF-8DF3-942A3BBD3926}" destId="{1D5AD04B-A4A1-4A39-BAEB-A7166C90DE1B}" srcOrd="0" destOrd="0" presId="urn:microsoft.com/office/officeart/2008/layout/VerticalCurvedList"/>
    <dgm:cxn modelId="{8FF1349F-5495-490D-9CB4-1C7805990BAF}" type="presOf" srcId="{9BBDA0C7-781F-4209-A04F-82FC0DE1226F}" destId="{555A757F-5828-4D2C-9E4E-4CB452FE850A}" srcOrd="0" destOrd="0" presId="urn:microsoft.com/office/officeart/2008/layout/VerticalCurvedList"/>
    <dgm:cxn modelId="{3EF982AC-4575-42B7-9769-D67343354A89}" type="presOf" srcId="{19301983-0917-463F-9A6D-FAB9EE25A1AA}" destId="{51356A64-D6CB-438A-A281-698D04A1405B}" srcOrd="0" destOrd="0" presId="urn:microsoft.com/office/officeart/2008/layout/VerticalCurvedList"/>
    <dgm:cxn modelId="{90225EC5-381A-4831-9392-111981A5A867}" srcId="{19301983-0917-463F-9A6D-FAB9EE25A1AA}" destId="{316DCA18-343C-45DF-8DF3-942A3BBD3926}" srcOrd="1" destOrd="0" parTransId="{6DF1E919-D09A-4B26-B56E-8CCF1B16DEFA}" sibTransId="{E64B3D15-0B0A-4CC2-B790-A2D87DA8CAD8}"/>
    <dgm:cxn modelId="{878621CF-6CD3-4BA7-9EAD-A8FBAECEB172}" srcId="{19301983-0917-463F-9A6D-FAB9EE25A1AA}" destId="{0E47A729-A238-4B2F-AF5A-5C6BB5874496}" srcOrd="2" destOrd="0" parTransId="{E024C49D-5E39-439E-956E-7349144F9FD8}" sibTransId="{696C0862-90E4-4EE9-82EC-159994F4EBD0}"/>
    <dgm:cxn modelId="{C2DC4CE9-CA71-4426-A5CB-FF2D85A9C6AF}" type="presOf" srcId="{DF6BE9CE-E9B2-42A5-BECC-918F9AE2B4EA}" destId="{B67C0979-F82A-4926-A750-E44BB6C0878D}" srcOrd="0" destOrd="0" presId="urn:microsoft.com/office/officeart/2008/layout/VerticalCurvedList"/>
    <dgm:cxn modelId="{72077489-4587-4E4D-8A8D-13C995688CFD}" type="presParOf" srcId="{51356A64-D6CB-438A-A281-698D04A1405B}" destId="{1F3F8903-67A6-4165-AC48-68CD94836BB5}" srcOrd="0" destOrd="0" presId="urn:microsoft.com/office/officeart/2008/layout/VerticalCurvedList"/>
    <dgm:cxn modelId="{C78E77C8-A6BF-4958-8CA4-F64D4E4DB1F5}" type="presParOf" srcId="{1F3F8903-67A6-4165-AC48-68CD94836BB5}" destId="{3DFB54D7-976C-463F-81C1-9DB4A16D4249}" srcOrd="0" destOrd="0" presId="urn:microsoft.com/office/officeart/2008/layout/VerticalCurvedList"/>
    <dgm:cxn modelId="{A3A97544-CC1D-4225-BEA4-49CB4E16D6A0}" type="presParOf" srcId="{3DFB54D7-976C-463F-81C1-9DB4A16D4249}" destId="{2A23978D-FB0E-475A-ABCD-2483B96D0414}" srcOrd="0" destOrd="0" presId="urn:microsoft.com/office/officeart/2008/layout/VerticalCurvedList"/>
    <dgm:cxn modelId="{3310F625-88FF-4B34-9B88-2F2F688832BD}" type="presParOf" srcId="{3DFB54D7-976C-463F-81C1-9DB4A16D4249}" destId="{B67C0979-F82A-4926-A750-E44BB6C0878D}" srcOrd="1" destOrd="0" presId="urn:microsoft.com/office/officeart/2008/layout/VerticalCurvedList"/>
    <dgm:cxn modelId="{26E25EC7-937F-445C-B312-41772C573881}" type="presParOf" srcId="{3DFB54D7-976C-463F-81C1-9DB4A16D4249}" destId="{2BA147B8-C238-4908-9D68-A920833C36CE}" srcOrd="2" destOrd="0" presId="urn:microsoft.com/office/officeart/2008/layout/VerticalCurvedList"/>
    <dgm:cxn modelId="{8371E947-FB4E-4925-BD66-8342D1E440FA}" type="presParOf" srcId="{3DFB54D7-976C-463F-81C1-9DB4A16D4249}" destId="{E32FF2A1-0B84-436B-BC90-A5A7E0415992}" srcOrd="3" destOrd="0" presId="urn:microsoft.com/office/officeart/2008/layout/VerticalCurvedList"/>
    <dgm:cxn modelId="{CEDA99A5-8FAA-46B4-8C92-C20132676784}" type="presParOf" srcId="{1F3F8903-67A6-4165-AC48-68CD94836BB5}" destId="{555A757F-5828-4D2C-9E4E-4CB452FE850A}" srcOrd="1" destOrd="0" presId="urn:microsoft.com/office/officeart/2008/layout/VerticalCurvedList"/>
    <dgm:cxn modelId="{BD2C6449-F339-4172-9294-07440A78555B}" type="presParOf" srcId="{1F3F8903-67A6-4165-AC48-68CD94836BB5}" destId="{0EAFB2BC-1C31-4DC8-A3DD-5E827DB8CCF1}" srcOrd="2" destOrd="0" presId="urn:microsoft.com/office/officeart/2008/layout/VerticalCurvedList"/>
    <dgm:cxn modelId="{7A5D93D0-5173-40BE-89E2-2187DAA25024}" type="presParOf" srcId="{0EAFB2BC-1C31-4DC8-A3DD-5E827DB8CCF1}" destId="{C54B1DF9-E987-4D62-A77A-AC789D419400}" srcOrd="0" destOrd="0" presId="urn:microsoft.com/office/officeart/2008/layout/VerticalCurvedList"/>
    <dgm:cxn modelId="{BA527075-C205-44D4-9ABE-E229515A672B}" type="presParOf" srcId="{1F3F8903-67A6-4165-AC48-68CD94836BB5}" destId="{1D5AD04B-A4A1-4A39-BAEB-A7166C90DE1B}" srcOrd="3" destOrd="0" presId="urn:microsoft.com/office/officeart/2008/layout/VerticalCurvedList"/>
    <dgm:cxn modelId="{6DB5E1F9-A64B-4791-A931-22F1F03B91B1}" type="presParOf" srcId="{1F3F8903-67A6-4165-AC48-68CD94836BB5}" destId="{9E4303F0-5E1E-4FF8-996A-827E3428233C}" srcOrd="4" destOrd="0" presId="urn:microsoft.com/office/officeart/2008/layout/VerticalCurvedList"/>
    <dgm:cxn modelId="{4CFBDE45-EEFD-4A6C-B147-4499D8ADC566}" type="presParOf" srcId="{9E4303F0-5E1E-4FF8-996A-827E3428233C}" destId="{278FFE35-44BF-49EA-991B-46A5D59D23E4}" srcOrd="0" destOrd="0" presId="urn:microsoft.com/office/officeart/2008/layout/VerticalCurvedList"/>
    <dgm:cxn modelId="{B1E49CCF-19DF-40B1-A8B8-E214EF0FC1F7}" type="presParOf" srcId="{1F3F8903-67A6-4165-AC48-68CD94836BB5}" destId="{B7D9226E-DE84-447A-B560-AA7E8319B4FA}" srcOrd="5" destOrd="0" presId="urn:microsoft.com/office/officeart/2008/layout/VerticalCurvedList"/>
    <dgm:cxn modelId="{E9D6CC75-B8DF-4A65-80BB-D2E7857455CB}" type="presParOf" srcId="{1F3F8903-67A6-4165-AC48-68CD94836BB5}" destId="{06E3EEA7-D004-4AAC-86C0-BDEFCDDA3B56}" srcOrd="6" destOrd="0" presId="urn:microsoft.com/office/officeart/2008/layout/VerticalCurvedList"/>
    <dgm:cxn modelId="{9E657B5C-3D7F-421C-A0DE-3A83C25A1128}" type="presParOf" srcId="{06E3EEA7-D004-4AAC-86C0-BDEFCDDA3B56}" destId="{AFEB1FEE-91A4-4959-ADEF-79582A2D4DA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23E62B-FB79-47C5-BF65-EB81EDD2FEB4}" type="doc">
      <dgm:prSet loTypeId="urn:microsoft.com/office/officeart/2008/layout/LinedList" loCatId="hierarchy" qsTypeId="urn:microsoft.com/office/officeart/2005/8/quickstyle/simple1" qsCatId="simple" csTypeId="urn:microsoft.com/office/officeart/2005/8/colors/accent2_1" csCatId="accent2" phldr="1"/>
      <dgm:spPr/>
      <dgm:t>
        <a:bodyPr/>
        <a:lstStyle/>
        <a:p>
          <a:endParaRPr lang="zh-CN" altLang="en-US"/>
        </a:p>
      </dgm:t>
    </dgm:pt>
    <dgm:pt modelId="{8396920C-3169-4771-B7BB-4994DCC59096}">
      <dgm:prSet phldrT="[Text]" custT="1"/>
      <dgm:spPr/>
      <dgm:t>
        <a:bodyPr/>
        <a:lstStyle/>
        <a:p>
          <a:r>
            <a:rPr lang="en-US" altLang="zh-CN" sz="2400" b="1" dirty="0">
              <a:solidFill>
                <a:schemeClr val="accent1"/>
              </a:solidFill>
              <a:latin typeface="Proxima nova"/>
            </a:rPr>
            <a:t>Modeling</a:t>
          </a:r>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endParaRPr lang="en-US" altLang="zh-CN" sz="1800" b="1" dirty="0">
            <a:solidFill>
              <a:schemeClr val="accent1"/>
            </a:solidFill>
            <a:latin typeface="Proxima nova"/>
          </a:endParaRPr>
        </a:p>
        <a:p>
          <a:r>
            <a:rPr lang="en-US" altLang="zh-CN" sz="1100" b="1" dirty="0">
              <a:solidFill>
                <a:schemeClr val="accent1">
                  <a:lumMod val="75000"/>
                </a:schemeClr>
              </a:solidFill>
              <a:latin typeface="Proxima nova"/>
            </a:rPr>
            <a:t>Model options:</a:t>
          </a:r>
        </a:p>
        <a:p>
          <a:r>
            <a:rPr lang="en-US" altLang="zh-CN" sz="1100" b="1" dirty="0">
              <a:solidFill>
                <a:schemeClr val="accent1">
                  <a:lumMod val="75000"/>
                </a:schemeClr>
              </a:solidFill>
              <a:latin typeface="Proxima nova"/>
            </a:rPr>
            <a:t>Linear regression</a:t>
          </a:r>
        </a:p>
        <a:p>
          <a:r>
            <a:rPr lang="en-US" altLang="zh-CN" sz="1100" b="1" dirty="0">
              <a:solidFill>
                <a:schemeClr val="accent1">
                  <a:lumMod val="75000"/>
                </a:schemeClr>
              </a:solidFill>
              <a:latin typeface="Proxima nova"/>
            </a:rPr>
            <a:t>Lasso regression</a:t>
          </a:r>
        </a:p>
        <a:p>
          <a:r>
            <a:rPr lang="en-US" altLang="zh-CN" sz="1100" b="1" dirty="0">
              <a:solidFill>
                <a:schemeClr val="accent1">
                  <a:lumMod val="75000"/>
                </a:schemeClr>
              </a:solidFill>
              <a:latin typeface="Proxima nova"/>
            </a:rPr>
            <a:t>Random Forest </a:t>
          </a:r>
        </a:p>
        <a:p>
          <a:r>
            <a:rPr lang="en-US" altLang="zh-CN" sz="1100" b="1" dirty="0">
              <a:solidFill>
                <a:schemeClr val="accent1">
                  <a:lumMod val="75000"/>
                </a:schemeClr>
              </a:solidFill>
              <a:latin typeface="Proxima nova"/>
            </a:rPr>
            <a:t>SVM</a:t>
          </a:r>
        </a:p>
        <a:p>
          <a:r>
            <a:rPr lang="en-US" altLang="zh-CN" sz="1100" b="1" dirty="0">
              <a:solidFill>
                <a:schemeClr val="accent1">
                  <a:lumMod val="75000"/>
                </a:schemeClr>
              </a:solidFill>
              <a:latin typeface="Proxima nova"/>
            </a:rPr>
            <a:t>…</a:t>
          </a:r>
          <a:endParaRPr lang="en-US" altLang="zh-CN" sz="2400" b="1" dirty="0">
            <a:solidFill>
              <a:schemeClr val="accent1"/>
            </a:solidFill>
            <a:latin typeface="Proxima nova"/>
          </a:endParaRPr>
        </a:p>
      </dgm:t>
    </dgm:pt>
    <dgm:pt modelId="{0F405A9A-A17C-43EE-91C1-A02C32866235}" type="parTrans" cxnId="{DA0724FB-3E77-48FE-81AF-438B8E62DB7E}">
      <dgm:prSet/>
      <dgm:spPr/>
      <dgm:t>
        <a:bodyPr/>
        <a:lstStyle/>
        <a:p>
          <a:endParaRPr lang="zh-CN" altLang="en-US" b="1">
            <a:solidFill>
              <a:srgbClr val="0070C0"/>
            </a:solidFill>
            <a:latin typeface="Proxima nova"/>
          </a:endParaRPr>
        </a:p>
      </dgm:t>
    </dgm:pt>
    <dgm:pt modelId="{1D1BF20C-2A2E-4BCC-9E25-779CEDF1CDF4}" type="sibTrans" cxnId="{DA0724FB-3E77-48FE-81AF-438B8E62DB7E}">
      <dgm:prSet/>
      <dgm:spPr/>
      <dgm:t>
        <a:bodyPr/>
        <a:lstStyle/>
        <a:p>
          <a:endParaRPr lang="zh-CN" altLang="en-US" b="1">
            <a:solidFill>
              <a:srgbClr val="0070C0"/>
            </a:solidFill>
            <a:latin typeface="Proxima nova"/>
          </a:endParaRPr>
        </a:p>
      </dgm:t>
    </dgm:pt>
    <dgm:pt modelId="{34777A62-5E62-42FE-A095-011F140C7BB6}">
      <dgm:prSet phldrT="[Text]"/>
      <dgm:spPr/>
      <dgm:t>
        <a:bodyPr/>
        <a:lstStyle/>
        <a:p>
          <a:r>
            <a:rPr lang="en-US" altLang="zh-CN" b="1" dirty="0">
              <a:latin typeface="Proxima nova"/>
            </a:rPr>
            <a:t>Single chemical</a:t>
          </a:r>
          <a:endParaRPr lang="zh-CN" altLang="en-US" b="1" dirty="0">
            <a:latin typeface="Proxima nova"/>
          </a:endParaRPr>
        </a:p>
      </dgm:t>
    </dgm:pt>
    <dgm:pt modelId="{F882E918-E857-4351-B6CD-6E05A13BB8C5}" type="parTrans" cxnId="{3DABF894-A6E9-4A60-825E-C9427391E2CB}">
      <dgm:prSet/>
      <dgm:spPr/>
      <dgm:t>
        <a:bodyPr/>
        <a:lstStyle/>
        <a:p>
          <a:endParaRPr lang="zh-CN" altLang="en-US" b="1">
            <a:solidFill>
              <a:srgbClr val="0070C0"/>
            </a:solidFill>
            <a:latin typeface="Proxima nova"/>
          </a:endParaRPr>
        </a:p>
      </dgm:t>
    </dgm:pt>
    <dgm:pt modelId="{3573D714-9E24-46E9-8802-5428B994ED49}" type="sibTrans" cxnId="{3DABF894-A6E9-4A60-825E-C9427391E2CB}">
      <dgm:prSet/>
      <dgm:spPr/>
      <dgm:t>
        <a:bodyPr/>
        <a:lstStyle/>
        <a:p>
          <a:endParaRPr lang="zh-CN" altLang="en-US" b="1">
            <a:solidFill>
              <a:srgbClr val="0070C0"/>
            </a:solidFill>
            <a:latin typeface="Proxima nova"/>
          </a:endParaRPr>
        </a:p>
      </dgm:t>
    </dgm:pt>
    <dgm:pt modelId="{48BEA991-1C45-4D43-B375-58024D555AA4}">
      <dgm:prSet phldrT="[Text]"/>
      <dgm:spPr/>
      <dgm:t>
        <a:bodyPr/>
        <a:lstStyle/>
        <a:p>
          <a:r>
            <a:rPr lang="en-US" altLang="zh-CN" b="1" dirty="0">
              <a:latin typeface="Proxima nova"/>
            </a:rPr>
            <a:t>Multiple clusters</a:t>
          </a:r>
          <a:endParaRPr lang="zh-CN" altLang="en-US" b="1" dirty="0">
            <a:latin typeface="Proxima nova"/>
          </a:endParaRPr>
        </a:p>
      </dgm:t>
    </dgm:pt>
    <dgm:pt modelId="{484D94DF-17F9-4F64-8ECB-75EEE7E2684A}" type="parTrans" cxnId="{DAEF7FE8-AAED-4751-AB53-C62AEECBA781}">
      <dgm:prSet/>
      <dgm:spPr/>
      <dgm:t>
        <a:bodyPr/>
        <a:lstStyle/>
        <a:p>
          <a:endParaRPr lang="zh-CN" altLang="en-US"/>
        </a:p>
      </dgm:t>
    </dgm:pt>
    <dgm:pt modelId="{7CDFD261-BD12-454D-849D-C54A24B51544}" type="sibTrans" cxnId="{DAEF7FE8-AAED-4751-AB53-C62AEECBA781}">
      <dgm:prSet/>
      <dgm:spPr/>
      <dgm:t>
        <a:bodyPr/>
        <a:lstStyle/>
        <a:p>
          <a:endParaRPr lang="zh-CN" altLang="en-US"/>
        </a:p>
      </dgm:t>
    </dgm:pt>
    <dgm:pt modelId="{E34EAABD-5850-4BF3-B8FF-FC2E0F2114DF}">
      <dgm:prSet phldrT="[Text]"/>
      <dgm:spPr/>
      <dgm:t>
        <a:bodyPr/>
        <a:lstStyle/>
        <a:p>
          <a:r>
            <a:rPr lang="en-US" altLang="zh-CN" b="1" dirty="0">
              <a:latin typeface="Proxima nova"/>
            </a:rPr>
            <a:t>Single cluster</a:t>
          </a:r>
          <a:endParaRPr lang="zh-CN" altLang="en-US" b="1" dirty="0">
            <a:latin typeface="Proxima nova"/>
          </a:endParaRPr>
        </a:p>
      </dgm:t>
    </dgm:pt>
    <dgm:pt modelId="{8F5A5348-6697-43E3-B7B5-4320482B5B67}" type="sibTrans" cxnId="{6DD235C1-4B47-44ED-A435-8A72BBD12564}">
      <dgm:prSet/>
      <dgm:spPr/>
      <dgm:t>
        <a:bodyPr/>
        <a:lstStyle/>
        <a:p>
          <a:endParaRPr lang="zh-CN" altLang="en-US"/>
        </a:p>
      </dgm:t>
    </dgm:pt>
    <dgm:pt modelId="{A7C28347-916A-4EA9-8D2D-8E7DBEC8EA77}" type="parTrans" cxnId="{6DD235C1-4B47-44ED-A435-8A72BBD12564}">
      <dgm:prSet/>
      <dgm:spPr/>
      <dgm:t>
        <a:bodyPr/>
        <a:lstStyle/>
        <a:p>
          <a:endParaRPr lang="zh-CN" altLang="en-US"/>
        </a:p>
      </dgm:t>
    </dgm:pt>
    <dgm:pt modelId="{949BB08F-A5C2-41BC-B8DC-715163E83B62}">
      <dgm:prSet phldrT="[Text]"/>
      <dgm:spPr/>
      <dgm:t>
        <a:bodyPr/>
        <a:lstStyle/>
        <a:p>
          <a:r>
            <a:rPr lang="en-US" altLang="zh-CN" b="1" dirty="0">
              <a:latin typeface="Proxima nova"/>
            </a:rPr>
            <a:t>Individual models</a:t>
          </a:r>
          <a:endParaRPr lang="zh-CN" altLang="en-US" b="1" dirty="0">
            <a:latin typeface="Proxima nova"/>
          </a:endParaRPr>
        </a:p>
      </dgm:t>
    </dgm:pt>
    <dgm:pt modelId="{0DFC15AC-C567-4D85-9A08-A03322A57FEF}" type="parTrans" cxnId="{33E009BA-CE42-46EF-90AE-6D8DD8B4E45C}">
      <dgm:prSet/>
      <dgm:spPr/>
      <dgm:t>
        <a:bodyPr/>
        <a:lstStyle/>
        <a:p>
          <a:endParaRPr lang="zh-CN" altLang="en-US"/>
        </a:p>
      </dgm:t>
    </dgm:pt>
    <dgm:pt modelId="{62F2E332-98BE-4CAD-AF84-B619CF788DF4}" type="sibTrans" cxnId="{33E009BA-CE42-46EF-90AE-6D8DD8B4E45C}">
      <dgm:prSet/>
      <dgm:spPr/>
      <dgm:t>
        <a:bodyPr/>
        <a:lstStyle/>
        <a:p>
          <a:endParaRPr lang="zh-CN" altLang="en-US"/>
        </a:p>
      </dgm:t>
    </dgm:pt>
    <dgm:pt modelId="{3FFCF4C3-7379-443B-82BB-69FDBD93FAEA}">
      <dgm:prSet phldrT="[Text]"/>
      <dgm:spPr/>
      <dgm:t>
        <a:bodyPr/>
        <a:lstStyle/>
        <a:p>
          <a:r>
            <a:rPr lang="en-US" altLang="zh-CN" b="1" dirty="0">
              <a:latin typeface="Proxima nova"/>
            </a:rPr>
            <a:t>Ensemble method</a:t>
          </a:r>
          <a:endParaRPr lang="zh-CN" altLang="en-US" b="1" dirty="0">
            <a:latin typeface="Proxima nova"/>
          </a:endParaRPr>
        </a:p>
      </dgm:t>
    </dgm:pt>
    <dgm:pt modelId="{F6CC2630-31F1-4BF9-BBF7-445A6526084C}" type="parTrans" cxnId="{5FD440DC-BF3E-4790-A84A-700426529D59}">
      <dgm:prSet/>
      <dgm:spPr/>
      <dgm:t>
        <a:bodyPr/>
        <a:lstStyle/>
        <a:p>
          <a:endParaRPr lang="zh-CN" altLang="en-US"/>
        </a:p>
      </dgm:t>
    </dgm:pt>
    <dgm:pt modelId="{E199462C-B5D7-4284-B924-6BC01FEFA2D7}" type="sibTrans" cxnId="{5FD440DC-BF3E-4790-A84A-700426529D59}">
      <dgm:prSet/>
      <dgm:spPr/>
      <dgm:t>
        <a:bodyPr/>
        <a:lstStyle/>
        <a:p>
          <a:endParaRPr lang="zh-CN" altLang="en-US"/>
        </a:p>
      </dgm:t>
    </dgm:pt>
    <dgm:pt modelId="{7889ECE7-58DB-4E2E-9B3C-F3DCF006AF90}">
      <dgm:prSet phldrT="[Text]"/>
      <dgm:spPr/>
      <dgm:t>
        <a:bodyPr/>
        <a:lstStyle/>
        <a:p>
          <a:r>
            <a:rPr lang="en-US" altLang="zh-CN" b="1" dirty="0">
              <a:latin typeface="Proxima nova"/>
            </a:rPr>
            <a:t>Multivariate model</a:t>
          </a:r>
          <a:endParaRPr lang="zh-CN" altLang="en-US" b="1" dirty="0">
            <a:latin typeface="Proxima nova"/>
          </a:endParaRPr>
        </a:p>
      </dgm:t>
    </dgm:pt>
    <dgm:pt modelId="{C471437E-E7BF-4CF0-A2E8-6AFFAA103E64}" type="parTrans" cxnId="{F555BB60-5956-43DE-9D1E-743B6AAE6B9F}">
      <dgm:prSet/>
      <dgm:spPr/>
      <dgm:t>
        <a:bodyPr/>
        <a:lstStyle/>
        <a:p>
          <a:endParaRPr lang="zh-CN" altLang="en-US"/>
        </a:p>
      </dgm:t>
    </dgm:pt>
    <dgm:pt modelId="{9E1F1778-B2D6-45F3-9407-7D717E2138E0}" type="sibTrans" cxnId="{F555BB60-5956-43DE-9D1E-743B6AAE6B9F}">
      <dgm:prSet/>
      <dgm:spPr/>
      <dgm:t>
        <a:bodyPr/>
        <a:lstStyle/>
        <a:p>
          <a:endParaRPr lang="zh-CN" altLang="en-US"/>
        </a:p>
      </dgm:t>
    </dgm:pt>
    <dgm:pt modelId="{C33F8A51-4ED7-419A-95E0-D3E6163AB3A9}">
      <dgm:prSet phldrT="[Text]"/>
      <dgm:spPr/>
      <dgm:t>
        <a:bodyPr/>
        <a:lstStyle/>
        <a:p>
          <a:r>
            <a:rPr lang="en-US" altLang="zh-CN" b="1" dirty="0">
              <a:latin typeface="Proxima nova"/>
            </a:rPr>
            <a:t>Single variate regression</a:t>
          </a:r>
          <a:endParaRPr lang="zh-CN" altLang="en-US" b="1" dirty="0">
            <a:latin typeface="Proxima nova"/>
          </a:endParaRPr>
        </a:p>
      </dgm:t>
    </dgm:pt>
    <dgm:pt modelId="{F443134B-93CE-46ED-920C-B9A76BA89716}" type="parTrans" cxnId="{6FAF7B40-5A56-4628-8489-11C07006F6A2}">
      <dgm:prSet/>
      <dgm:spPr/>
      <dgm:t>
        <a:bodyPr/>
        <a:lstStyle/>
        <a:p>
          <a:endParaRPr lang="zh-CN" altLang="en-US"/>
        </a:p>
      </dgm:t>
    </dgm:pt>
    <dgm:pt modelId="{6543761A-4795-4BE0-BC41-9D90636F1A34}" type="sibTrans" cxnId="{6FAF7B40-5A56-4628-8489-11C07006F6A2}">
      <dgm:prSet/>
      <dgm:spPr/>
      <dgm:t>
        <a:bodyPr/>
        <a:lstStyle/>
        <a:p>
          <a:endParaRPr lang="zh-CN" altLang="en-US"/>
        </a:p>
      </dgm:t>
    </dgm:pt>
    <dgm:pt modelId="{6A5EB814-1D52-40E8-9CB3-26326898F683}" type="pres">
      <dgm:prSet presAssocID="{A923E62B-FB79-47C5-BF65-EB81EDD2FEB4}" presName="vert0" presStyleCnt="0">
        <dgm:presLayoutVars>
          <dgm:dir/>
          <dgm:animOne val="branch"/>
          <dgm:animLvl val="lvl"/>
        </dgm:presLayoutVars>
      </dgm:prSet>
      <dgm:spPr/>
    </dgm:pt>
    <dgm:pt modelId="{C9B6699A-4CE4-4749-9106-5FA850ABE7FB}" type="pres">
      <dgm:prSet presAssocID="{8396920C-3169-4771-B7BB-4994DCC59096}" presName="thickLine" presStyleLbl="alignNode1" presStyleIdx="0" presStyleCnt="1"/>
      <dgm:spPr/>
    </dgm:pt>
    <dgm:pt modelId="{32E7D9D0-51BC-4107-81E1-4FF89635DBE3}" type="pres">
      <dgm:prSet presAssocID="{8396920C-3169-4771-B7BB-4994DCC59096}" presName="horz1" presStyleCnt="0"/>
      <dgm:spPr/>
    </dgm:pt>
    <dgm:pt modelId="{396B6464-BE0A-4ADE-AD9B-E720C4C27DBF}" type="pres">
      <dgm:prSet presAssocID="{8396920C-3169-4771-B7BB-4994DCC59096}" presName="tx1" presStyleLbl="revTx" presStyleIdx="0" presStyleCnt="8" custScaleX="167679"/>
      <dgm:spPr/>
    </dgm:pt>
    <dgm:pt modelId="{C9606EC2-E879-4DB0-9CBE-EDCA6235C3DF}" type="pres">
      <dgm:prSet presAssocID="{8396920C-3169-4771-B7BB-4994DCC59096}" presName="vert1" presStyleCnt="0"/>
      <dgm:spPr/>
    </dgm:pt>
    <dgm:pt modelId="{8CBA96FB-3CC0-4822-BFE9-35B693A0ECE8}" type="pres">
      <dgm:prSet presAssocID="{34777A62-5E62-42FE-A095-011F140C7BB6}" presName="vertSpace2a" presStyleCnt="0"/>
      <dgm:spPr/>
    </dgm:pt>
    <dgm:pt modelId="{7BB3ACE6-83BC-4FE9-9EDB-10518A0543D3}" type="pres">
      <dgm:prSet presAssocID="{34777A62-5E62-42FE-A095-011F140C7BB6}" presName="horz2" presStyleCnt="0"/>
      <dgm:spPr/>
    </dgm:pt>
    <dgm:pt modelId="{43A5D26D-3E78-4FBA-BB96-9DA67F079649}" type="pres">
      <dgm:prSet presAssocID="{34777A62-5E62-42FE-A095-011F140C7BB6}" presName="horzSpace2" presStyleCnt="0"/>
      <dgm:spPr/>
    </dgm:pt>
    <dgm:pt modelId="{FA5E123D-337E-4F5C-B998-7256B5C76E3D}" type="pres">
      <dgm:prSet presAssocID="{34777A62-5E62-42FE-A095-011F140C7BB6}" presName="tx2" presStyleLbl="revTx" presStyleIdx="1" presStyleCnt="8"/>
      <dgm:spPr/>
    </dgm:pt>
    <dgm:pt modelId="{9164C9EF-B878-48CC-B7B1-77DF67CB076E}" type="pres">
      <dgm:prSet presAssocID="{34777A62-5E62-42FE-A095-011F140C7BB6}" presName="vert2" presStyleCnt="0"/>
      <dgm:spPr/>
    </dgm:pt>
    <dgm:pt modelId="{040364AE-ECD8-4A2E-9957-38F26BE084FD}" type="pres">
      <dgm:prSet presAssocID="{C33F8A51-4ED7-419A-95E0-D3E6163AB3A9}" presName="horz3" presStyleCnt="0"/>
      <dgm:spPr/>
    </dgm:pt>
    <dgm:pt modelId="{DC6769E4-2286-4185-AF03-F4645C05C556}" type="pres">
      <dgm:prSet presAssocID="{C33F8A51-4ED7-419A-95E0-D3E6163AB3A9}" presName="horzSpace3" presStyleCnt="0"/>
      <dgm:spPr/>
    </dgm:pt>
    <dgm:pt modelId="{D4B4ACB3-DD0F-49B2-8D98-A9E006564705}" type="pres">
      <dgm:prSet presAssocID="{C33F8A51-4ED7-419A-95E0-D3E6163AB3A9}" presName="tx3" presStyleLbl="revTx" presStyleIdx="2" presStyleCnt="8"/>
      <dgm:spPr/>
    </dgm:pt>
    <dgm:pt modelId="{8D258A6C-8141-4EA0-B91A-7AB260B4BA17}" type="pres">
      <dgm:prSet presAssocID="{C33F8A51-4ED7-419A-95E0-D3E6163AB3A9}" presName="vert3" presStyleCnt="0"/>
      <dgm:spPr/>
    </dgm:pt>
    <dgm:pt modelId="{3E5A7FC4-E8CC-4881-8209-6C98F2B8AAEF}" type="pres">
      <dgm:prSet presAssocID="{34777A62-5E62-42FE-A095-011F140C7BB6}" presName="thinLine2b" presStyleLbl="callout" presStyleIdx="0" presStyleCnt="4"/>
      <dgm:spPr/>
    </dgm:pt>
    <dgm:pt modelId="{27E1D7AD-74D4-4663-974A-214B8678F3A3}" type="pres">
      <dgm:prSet presAssocID="{34777A62-5E62-42FE-A095-011F140C7BB6}" presName="vertSpace2b" presStyleCnt="0"/>
      <dgm:spPr/>
    </dgm:pt>
    <dgm:pt modelId="{2711F91D-D9BA-449C-ACAA-79B3D50418AF}" type="pres">
      <dgm:prSet presAssocID="{E34EAABD-5850-4BF3-B8FF-FC2E0F2114DF}" presName="horz2" presStyleCnt="0"/>
      <dgm:spPr/>
    </dgm:pt>
    <dgm:pt modelId="{5635C9A8-90B1-478A-92FE-D870AE0BAA2F}" type="pres">
      <dgm:prSet presAssocID="{E34EAABD-5850-4BF3-B8FF-FC2E0F2114DF}" presName="horzSpace2" presStyleCnt="0"/>
      <dgm:spPr/>
    </dgm:pt>
    <dgm:pt modelId="{F05FD55E-905E-4188-A6E0-0BFD69D9F22D}" type="pres">
      <dgm:prSet presAssocID="{E34EAABD-5850-4BF3-B8FF-FC2E0F2114DF}" presName="tx2" presStyleLbl="revTx" presStyleIdx="3" presStyleCnt="8"/>
      <dgm:spPr/>
    </dgm:pt>
    <dgm:pt modelId="{6C5B70BB-B1E8-474A-97A1-3722DCCE229E}" type="pres">
      <dgm:prSet presAssocID="{E34EAABD-5850-4BF3-B8FF-FC2E0F2114DF}" presName="vert2" presStyleCnt="0"/>
      <dgm:spPr/>
    </dgm:pt>
    <dgm:pt modelId="{D4FC71BE-94C2-44C7-BF3D-344A63E44134}" type="pres">
      <dgm:prSet presAssocID="{7889ECE7-58DB-4E2E-9B3C-F3DCF006AF90}" presName="horz3" presStyleCnt="0"/>
      <dgm:spPr/>
    </dgm:pt>
    <dgm:pt modelId="{2E190D67-F4C6-4953-B2F6-EE12BC5B361A}" type="pres">
      <dgm:prSet presAssocID="{7889ECE7-58DB-4E2E-9B3C-F3DCF006AF90}" presName="horzSpace3" presStyleCnt="0"/>
      <dgm:spPr/>
    </dgm:pt>
    <dgm:pt modelId="{4DA6C881-13C6-46ED-A441-77AA771CC962}" type="pres">
      <dgm:prSet presAssocID="{7889ECE7-58DB-4E2E-9B3C-F3DCF006AF90}" presName="tx3" presStyleLbl="revTx" presStyleIdx="4" presStyleCnt="8"/>
      <dgm:spPr/>
    </dgm:pt>
    <dgm:pt modelId="{F0F1AB85-F8D3-4D06-991D-B44925CF46FE}" type="pres">
      <dgm:prSet presAssocID="{7889ECE7-58DB-4E2E-9B3C-F3DCF006AF90}" presName="vert3" presStyleCnt="0"/>
      <dgm:spPr/>
    </dgm:pt>
    <dgm:pt modelId="{01AFE1E8-C41A-4A3D-B770-C3267A1BD6CC}" type="pres">
      <dgm:prSet presAssocID="{E34EAABD-5850-4BF3-B8FF-FC2E0F2114DF}" presName="thinLine2b" presStyleLbl="callout" presStyleIdx="1" presStyleCnt="4"/>
      <dgm:spPr/>
    </dgm:pt>
    <dgm:pt modelId="{2CFC472D-9019-4689-AB36-28EB7940670A}" type="pres">
      <dgm:prSet presAssocID="{E34EAABD-5850-4BF3-B8FF-FC2E0F2114DF}" presName="vertSpace2b" presStyleCnt="0"/>
      <dgm:spPr/>
    </dgm:pt>
    <dgm:pt modelId="{B1E5AD11-2060-4573-8E04-DAF90F85CED9}" type="pres">
      <dgm:prSet presAssocID="{48BEA991-1C45-4D43-B375-58024D555AA4}" presName="horz2" presStyleCnt="0"/>
      <dgm:spPr/>
    </dgm:pt>
    <dgm:pt modelId="{F2FD2C01-9E6E-49C7-850C-B87E103964AF}" type="pres">
      <dgm:prSet presAssocID="{48BEA991-1C45-4D43-B375-58024D555AA4}" presName="horzSpace2" presStyleCnt="0"/>
      <dgm:spPr/>
    </dgm:pt>
    <dgm:pt modelId="{566A1DCF-4735-4D3C-899F-C9CF015F1A50}" type="pres">
      <dgm:prSet presAssocID="{48BEA991-1C45-4D43-B375-58024D555AA4}" presName="tx2" presStyleLbl="revTx" presStyleIdx="5" presStyleCnt="8"/>
      <dgm:spPr/>
    </dgm:pt>
    <dgm:pt modelId="{B53D5E52-C5B2-48C2-9945-C68AF9EC9011}" type="pres">
      <dgm:prSet presAssocID="{48BEA991-1C45-4D43-B375-58024D555AA4}" presName="vert2" presStyleCnt="0"/>
      <dgm:spPr/>
    </dgm:pt>
    <dgm:pt modelId="{28160772-AC40-4E00-A57A-D60FCE237E4F}" type="pres">
      <dgm:prSet presAssocID="{949BB08F-A5C2-41BC-B8DC-715163E83B62}" presName="horz3" presStyleCnt="0"/>
      <dgm:spPr/>
    </dgm:pt>
    <dgm:pt modelId="{2DE4B4F7-CF07-4DA2-A590-242448DE8A68}" type="pres">
      <dgm:prSet presAssocID="{949BB08F-A5C2-41BC-B8DC-715163E83B62}" presName="horzSpace3" presStyleCnt="0"/>
      <dgm:spPr/>
    </dgm:pt>
    <dgm:pt modelId="{A3F00FB2-D619-4BB3-B503-BBA8B7AFB2B7}" type="pres">
      <dgm:prSet presAssocID="{949BB08F-A5C2-41BC-B8DC-715163E83B62}" presName="tx3" presStyleLbl="revTx" presStyleIdx="6" presStyleCnt="8"/>
      <dgm:spPr/>
    </dgm:pt>
    <dgm:pt modelId="{84DC8778-590E-4F83-99EE-045D93710F3E}" type="pres">
      <dgm:prSet presAssocID="{949BB08F-A5C2-41BC-B8DC-715163E83B62}" presName="vert3" presStyleCnt="0"/>
      <dgm:spPr/>
    </dgm:pt>
    <dgm:pt modelId="{02D20029-ADE0-4949-A951-2521AF23B361}" type="pres">
      <dgm:prSet presAssocID="{62F2E332-98BE-4CAD-AF84-B619CF788DF4}" presName="thinLine3" presStyleLbl="callout" presStyleIdx="2" presStyleCnt="4"/>
      <dgm:spPr/>
    </dgm:pt>
    <dgm:pt modelId="{FCB87D08-DA7A-431D-AD16-1FCCC15EB9A4}" type="pres">
      <dgm:prSet presAssocID="{3FFCF4C3-7379-443B-82BB-69FDBD93FAEA}" presName="horz3" presStyleCnt="0"/>
      <dgm:spPr/>
    </dgm:pt>
    <dgm:pt modelId="{9A5DB44B-1DCF-45FD-9C48-4B18F2032F4D}" type="pres">
      <dgm:prSet presAssocID="{3FFCF4C3-7379-443B-82BB-69FDBD93FAEA}" presName="horzSpace3" presStyleCnt="0"/>
      <dgm:spPr/>
    </dgm:pt>
    <dgm:pt modelId="{0C285071-9C04-4526-AF2E-3183FF01D218}" type="pres">
      <dgm:prSet presAssocID="{3FFCF4C3-7379-443B-82BB-69FDBD93FAEA}" presName="tx3" presStyleLbl="revTx" presStyleIdx="7" presStyleCnt="8"/>
      <dgm:spPr/>
    </dgm:pt>
    <dgm:pt modelId="{AE35E555-8094-4BFE-A4F9-321BB37C68E9}" type="pres">
      <dgm:prSet presAssocID="{3FFCF4C3-7379-443B-82BB-69FDBD93FAEA}" presName="vert3" presStyleCnt="0"/>
      <dgm:spPr/>
    </dgm:pt>
    <dgm:pt modelId="{14363A12-D5F7-4B35-8A45-6AEBFE3FB727}" type="pres">
      <dgm:prSet presAssocID="{48BEA991-1C45-4D43-B375-58024D555AA4}" presName="thinLine2b" presStyleLbl="callout" presStyleIdx="3" presStyleCnt="4"/>
      <dgm:spPr/>
    </dgm:pt>
    <dgm:pt modelId="{12AB5701-6C95-407D-A275-8DC38AB54FB2}" type="pres">
      <dgm:prSet presAssocID="{48BEA991-1C45-4D43-B375-58024D555AA4}" presName="vertSpace2b" presStyleCnt="0"/>
      <dgm:spPr/>
    </dgm:pt>
  </dgm:ptLst>
  <dgm:cxnLst>
    <dgm:cxn modelId="{8705DD0D-D86A-4A9B-A6B7-B78063D3A817}" type="presOf" srcId="{7889ECE7-58DB-4E2E-9B3C-F3DCF006AF90}" destId="{4DA6C881-13C6-46ED-A441-77AA771CC962}" srcOrd="0" destOrd="0" presId="urn:microsoft.com/office/officeart/2008/layout/LinedList"/>
    <dgm:cxn modelId="{D3A3CE1C-7430-4733-AC29-A53D88135057}" type="presOf" srcId="{C33F8A51-4ED7-419A-95E0-D3E6163AB3A9}" destId="{D4B4ACB3-DD0F-49B2-8D98-A9E006564705}" srcOrd="0" destOrd="0" presId="urn:microsoft.com/office/officeart/2008/layout/LinedList"/>
    <dgm:cxn modelId="{3773CE37-60AB-4DBA-BA77-EA8FEB073FC0}" type="presOf" srcId="{A923E62B-FB79-47C5-BF65-EB81EDD2FEB4}" destId="{6A5EB814-1D52-40E8-9CB3-26326898F683}" srcOrd="0" destOrd="0" presId="urn:microsoft.com/office/officeart/2008/layout/LinedList"/>
    <dgm:cxn modelId="{6FAF7B40-5A56-4628-8489-11C07006F6A2}" srcId="{34777A62-5E62-42FE-A095-011F140C7BB6}" destId="{C33F8A51-4ED7-419A-95E0-D3E6163AB3A9}" srcOrd="0" destOrd="0" parTransId="{F443134B-93CE-46ED-920C-B9A76BA89716}" sibTransId="{6543761A-4795-4BE0-BC41-9D90636F1A34}"/>
    <dgm:cxn modelId="{F555BB60-5956-43DE-9D1E-743B6AAE6B9F}" srcId="{E34EAABD-5850-4BF3-B8FF-FC2E0F2114DF}" destId="{7889ECE7-58DB-4E2E-9B3C-F3DCF006AF90}" srcOrd="0" destOrd="0" parTransId="{C471437E-E7BF-4CF0-A2E8-6AFFAA103E64}" sibTransId="{9E1F1778-B2D6-45F3-9407-7D717E2138E0}"/>
    <dgm:cxn modelId="{3DABF894-A6E9-4A60-825E-C9427391E2CB}" srcId="{8396920C-3169-4771-B7BB-4994DCC59096}" destId="{34777A62-5E62-42FE-A095-011F140C7BB6}" srcOrd="0" destOrd="0" parTransId="{F882E918-E857-4351-B6CD-6E05A13BB8C5}" sibTransId="{3573D714-9E24-46E9-8802-5428B994ED49}"/>
    <dgm:cxn modelId="{B5B64598-862A-4FD2-A41E-6244E45B29A6}" type="presOf" srcId="{3FFCF4C3-7379-443B-82BB-69FDBD93FAEA}" destId="{0C285071-9C04-4526-AF2E-3183FF01D218}" srcOrd="0" destOrd="0" presId="urn:microsoft.com/office/officeart/2008/layout/LinedList"/>
    <dgm:cxn modelId="{62947799-4F93-4936-8A63-938D35848E63}" type="presOf" srcId="{8396920C-3169-4771-B7BB-4994DCC59096}" destId="{396B6464-BE0A-4ADE-AD9B-E720C4C27DBF}" srcOrd="0" destOrd="0" presId="urn:microsoft.com/office/officeart/2008/layout/LinedList"/>
    <dgm:cxn modelId="{A8962B9A-2A97-4167-A8A3-3C0B34F6B602}" type="presOf" srcId="{949BB08F-A5C2-41BC-B8DC-715163E83B62}" destId="{A3F00FB2-D619-4BB3-B503-BBA8B7AFB2B7}" srcOrd="0" destOrd="0" presId="urn:microsoft.com/office/officeart/2008/layout/LinedList"/>
    <dgm:cxn modelId="{64383BA8-737F-4980-8DA3-5FCE82EC4921}" type="presOf" srcId="{E34EAABD-5850-4BF3-B8FF-FC2E0F2114DF}" destId="{F05FD55E-905E-4188-A6E0-0BFD69D9F22D}" srcOrd="0" destOrd="0" presId="urn:microsoft.com/office/officeart/2008/layout/LinedList"/>
    <dgm:cxn modelId="{33E009BA-CE42-46EF-90AE-6D8DD8B4E45C}" srcId="{48BEA991-1C45-4D43-B375-58024D555AA4}" destId="{949BB08F-A5C2-41BC-B8DC-715163E83B62}" srcOrd="0" destOrd="0" parTransId="{0DFC15AC-C567-4D85-9A08-A03322A57FEF}" sibTransId="{62F2E332-98BE-4CAD-AF84-B619CF788DF4}"/>
    <dgm:cxn modelId="{6DD235C1-4B47-44ED-A435-8A72BBD12564}" srcId="{8396920C-3169-4771-B7BB-4994DCC59096}" destId="{E34EAABD-5850-4BF3-B8FF-FC2E0F2114DF}" srcOrd="1" destOrd="0" parTransId="{A7C28347-916A-4EA9-8D2D-8E7DBEC8EA77}" sibTransId="{8F5A5348-6697-43E3-B7B5-4320482B5B67}"/>
    <dgm:cxn modelId="{5FD440DC-BF3E-4790-A84A-700426529D59}" srcId="{48BEA991-1C45-4D43-B375-58024D555AA4}" destId="{3FFCF4C3-7379-443B-82BB-69FDBD93FAEA}" srcOrd="1" destOrd="0" parTransId="{F6CC2630-31F1-4BF9-BBF7-445A6526084C}" sibTransId="{E199462C-B5D7-4284-B924-6BC01FEFA2D7}"/>
    <dgm:cxn modelId="{DAEF7FE8-AAED-4751-AB53-C62AEECBA781}" srcId="{8396920C-3169-4771-B7BB-4994DCC59096}" destId="{48BEA991-1C45-4D43-B375-58024D555AA4}" srcOrd="2" destOrd="0" parTransId="{484D94DF-17F9-4F64-8ECB-75EEE7E2684A}" sibTransId="{7CDFD261-BD12-454D-849D-C54A24B51544}"/>
    <dgm:cxn modelId="{85B275EB-1A06-426F-B141-1BAF9408BF91}" type="presOf" srcId="{48BEA991-1C45-4D43-B375-58024D555AA4}" destId="{566A1DCF-4735-4D3C-899F-C9CF015F1A50}" srcOrd="0" destOrd="0" presId="urn:microsoft.com/office/officeart/2008/layout/LinedList"/>
    <dgm:cxn modelId="{DA0724FB-3E77-48FE-81AF-438B8E62DB7E}" srcId="{A923E62B-FB79-47C5-BF65-EB81EDD2FEB4}" destId="{8396920C-3169-4771-B7BB-4994DCC59096}" srcOrd="0" destOrd="0" parTransId="{0F405A9A-A17C-43EE-91C1-A02C32866235}" sibTransId="{1D1BF20C-2A2E-4BCC-9E25-779CEDF1CDF4}"/>
    <dgm:cxn modelId="{77637BFB-A38F-4C7D-9768-01110DDA5882}" type="presOf" srcId="{34777A62-5E62-42FE-A095-011F140C7BB6}" destId="{FA5E123D-337E-4F5C-B998-7256B5C76E3D}" srcOrd="0" destOrd="0" presId="urn:microsoft.com/office/officeart/2008/layout/LinedList"/>
    <dgm:cxn modelId="{838919CC-6671-444E-BD00-813D47E823DF}" type="presParOf" srcId="{6A5EB814-1D52-40E8-9CB3-26326898F683}" destId="{C9B6699A-4CE4-4749-9106-5FA850ABE7FB}" srcOrd="0" destOrd="0" presId="urn:microsoft.com/office/officeart/2008/layout/LinedList"/>
    <dgm:cxn modelId="{212B36C8-C9C6-492A-A0BA-0C873E1B85E9}" type="presParOf" srcId="{6A5EB814-1D52-40E8-9CB3-26326898F683}" destId="{32E7D9D0-51BC-4107-81E1-4FF89635DBE3}" srcOrd="1" destOrd="0" presId="urn:microsoft.com/office/officeart/2008/layout/LinedList"/>
    <dgm:cxn modelId="{F04E1544-D11E-4449-BE16-12C36B5CE0C3}" type="presParOf" srcId="{32E7D9D0-51BC-4107-81E1-4FF89635DBE3}" destId="{396B6464-BE0A-4ADE-AD9B-E720C4C27DBF}" srcOrd="0" destOrd="0" presId="urn:microsoft.com/office/officeart/2008/layout/LinedList"/>
    <dgm:cxn modelId="{4ABA49BE-5476-4FB1-B4A7-E78F05DCC632}" type="presParOf" srcId="{32E7D9D0-51BC-4107-81E1-4FF89635DBE3}" destId="{C9606EC2-E879-4DB0-9CBE-EDCA6235C3DF}" srcOrd="1" destOrd="0" presId="urn:microsoft.com/office/officeart/2008/layout/LinedList"/>
    <dgm:cxn modelId="{08BC1653-748B-4737-B32C-EE4AECD462AF}" type="presParOf" srcId="{C9606EC2-E879-4DB0-9CBE-EDCA6235C3DF}" destId="{8CBA96FB-3CC0-4822-BFE9-35B693A0ECE8}" srcOrd="0" destOrd="0" presId="urn:microsoft.com/office/officeart/2008/layout/LinedList"/>
    <dgm:cxn modelId="{147035E6-442C-4078-86A0-730EA6521442}" type="presParOf" srcId="{C9606EC2-E879-4DB0-9CBE-EDCA6235C3DF}" destId="{7BB3ACE6-83BC-4FE9-9EDB-10518A0543D3}" srcOrd="1" destOrd="0" presId="urn:microsoft.com/office/officeart/2008/layout/LinedList"/>
    <dgm:cxn modelId="{DDD2A2D9-6704-455D-A6BB-C26F094B0232}" type="presParOf" srcId="{7BB3ACE6-83BC-4FE9-9EDB-10518A0543D3}" destId="{43A5D26D-3E78-4FBA-BB96-9DA67F079649}" srcOrd="0" destOrd="0" presId="urn:microsoft.com/office/officeart/2008/layout/LinedList"/>
    <dgm:cxn modelId="{6499D431-4D40-48F4-92E8-9B456A86801C}" type="presParOf" srcId="{7BB3ACE6-83BC-4FE9-9EDB-10518A0543D3}" destId="{FA5E123D-337E-4F5C-B998-7256B5C76E3D}" srcOrd="1" destOrd="0" presId="urn:microsoft.com/office/officeart/2008/layout/LinedList"/>
    <dgm:cxn modelId="{96D0A6AA-CDF4-4E22-899F-72975F3E73FD}" type="presParOf" srcId="{7BB3ACE6-83BC-4FE9-9EDB-10518A0543D3}" destId="{9164C9EF-B878-48CC-B7B1-77DF67CB076E}" srcOrd="2" destOrd="0" presId="urn:microsoft.com/office/officeart/2008/layout/LinedList"/>
    <dgm:cxn modelId="{B93C52C5-FD9B-456B-BC68-108CCC00A776}" type="presParOf" srcId="{9164C9EF-B878-48CC-B7B1-77DF67CB076E}" destId="{040364AE-ECD8-4A2E-9957-38F26BE084FD}" srcOrd="0" destOrd="0" presId="urn:microsoft.com/office/officeart/2008/layout/LinedList"/>
    <dgm:cxn modelId="{AFA28101-58F0-44C7-9AAC-7ABB83DA273E}" type="presParOf" srcId="{040364AE-ECD8-4A2E-9957-38F26BE084FD}" destId="{DC6769E4-2286-4185-AF03-F4645C05C556}" srcOrd="0" destOrd="0" presId="urn:microsoft.com/office/officeart/2008/layout/LinedList"/>
    <dgm:cxn modelId="{B7EA4207-1B16-4FA9-ACF1-3F1F0DE90ADD}" type="presParOf" srcId="{040364AE-ECD8-4A2E-9957-38F26BE084FD}" destId="{D4B4ACB3-DD0F-49B2-8D98-A9E006564705}" srcOrd="1" destOrd="0" presId="urn:microsoft.com/office/officeart/2008/layout/LinedList"/>
    <dgm:cxn modelId="{81BFBD5B-663A-4CE2-9756-0D08321AFFCC}" type="presParOf" srcId="{040364AE-ECD8-4A2E-9957-38F26BE084FD}" destId="{8D258A6C-8141-4EA0-B91A-7AB260B4BA17}" srcOrd="2" destOrd="0" presId="urn:microsoft.com/office/officeart/2008/layout/LinedList"/>
    <dgm:cxn modelId="{E3C0E726-0066-436D-8792-0276028FD229}" type="presParOf" srcId="{C9606EC2-E879-4DB0-9CBE-EDCA6235C3DF}" destId="{3E5A7FC4-E8CC-4881-8209-6C98F2B8AAEF}" srcOrd="2" destOrd="0" presId="urn:microsoft.com/office/officeart/2008/layout/LinedList"/>
    <dgm:cxn modelId="{BDC3F736-45F3-4805-AE5E-88480FC19581}" type="presParOf" srcId="{C9606EC2-E879-4DB0-9CBE-EDCA6235C3DF}" destId="{27E1D7AD-74D4-4663-974A-214B8678F3A3}" srcOrd="3" destOrd="0" presId="urn:microsoft.com/office/officeart/2008/layout/LinedList"/>
    <dgm:cxn modelId="{7E65778A-CD36-48FF-87FB-DCA866108957}" type="presParOf" srcId="{C9606EC2-E879-4DB0-9CBE-EDCA6235C3DF}" destId="{2711F91D-D9BA-449C-ACAA-79B3D50418AF}" srcOrd="4" destOrd="0" presId="urn:microsoft.com/office/officeart/2008/layout/LinedList"/>
    <dgm:cxn modelId="{54545A31-77A6-4BC5-9D06-29955D45FDE0}" type="presParOf" srcId="{2711F91D-D9BA-449C-ACAA-79B3D50418AF}" destId="{5635C9A8-90B1-478A-92FE-D870AE0BAA2F}" srcOrd="0" destOrd="0" presId="urn:microsoft.com/office/officeart/2008/layout/LinedList"/>
    <dgm:cxn modelId="{7F64F02D-9AD1-4B89-B879-B8882DB492C6}" type="presParOf" srcId="{2711F91D-D9BA-449C-ACAA-79B3D50418AF}" destId="{F05FD55E-905E-4188-A6E0-0BFD69D9F22D}" srcOrd="1" destOrd="0" presId="urn:microsoft.com/office/officeart/2008/layout/LinedList"/>
    <dgm:cxn modelId="{FD7DA90D-8FFA-4E9E-A67F-395FC9F86C89}" type="presParOf" srcId="{2711F91D-D9BA-449C-ACAA-79B3D50418AF}" destId="{6C5B70BB-B1E8-474A-97A1-3722DCCE229E}" srcOrd="2" destOrd="0" presId="urn:microsoft.com/office/officeart/2008/layout/LinedList"/>
    <dgm:cxn modelId="{EC707DEC-54A3-4DC8-8449-101B283DF033}" type="presParOf" srcId="{6C5B70BB-B1E8-474A-97A1-3722DCCE229E}" destId="{D4FC71BE-94C2-44C7-BF3D-344A63E44134}" srcOrd="0" destOrd="0" presId="urn:microsoft.com/office/officeart/2008/layout/LinedList"/>
    <dgm:cxn modelId="{38F057BC-D916-4A33-85CC-627E29238769}" type="presParOf" srcId="{D4FC71BE-94C2-44C7-BF3D-344A63E44134}" destId="{2E190D67-F4C6-4953-B2F6-EE12BC5B361A}" srcOrd="0" destOrd="0" presId="urn:microsoft.com/office/officeart/2008/layout/LinedList"/>
    <dgm:cxn modelId="{83DD33AD-12D8-4161-A4AB-812819432B66}" type="presParOf" srcId="{D4FC71BE-94C2-44C7-BF3D-344A63E44134}" destId="{4DA6C881-13C6-46ED-A441-77AA771CC962}" srcOrd="1" destOrd="0" presId="urn:microsoft.com/office/officeart/2008/layout/LinedList"/>
    <dgm:cxn modelId="{38B44398-34C9-4EC8-80F9-36FC8BC3803B}" type="presParOf" srcId="{D4FC71BE-94C2-44C7-BF3D-344A63E44134}" destId="{F0F1AB85-F8D3-4D06-991D-B44925CF46FE}" srcOrd="2" destOrd="0" presId="urn:microsoft.com/office/officeart/2008/layout/LinedList"/>
    <dgm:cxn modelId="{92650B91-B4CD-47E9-9EF0-1B3EB7C6044E}" type="presParOf" srcId="{C9606EC2-E879-4DB0-9CBE-EDCA6235C3DF}" destId="{01AFE1E8-C41A-4A3D-B770-C3267A1BD6CC}" srcOrd="5" destOrd="0" presId="urn:microsoft.com/office/officeart/2008/layout/LinedList"/>
    <dgm:cxn modelId="{95C93442-D64C-4BFB-B0AD-78B05FB8AA3D}" type="presParOf" srcId="{C9606EC2-E879-4DB0-9CBE-EDCA6235C3DF}" destId="{2CFC472D-9019-4689-AB36-28EB7940670A}" srcOrd="6" destOrd="0" presId="urn:microsoft.com/office/officeart/2008/layout/LinedList"/>
    <dgm:cxn modelId="{21881CE2-B598-4137-9220-F1D5FECFB9CD}" type="presParOf" srcId="{C9606EC2-E879-4DB0-9CBE-EDCA6235C3DF}" destId="{B1E5AD11-2060-4573-8E04-DAF90F85CED9}" srcOrd="7" destOrd="0" presId="urn:microsoft.com/office/officeart/2008/layout/LinedList"/>
    <dgm:cxn modelId="{A2AC1AD5-1F66-466F-9B7E-D9E4509EBDA3}" type="presParOf" srcId="{B1E5AD11-2060-4573-8E04-DAF90F85CED9}" destId="{F2FD2C01-9E6E-49C7-850C-B87E103964AF}" srcOrd="0" destOrd="0" presId="urn:microsoft.com/office/officeart/2008/layout/LinedList"/>
    <dgm:cxn modelId="{A371C870-EEAE-40CC-AEEB-1F8F611C45A8}" type="presParOf" srcId="{B1E5AD11-2060-4573-8E04-DAF90F85CED9}" destId="{566A1DCF-4735-4D3C-899F-C9CF015F1A50}" srcOrd="1" destOrd="0" presId="urn:microsoft.com/office/officeart/2008/layout/LinedList"/>
    <dgm:cxn modelId="{59949F43-3922-49F4-9FD3-9F09CEA35833}" type="presParOf" srcId="{B1E5AD11-2060-4573-8E04-DAF90F85CED9}" destId="{B53D5E52-C5B2-48C2-9945-C68AF9EC9011}" srcOrd="2" destOrd="0" presId="urn:microsoft.com/office/officeart/2008/layout/LinedList"/>
    <dgm:cxn modelId="{A83D4F38-869D-4F71-8BB0-8C127C619A09}" type="presParOf" srcId="{B53D5E52-C5B2-48C2-9945-C68AF9EC9011}" destId="{28160772-AC40-4E00-A57A-D60FCE237E4F}" srcOrd="0" destOrd="0" presId="urn:microsoft.com/office/officeart/2008/layout/LinedList"/>
    <dgm:cxn modelId="{60B56582-BBF3-4B3C-857B-4A460538D3EC}" type="presParOf" srcId="{28160772-AC40-4E00-A57A-D60FCE237E4F}" destId="{2DE4B4F7-CF07-4DA2-A590-242448DE8A68}" srcOrd="0" destOrd="0" presId="urn:microsoft.com/office/officeart/2008/layout/LinedList"/>
    <dgm:cxn modelId="{F85EAC93-A3F6-4211-8DC8-A175B3D36CF9}" type="presParOf" srcId="{28160772-AC40-4E00-A57A-D60FCE237E4F}" destId="{A3F00FB2-D619-4BB3-B503-BBA8B7AFB2B7}" srcOrd="1" destOrd="0" presId="urn:microsoft.com/office/officeart/2008/layout/LinedList"/>
    <dgm:cxn modelId="{ED2C094F-22C8-4FDA-96A8-AB8D1DB0FF29}" type="presParOf" srcId="{28160772-AC40-4E00-A57A-D60FCE237E4F}" destId="{84DC8778-590E-4F83-99EE-045D93710F3E}" srcOrd="2" destOrd="0" presId="urn:microsoft.com/office/officeart/2008/layout/LinedList"/>
    <dgm:cxn modelId="{93975A33-A28D-4009-925F-1DF1B10F2CA1}" type="presParOf" srcId="{B53D5E52-C5B2-48C2-9945-C68AF9EC9011}" destId="{02D20029-ADE0-4949-A951-2521AF23B361}" srcOrd="1" destOrd="0" presId="urn:microsoft.com/office/officeart/2008/layout/LinedList"/>
    <dgm:cxn modelId="{EF3E749B-D625-4837-AA87-E3436D1145EA}" type="presParOf" srcId="{B53D5E52-C5B2-48C2-9945-C68AF9EC9011}" destId="{FCB87D08-DA7A-431D-AD16-1FCCC15EB9A4}" srcOrd="2" destOrd="0" presId="urn:microsoft.com/office/officeart/2008/layout/LinedList"/>
    <dgm:cxn modelId="{EC8E8E0A-BF88-4E60-80EA-CAAD06CD6B50}" type="presParOf" srcId="{FCB87D08-DA7A-431D-AD16-1FCCC15EB9A4}" destId="{9A5DB44B-1DCF-45FD-9C48-4B18F2032F4D}" srcOrd="0" destOrd="0" presId="urn:microsoft.com/office/officeart/2008/layout/LinedList"/>
    <dgm:cxn modelId="{94DB7634-CC9C-4FF8-A556-BDD335B46AC1}" type="presParOf" srcId="{FCB87D08-DA7A-431D-AD16-1FCCC15EB9A4}" destId="{0C285071-9C04-4526-AF2E-3183FF01D218}" srcOrd="1" destOrd="0" presId="urn:microsoft.com/office/officeart/2008/layout/LinedList"/>
    <dgm:cxn modelId="{962B64C8-3DDA-480E-A2A2-777C8C950916}" type="presParOf" srcId="{FCB87D08-DA7A-431D-AD16-1FCCC15EB9A4}" destId="{AE35E555-8094-4BFE-A4F9-321BB37C68E9}" srcOrd="2" destOrd="0" presId="urn:microsoft.com/office/officeart/2008/layout/LinedList"/>
    <dgm:cxn modelId="{05BD2A64-E519-43D6-AA4E-5CACF5D74B63}" type="presParOf" srcId="{C9606EC2-E879-4DB0-9CBE-EDCA6235C3DF}" destId="{14363A12-D5F7-4B35-8A45-6AEBFE3FB727}" srcOrd="8" destOrd="0" presId="urn:microsoft.com/office/officeart/2008/layout/LinedList"/>
    <dgm:cxn modelId="{0068D38D-3977-4861-AA66-0512FAB4CA81}" type="presParOf" srcId="{C9606EC2-E879-4DB0-9CBE-EDCA6235C3DF}" destId="{12AB5701-6C95-407D-A275-8DC38AB54FB2}"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E1E8B-0592-4AA8-A043-CEA3EA2D3063}">
      <dsp:nvSpPr>
        <dsp:cNvPr id="0" name=""/>
        <dsp:cNvSpPr/>
      </dsp:nvSpPr>
      <dsp:spPr>
        <a:xfrm>
          <a:off x="1066973" y="814141"/>
          <a:ext cx="966203" cy="9671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897D90-202B-4A17-A24B-E2584238B36F}">
      <dsp:nvSpPr>
        <dsp:cNvPr id="0" name=""/>
        <dsp:cNvSpPr/>
      </dsp:nvSpPr>
      <dsp:spPr>
        <a:xfrm>
          <a:off x="5964" y="1875746"/>
          <a:ext cx="3656005" cy="885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kern="1200" dirty="0">
              <a:latin typeface="Proxima nova"/>
            </a:rPr>
            <a:t>High Resolution Mass Spectrometry</a:t>
          </a:r>
        </a:p>
      </dsp:txBody>
      <dsp:txXfrm>
        <a:off x="5964" y="1875746"/>
        <a:ext cx="3656005" cy="885741"/>
      </dsp:txXfrm>
    </dsp:sp>
    <dsp:sp modelId="{D36321B2-D357-4641-AC6B-641AFB6E5FD8}">
      <dsp:nvSpPr>
        <dsp:cNvPr id="0" name=""/>
        <dsp:cNvSpPr/>
      </dsp:nvSpPr>
      <dsp:spPr>
        <a:xfrm>
          <a:off x="176733" y="2800945"/>
          <a:ext cx="3314466" cy="733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endParaRPr lang="en-US" sz="2000" kern="1200" dirty="0">
            <a:solidFill>
              <a:schemeClr val="accent1">
                <a:lumMod val="75000"/>
              </a:schemeClr>
            </a:solidFill>
            <a:latin typeface="Proxima nova"/>
          </a:endParaRP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-Novel technology</a:t>
          </a: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-Huge data</a:t>
          </a: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-Limited tools available</a:t>
          </a:r>
        </a:p>
      </dsp:txBody>
      <dsp:txXfrm>
        <a:off x="176733" y="2800945"/>
        <a:ext cx="3314466" cy="733877"/>
      </dsp:txXfrm>
    </dsp:sp>
    <dsp:sp modelId="{C5582F81-4EDD-43E9-ACB5-11F9832F0AFD}">
      <dsp:nvSpPr>
        <dsp:cNvPr id="0" name=""/>
        <dsp:cNvSpPr/>
      </dsp:nvSpPr>
      <dsp:spPr>
        <a:xfrm>
          <a:off x="5189221" y="871890"/>
          <a:ext cx="966203" cy="9671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A4FC8A-C07B-482D-83C9-63E78C0F2603}">
      <dsp:nvSpPr>
        <dsp:cNvPr id="0" name=""/>
        <dsp:cNvSpPr/>
      </dsp:nvSpPr>
      <dsp:spPr>
        <a:xfrm>
          <a:off x="4217716" y="1855661"/>
          <a:ext cx="3056047" cy="87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kern="1200" dirty="0">
              <a:latin typeface="Proxima nova"/>
            </a:rPr>
            <a:t>Environmental Pollutants </a:t>
          </a:r>
        </a:p>
      </dsp:txBody>
      <dsp:txXfrm>
        <a:off x="4217716" y="1855661"/>
        <a:ext cx="3056047" cy="879320"/>
      </dsp:txXfrm>
    </dsp:sp>
    <dsp:sp modelId="{89BBF3F8-39A2-4A00-A6A0-04ADD63D5DFB}">
      <dsp:nvSpPr>
        <dsp:cNvPr id="0" name=""/>
        <dsp:cNvSpPr/>
      </dsp:nvSpPr>
      <dsp:spPr>
        <a:xfrm>
          <a:off x="4145071" y="2800945"/>
          <a:ext cx="4309876" cy="733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endParaRPr lang="en-US" sz="2000" kern="1200" dirty="0">
            <a:solidFill>
              <a:schemeClr val="accent1">
                <a:lumMod val="75000"/>
              </a:schemeClr>
            </a:solidFill>
            <a:latin typeface="Proxima nova"/>
          </a:endParaRP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-Complicated in environment</a:t>
          </a: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-Challenge in identification </a:t>
          </a:r>
          <a:r>
            <a:rPr lang="en-US" altLang="zh-CN" sz="2000" kern="1200" dirty="0">
              <a:solidFill>
                <a:schemeClr val="accent1">
                  <a:lumMod val="75000"/>
                </a:schemeClr>
              </a:solidFill>
              <a:latin typeface="Proxima nova"/>
            </a:rPr>
            <a:t>&amp;</a:t>
          </a:r>
          <a:r>
            <a:rPr lang="en-US" sz="2000" kern="1200" dirty="0">
              <a:solidFill>
                <a:schemeClr val="accent1">
                  <a:lumMod val="75000"/>
                </a:schemeClr>
              </a:solidFill>
              <a:latin typeface="Proxima nova"/>
            </a:rPr>
            <a:t> tracking</a:t>
          </a:r>
        </a:p>
      </dsp:txBody>
      <dsp:txXfrm>
        <a:off x="4145071" y="2800945"/>
        <a:ext cx="4309876" cy="733877"/>
      </dsp:txXfrm>
    </dsp:sp>
    <dsp:sp modelId="{1CD4CE15-D169-4401-A323-1BB5EDC74170}">
      <dsp:nvSpPr>
        <dsp:cNvPr id="0" name=""/>
        <dsp:cNvSpPr/>
      </dsp:nvSpPr>
      <dsp:spPr>
        <a:xfrm>
          <a:off x="9710320" y="852643"/>
          <a:ext cx="966203" cy="9671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48DD3-C328-4753-B465-1A40E6E0153F}">
      <dsp:nvSpPr>
        <dsp:cNvPr id="0" name=""/>
        <dsp:cNvSpPr/>
      </dsp:nvSpPr>
      <dsp:spPr>
        <a:xfrm>
          <a:off x="8792429" y="1856498"/>
          <a:ext cx="2760582" cy="885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kern="1200" dirty="0">
              <a:latin typeface="Proxima nova"/>
            </a:rPr>
            <a:t>Why </a:t>
          </a:r>
        </a:p>
        <a:p>
          <a:pPr marL="0" lvl="0" indent="0" algn="ctr" defTabSz="1244600">
            <a:lnSpc>
              <a:spcPct val="100000"/>
            </a:lnSpc>
            <a:spcBef>
              <a:spcPct val="0"/>
            </a:spcBef>
            <a:spcAft>
              <a:spcPct val="35000"/>
            </a:spcAft>
            <a:buNone/>
            <a:defRPr b="1"/>
          </a:pPr>
          <a:r>
            <a:rPr lang="en-US" sz="2800" kern="1200" dirty="0">
              <a:latin typeface="Proxima nova"/>
            </a:rPr>
            <a:t>Mass-suite</a:t>
          </a:r>
        </a:p>
      </dsp:txBody>
      <dsp:txXfrm>
        <a:off x="8792429" y="1856498"/>
        <a:ext cx="2760582" cy="885741"/>
      </dsp:txXfrm>
    </dsp:sp>
    <dsp:sp modelId="{3862AB6A-2C4F-43C1-8AF6-8771E7AB5F4C}">
      <dsp:nvSpPr>
        <dsp:cNvPr id="0" name=""/>
        <dsp:cNvSpPr/>
      </dsp:nvSpPr>
      <dsp:spPr>
        <a:xfrm>
          <a:off x="8938050" y="2800945"/>
          <a:ext cx="2950621" cy="733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endParaRPr lang="en-US" sz="2000" kern="1200" dirty="0">
            <a:solidFill>
              <a:schemeClr val="accent1">
                <a:lumMod val="75000"/>
              </a:schemeClr>
            </a:solidFill>
            <a:latin typeface="Proxima nova"/>
          </a:endParaRP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-Python is popular</a:t>
          </a: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-Full-stack capability</a:t>
          </a:r>
        </a:p>
        <a:p>
          <a:pPr marL="0" lvl="0" indent="0" algn="l" defTabSz="889000">
            <a:lnSpc>
              <a:spcPct val="100000"/>
            </a:lnSpc>
            <a:spcBef>
              <a:spcPct val="0"/>
            </a:spcBef>
            <a:spcAft>
              <a:spcPct val="35000"/>
            </a:spcAft>
            <a:buNone/>
          </a:pPr>
          <a:r>
            <a:rPr lang="en-US" sz="2000" kern="1200" dirty="0">
              <a:solidFill>
                <a:schemeClr val="accent1">
                  <a:lumMod val="75000"/>
                </a:schemeClr>
              </a:solidFill>
              <a:latin typeface="Proxima nova"/>
            </a:rPr>
            <a:t>-Data science approaches</a:t>
          </a:r>
        </a:p>
      </dsp:txBody>
      <dsp:txXfrm>
        <a:off x="8938050" y="2800945"/>
        <a:ext cx="2950621" cy="733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64B8C-ED2E-46AA-B62A-A50F0D75FDAF}">
      <dsp:nvSpPr>
        <dsp:cNvPr id="0" name=""/>
        <dsp:cNvSpPr/>
      </dsp:nvSpPr>
      <dsp:spPr>
        <a:xfrm>
          <a:off x="2206666" y="0"/>
          <a:ext cx="1509048" cy="1241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3FA948-B63A-411E-BBCE-A398D7698B78}">
      <dsp:nvSpPr>
        <dsp:cNvPr id="0" name=""/>
        <dsp:cNvSpPr/>
      </dsp:nvSpPr>
      <dsp:spPr>
        <a:xfrm>
          <a:off x="805407" y="1315313"/>
          <a:ext cx="4311566" cy="532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solidFill>
                <a:schemeClr val="accent1"/>
              </a:solidFill>
            </a:rPr>
            <a:t>Formula annotation</a:t>
          </a:r>
        </a:p>
      </dsp:txBody>
      <dsp:txXfrm>
        <a:off x="805407" y="1315313"/>
        <a:ext cx="4311566" cy="532074"/>
      </dsp:txXfrm>
    </dsp:sp>
    <dsp:sp modelId="{806AB294-008C-46CA-84BF-A68230057C95}">
      <dsp:nvSpPr>
        <dsp:cNvPr id="0" name=""/>
        <dsp:cNvSpPr/>
      </dsp:nvSpPr>
      <dsp:spPr>
        <a:xfrm>
          <a:off x="805407" y="1881716"/>
          <a:ext cx="4311566" cy="206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solidFill>
                <a:schemeClr val="accent1">
                  <a:lumMod val="75000"/>
                </a:schemeClr>
              </a:solidFill>
            </a:rPr>
            <a:t>Interactive plot for HRMS data visualization</a:t>
          </a:r>
        </a:p>
      </dsp:txBody>
      <dsp:txXfrm>
        <a:off x="805407" y="1881716"/>
        <a:ext cx="4311566" cy="206623"/>
      </dsp:txXfrm>
    </dsp:sp>
    <dsp:sp modelId="{82412771-4925-4E78-A54F-1D1DF8A0F29A}">
      <dsp:nvSpPr>
        <dsp:cNvPr id="0" name=""/>
        <dsp:cNvSpPr/>
      </dsp:nvSpPr>
      <dsp:spPr>
        <a:xfrm>
          <a:off x="7272757" y="20662"/>
          <a:ext cx="1509048" cy="1241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0BDFAD-54B7-43FE-93D7-92BEE17B3588}">
      <dsp:nvSpPr>
        <dsp:cNvPr id="0" name=""/>
        <dsp:cNvSpPr/>
      </dsp:nvSpPr>
      <dsp:spPr>
        <a:xfrm>
          <a:off x="5871498" y="1335976"/>
          <a:ext cx="4311566" cy="532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solidFill>
                <a:schemeClr val="accent1"/>
              </a:solidFill>
            </a:rPr>
            <a:t>Feature annotation</a:t>
          </a:r>
        </a:p>
      </dsp:txBody>
      <dsp:txXfrm>
        <a:off x="5871498" y="1335976"/>
        <a:ext cx="4311566" cy="532074"/>
      </dsp:txXfrm>
    </dsp:sp>
    <dsp:sp modelId="{44B1DEDA-7470-4A19-BE2F-F5175138176B}">
      <dsp:nvSpPr>
        <dsp:cNvPr id="0" name=""/>
        <dsp:cNvSpPr/>
      </dsp:nvSpPr>
      <dsp:spPr>
        <a:xfrm>
          <a:off x="5871498" y="1902379"/>
          <a:ext cx="4311566" cy="16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solidFill>
                <a:schemeClr val="accent1">
                  <a:lumMod val="75000"/>
                </a:schemeClr>
              </a:solidFill>
            </a:rPr>
            <a:t>With online/in-house database</a:t>
          </a:r>
        </a:p>
      </dsp:txBody>
      <dsp:txXfrm>
        <a:off x="5871498" y="1902379"/>
        <a:ext cx="4311566" cy="1652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03823-F315-417C-A57E-60803164DDD4}">
      <dsp:nvSpPr>
        <dsp:cNvPr id="0" name=""/>
        <dsp:cNvSpPr/>
      </dsp:nvSpPr>
      <dsp:spPr>
        <a:xfrm>
          <a:off x="0" y="2879997"/>
          <a:ext cx="6254724" cy="16478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7395A5-3707-462E-A5D0-CCDE2F138D21}">
      <dsp:nvSpPr>
        <dsp:cNvPr id="0" name=""/>
        <dsp:cNvSpPr/>
      </dsp:nvSpPr>
      <dsp:spPr>
        <a:xfrm>
          <a:off x="415340" y="3250756"/>
          <a:ext cx="906303" cy="90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24CE03-0834-4816-B4C5-19F5108801B8}">
      <dsp:nvSpPr>
        <dsp:cNvPr id="0" name=""/>
        <dsp:cNvSpPr/>
      </dsp:nvSpPr>
      <dsp:spPr>
        <a:xfrm>
          <a:off x="1820124" y="2879997"/>
          <a:ext cx="4351486" cy="1647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95" tIns="174395" rIns="174395" bIns="174395" numCol="1" spcCol="1270" anchor="ctr" anchorCtr="0">
          <a:noAutofit/>
        </a:bodyPr>
        <a:lstStyle/>
        <a:p>
          <a:pPr marL="0" lvl="0" indent="0" algn="l" defTabSz="1244600">
            <a:lnSpc>
              <a:spcPct val="90000"/>
            </a:lnSpc>
            <a:spcBef>
              <a:spcPct val="0"/>
            </a:spcBef>
            <a:spcAft>
              <a:spcPct val="35000"/>
            </a:spcAft>
            <a:buNone/>
          </a:pPr>
          <a:r>
            <a:rPr lang="en-US" sz="2800" kern="1200" dirty="0"/>
            <a:t>Comparison between different </a:t>
          </a:r>
          <a:r>
            <a:rPr lang="en-US" altLang="zh-CN" sz="2800" kern="1200" dirty="0"/>
            <a:t>platforms</a:t>
          </a:r>
          <a:endParaRPr lang="en-US" sz="2800" kern="1200" dirty="0"/>
        </a:p>
      </dsp:txBody>
      <dsp:txXfrm>
        <a:off x="1820124" y="2879997"/>
        <a:ext cx="4351486" cy="1647825"/>
      </dsp:txXfrm>
    </dsp:sp>
    <dsp:sp modelId="{662AA42D-CA6F-45B5-B614-9BF4C6C61AFE}">
      <dsp:nvSpPr>
        <dsp:cNvPr id="0" name=""/>
        <dsp:cNvSpPr/>
      </dsp:nvSpPr>
      <dsp:spPr>
        <a:xfrm>
          <a:off x="0" y="830432"/>
          <a:ext cx="6254724" cy="16478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F9226-3C79-4638-AFF5-AFAEB7C840FF}">
      <dsp:nvSpPr>
        <dsp:cNvPr id="0" name=""/>
        <dsp:cNvSpPr/>
      </dsp:nvSpPr>
      <dsp:spPr>
        <a:xfrm>
          <a:off x="275380" y="1102433"/>
          <a:ext cx="906303" cy="90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C95BA1-5FFD-4CB6-AD4A-32C9C5C578FC}">
      <dsp:nvSpPr>
        <dsp:cNvPr id="0" name=""/>
        <dsp:cNvSpPr/>
      </dsp:nvSpPr>
      <dsp:spPr>
        <a:xfrm>
          <a:off x="1670825" y="830432"/>
          <a:ext cx="4351486" cy="1647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95" tIns="174395" rIns="174395" bIns="174395" numCol="1" spcCol="1270" anchor="ctr" anchorCtr="0">
          <a:noAutofit/>
        </a:bodyPr>
        <a:lstStyle/>
        <a:p>
          <a:pPr marL="0" lvl="0" indent="0" algn="l" defTabSz="1244600">
            <a:lnSpc>
              <a:spcPct val="90000"/>
            </a:lnSpc>
            <a:spcBef>
              <a:spcPct val="0"/>
            </a:spcBef>
            <a:spcAft>
              <a:spcPct val="35000"/>
            </a:spcAft>
            <a:buNone/>
          </a:pPr>
          <a:r>
            <a:rPr lang="en-US" sz="2800" kern="1200" dirty="0"/>
            <a:t>Annotation with in-house standards</a:t>
          </a:r>
        </a:p>
      </dsp:txBody>
      <dsp:txXfrm>
        <a:off x="1670825" y="830432"/>
        <a:ext cx="4351486" cy="16478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31262-281F-457E-AD09-134DF21C75C4}">
      <dsp:nvSpPr>
        <dsp:cNvPr id="0" name=""/>
        <dsp:cNvSpPr/>
      </dsp:nvSpPr>
      <dsp:spPr>
        <a:xfrm>
          <a:off x="749" y="845733"/>
          <a:ext cx="2924063" cy="1754437"/>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Proxima nova"/>
            </a:rPr>
            <a:t>Statistical analysis</a:t>
          </a:r>
        </a:p>
      </dsp:txBody>
      <dsp:txXfrm>
        <a:off x="749" y="845733"/>
        <a:ext cx="2924063" cy="1754437"/>
      </dsp:txXfrm>
    </dsp:sp>
    <dsp:sp modelId="{A379949F-B8D3-4E13-AF9E-B89FE27D3411}">
      <dsp:nvSpPr>
        <dsp:cNvPr id="0" name=""/>
        <dsp:cNvSpPr/>
      </dsp:nvSpPr>
      <dsp:spPr>
        <a:xfrm>
          <a:off x="3217219" y="845733"/>
          <a:ext cx="2924063" cy="1754437"/>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Proxima nova"/>
            </a:rPr>
            <a:t>Clustering analysis</a:t>
          </a:r>
        </a:p>
      </dsp:txBody>
      <dsp:txXfrm>
        <a:off x="3217219" y="845733"/>
        <a:ext cx="2924063" cy="1754437"/>
      </dsp:txXfrm>
    </dsp:sp>
    <dsp:sp modelId="{B545DACA-C45D-4228-AC5B-F7F493A145B1}">
      <dsp:nvSpPr>
        <dsp:cNvPr id="0" name=""/>
        <dsp:cNvSpPr/>
      </dsp:nvSpPr>
      <dsp:spPr>
        <a:xfrm>
          <a:off x="1608984" y="2892577"/>
          <a:ext cx="2924063" cy="1754437"/>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latin typeface="Proxima nova"/>
            </a:rPr>
            <a:t>Quantitative source apportionment</a:t>
          </a:r>
          <a:endParaRPr lang="en-US" sz="3200" kern="1200" dirty="0">
            <a:latin typeface="Proxima nova"/>
          </a:endParaRPr>
        </a:p>
      </dsp:txBody>
      <dsp:txXfrm>
        <a:off x="1608984" y="2892577"/>
        <a:ext cx="2924063" cy="17544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1323C-6D63-4B01-9B3B-6CFC32E41653}">
      <dsp:nvSpPr>
        <dsp:cNvPr id="0" name=""/>
        <dsp:cNvSpPr/>
      </dsp:nvSpPr>
      <dsp:spPr>
        <a:xfrm>
          <a:off x="741862" y="89954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97B20-A244-4D02-BF8D-17056DBB7D23}">
      <dsp:nvSpPr>
        <dsp:cNvPr id="0" name=""/>
        <dsp:cNvSpPr/>
      </dsp:nvSpPr>
      <dsp:spPr>
        <a:xfrm>
          <a:off x="246862" y="197969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dirty="0"/>
            <a:t>PCA/T-SNE</a:t>
          </a:r>
        </a:p>
      </dsp:txBody>
      <dsp:txXfrm>
        <a:off x="246862" y="1979693"/>
        <a:ext cx="1800000" cy="720000"/>
      </dsp:txXfrm>
    </dsp:sp>
    <dsp:sp modelId="{5A96585A-45B3-4F17-A250-A130278DC37C}">
      <dsp:nvSpPr>
        <dsp:cNvPr id="0" name=""/>
        <dsp:cNvSpPr/>
      </dsp:nvSpPr>
      <dsp:spPr>
        <a:xfrm>
          <a:off x="2856862" y="89954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6AAC77-F418-4453-A7FA-2CBE086D5CE2}">
      <dsp:nvSpPr>
        <dsp:cNvPr id="0" name=""/>
        <dsp:cNvSpPr/>
      </dsp:nvSpPr>
      <dsp:spPr>
        <a:xfrm>
          <a:off x="2361862" y="197969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dirty="0"/>
            <a:t>Hypothesis</a:t>
          </a:r>
        </a:p>
        <a:p>
          <a:pPr marL="0" lvl="0" indent="0" algn="ctr" defTabSz="977900">
            <a:lnSpc>
              <a:spcPct val="90000"/>
            </a:lnSpc>
            <a:spcBef>
              <a:spcPct val="0"/>
            </a:spcBef>
            <a:spcAft>
              <a:spcPct val="35000"/>
            </a:spcAft>
            <a:buNone/>
          </a:pPr>
          <a:r>
            <a:rPr lang="en-US" sz="2200" kern="1200" dirty="0"/>
            <a:t>testing</a:t>
          </a:r>
        </a:p>
      </dsp:txBody>
      <dsp:txXfrm>
        <a:off x="2361862" y="1979693"/>
        <a:ext cx="1800000" cy="720000"/>
      </dsp:txXfrm>
    </dsp:sp>
    <dsp:sp modelId="{3444AD42-B559-47ED-9670-1C70CEF7FBB3}">
      <dsp:nvSpPr>
        <dsp:cNvPr id="0" name=""/>
        <dsp:cNvSpPr/>
      </dsp:nvSpPr>
      <dsp:spPr>
        <a:xfrm>
          <a:off x="4971862" y="89954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87668F-F906-49A5-88DE-7FC552688737}">
      <dsp:nvSpPr>
        <dsp:cNvPr id="0" name=""/>
        <dsp:cNvSpPr/>
      </dsp:nvSpPr>
      <dsp:spPr>
        <a:xfrm>
          <a:off x="4476862" y="197969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dirty="0"/>
            <a:t>Volcano plot</a:t>
          </a:r>
        </a:p>
      </dsp:txBody>
      <dsp:txXfrm>
        <a:off x="4476862" y="1979693"/>
        <a:ext cx="1800000" cy="720000"/>
      </dsp:txXfrm>
    </dsp:sp>
    <dsp:sp modelId="{AF1E9812-6E05-4C65-9005-BDFF492F575A}">
      <dsp:nvSpPr>
        <dsp:cNvPr id="0" name=""/>
        <dsp:cNvSpPr/>
      </dsp:nvSpPr>
      <dsp:spPr>
        <a:xfrm>
          <a:off x="7086862" y="899540"/>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636077-4A93-4DFA-A486-507F31B96580}">
      <dsp:nvSpPr>
        <dsp:cNvPr id="0" name=""/>
        <dsp:cNvSpPr/>
      </dsp:nvSpPr>
      <dsp:spPr>
        <a:xfrm>
          <a:off x="6591862" y="197969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dirty="0"/>
            <a:t>Similarity comparison</a:t>
          </a:r>
        </a:p>
      </dsp:txBody>
      <dsp:txXfrm>
        <a:off x="6591862" y="1979693"/>
        <a:ext cx="1800000" cy="720000"/>
      </dsp:txXfrm>
    </dsp:sp>
    <dsp:sp modelId="{3310E0D3-4C92-49AA-99D7-22ED0987B880}">
      <dsp:nvSpPr>
        <dsp:cNvPr id="0" name=""/>
        <dsp:cNvSpPr/>
      </dsp:nvSpPr>
      <dsp:spPr>
        <a:xfrm>
          <a:off x="9201862" y="899540"/>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B13018-1AEB-46EF-B3F0-B610F385C515}">
      <dsp:nvSpPr>
        <dsp:cNvPr id="0" name=""/>
        <dsp:cNvSpPr/>
      </dsp:nvSpPr>
      <dsp:spPr>
        <a:xfrm>
          <a:off x="8706862" y="197969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dirty="0"/>
            <a:t>Etc.</a:t>
          </a:r>
        </a:p>
      </dsp:txBody>
      <dsp:txXfrm>
        <a:off x="8706862" y="1979693"/>
        <a:ext cx="18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C0979-F82A-4926-A750-E44BB6C0878D}">
      <dsp:nvSpPr>
        <dsp:cNvPr id="0" name=""/>
        <dsp:cNvSpPr/>
      </dsp:nvSpPr>
      <dsp:spPr>
        <a:xfrm>
          <a:off x="-4717177" y="-723083"/>
          <a:ext cx="5618743" cy="5618743"/>
        </a:xfrm>
        <a:prstGeom prst="blockArc">
          <a:avLst>
            <a:gd name="adj1" fmla="val 18900000"/>
            <a:gd name="adj2" fmla="val 2700000"/>
            <a:gd name="adj3" fmla="val 38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5A757F-5828-4D2C-9E4E-4CB452FE850A}">
      <dsp:nvSpPr>
        <dsp:cNvPr id="0" name=""/>
        <dsp:cNvSpPr/>
      </dsp:nvSpPr>
      <dsp:spPr>
        <a:xfrm>
          <a:off x="579833" y="417257"/>
          <a:ext cx="3225050" cy="834515"/>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2397"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solidFill>
                <a:schemeClr val="accent1"/>
              </a:solidFill>
            </a:rPr>
            <a:t>Cluster the features with similar trend</a:t>
          </a:r>
          <a:endParaRPr lang="zh-CN" altLang="en-US" sz="1800" kern="1200" dirty="0">
            <a:solidFill>
              <a:schemeClr val="accent1"/>
            </a:solidFill>
          </a:endParaRPr>
        </a:p>
      </dsp:txBody>
      <dsp:txXfrm>
        <a:off x="579833" y="417257"/>
        <a:ext cx="3225050" cy="834515"/>
      </dsp:txXfrm>
    </dsp:sp>
    <dsp:sp modelId="{C54B1DF9-E987-4D62-A77A-AC789D419400}">
      <dsp:nvSpPr>
        <dsp:cNvPr id="0" name=""/>
        <dsp:cNvSpPr/>
      </dsp:nvSpPr>
      <dsp:spPr>
        <a:xfrm>
          <a:off x="58261" y="312943"/>
          <a:ext cx="1043144" cy="104314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5AD04B-A4A1-4A39-BAEB-A7166C90DE1B}">
      <dsp:nvSpPr>
        <dsp:cNvPr id="0" name=""/>
        <dsp:cNvSpPr/>
      </dsp:nvSpPr>
      <dsp:spPr>
        <a:xfrm>
          <a:off x="883180" y="1669030"/>
          <a:ext cx="2921704" cy="834515"/>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2397"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solidFill>
                <a:schemeClr val="accent1"/>
              </a:solidFill>
            </a:rPr>
            <a:t>No need for detailed comprehension</a:t>
          </a:r>
          <a:endParaRPr lang="zh-CN" altLang="en-US" sz="1800" kern="1200" dirty="0">
            <a:solidFill>
              <a:schemeClr val="accent1"/>
            </a:solidFill>
          </a:endParaRPr>
        </a:p>
      </dsp:txBody>
      <dsp:txXfrm>
        <a:off x="883180" y="1669030"/>
        <a:ext cx="2921704" cy="834515"/>
      </dsp:txXfrm>
    </dsp:sp>
    <dsp:sp modelId="{278FFE35-44BF-49EA-991B-46A5D59D23E4}">
      <dsp:nvSpPr>
        <dsp:cNvPr id="0" name=""/>
        <dsp:cNvSpPr/>
      </dsp:nvSpPr>
      <dsp:spPr>
        <a:xfrm>
          <a:off x="361608" y="1564716"/>
          <a:ext cx="1043144" cy="104314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D9226E-DE84-447A-B560-AA7E8319B4FA}">
      <dsp:nvSpPr>
        <dsp:cNvPr id="0" name=""/>
        <dsp:cNvSpPr/>
      </dsp:nvSpPr>
      <dsp:spPr>
        <a:xfrm>
          <a:off x="579833" y="2920803"/>
          <a:ext cx="3225050" cy="834515"/>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2397"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solidFill>
                <a:schemeClr val="accent1"/>
              </a:solidFill>
            </a:rPr>
            <a:t>Suitable for various studies</a:t>
          </a:r>
          <a:endParaRPr lang="zh-CN" altLang="en-US" sz="1800" kern="1200" dirty="0">
            <a:solidFill>
              <a:schemeClr val="accent1"/>
            </a:solidFill>
          </a:endParaRPr>
        </a:p>
      </dsp:txBody>
      <dsp:txXfrm>
        <a:off x="579833" y="2920803"/>
        <a:ext cx="3225050" cy="834515"/>
      </dsp:txXfrm>
    </dsp:sp>
    <dsp:sp modelId="{AFEB1FEE-91A4-4959-ADEF-79582A2D4DAB}">
      <dsp:nvSpPr>
        <dsp:cNvPr id="0" name=""/>
        <dsp:cNvSpPr/>
      </dsp:nvSpPr>
      <dsp:spPr>
        <a:xfrm>
          <a:off x="58261" y="2816489"/>
          <a:ext cx="1043144" cy="104314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6699A-4CE4-4749-9106-5FA850ABE7FB}">
      <dsp:nvSpPr>
        <dsp:cNvPr id="0" name=""/>
        <dsp:cNvSpPr/>
      </dsp:nvSpPr>
      <dsp:spPr>
        <a:xfrm>
          <a:off x="0" y="0"/>
          <a:ext cx="6107741" cy="0"/>
        </a:xfrm>
        <a:prstGeom prst="lin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6B6464-BE0A-4ADE-AD9B-E720C4C27DBF}">
      <dsp:nvSpPr>
        <dsp:cNvPr id="0" name=""/>
        <dsp:cNvSpPr/>
      </dsp:nvSpPr>
      <dsp:spPr>
        <a:xfrm>
          <a:off x="0" y="0"/>
          <a:ext cx="1802246" cy="476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altLang="zh-CN" sz="2400" b="1" kern="1200" dirty="0">
              <a:solidFill>
                <a:schemeClr val="accent1"/>
              </a:solidFill>
              <a:latin typeface="Proxima nova"/>
            </a:rPr>
            <a:t>Modeling</a:t>
          </a: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endParaRPr lang="en-US" altLang="zh-CN" sz="1800" b="1" kern="1200" dirty="0">
            <a:solidFill>
              <a:schemeClr val="accent1"/>
            </a:solidFill>
            <a:latin typeface="Proxima nova"/>
          </a:endParaRP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Model options:</a:t>
          </a: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Linear regression</a:t>
          </a: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Lasso regression</a:t>
          </a: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Random Forest </a:t>
          </a: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SVM</a:t>
          </a:r>
        </a:p>
        <a:p>
          <a:pPr marL="0" lvl="0" indent="0" algn="l" defTabSz="1066800">
            <a:lnSpc>
              <a:spcPct val="90000"/>
            </a:lnSpc>
            <a:spcBef>
              <a:spcPct val="0"/>
            </a:spcBef>
            <a:spcAft>
              <a:spcPct val="35000"/>
            </a:spcAft>
            <a:buNone/>
          </a:pPr>
          <a:r>
            <a:rPr lang="en-US" altLang="zh-CN" sz="1100" b="1" kern="1200" dirty="0">
              <a:solidFill>
                <a:schemeClr val="accent1">
                  <a:lumMod val="75000"/>
                </a:schemeClr>
              </a:solidFill>
              <a:latin typeface="Proxima nova"/>
            </a:rPr>
            <a:t>…</a:t>
          </a:r>
          <a:endParaRPr lang="en-US" altLang="zh-CN" sz="2400" b="1" kern="1200" dirty="0">
            <a:solidFill>
              <a:schemeClr val="accent1"/>
            </a:solidFill>
            <a:latin typeface="Proxima nova"/>
          </a:endParaRPr>
        </a:p>
      </dsp:txBody>
      <dsp:txXfrm>
        <a:off x="0" y="0"/>
        <a:ext cx="1802246" cy="4764087"/>
      </dsp:txXfrm>
    </dsp:sp>
    <dsp:sp modelId="{FA5E123D-337E-4F5C-B998-7256B5C76E3D}">
      <dsp:nvSpPr>
        <dsp:cNvPr id="0" name=""/>
        <dsp:cNvSpPr/>
      </dsp:nvSpPr>
      <dsp:spPr>
        <a:xfrm>
          <a:off x="1882857" y="74438"/>
          <a:ext cx="2069027" cy="1488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altLang="zh-CN" sz="3200" b="1" kern="1200" dirty="0">
              <a:latin typeface="Proxima nova"/>
            </a:rPr>
            <a:t>Single chemical</a:t>
          </a:r>
          <a:endParaRPr lang="zh-CN" altLang="en-US" sz="3200" b="1" kern="1200" dirty="0">
            <a:latin typeface="Proxima nova"/>
          </a:endParaRPr>
        </a:p>
      </dsp:txBody>
      <dsp:txXfrm>
        <a:off x="1882857" y="74438"/>
        <a:ext cx="2069027" cy="1488777"/>
      </dsp:txXfrm>
    </dsp:sp>
    <dsp:sp modelId="{D4B4ACB3-DD0F-49B2-8D98-A9E006564705}">
      <dsp:nvSpPr>
        <dsp:cNvPr id="0" name=""/>
        <dsp:cNvSpPr/>
      </dsp:nvSpPr>
      <dsp:spPr>
        <a:xfrm>
          <a:off x="4032496" y="74438"/>
          <a:ext cx="2069027" cy="1488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altLang="zh-CN" sz="2100" b="1" kern="1200" dirty="0">
              <a:latin typeface="Proxima nova"/>
            </a:rPr>
            <a:t>Single variate regression</a:t>
          </a:r>
          <a:endParaRPr lang="zh-CN" altLang="en-US" sz="2100" b="1" kern="1200" dirty="0">
            <a:latin typeface="Proxima nova"/>
          </a:endParaRPr>
        </a:p>
      </dsp:txBody>
      <dsp:txXfrm>
        <a:off x="4032496" y="74438"/>
        <a:ext cx="2069027" cy="1488777"/>
      </dsp:txXfrm>
    </dsp:sp>
    <dsp:sp modelId="{3E5A7FC4-E8CC-4881-8209-6C98F2B8AAEF}">
      <dsp:nvSpPr>
        <dsp:cNvPr id="0" name=""/>
        <dsp:cNvSpPr/>
      </dsp:nvSpPr>
      <dsp:spPr>
        <a:xfrm>
          <a:off x="1802246" y="1563216"/>
          <a:ext cx="429927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5FD55E-905E-4188-A6E0-0BFD69D9F22D}">
      <dsp:nvSpPr>
        <dsp:cNvPr id="0" name=""/>
        <dsp:cNvSpPr/>
      </dsp:nvSpPr>
      <dsp:spPr>
        <a:xfrm>
          <a:off x="1882857" y="1637655"/>
          <a:ext cx="2069027" cy="1488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altLang="zh-CN" sz="3200" b="1" kern="1200" dirty="0">
              <a:latin typeface="Proxima nova"/>
            </a:rPr>
            <a:t>Single cluster</a:t>
          </a:r>
          <a:endParaRPr lang="zh-CN" altLang="en-US" sz="3200" b="1" kern="1200" dirty="0">
            <a:latin typeface="Proxima nova"/>
          </a:endParaRPr>
        </a:p>
      </dsp:txBody>
      <dsp:txXfrm>
        <a:off x="1882857" y="1637655"/>
        <a:ext cx="2069027" cy="1488777"/>
      </dsp:txXfrm>
    </dsp:sp>
    <dsp:sp modelId="{4DA6C881-13C6-46ED-A441-77AA771CC962}">
      <dsp:nvSpPr>
        <dsp:cNvPr id="0" name=""/>
        <dsp:cNvSpPr/>
      </dsp:nvSpPr>
      <dsp:spPr>
        <a:xfrm>
          <a:off x="4032496" y="1637655"/>
          <a:ext cx="2069027" cy="1488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altLang="zh-CN" sz="2100" b="1" kern="1200" dirty="0">
              <a:latin typeface="Proxima nova"/>
            </a:rPr>
            <a:t>Multivariate model</a:t>
          </a:r>
          <a:endParaRPr lang="zh-CN" altLang="en-US" sz="2100" b="1" kern="1200" dirty="0">
            <a:latin typeface="Proxima nova"/>
          </a:endParaRPr>
        </a:p>
      </dsp:txBody>
      <dsp:txXfrm>
        <a:off x="4032496" y="1637655"/>
        <a:ext cx="2069027" cy="1488777"/>
      </dsp:txXfrm>
    </dsp:sp>
    <dsp:sp modelId="{01AFE1E8-C41A-4A3D-B770-C3267A1BD6CC}">
      <dsp:nvSpPr>
        <dsp:cNvPr id="0" name=""/>
        <dsp:cNvSpPr/>
      </dsp:nvSpPr>
      <dsp:spPr>
        <a:xfrm>
          <a:off x="1802246" y="3126432"/>
          <a:ext cx="429927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6A1DCF-4735-4D3C-899F-C9CF015F1A50}">
      <dsp:nvSpPr>
        <dsp:cNvPr id="0" name=""/>
        <dsp:cNvSpPr/>
      </dsp:nvSpPr>
      <dsp:spPr>
        <a:xfrm>
          <a:off x="1882857" y="3200871"/>
          <a:ext cx="2069027" cy="1488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altLang="zh-CN" sz="3200" b="1" kern="1200" dirty="0">
              <a:latin typeface="Proxima nova"/>
            </a:rPr>
            <a:t>Multiple clusters</a:t>
          </a:r>
          <a:endParaRPr lang="zh-CN" altLang="en-US" sz="3200" b="1" kern="1200" dirty="0">
            <a:latin typeface="Proxima nova"/>
          </a:endParaRPr>
        </a:p>
      </dsp:txBody>
      <dsp:txXfrm>
        <a:off x="1882857" y="3200871"/>
        <a:ext cx="2069027" cy="1488777"/>
      </dsp:txXfrm>
    </dsp:sp>
    <dsp:sp modelId="{A3F00FB2-D619-4BB3-B503-BBA8B7AFB2B7}">
      <dsp:nvSpPr>
        <dsp:cNvPr id="0" name=""/>
        <dsp:cNvSpPr/>
      </dsp:nvSpPr>
      <dsp:spPr>
        <a:xfrm>
          <a:off x="4032496" y="3200871"/>
          <a:ext cx="2069027" cy="744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altLang="zh-CN" sz="2100" b="1" kern="1200" dirty="0">
              <a:latin typeface="Proxima nova"/>
            </a:rPr>
            <a:t>Individual models</a:t>
          </a:r>
          <a:endParaRPr lang="zh-CN" altLang="en-US" sz="2100" b="1" kern="1200" dirty="0">
            <a:latin typeface="Proxima nova"/>
          </a:endParaRPr>
        </a:p>
      </dsp:txBody>
      <dsp:txXfrm>
        <a:off x="4032496" y="3200871"/>
        <a:ext cx="2069027" cy="744388"/>
      </dsp:txXfrm>
    </dsp:sp>
    <dsp:sp modelId="{02D20029-ADE0-4949-A951-2521AF23B361}">
      <dsp:nvSpPr>
        <dsp:cNvPr id="0" name=""/>
        <dsp:cNvSpPr/>
      </dsp:nvSpPr>
      <dsp:spPr>
        <a:xfrm>
          <a:off x="3951884" y="3945260"/>
          <a:ext cx="206902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285071-9C04-4526-AF2E-3183FF01D218}">
      <dsp:nvSpPr>
        <dsp:cNvPr id="0" name=""/>
        <dsp:cNvSpPr/>
      </dsp:nvSpPr>
      <dsp:spPr>
        <a:xfrm>
          <a:off x="4032496" y="3945260"/>
          <a:ext cx="2069027" cy="744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altLang="zh-CN" sz="2100" b="1" kern="1200" dirty="0">
              <a:latin typeface="Proxima nova"/>
            </a:rPr>
            <a:t>Ensemble method</a:t>
          </a:r>
          <a:endParaRPr lang="zh-CN" altLang="en-US" sz="2100" b="1" kern="1200" dirty="0">
            <a:latin typeface="Proxima nova"/>
          </a:endParaRPr>
        </a:p>
      </dsp:txBody>
      <dsp:txXfrm>
        <a:off x="4032496" y="3945260"/>
        <a:ext cx="2069027" cy="744388"/>
      </dsp:txXfrm>
    </dsp:sp>
    <dsp:sp modelId="{14363A12-D5F7-4B35-8A45-6AEBFE3FB727}">
      <dsp:nvSpPr>
        <dsp:cNvPr id="0" name=""/>
        <dsp:cNvSpPr/>
      </dsp:nvSpPr>
      <dsp:spPr>
        <a:xfrm>
          <a:off x="1802246" y="4689649"/>
          <a:ext cx="429927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8529-792C-43C9-8979-6F67AD67ABED}" type="datetimeFigureOut">
              <a:rPr lang="zh-CN" altLang="en-US" smtClean="0"/>
              <a:t>2021/4/7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4DAEF-527D-46C3-9337-8837EAB68535}" type="slidenum">
              <a:rPr lang="zh-CN" altLang="en-US" smtClean="0"/>
              <a:t>‹#›</a:t>
            </a:fld>
            <a:endParaRPr lang="zh-CN" altLang="en-US"/>
          </a:p>
        </p:txBody>
      </p:sp>
    </p:spTree>
    <p:extLst>
      <p:ext uri="{BB962C8B-B14F-4D97-AF65-F5344CB8AC3E}">
        <p14:creationId xmlns:p14="http://schemas.microsoft.com/office/powerpoint/2010/main" val="322347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Add logos</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a:t>
            </a:fld>
            <a:endParaRPr lang="zh-CN" altLang="en-US"/>
          </a:p>
        </p:txBody>
      </p:sp>
    </p:spTree>
    <p:extLst>
      <p:ext uri="{BB962C8B-B14F-4D97-AF65-F5344CB8AC3E}">
        <p14:creationId xmlns:p14="http://schemas.microsoft.com/office/powerpoint/2010/main" val="1253857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statistical module provides essential analysis tools for common workflow</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12</a:t>
            </a:fld>
            <a:endParaRPr lang="zh-CN" altLang="en-US"/>
          </a:p>
        </p:txBody>
      </p:sp>
    </p:spTree>
    <p:extLst>
      <p:ext uri="{BB962C8B-B14F-4D97-AF65-F5344CB8AC3E}">
        <p14:creationId xmlns:p14="http://schemas.microsoft.com/office/powerpoint/2010/main" val="195190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Clustering analysis provides a straight forward results of how the features look like when comparing to each others,</a:t>
            </a:r>
          </a:p>
          <a:p>
            <a:r>
              <a:rPr lang="en-US" altLang="zh-CN" dirty="0"/>
              <a:t>The algorithm aims at grouping the features that behaves similar while excluding the noises.</a:t>
            </a:r>
          </a:p>
          <a:p>
            <a:r>
              <a:rPr lang="en-US" altLang="zh-CN" dirty="0"/>
              <a:t>Advantage: showed as left, no need to know details for the data such as predefined cluster number, or data distribution; suitable for various studies such as time series, WWTP treatment assessment, or even spatial difference comparison</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13</a:t>
            </a:fld>
            <a:endParaRPr lang="zh-CN" altLang="en-US"/>
          </a:p>
        </p:txBody>
      </p:sp>
    </p:spTree>
    <p:extLst>
      <p:ext uri="{BB962C8B-B14F-4D97-AF65-F5344CB8AC3E}">
        <p14:creationId xmlns:p14="http://schemas.microsoft.com/office/powerpoint/2010/main" val="1489063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Overall, the algorithm provides a quick and accurate approach for the feature prioritization</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14</a:t>
            </a:fld>
            <a:endParaRPr lang="zh-CN" altLang="en-US"/>
          </a:p>
        </p:txBody>
      </p:sp>
    </p:spTree>
    <p:extLst>
      <p:ext uri="{BB962C8B-B14F-4D97-AF65-F5344CB8AC3E}">
        <p14:creationId xmlns:p14="http://schemas.microsoft.com/office/powerpoint/2010/main" val="4283294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Using the sample on the left, combing with the clustering algorithm, here developed a modeling module in the package designated for the source quantitative analysis</a:t>
            </a:r>
          </a:p>
          <a:p>
            <a:r>
              <a:rPr lang="en-US" altLang="zh-CN" dirty="0"/>
              <a:t>There are flexible options, either using one chemical, multiple chemicals with similar behavior, or multiple groups chemicals with different trend, user can build their model and make prediction out of it</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15</a:t>
            </a:fld>
            <a:endParaRPr lang="zh-CN" altLang="en-US"/>
          </a:p>
        </p:txBody>
      </p:sp>
    </p:spTree>
    <p:extLst>
      <p:ext uri="{BB962C8B-B14F-4D97-AF65-F5344CB8AC3E}">
        <p14:creationId xmlns:p14="http://schemas.microsoft.com/office/powerpoint/2010/main" val="3982876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is a comparison chart, As mentioned at beginning ,mass-suite is designed towards full-stack capacity, and it built it’s novelty on the datamining tools especially the clustering analysis</a:t>
            </a:r>
          </a:p>
          <a:p>
            <a:endParaRPr lang="en-US" altLang="zh-CN" dirty="0"/>
          </a:p>
          <a:p>
            <a:r>
              <a:rPr lang="en-US" altLang="zh-CN" dirty="0"/>
              <a:t>Formatting to </a:t>
            </a:r>
            <a:r>
              <a:rPr lang="en-US" altLang="zh-CN" dirty="0" err="1"/>
              <a:t>hightlight</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17</a:t>
            </a:fld>
            <a:endParaRPr lang="zh-CN" altLang="en-US"/>
          </a:p>
        </p:txBody>
      </p:sp>
    </p:spTree>
    <p:extLst>
      <p:ext uri="{BB962C8B-B14F-4D97-AF65-F5344CB8AC3E}">
        <p14:creationId xmlns:p14="http://schemas.microsoft.com/office/powerpoint/2010/main" val="174746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Statistical tools, clustering tools, modeling tools and source identification tool (in dev)</a:t>
            </a:r>
          </a:p>
          <a:p>
            <a:endParaRPr lang="en-US" altLang="zh-CN" dirty="0"/>
          </a:p>
          <a:p>
            <a:r>
              <a:rPr lang="en-US" altLang="zh-CN" dirty="0"/>
              <a:t>Here are some benchmarks for the tool, As shown above, the tool is reliable, portable, and flexible</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18</a:t>
            </a:fld>
            <a:endParaRPr lang="zh-CN" altLang="en-US"/>
          </a:p>
        </p:txBody>
      </p:sp>
    </p:spTree>
    <p:extLst>
      <p:ext uri="{BB962C8B-B14F-4D97-AF65-F5344CB8AC3E}">
        <p14:creationId xmlns:p14="http://schemas.microsoft.com/office/powerpoint/2010/main" val="2266247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abf1dbd17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abf1dbd17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a roadmap for future development, will start from public beta test/debugging, finish up some tools such as annotation, identification and non-programmer friendly interface</a:t>
            </a:r>
          </a:p>
          <a:p>
            <a:pPr marL="0" lvl="0" indent="0" algn="l" rtl="0">
              <a:spcBef>
                <a:spcPts val="0"/>
              </a:spcBef>
              <a:spcAft>
                <a:spcPts val="0"/>
              </a:spcAft>
              <a:buNone/>
            </a:pPr>
            <a:r>
              <a:rPr lang="en-US" dirty="0"/>
              <a:t>The package will keep updating according to the feedback and needs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HRMS as we all know, is a powerful emerging technique, and used a lot in the environmental studies. The huge data collection capability provides various information while hard to be handled.</a:t>
            </a:r>
          </a:p>
          <a:p>
            <a:r>
              <a:rPr lang="en-US" altLang="zh-CN" dirty="0"/>
              <a:t>Lot of tools are available now but more or less limited in processing the HRMS data.  Some workflows were integrated so user can’t get into the middle and change settings, some workflows are good at specific functions but may lack</a:t>
            </a:r>
          </a:p>
          <a:p>
            <a:r>
              <a:rPr lang="en-US" altLang="zh-CN" dirty="0"/>
              <a:t>Other essential functions, so user needs to hop around different tools to get their data processed</a:t>
            </a:r>
          </a:p>
          <a:p>
            <a:r>
              <a:rPr lang="en-US" altLang="zh-CN" dirty="0"/>
              <a:t>Thus, we would like to introduce mass-suite here.</a:t>
            </a:r>
          </a:p>
          <a:p>
            <a:r>
              <a:rPr lang="en-US" altLang="zh-CN" dirty="0"/>
              <a:t>Mass suite is built on the most popular programming language python, and designed to providing a full-stack capability for the HRMS data processing, from data import to detailed analysis</a:t>
            </a:r>
          </a:p>
          <a:p>
            <a:r>
              <a:rPr lang="en-US" altLang="zh-CN" dirty="0"/>
              <a:t>It is more concentrating on the non-targeted analysis, and driven by data science approaches</a:t>
            </a:r>
          </a:p>
          <a:p>
            <a:r>
              <a:rPr lang="en-US" altLang="zh-CN" dirty="0"/>
              <a:t>Python – Kaggle survey showed 81% users choose Python as primary programming language for data science related project, 2019</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2</a:t>
            </a:fld>
            <a:endParaRPr lang="zh-CN" altLang="en-US"/>
          </a:p>
        </p:txBody>
      </p:sp>
    </p:spTree>
    <p:extLst>
      <p:ext uri="{BB962C8B-B14F-4D97-AF65-F5344CB8AC3E}">
        <p14:creationId xmlns:p14="http://schemas.microsoft.com/office/powerpoint/2010/main" val="122941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Four major modules of Mass suite</a:t>
            </a:r>
          </a:p>
          <a:p>
            <a:r>
              <a:rPr lang="en-US" altLang="zh-CN" dirty="0"/>
              <a:t>Data processing covers basic needs such as peak picking, alignment, blank subtraction</a:t>
            </a:r>
          </a:p>
          <a:p>
            <a:r>
              <a:rPr lang="en-US" altLang="zh-CN" dirty="0"/>
              <a:t>Visualization tool includes interactive interface such as TIC, chromatogram and spectrum, and statistical summaries of the samples</a:t>
            </a:r>
          </a:p>
          <a:p>
            <a:r>
              <a:rPr lang="en-US" altLang="zh-CN" dirty="0"/>
              <a:t>The datamining tool is the core strength of the package, provides user better vision of their data</a:t>
            </a:r>
          </a:p>
          <a:p>
            <a:r>
              <a:rPr lang="en-US" altLang="zh-CN" dirty="0"/>
              <a:t>There are also other tools in the package assisting analysis, including..</a:t>
            </a:r>
          </a:p>
          <a:p>
            <a:r>
              <a:rPr lang="en-US" altLang="zh-CN" dirty="0"/>
              <a:t>Aside of those, new functions are keep updating</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3</a:t>
            </a:fld>
            <a:endParaRPr lang="zh-CN" altLang="en-US"/>
          </a:p>
        </p:txBody>
      </p:sp>
    </p:spTree>
    <p:extLst>
      <p:ext uri="{BB962C8B-B14F-4D97-AF65-F5344CB8AC3E}">
        <p14:creationId xmlns:p14="http://schemas.microsoft.com/office/powerpoint/2010/main" val="3769594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4</a:t>
            </a:fld>
            <a:endParaRPr lang="zh-CN" altLang="en-US"/>
          </a:p>
        </p:txBody>
      </p:sp>
    </p:spTree>
    <p:extLst>
      <p:ext uri="{BB962C8B-B14F-4D97-AF65-F5344CB8AC3E}">
        <p14:creationId xmlns:p14="http://schemas.microsoft.com/office/powerpoint/2010/main" val="3072833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Showcase 2</a:t>
            </a:r>
          </a:p>
          <a:p>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6</a:t>
            </a:fld>
            <a:endParaRPr lang="zh-CN" altLang="en-US"/>
          </a:p>
        </p:txBody>
      </p:sp>
    </p:spTree>
    <p:extLst>
      <p:ext uri="{BB962C8B-B14F-4D97-AF65-F5344CB8AC3E}">
        <p14:creationId xmlns:p14="http://schemas.microsoft.com/office/powerpoint/2010/main" val="494075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Showcase 3</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7</a:t>
            </a:fld>
            <a:endParaRPr lang="zh-CN" altLang="en-US"/>
          </a:p>
        </p:txBody>
      </p:sp>
    </p:spTree>
    <p:extLst>
      <p:ext uri="{BB962C8B-B14F-4D97-AF65-F5344CB8AC3E}">
        <p14:creationId xmlns:p14="http://schemas.microsoft.com/office/powerpoint/2010/main" val="715822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As a new tool, the package needs to be reliable to users in order to produce robust results, thus two tests were conducted</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8</a:t>
            </a:fld>
            <a:endParaRPr lang="zh-CN" altLang="en-US"/>
          </a:p>
        </p:txBody>
      </p:sp>
    </p:spTree>
    <p:extLst>
      <p:ext uri="{BB962C8B-B14F-4D97-AF65-F5344CB8AC3E}">
        <p14:creationId xmlns:p14="http://schemas.microsoft.com/office/powerpoint/2010/main" val="4114484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Using a known compound spiked sample processed through mass-suite, the result showed 99% of the compound peaks in the list were found.</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9</a:t>
            </a:fld>
            <a:endParaRPr lang="zh-CN" altLang="en-US"/>
          </a:p>
        </p:txBody>
      </p:sp>
    </p:spTree>
    <p:extLst>
      <p:ext uri="{BB962C8B-B14F-4D97-AF65-F5344CB8AC3E}">
        <p14:creationId xmlns:p14="http://schemas.microsoft.com/office/powerpoint/2010/main" val="1206913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Venn diagram showed majorities of features were overlapped from Mass-suite and selected platform, the distribution plot suggests the rt/</a:t>
            </a:r>
            <a:r>
              <a:rPr lang="en-US" altLang="zh-CN" dirty="0" err="1"/>
              <a:t>mz</a:t>
            </a:r>
            <a:r>
              <a:rPr lang="en-US" altLang="zh-CN" dirty="0"/>
              <a:t> slicing is comparable</a:t>
            </a:r>
          </a:p>
          <a:p>
            <a:endParaRPr lang="en-US" altLang="zh-CN" dirty="0"/>
          </a:p>
          <a:p>
            <a:r>
              <a:rPr lang="en-US" altLang="zh-CN" dirty="0"/>
              <a:t>Bigger texts for the plots</a:t>
            </a:r>
            <a:endParaRPr lang="zh-CN" altLang="en-US" dirty="0"/>
          </a:p>
        </p:txBody>
      </p:sp>
      <p:sp>
        <p:nvSpPr>
          <p:cNvPr id="4" name="Slide Number Placeholder 3"/>
          <p:cNvSpPr>
            <a:spLocks noGrp="1"/>
          </p:cNvSpPr>
          <p:nvPr>
            <p:ph type="sldNum" sz="quarter" idx="5"/>
          </p:nvPr>
        </p:nvSpPr>
        <p:spPr/>
        <p:txBody>
          <a:bodyPr/>
          <a:lstStyle/>
          <a:p>
            <a:fld id="{6824DAEF-527D-46C3-9337-8837EAB68535}" type="slidenum">
              <a:rPr lang="zh-CN" altLang="en-US" smtClean="0"/>
              <a:t>10</a:t>
            </a:fld>
            <a:endParaRPr lang="zh-CN" altLang="en-US"/>
          </a:p>
        </p:txBody>
      </p:sp>
    </p:spTree>
    <p:extLst>
      <p:ext uri="{BB962C8B-B14F-4D97-AF65-F5344CB8AC3E}">
        <p14:creationId xmlns:p14="http://schemas.microsoft.com/office/powerpoint/2010/main" val="1817561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7733" b="1"/>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r>
              <a:rPr lang="en-US" altLang="zh-CN"/>
              <a:t>Click to edit Master title style</a:t>
            </a:r>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95069"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181688"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639280"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48720"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5979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331592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339725"/>
            <a:ext cx="777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5867" b="1"/>
            </a:lvl1pPr>
            <a:lvl2pPr lvl="1" rtl="0">
              <a:spcBef>
                <a:spcPts val="0"/>
              </a:spcBef>
              <a:spcAft>
                <a:spcPts val="0"/>
              </a:spcAft>
              <a:buSzPts val="4400"/>
              <a:buNone/>
              <a:defRPr sz="5867" b="1"/>
            </a:lvl2pPr>
            <a:lvl3pPr lvl="2" rtl="0">
              <a:spcBef>
                <a:spcPts val="0"/>
              </a:spcBef>
              <a:spcAft>
                <a:spcPts val="0"/>
              </a:spcAft>
              <a:buSzPts val="4400"/>
              <a:buNone/>
              <a:defRPr sz="5867" b="1"/>
            </a:lvl3pPr>
            <a:lvl4pPr lvl="3" rtl="0">
              <a:spcBef>
                <a:spcPts val="0"/>
              </a:spcBef>
              <a:spcAft>
                <a:spcPts val="0"/>
              </a:spcAft>
              <a:buSzPts val="4400"/>
              <a:buNone/>
              <a:defRPr sz="5867" b="1"/>
            </a:lvl4pPr>
            <a:lvl5pPr lvl="4" rtl="0">
              <a:spcBef>
                <a:spcPts val="0"/>
              </a:spcBef>
              <a:spcAft>
                <a:spcPts val="0"/>
              </a:spcAft>
              <a:buSzPts val="4400"/>
              <a:buNone/>
              <a:defRPr sz="5867" b="1"/>
            </a:lvl5pPr>
            <a:lvl6pPr lvl="5" rtl="0">
              <a:spcBef>
                <a:spcPts val="0"/>
              </a:spcBef>
              <a:spcAft>
                <a:spcPts val="0"/>
              </a:spcAft>
              <a:buSzPts val="4400"/>
              <a:buNone/>
              <a:defRPr sz="5867" b="1"/>
            </a:lvl6pPr>
            <a:lvl7pPr lvl="6" rtl="0">
              <a:spcBef>
                <a:spcPts val="0"/>
              </a:spcBef>
              <a:spcAft>
                <a:spcPts val="0"/>
              </a:spcAft>
              <a:buSzPts val="4400"/>
              <a:buNone/>
              <a:defRPr sz="5867" b="1"/>
            </a:lvl7pPr>
            <a:lvl8pPr lvl="7" rtl="0">
              <a:spcBef>
                <a:spcPts val="0"/>
              </a:spcBef>
              <a:spcAft>
                <a:spcPts val="0"/>
              </a:spcAft>
              <a:buSzPts val="4400"/>
              <a:buNone/>
              <a:defRPr sz="5867" b="1"/>
            </a:lvl8pPr>
            <a:lvl9pPr lvl="8" rtl="0">
              <a:spcBef>
                <a:spcPts val="0"/>
              </a:spcBef>
              <a:spcAft>
                <a:spcPts val="0"/>
              </a:spcAft>
              <a:buSzPts val="4400"/>
              <a:buNone/>
              <a:defRPr sz="5867" b="1"/>
            </a:lvl9pPr>
          </a:lstStyle>
          <a:p>
            <a:r>
              <a:rPr lang="en-US" altLang="zh-CN"/>
              <a:t>Click to edit Master title style</a:t>
            </a:r>
            <a:endParaRPr/>
          </a:p>
        </p:txBody>
      </p:sp>
      <p:sp>
        <p:nvSpPr>
          <p:cNvPr id="28" name="Google Shape;28;p3"/>
          <p:cNvSpPr txBox="1">
            <a:spLocks noGrp="1"/>
          </p:cNvSpPr>
          <p:nvPr>
            <p:ph type="subTitle" idx="1"/>
          </p:nvPr>
        </p:nvSpPr>
        <p:spPr>
          <a:xfrm>
            <a:off x="2061367" y="40153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4000">
                <a:solidFill>
                  <a:schemeClr val="accent3"/>
                </a:solidFill>
              </a:defRPr>
            </a:lvl2pPr>
            <a:lvl3pPr lvl="2" rtl="0">
              <a:spcBef>
                <a:spcPts val="0"/>
              </a:spcBef>
              <a:spcAft>
                <a:spcPts val="0"/>
              </a:spcAft>
              <a:buClr>
                <a:schemeClr val="accent3"/>
              </a:buClr>
              <a:buSzPts val="3000"/>
              <a:buNone/>
              <a:defRPr sz="4000">
                <a:solidFill>
                  <a:schemeClr val="accent3"/>
                </a:solidFill>
              </a:defRPr>
            </a:lvl3pPr>
            <a:lvl4pPr lvl="3" rtl="0">
              <a:spcBef>
                <a:spcPts val="0"/>
              </a:spcBef>
              <a:spcAft>
                <a:spcPts val="0"/>
              </a:spcAft>
              <a:buClr>
                <a:schemeClr val="accent3"/>
              </a:buClr>
              <a:buSzPts val="3000"/>
              <a:buNone/>
              <a:defRPr sz="4000">
                <a:solidFill>
                  <a:schemeClr val="accent3"/>
                </a:solidFill>
              </a:defRPr>
            </a:lvl4pPr>
            <a:lvl5pPr lvl="4" rtl="0">
              <a:spcBef>
                <a:spcPts val="0"/>
              </a:spcBef>
              <a:spcAft>
                <a:spcPts val="0"/>
              </a:spcAft>
              <a:buClr>
                <a:schemeClr val="accent3"/>
              </a:buClr>
              <a:buSzPts val="3000"/>
              <a:buNone/>
              <a:defRPr sz="4000">
                <a:solidFill>
                  <a:schemeClr val="accent3"/>
                </a:solidFill>
              </a:defRPr>
            </a:lvl5pPr>
            <a:lvl6pPr lvl="5" rtl="0">
              <a:spcBef>
                <a:spcPts val="0"/>
              </a:spcBef>
              <a:spcAft>
                <a:spcPts val="0"/>
              </a:spcAft>
              <a:buClr>
                <a:schemeClr val="accent3"/>
              </a:buClr>
              <a:buSzPts val="3000"/>
              <a:buNone/>
              <a:defRPr sz="4000">
                <a:solidFill>
                  <a:schemeClr val="accent3"/>
                </a:solidFill>
              </a:defRPr>
            </a:lvl6pPr>
            <a:lvl7pPr lvl="6" rtl="0">
              <a:spcBef>
                <a:spcPts val="0"/>
              </a:spcBef>
              <a:spcAft>
                <a:spcPts val="0"/>
              </a:spcAft>
              <a:buClr>
                <a:schemeClr val="accent3"/>
              </a:buClr>
              <a:buSzPts val="3000"/>
              <a:buNone/>
              <a:defRPr sz="4000">
                <a:solidFill>
                  <a:schemeClr val="accent3"/>
                </a:solidFill>
              </a:defRPr>
            </a:lvl7pPr>
            <a:lvl8pPr lvl="7" rtl="0">
              <a:spcBef>
                <a:spcPts val="0"/>
              </a:spcBef>
              <a:spcAft>
                <a:spcPts val="0"/>
              </a:spcAft>
              <a:buClr>
                <a:schemeClr val="accent3"/>
              </a:buClr>
              <a:buSzPts val="3000"/>
              <a:buNone/>
              <a:defRPr sz="4000">
                <a:solidFill>
                  <a:schemeClr val="accent3"/>
                </a:solidFill>
              </a:defRPr>
            </a:lvl8pPr>
            <a:lvl9pPr lvl="8" rtl="0">
              <a:spcBef>
                <a:spcPts val="0"/>
              </a:spcBef>
              <a:spcAft>
                <a:spcPts val="0"/>
              </a:spcAft>
              <a:buClr>
                <a:schemeClr val="accent3"/>
              </a:buClr>
              <a:buSzPts val="3000"/>
              <a:buNone/>
              <a:defRPr sz="4000">
                <a:solidFill>
                  <a:schemeClr val="accent3"/>
                </a:solidFill>
              </a:defRPr>
            </a:lvl9pPr>
          </a:lstStyle>
          <a:p>
            <a:r>
              <a:rPr lang="en-US" altLang="zh-CN"/>
              <a:t>Click to edit Master subtitle style</a:t>
            </a:r>
            <a:endParaRPr/>
          </a:p>
        </p:txBody>
      </p:sp>
    </p:spTree>
    <p:extLst>
      <p:ext uri="{BB962C8B-B14F-4D97-AF65-F5344CB8AC3E}">
        <p14:creationId xmlns:p14="http://schemas.microsoft.com/office/powerpoint/2010/main" val="43841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pPr lvl="0"/>
            <a:r>
              <a:rPr lang="en-US" altLang="zh-CN"/>
              <a:t>Click to edit Master text styles</a:t>
            </a: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2126919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ltLang="zh-CN"/>
              <a:t>Click to edit Master title style</a:t>
            </a:r>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ltLang="zh-CN"/>
              <a:t>Click to edit Master text styles</a:t>
            </a: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ltLang="zh-CN"/>
              <a:t>Click to edit Master text styles</a:t>
            </a: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2931376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ltLang="zh-CN"/>
              <a:t>Click to edit Master title style</a:t>
            </a:r>
            <a:endParaRPr/>
          </a:p>
        </p:txBody>
      </p:sp>
      <p:sp>
        <p:nvSpPr>
          <p:cNvPr id="51" name="Google Shape;51;p7"/>
          <p:cNvSpPr txBox="1">
            <a:spLocks noGrp="1"/>
          </p:cNvSpPr>
          <p:nvPr>
            <p:ph type="body" idx="1"/>
          </p:nvPr>
        </p:nvSpPr>
        <p:spPr>
          <a:xfrm>
            <a:off x="1048200"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ltLang="zh-CN"/>
              <a:t>Click to edit Master text styles</a:t>
            </a:r>
          </a:p>
        </p:txBody>
      </p:sp>
      <p:sp>
        <p:nvSpPr>
          <p:cNvPr id="52" name="Google Shape;52;p7"/>
          <p:cNvSpPr txBox="1">
            <a:spLocks noGrp="1"/>
          </p:cNvSpPr>
          <p:nvPr>
            <p:ph type="body" idx="2"/>
          </p:nvPr>
        </p:nvSpPr>
        <p:spPr>
          <a:xfrm>
            <a:off x="443998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ltLang="zh-CN"/>
              <a:t>Click to edit Master text styles</a:t>
            </a:r>
          </a:p>
        </p:txBody>
      </p:sp>
      <p:sp>
        <p:nvSpPr>
          <p:cNvPr id="53" name="Google Shape;53;p7"/>
          <p:cNvSpPr txBox="1">
            <a:spLocks noGrp="1"/>
          </p:cNvSpPr>
          <p:nvPr>
            <p:ph type="body" idx="3"/>
          </p:nvPr>
        </p:nvSpPr>
        <p:spPr>
          <a:xfrm>
            <a:off x="783177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ltLang="zh-CN"/>
              <a:t>Click to edit Master text styles</a:t>
            </a:r>
          </a:p>
        </p:txBody>
      </p:sp>
      <p:sp>
        <p:nvSpPr>
          <p:cNvPr id="54" name="Google Shape;54;p7"/>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313489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ltLang="zh-CN"/>
              <a:t>Click to edit Master title style</a:t>
            </a:r>
            <a:endParaRPr/>
          </a:p>
        </p:txBody>
      </p:sp>
      <p:sp>
        <p:nvSpPr>
          <p:cNvPr id="57" name="Google Shape;57;p8"/>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348712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609600" y="5407124"/>
            <a:ext cx="10972800" cy="4916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en-US" altLang="zh-CN"/>
              <a:t>Click to edit Master text styles</a:t>
            </a:r>
          </a:p>
        </p:txBody>
      </p:sp>
      <p:sp>
        <p:nvSpPr>
          <p:cNvPr id="60" name="Google Shape;60;p9"/>
          <p:cNvSpPr txBox="1">
            <a:spLocks noGrp="1"/>
          </p:cNvSpPr>
          <p:nvPr>
            <p:ph type="sldNum" idx="12"/>
          </p:nvPr>
        </p:nvSpPr>
        <p:spPr>
          <a:xfrm>
            <a:off x="-123"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4214575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169312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35400" y="-19800"/>
            <a:ext cx="12262800" cy="6897600"/>
          </a:xfrm>
          <a:prstGeom prst="rect">
            <a:avLst/>
          </a:prstGeom>
          <a:solidFill>
            <a:srgbClr val="CFD8DC">
              <a:alpha val="492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1"/>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55223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0" y="410827"/>
            <a:ext cx="10095600" cy="936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0" y="1682267"/>
            <a:ext cx="10095600" cy="476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accent1"/>
                </a:solidFill>
                <a:latin typeface="Source Sans Pro"/>
                <a:ea typeface="Source Sans Pro"/>
                <a:cs typeface="Source Sans Pro"/>
                <a:sym typeface="Source Sans Pro"/>
              </a:defRPr>
            </a:lvl1pPr>
            <a:lvl2pPr lvl="1" algn="r">
              <a:buNone/>
              <a:defRPr sz="1733" b="1">
                <a:solidFill>
                  <a:schemeClr val="accent1"/>
                </a:solidFill>
                <a:latin typeface="Source Sans Pro"/>
                <a:ea typeface="Source Sans Pro"/>
                <a:cs typeface="Source Sans Pro"/>
                <a:sym typeface="Source Sans Pro"/>
              </a:defRPr>
            </a:lvl2pPr>
            <a:lvl3pPr lvl="2" algn="r">
              <a:buNone/>
              <a:defRPr sz="1733" b="1">
                <a:solidFill>
                  <a:schemeClr val="accent1"/>
                </a:solidFill>
                <a:latin typeface="Source Sans Pro"/>
                <a:ea typeface="Source Sans Pro"/>
                <a:cs typeface="Source Sans Pro"/>
                <a:sym typeface="Source Sans Pro"/>
              </a:defRPr>
            </a:lvl3pPr>
            <a:lvl4pPr lvl="3" algn="r">
              <a:buNone/>
              <a:defRPr sz="1733" b="1">
                <a:solidFill>
                  <a:schemeClr val="accent1"/>
                </a:solidFill>
                <a:latin typeface="Source Sans Pro"/>
                <a:ea typeface="Source Sans Pro"/>
                <a:cs typeface="Source Sans Pro"/>
                <a:sym typeface="Source Sans Pro"/>
              </a:defRPr>
            </a:lvl4pPr>
            <a:lvl5pPr lvl="4" algn="r">
              <a:buNone/>
              <a:defRPr sz="1733" b="1">
                <a:solidFill>
                  <a:schemeClr val="accent1"/>
                </a:solidFill>
                <a:latin typeface="Source Sans Pro"/>
                <a:ea typeface="Source Sans Pro"/>
                <a:cs typeface="Source Sans Pro"/>
                <a:sym typeface="Source Sans Pro"/>
              </a:defRPr>
            </a:lvl5pPr>
            <a:lvl6pPr lvl="5" algn="r">
              <a:buNone/>
              <a:defRPr sz="1733" b="1">
                <a:solidFill>
                  <a:schemeClr val="accent1"/>
                </a:solidFill>
                <a:latin typeface="Source Sans Pro"/>
                <a:ea typeface="Source Sans Pro"/>
                <a:cs typeface="Source Sans Pro"/>
                <a:sym typeface="Source Sans Pro"/>
              </a:defRPr>
            </a:lvl6pPr>
            <a:lvl7pPr lvl="6" algn="r">
              <a:buNone/>
              <a:defRPr sz="1733" b="1">
                <a:solidFill>
                  <a:schemeClr val="accent1"/>
                </a:solidFill>
                <a:latin typeface="Source Sans Pro"/>
                <a:ea typeface="Source Sans Pro"/>
                <a:cs typeface="Source Sans Pro"/>
                <a:sym typeface="Source Sans Pro"/>
              </a:defRPr>
            </a:lvl7pPr>
            <a:lvl8pPr lvl="7" algn="r">
              <a:buNone/>
              <a:defRPr sz="1733" b="1">
                <a:solidFill>
                  <a:schemeClr val="accent1"/>
                </a:solidFill>
                <a:latin typeface="Source Sans Pro"/>
                <a:ea typeface="Source Sans Pro"/>
                <a:cs typeface="Source Sans Pro"/>
                <a:sym typeface="Source Sans Pro"/>
              </a:defRPr>
            </a:lvl8pPr>
            <a:lvl9pPr lvl="8" algn="r">
              <a:buNone/>
              <a:defRPr sz="1733" b="1">
                <a:solidFill>
                  <a:schemeClr val="accent1"/>
                </a:solidFill>
                <a:latin typeface="Source Sans Pro"/>
                <a:ea typeface="Source Sans Pro"/>
                <a:cs typeface="Source Sans Pro"/>
                <a:sym typeface="Source Sans Pro"/>
              </a:defRPr>
            </a:lvl9pPr>
          </a:lstStyle>
          <a:p>
            <a:fld id="{E126DD6A-2234-4F2C-9973-1EB23FFF7494}" type="slidenum">
              <a:rPr lang="zh-CN" altLang="en-US" smtClean="0"/>
              <a:t>‹#›</a:t>
            </a:fld>
            <a:endParaRPr lang="zh-CN" altLang="en-US"/>
          </a:p>
        </p:txBody>
      </p:sp>
    </p:spTree>
    <p:extLst>
      <p:ext uri="{BB962C8B-B14F-4D97-AF65-F5344CB8AC3E}">
        <p14:creationId xmlns:p14="http://schemas.microsoft.com/office/powerpoint/2010/main" val="320530284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7" r:id="rId4"/>
    <p:sldLayoutId id="2147483678" r:id="rId5"/>
    <p:sldLayoutId id="2147483679" r:id="rId6"/>
    <p:sldLayoutId id="2147483680" r:id="rId7"/>
    <p:sldLayoutId id="2147483681" r:id="rId8"/>
    <p:sldLayoutId id="2147483682" r:id="rId9"/>
    <p:sldLayoutId id="2147483684" r:id="rId10"/>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chart" Target="../charts/chart2.xml"/></Relationships>
</file>

<file path=ppt/slides/_rels/slide14.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 Id="rId9" Type="http://schemas.openxmlformats.org/officeDocument/2006/relationships/image" Target="../media/image79.png"/></Relationships>
</file>

<file path=ppt/slides/_rels/slide15.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78.png"/><Relationship Id="rId4" Type="http://schemas.openxmlformats.org/officeDocument/2006/relationships/diagramLayout" Target="../diagrams/layout7.xml"/><Relationship Id="rId9" Type="http://schemas.openxmlformats.org/officeDocument/2006/relationships/image" Target="../media/image77.png"/></Relationships>
</file>

<file path=ppt/slides/_rels/slide16.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3.png"/><Relationship Id="rId7" Type="http://schemas.openxmlformats.org/officeDocument/2006/relationships/image" Target="../media/image82.jpeg"/><Relationship Id="rId2" Type="http://schemas.openxmlformats.org/officeDocument/2006/relationships/image" Target="../media/image80.png"/><Relationship Id="rId1" Type="http://schemas.openxmlformats.org/officeDocument/2006/relationships/slideLayout" Target="../slideLayouts/slideLayout10.xml"/><Relationship Id="rId6" Type="http://schemas.openxmlformats.org/officeDocument/2006/relationships/image" Target="../media/image81.png"/><Relationship Id="rId5" Type="http://schemas.openxmlformats.org/officeDocument/2006/relationships/image" Target="../media/image78.png"/><Relationship Id="rId4" Type="http://schemas.openxmlformats.org/officeDocument/2006/relationships/image" Target="../media/image7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8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10.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3.svg"/></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3.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8.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55.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37.png"/><Relationship Id="rId5" Type="http://schemas.openxmlformats.org/officeDocument/2006/relationships/image" Target="../media/image54.jpeg"/><Relationship Id="rId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8CDE-28BC-4A99-9808-32E0981F7632}"/>
              </a:ext>
            </a:extLst>
          </p:cNvPr>
          <p:cNvSpPr>
            <a:spLocks noGrp="1"/>
          </p:cNvSpPr>
          <p:nvPr>
            <p:ph type="ctrTitle"/>
          </p:nvPr>
        </p:nvSpPr>
        <p:spPr>
          <a:xfrm>
            <a:off x="1899207" y="1969634"/>
            <a:ext cx="8695906" cy="1608263"/>
          </a:xfrm>
        </p:spPr>
        <p:txBody>
          <a:bodyPr/>
          <a:lstStyle/>
          <a:p>
            <a:r>
              <a:rPr lang="en-US" altLang="zh-CN" sz="4800" dirty="0">
                <a:latin typeface="Proxima nova"/>
              </a:rPr>
              <a:t>Mass-suite: </a:t>
            </a:r>
            <a:br>
              <a:rPr lang="en-US" altLang="zh-CN" sz="4000" dirty="0">
                <a:latin typeface="Proxima nova"/>
              </a:rPr>
            </a:br>
            <a:r>
              <a:rPr lang="en-US" altLang="zh-CN" sz="2800" dirty="0">
                <a:latin typeface="Proxima nova"/>
              </a:rPr>
              <a:t>A novel open-source Python package designed for HRMS data analysis</a:t>
            </a:r>
            <a:endParaRPr lang="zh-CN" altLang="en-US" sz="4000" dirty="0">
              <a:latin typeface="Proxima nova"/>
            </a:endParaRPr>
          </a:p>
        </p:txBody>
      </p:sp>
      <p:sp>
        <p:nvSpPr>
          <p:cNvPr id="6" name="Rectangle 5">
            <a:extLst>
              <a:ext uri="{FF2B5EF4-FFF2-40B4-BE49-F238E27FC236}">
                <a16:creationId xmlns:a16="http://schemas.microsoft.com/office/drawing/2014/main" id="{20AA4D4C-247E-4CC9-A668-3DD0E49C6C24}"/>
              </a:ext>
            </a:extLst>
          </p:cNvPr>
          <p:cNvSpPr/>
          <p:nvPr/>
        </p:nvSpPr>
        <p:spPr>
          <a:xfrm>
            <a:off x="1024538" y="3756632"/>
            <a:ext cx="10142924" cy="54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8" name="TextBox 7">
            <a:extLst>
              <a:ext uri="{FF2B5EF4-FFF2-40B4-BE49-F238E27FC236}">
                <a16:creationId xmlns:a16="http://schemas.microsoft.com/office/drawing/2014/main" id="{42FB7ABB-40A9-4BEF-9517-298E506BD774}"/>
              </a:ext>
            </a:extLst>
          </p:cNvPr>
          <p:cNvSpPr txBox="1"/>
          <p:nvPr/>
        </p:nvSpPr>
        <p:spPr>
          <a:xfrm>
            <a:off x="2008943" y="3859396"/>
            <a:ext cx="8174114" cy="327077"/>
          </a:xfrm>
          <a:prstGeom prst="rect">
            <a:avLst/>
          </a:prstGeom>
          <a:noFill/>
        </p:spPr>
        <p:txBody>
          <a:bodyPr wrap="square">
            <a:spAutoFit/>
          </a:bodyPr>
          <a:lstStyle/>
          <a:p>
            <a:pPr algn="ctr">
              <a:lnSpc>
                <a:spcPct val="120000"/>
              </a:lnSpc>
            </a:pPr>
            <a:r>
              <a:rPr lang="en-US" altLang="zh-CN" sz="1400" b="0" i="0" u="sng" dirty="0">
                <a:solidFill>
                  <a:schemeClr val="accent1">
                    <a:lumMod val="75000"/>
                  </a:schemeClr>
                </a:solidFill>
                <a:effectLst/>
                <a:latin typeface="Arial" panose="020B0604020202020204" pitchFamily="34" charset="0"/>
              </a:rPr>
              <a:t>Ximin Hu</a:t>
            </a:r>
            <a:r>
              <a:rPr lang="en-US" altLang="zh-CN" sz="1400" b="0" i="0" baseline="30000" dirty="0">
                <a:solidFill>
                  <a:schemeClr val="accent1">
                    <a:lumMod val="75000"/>
                  </a:schemeClr>
                </a:solidFill>
                <a:effectLst/>
                <a:latin typeface="Arial" panose="020B0604020202020204" pitchFamily="34" charset="0"/>
              </a:rPr>
              <a:t>1</a:t>
            </a:r>
            <a:r>
              <a:rPr lang="en-US" altLang="zh-CN" sz="1400" b="0" i="0" dirty="0">
                <a:solidFill>
                  <a:schemeClr val="accent1">
                    <a:lumMod val="75000"/>
                  </a:schemeClr>
                </a:solidFill>
                <a:effectLst/>
                <a:latin typeface="Arial" panose="020B0604020202020204" pitchFamily="34" charset="0"/>
              </a:rPr>
              <a:t>, Derek Mar</a:t>
            </a:r>
            <a:r>
              <a:rPr lang="en-US" altLang="zh-CN" sz="1400" b="0" i="0" baseline="30000" dirty="0">
                <a:solidFill>
                  <a:schemeClr val="accent1">
                    <a:lumMod val="75000"/>
                  </a:schemeClr>
                </a:solidFill>
                <a:effectLst/>
                <a:latin typeface="Arial" panose="020B0604020202020204" pitchFamily="34" charset="0"/>
              </a:rPr>
              <a:t>4</a:t>
            </a:r>
            <a:r>
              <a:rPr lang="en-US" altLang="zh-CN" sz="1400" b="0" i="0" dirty="0">
                <a:solidFill>
                  <a:schemeClr val="accent1">
                    <a:lumMod val="75000"/>
                  </a:schemeClr>
                </a:solidFill>
                <a:effectLst/>
                <a:latin typeface="Arial" panose="020B0604020202020204" pitchFamily="34" charset="0"/>
              </a:rPr>
              <a:t>, Nozomi Suzuki</a:t>
            </a:r>
            <a:r>
              <a:rPr lang="en-US" altLang="zh-CN" sz="1400" b="0" i="0" baseline="30000" dirty="0">
                <a:solidFill>
                  <a:schemeClr val="accent1">
                    <a:lumMod val="75000"/>
                  </a:schemeClr>
                </a:solidFill>
                <a:effectLst/>
                <a:latin typeface="Arial" panose="020B0604020202020204" pitchFamily="34" charset="0"/>
              </a:rPr>
              <a:t>4</a:t>
            </a:r>
            <a:r>
              <a:rPr lang="en-US" altLang="zh-CN" sz="1400" b="0" i="0" dirty="0">
                <a:solidFill>
                  <a:schemeClr val="accent1">
                    <a:lumMod val="75000"/>
                  </a:schemeClr>
                </a:solidFill>
                <a:effectLst/>
                <a:latin typeface="Arial" panose="020B0604020202020204" pitchFamily="34" charset="0"/>
              </a:rPr>
              <a:t>, </a:t>
            </a:r>
            <a:r>
              <a:rPr lang="en-US" altLang="zh-CN" sz="1400" b="0" i="0" dirty="0" err="1">
                <a:solidFill>
                  <a:schemeClr val="accent1">
                    <a:lumMod val="75000"/>
                  </a:schemeClr>
                </a:solidFill>
                <a:effectLst/>
                <a:latin typeface="Arial" panose="020B0604020202020204" pitchFamily="34" charset="0"/>
              </a:rPr>
              <a:t>Bowei</a:t>
            </a:r>
            <a:r>
              <a:rPr lang="en-US" altLang="zh-CN" sz="1400" b="0" i="0" dirty="0">
                <a:solidFill>
                  <a:schemeClr val="accent1">
                    <a:lumMod val="75000"/>
                  </a:schemeClr>
                </a:solidFill>
                <a:effectLst/>
                <a:latin typeface="Arial" panose="020B0604020202020204" pitchFamily="34" charset="0"/>
              </a:rPr>
              <a:t> Zhang</a:t>
            </a:r>
            <a:r>
              <a:rPr lang="en-US" altLang="zh-CN" sz="1400" b="0" i="0" baseline="30000" dirty="0">
                <a:solidFill>
                  <a:schemeClr val="accent1">
                    <a:lumMod val="75000"/>
                  </a:schemeClr>
                </a:solidFill>
                <a:effectLst/>
                <a:latin typeface="Arial" panose="020B0604020202020204" pitchFamily="34" charset="0"/>
              </a:rPr>
              <a:t>4</a:t>
            </a:r>
            <a:r>
              <a:rPr lang="en-US" altLang="zh-CN" sz="1400" b="0" i="0" dirty="0">
                <a:solidFill>
                  <a:schemeClr val="accent1">
                    <a:lumMod val="75000"/>
                  </a:schemeClr>
                </a:solidFill>
                <a:effectLst/>
                <a:latin typeface="Arial" panose="020B0604020202020204" pitchFamily="34" charset="0"/>
              </a:rPr>
              <a:t>, David A. Beck</a:t>
            </a:r>
            <a:r>
              <a:rPr lang="en-US" altLang="zh-CN" sz="1400" b="0" i="0" baseline="30000" dirty="0">
                <a:solidFill>
                  <a:schemeClr val="accent1">
                    <a:lumMod val="75000"/>
                  </a:schemeClr>
                </a:solidFill>
                <a:effectLst/>
                <a:latin typeface="Arial" panose="020B0604020202020204" pitchFamily="34" charset="0"/>
              </a:rPr>
              <a:t>3</a:t>
            </a:r>
            <a:r>
              <a:rPr lang="en-US" altLang="zh-CN" sz="1400" b="0" i="0" dirty="0">
                <a:solidFill>
                  <a:schemeClr val="accent1">
                    <a:lumMod val="75000"/>
                  </a:schemeClr>
                </a:solidFill>
                <a:effectLst/>
                <a:latin typeface="Arial" panose="020B0604020202020204" pitchFamily="34" charset="0"/>
              </a:rPr>
              <a:t>, Edward P. Kolodziej</a:t>
            </a:r>
            <a:r>
              <a:rPr lang="en-US" altLang="zh-CN" sz="1400" b="0" i="0" baseline="30000" dirty="0">
                <a:solidFill>
                  <a:schemeClr val="accent1">
                    <a:lumMod val="75000"/>
                  </a:schemeClr>
                </a:solidFill>
                <a:effectLst/>
                <a:latin typeface="Arial" panose="020B0604020202020204" pitchFamily="34" charset="0"/>
              </a:rPr>
              <a:t>2</a:t>
            </a:r>
          </a:p>
        </p:txBody>
      </p:sp>
      <p:sp>
        <p:nvSpPr>
          <p:cNvPr id="9" name="TextBox 8">
            <a:extLst>
              <a:ext uri="{FF2B5EF4-FFF2-40B4-BE49-F238E27FC236}">
                <a16:creationId xmlns:a16="http://schemas.microsoft.com/office/drawing/2014/main" id="{42554ED0-4A55-4FA0-9D8E-07FF8C430E4A}"/>
              </a:ext>
            </a:extLst>
          </p:cNvPr>
          <p:cNvSpPr txBox="1"/>
          <p:nvPr/>
        </p:nvSpPr>
        <p:spPr>
          <a:xfrm>
            <a:off x="-1" y="6210237"/>
            <a:ext cx="10142924" cy="646331"/>
          </a:xfrm>
          <a:prstGeom prst="rect">
            <a:avLst/>
          </a:prstGeom>
          <a:noFill/>
        </p:spPr>
        <p:txBody>
          <a:bodyPr wrap="square">
            <a:spAutoFit/>
          </a:bodyPr>
          <a:lstStyle/>
          <a:p>
            <a:r>
              <a:rPr lang="en-US" altLang="zh-CN" sz="900" dirty="0"/>
              <a:t>1. Civil and Environmental Engineering, University of Washington, Tacoma, WA, United States.</a:t>
            </a:r>
            <a:br>
              <a:rPr lang="en-US" altLang="zh-CN" sz="900" dirty="0"/>
            </a:br>
            <a:r>
              <a:rPr lang="en-US" altLang="zh-CN" sz="900" dirty="0"/>
              <a:t>2. Sciences and Mathematics (UWT); Civil and Environmental Engineering (UWS), University of Washington (Tacoma/Seattle), Tacoma, WA, United States.</a:t>
            </a:r>
            <a:br>
              <a:rPr lang="en-US" altLang="zh-CN" sz="900" dirty="0"/>
            </a:br>
            <a:r>
              <a:rPr lang="en-US" altLang="zh-CN" sz="900" dirty="0"/>
              <a:t>3. Chemical Engineering, University of Washington, Seattle, WA, United States.</a:t>
            </a:r>
            <a:br>
              <a:rPr lang="en-US" altLang="zh-CN" sz="900" dirty="0"/>
            </a:br>
            <a:r>
              <a:rPr lang="en-US" altLang="zh-CN" sz="900" dirty="0"/>
              <a:t>4. Materials Science and Engineering, University of Washington, Seattle, WA, United States.</a:t>
            </a:r>
          </a:p>
        </p:txBody>
      </p:sp>
      <p:pic>
        <p:nvPicPr>
          <p:cNvPr id="2054" name="Picture 6" descr="Logo &amp; Acknowledgments - Clean Energy Institute">
            <a:extLst>
              <a:ext uri="{FF2B5EF4-FFF2-40B4-BE49-F238E27FC236}">
                <a16:creationId xmlns:a16="http://schemas.microsoft.com/office/drawing/2014/main" id="{B5C49826-31A8-4A72-8698-B4382DDAB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2632" y="4775973"/>
            <a:ext cx="2278051" cy="62128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Science Institute - UW Announces Two New Positions in Support of  Data-Intensive Discovery Initiative">
            <a:extLst>
              <a:ext uri="{FF2B5EF4-FFF2-40B4-BE49-F238E27FC236}">
                <a16:creationId xmlns:a16="http://schemas.microsoft.com/office/drawing/2014/main" id="{45B1C611-051C-4389-997C-C035963FF9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3884" y="4526036"/>
            <a:ext cx="1250857" cy="105618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enter for Urban Waters - UW Research">
            <a:extLst>
              <a:ext uri="{FF2B5EF4-FFF2-40B4-BE49-F238E27FC236}">
                <a16:creationId xmlns:a16="http://schemas.microsoft.com/office/drawing/2014/main" id="{BFCA816C-6BCF-4C29-9673-86B61DD131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1142" y="4412557"/>
            <a:ext cx="948364" cy="134811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AD25DE3-E038-488C-AAC2-2C8F7A204DF2}"/>
              </a:ext>
            </a:extLst>
          </p:cNvPr>
          <p:cNvSpPr txBox="1"/>
          <p:nvPr/>
        </p:nvSpPr>
        <p:spPr>
          <a:xfrm>
            <a:off x="6531745" y="98799"/>
            <a:ext cx="6097554" cy="327782"/>
          </a:xfrm>
          <a:prstGeom prst="rect">
            <a:avLst/>
          </a:prstGeom>
          <a:noFill/>
        </p:spPr>
        <p:txBody>
          <a:bodyPr wrap="square">
            <a:spAutoFit/>
          </a:bodyPr>
          <a:lstStyle/>
          <a:p>
            <a:pPr marL="742950" indent="-285750">
              <a:lnSpc>
                <a:spcPct val="85000"/>
              </a:lnSpc>
              <a:spcAft>
                <a:spcPts val="600"/>
              </a:spcAft>
              <a:buFont typeface="Arial" pitchFamily="34" charset="0"/>
              <a:buChar char=" "/>
            </a:pPr>
            <a:r>
              <a:rPr lang="en-US" altLang="zh-CN" sz="1800" b="1" dirty="0">
                <a:solidFill>
                  <a:schemeClr val="accent1"/>
                </a:solidFill>
                <a:latin typeface="Proxima nova"/>
              </a:rPr>
              <a:t>https://github.com/XiminHu/mass-suite</a:t>
            </a:r>
          </a:p>
        </p:txBody>
      </p:sp>
    </p:spTree>
    <p:extLst>
      <p:ext uri="{BB962C8B-B14F-4D97-AF65-F5344CB8AC3E}">
        <p14:creationId xmlns:p14="http://schemas.microsoft.com/office/powerpoint/2010/main" val="3828792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E63974F-3CDE-4A5D-A1FF-920459B1DA22}"/>
              </a:ext>
            </a:extLst>
          </p:cNvPr>
          <p:cNvSpPr/>
          <p:nvPr/>
        </p:nvSpPr>
        <p:spPr>
          <a:xfrm>
            <a:off x="3747052" y="3630595"/>
            <a:ext cx="7901609" cy="2899177"/>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D9AA3896-D4B1-434F-B765-93EAA5E5D6E7}"/>
              </a:ext>
            </a:extLst>
          </p:cNvPr>
          <p:cNvSpPr/>
          <p:nvPr/>
        </p:nvSpPr>
        <p:spPr>
          <a:xfrm>
            <a:off x="3747051" y="155224"/>
            <a:ext cx="7901609" cy="2899178"/>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a:extLst>
              <a:ext uri="{FF2B5EF4-FFF2-40B4-BE49-F238E27FC236}">
                <a16:creationId xmlns:a16="http://schemas.microsoft.com/office/drawing/2014/main" id="{2750D880-11B4-497A-AEC8-903F4EA97E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024"/>
          <a:stretch/>
        </p:blipFill>
        <p:spPr bwMode="auto">
          <a:xfrm>
            <a:off x="3871821" y="243431"/>
            <a:ext cx="3600450" cy="23379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E99F046F-3DAB-44A5-ADCD-A9401E7A91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538" b="1183"/>
          <a:stretch/>
        </p:blipFill>
        <p:spPr bwMode="auto">
          <a:xfrm>
            <a:off x="7913085" y="255685"/>
            <a:ext cx="3638318" cy="23379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28507161-ED2B-44A7-8E0C-D90BEEE9E7D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277"/>
          <a:stretch/>
        </p:blipFill>
        <p:spPr bwMode="auto">
          <a:xfrm>
            <a:off x="3862505" y="3679309"/>
            <a:ext cx="3638318" cy="24201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626E521D-EFAF-4291-92C9-AE1DC26BE53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277"/>
          <a:stretch/>
        </p:blipFill>
        <p:spPr bwMode="auto">
          <a:xfrm>
            <a:off x="7913085" y="3664820"/>
            <a:ext cx="3638318" cy="242017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1F17A74B-4EC3-4A27-A408-D8001F8BC5A3}"/>
              </a:ext>
            </a:extLst>
          </p:cNvPr>
          <p:cNvSpPr txBox="1"/>
          <p:nvPr/>
        </p:nvSpPr>
        <p:spPr>
          <a:xfrm>
            <a:off x="0" y="6543681"/>
            <a:ext cx="6767637" cy="261610"/>
          </a:xfrm>
          <a:prstGeom prst="rect">
            <a:avLst/>
          </a:prstGeom>
          <a:noFill/>
        </p:spPr>
        <p:txBody>
          <a:bodyPr wrap="square" rtlCol="0">
            <a:spAutoFit/>
          </a:bodyPr>
          <a:lstStyle/>
          <a:p>
            <a:r>
              <a:rPr lang="en-US" altLang="zh-CN" sz="1100" dirty="0"/>
              <a:t>*Test done on the same sample (set of 3) with same parameter, XCMS processed on the web interface</a:t>
            </a:r>
            <a:endParaRPr lang="zh-CN" altLang="en-US" sz="1100" dirty="0"/>
          </a:p>
        </p:txBody>
      </p:sp>
      <p:sp>
        <p:nvSpPr>
          <p:cNvPr id="2" name="Slide Number Placeholder 1">
            <a:extLst>
              <a:ext uri="{FF2B5EF4-FFF2-40B4-BE49-F238E27FC236}">
                <a16:creationId xmlns:a16="http://schemas.microsoft.com/office/drawing/2014/main" id="{B6744429-C199-4183-9EEE-FD5E638E06A0}"/>
              </a:ext>
            </a:extLst>
          </p:cNvPr>
          <p:cNvSpPr>
            <a:spLocks noGrp="1"/>
          </p:cNvSpPr>
          <p:nvPr>
            <p:ph type="sldNum" sz="quarter" idx="12"/>
          </p:nvPr>
        </p:nvSpPr>
        <p:spPr/>
        <p:txBody>
          <a:bodyPr/>
          <a:lstStyle/>
          <a:p>
            <a:fld id="{E126DD6A-2234-4F2C-9973-1EB23FFF7494}" type="slidenum">
              <a:rPr lang="zh-CN" altLang="en-US" smtClean="0"/>
              <a:t>10</a:t>
            </a:fld>
            <a:endParaRPr lang="zh-CN" altLang="en-US"/>
          </a:p>
        </p:txBody>
      </p:sp>
      <p:sp>
        <p:nvSpPr>
          <p:cNvPr id="3" name="Rectangle 2">
            <a:extLst>
              <a:ext uri="{FF2B5EF4-FFF2-40B4-BE49-F238E27FC236}">
                <a16:creationId xmlns:a16="http://schemas.microsoft.com/office/drawing/2014/main" id="{4679E24F-857C-4A4E-BCC3-9C5B89CF6D47}"/>
              </a:ext>
            </a:extLst>
          </p:cNvPr>
          <p:cNvSpPr/>
          <p:nvPr/>
        </p:nvSpPr>
        <p:spPr>
          <a:xfrm>
            <a:off x="2577011" y="3314476"/>
            <a:ext cx="8994634" cy="6259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030D714A-14B8-4107-87CC-829C14827892}"/>
              </a:ext>
            </a:extLst>
          </p:cNvPr>
          <p:cNvSpPr txBox="1"/>
          <p:nvPr/>
        </p:nvSpPr>
        <p:spPr>
          <a:xfrm>
            <a:off x="7277278" y="2598842"/>
            <a:ext cx="2454966" cy="461665"/>
          </a:xfrm>
          <a:prstGeom prst="rect">
            <a:avLst/>
          </a:prstGeom>
          <a:noFill/>
        </p:spPr>
        <p:txBody>
          <a:bodyPr wrap="square" rtlCol="0">
            <a:spAutoFit/>
          </a:bodyPr>
          <a:lstStyle/>
          <a:p>
            <a:r>
              <a:rPr lang="en-US" altLang="zh-CN" sz="2400" dirty="0">
                <a:solidFill>
                  <a:schemeClr val="accent1">
                    <a:lumMod val="75000"/>
                  </a:schemeClr>
                </a:solidFill>
              </a:rPr>
              <a:t>XCMS</a:t>
            </a:r>
            <a:endParaRPr lang="zh-CN" altLang="en-US" sz="2400" dirty="0">
              <a:solidFill>
                <a:schemeClr val="accent1">
                  <a:lumMod val="75000"/>
                </a:schemeClr>
              </a:solidFill>
            </a:endParaRPr>
          </a:p>
        </p:txBody>
      </p:sp>
      <p:sp>
        <p:nvSpPr>
          <p:cNvPr id="14" name="TextBox 13">
            <a:extLst>
              <a:ext uri="{FF2B5EF4-FFF2-40B4-BE49-F238E27FC236}">
                <a16:creationId xmlns:a16="http://schemas.microsoft.com/office/drawing/2014/main" id="{F693FE80-E44B-4193-9360-A2DA5AF68311}"/>
              </a:ext>
            </a:extLst>
          </p:cNvPr>
          <p:cNvSpPr txBox="1"/>
          <p:nvPr/>
        </p:nvSpPr>
        <p:spPr>
          <a:xfrm>
            <a:off x="7277278" y="6084998"/>
            <a:ext cx="2454966" cy="461665"/>
          </a:xfrm>
          <a:prstGeom prst="rect">
            <a:avLst/>
          </a:prstGeom>
          <a:noFill/>
        </p:spPr>
        <p:txBody>
          <a:bodyPr wrap="square" rtlCol="0">
            <a:spAutoFit/>
          </a:bodyPr>
          <a:lstStyle/>
          <a:p>
            <a:r>
              <a:rPr lang="en-US" altLang="zh-CN" sz="2400" dirty="0" err="1">
                <a:solidFill>
                  <a:schemeClr val="accent1">
                    <a:lumMod val="75000"/>
                  </a:schemeClr>
                </a:solidFill>
              </a:rPr>
              <a:t>MSdial</a:t>
            </a:r>
            <a:endParaRPr lang="zh-CN" altLang="en-US" sz="2400" dirty="0">
              <a:solidFill>
                <a:schemeClr val="accent1">
                  <a:lumMod val="75000"/>
                </a:schemeClr>
              </a:solidFill>
            </a:endParaRPr>
          </a:p>
        </p:txBody>
      </p:sp>
      <p:grpSp>
        <p:nvGrpSpPr>
          <p:cNvPr id="7" name="Group 6">
            <a:extLst>
              <a:ext uri="{FF2B5EF4-FFF2-40B4-BE49-F238E27FC236}">
                <a16:creationId xmlns:a16="http://schemas.microsoft.com/office/drawing/2014/main" id="{04A5B575-DEFB-485D-93DE-C7D959069DC4}"/>
              </a:ext>
            </a:extLst>
          </p:cNvPr>
          <p:cNvGrpSpPr/>
          <p:nvPr/>
        </p:nvGrpSpPr>
        <p:grpSpPr>
          <a:xfrm>
            <a:off x="0" y="90506"/>
            <a:ext cx="3632631" cy="2773312"/>
            <a:chOff x="0" y="1"/>
            <a:chExt cx="3632631" cy="2773312"/>
          </a:xfrm>
        </p:grpSpPr>
        <p:pic>
          <p:nvPicPr>
            <p:cNvPr id="10" name="Picture 20">
              <a:extLst>
                <a:ext uri="{FF2B5EF4-FFF2-40B4-BE49-F238E27FC236}">
                  <a16:creationId xmlns:a16="http://schemas.microsoft.com/office/drawing/2014/main" id="{0A3EE054-335B-4662-890A-6F5900F2E4C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2777" b="9182"/>
            <a:stretch/>
          </p:blipFill>
          <p:spPr bwMode="auto">
            <a:xfrm>
              <a:off x="0" y="1"/>
              <a:ext cx="3632631" cy="268517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36683DE8-DF0D-44C8-A97C-A60B5FEE1219}"/>
                </a:ext>
              </a:extLst>
            </p:cNvPr>
            <p:cNvSpPr/>
            <p:nvPr/>
          </p:nvSpPr>
          <p:spPr>
            <a:xfrm>
              <a:off x="2229729" y="2490898"/>
              <a:ext cx="1163410" cy="282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Group 20">
            <a:extLst>
              <a:ext uri="{FF2B5EF4-FFF2-40B4-BE49-F238E27FC236}">
                <a16:creationId xmlns:a16="http://schemas.microsoft.com/office/drawing/2014/main" id="{8FAD1093-F00B-44B0-9569-900AC9B1E876}"/>
              </a:ext>
            </a:extLst>
          </p:cNvPr>
          <p:cNvGrpSpPr/>
          <p:nvPr/>
        </p:nvGrpSpPr>
        <p:grpSpPr>
          <a:xfrm>
            <a:off x="0" y="3474900"/>
            <a:ext cx="3852887" cy="2765794"/>
            <a:chOff x="0" y="3474900"/>
            <a:chExt cx="3852887" cy="2765794"/>
          </a:xfrm>
        </p:grpSpPr>
        <p:pic>
          <p:nvPicPr>
            <p:cNvPr id="11" name="Picture 12">
              <a:extLst>
                <a:ext uri="{FF2B5EF4-FFF2-40B4-BE49-F238E27FC236}">
                  <a16:creationId xmlns:a16="http://schemas.microsoft.com/office/drawing/2014/main" id="{FDAD02A0-54D6-44D5-903C-60AD40A94EE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2777" b="10573"/>
            <a:stretch/>
          </p:blipFill>
          <p:spPr bwMode="auto">
            <a:xfrm>
              <a:off x="0" y="3474900"/>
              <a:ext cx="3852887" cy="261009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B9101309-CC98-4E63-B82C-FA45715C8BEB}"/>
                </a:ext>
              </a:extLst>
            </p:cNvPr>
            <p:cNvSpPr/>
            <p:nvPr/>
          </p:nvSpPr>
          <p:spPr>
            <a:xfrm>
              <a:off x="2383863" y="5958279"/>
              <a:ext cx="1143107" cy="282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a:extLst>
              <a:ext uri="{FF2B5EF4-FFF2-40B4-BE49-F238E27FC236}">
                <a16:creationId xmlns:a16="http://schemas.microsoft.com/office/drawing/2014/main" id="{2F241324-D308-449A-A773-551F6C2CC16D}"/>
              </a:ext>
            </a:extLst>
          </p:cNvPr>
          <p:cNvSpPr txBox="1"/>
          <p:nvPr/>
        </p:nvSpPr>
        <p:spPr>
          <a:xfrm>
            <a:off x="0" y="196474"/>
            <a:ext cx="1511559" cy="400110"/>
          </a:xfrm>
          <a:prstGeom prst="rect">
            <a:avLst/>
          </a:prstGeom>
          <a:noFill/>
        </p:spPr>
        <p:txBody>
          <a:bodyPr wrap="square" rtlCol="0">
            <a:spAutoFit/>
          </a:bodyPr>
          <a:lstStyle/>
          <a:p>
            <a:r>
              <a:rPr lang="en-US" altLang="zh-CN" sz="2000" dirty="0">
                <a:solidFill>
                  <a:srgbClr val="263238"/>
                </a:solidFill>
              </a:rPr>
              <a:t>Mass-suite</a:t>
            </a:r>
            <a:endParaRPr lang="zh-CN" altLang="en-US" sz="2000" dirty="0">
              <a:solidFill>
                <a:srgbClr val="263238"/>
              </a:solidFill>
            </a:endParaRPr>
          </a:p>
        </p:txBody>
      </p:sp>
      <p:sp>
        <p:nvSpPr>
          <p:cNvPr id="23" name="TextBox 22">
            <a:extLst>
              <a:ext uri="{FF2B5EF4-FFF2-40B4-BE49-F238E27FC236}">
                <a16:creationId xmlns:a16="http://schemas.microsoft.com/office/drawing/2014/main" id="{4B858DE4-641B-43B5-B768-8F8923CCEDB0}"/>
              </a:ext>
            </a:extLst>
          </p:cNvPr>
          <p:cNvSpPr txBox="1"/>
          <p:nvPr/>
        </p:nvSpPr>
        <p:spPr>
          <a:xfrm>
            <a:off x="-1" y="3882262"/>
            <a:ext cx="1511559" cy="400110"/>
          </a:xfrm>
          <a:prstGeom prst="rect">
            <a:avLst/>
          </a:prstGeom>
          <a:noFill/>
        </p:spPr>
        <p:txBody>
          <a:bodyPr wrap="square" rtlCol="0">
            <a:spAutoFit/>
          </a:bodyPr>
          <a:lstStyle/>
          <a:p>
            <a:r>
              <a:rPr lang="en-US" altLang="zh-CN" sz="2000" dirty="0">
                <a:solidFill>
                  <a:srgbClr val="263238"/>
                </a:solidFill>
              </a:rPr>
              <a:t>Mass-suite</a:t>
            </a:r>
            <a:endParaRPr lang="zh-CN" altLang="en-US" sz="2000" dirty="0">
              <a:solidFill>
                <a:srgbClr val="263238"/>
              </a:solidFill>
            </a:endParaRPr>
          </a:p>
        </p:txBody>
      </p:sp>
      <p:sp>
        <p:nvSpPr>
          <p:cNvPr id="24" name="TextBox 23">
            <a:extLst>
              <a:ext uri="{FF2B5EF4-FFF2-40B4-BE49-F238E27FC236}">
                <a16:creationId xmlns:a16="http://schemas.microsoft.com/office/drawing/2014/main" id="{A265D91A-DC79-438E-BD0B-7459AE99EBD2}"/>
              </a:ext>
            </a:extLst>
          </p:cNvPr>
          <p:cNvSpPr txBox="1"/>
          <p:nvPr/>
        </p:nvSpPr>
        <p:spPr>
          <a:xfrm>
            <a:off x="2350946" y="2534353"/>
            <a:ext cx="1511559" cy="400110"/>
          </a:xfrm>
          <a:prstGeom prst="rect">
            <a:avLst/>
          </a:prstGeom>
          <a:noFill/>
        </p:spPr>
        <p:txBody>
          <a:bodyPr wrap="square" rtlCol="0">
            <a:spAutoFit/>
          </a:bodyPr>
          <a:lstStyle/>
          <a:p>
            <a:r>
              <a:rPr lang="en-US" altLang="zh-CN" sz="2000" dirty="0">
                <a:solidFill>
                  <a:srgbClr val="263238"/>
                </a:solidFill>
              </a:rPr>
              <a:t>XCMS</a:t>
            </a:r>
            <a:endParaRPr lang="zh-CN" altLang="en-US" sz="2000" dirty="0">
              <a:solidFill>
                <a:srgbClr val="263238"/>
              </a:solidFill>
            </a:endParaRPr>
          </a:p>
        </p:txBody>
      </p:sp>
      <p:sp>
        <p:nvSpPr>
          <p:cNvPr id="25" name="TextBox 24">
            <a:extLst>
              <a:ext uri="{FF2B5EF4-FFF2-40B4-BE49-F238E27FC236}">
                <a16:creationId xmlns:a16="http://schemas.microsoft.com/office/drawing/2014/main" id="{0F6A61E8-67A6-4A9D-8922-BA5EEF9C1425}"/>
              </a:ext>
            </a:extLst>
          </p:cNvPr>
          <p:cNvSpPr txBox="1"/>
          <p:nvPr/>
        </p:nvSpPr>
        <p:spPr>
          <a:xfrm>
            <a:off x="2322349" y="5899431"/>
            <a:ext cx="1511559" cy="400110"/>
          </a:xfrm>
          <a:prstGeom prst="rect">
            <a:avLst/>
          </a:prstGeom>
          <a:noFill/>
        </p:spPr>
        <p:txBody>
          <a:bodyPr wrap="square" rtlCol="0">
            <a:spAutoFit/>
          </a:bodyPr>
          <a:lstStyle/>
          <a:p>
            <a:r>
              <a:rPr lang="en-US" altLang="zh-CN" sz="2000" dirty="0" err="1">
                <a:solidFill>
                  <a:srgbClr val="263238"/>
                </a:solidFill>
              </a:rPr>
              <a:t>MSdial</a:t>
            </a:r>
            <a:endParaRPr lang="zh-CN" altLang="en-US" sz="2000" dirty="0">
              <a:solidFill>
                <a:srgbClr val="263238"/>
              </a:solidFill>
            </a:endParaRPr>
          </a:p>
        </p:txBody>
      </p:sp>
      <p:sp>
        <p:nvSpPr>
          <p:cNvPr id="26" name="TextBox 25">
            <a:extLst>
              <a:ext uri="{FF2B5EF4-FFF2-40B4-BE49-F238E27FC236}">
                <a16:creationId xmlns:a16="http://schemas.microsoft.com/office/drawing/2014/main" id="{80F304CF-DF2D-4B2D-AB0F-1B5857C7D32C}"/>
              </a:ext>
            </a:extLst>
          </p:cNvPr>
          <p:cNvSpPr txBox="1"/>
          <p:nvPr/>
        </p:nvSpPr>
        <p:spPr>
          <a:xfrm>
            <a:off x="5132015" y="2592479"/>
            <a:ext cx="1511559" cy="307777"/>
          </a:xfrm>
          <a:prstGeom prst="rect">
            <a:avLst/>
          </a:prstGeom>
          <a:noFill/>
        </p:spPr>
        <p:txBody>
          <a:bodyPr wrap="square" rtlCol="0">
            <a:spAutoFit/>
          </a:bodyPr>
          <a:lstStyle/>
          <a:p>
            <a:r>
              <a:rPr lang="en-US" altLang="zh-CN" dirty="0">
                <a:solidFill>
                  <a:schemeClr val="accent1">
                    <a:lumMod val="50000"/>
                  </a:schemeClr>
                </a:solidFill>
                <a:latin typeface="Proxima nova"/>
              </a:rPr>
              <a:t>Mass difference</a:t>
            </a:r>
            <a:endParaRPr lang="zh-CN" altLang="en-US" dirty="0">
              <a:solidFill>
                <a:schemeClr val="accent1">
                  <a:lumMod val="50000"/>
                </a:schemeClr>
              </a:solidFill>
              <a:latin typeface="Proxima nova"/>
            </a:endParaRPr>
          </a:p>
        </p:txBody>
      </p:sp>
      <p:sp>
        <p:nvSpPr>
          <p:cNvPr id="27" name="TextBox 26">
            <a:extLst>
              <a:ext uri="{FF2B5EF4-FFF2-40B4-BE49-F238E27FC236}">
                <a16:creationId xmlns:a16="http://schemas.microsoft.com/office/drawing/2014/main" id="{2D504D94-391C-4C1B-AB29-2AA1DF65C046}"/>
              </a:ext>
            </a:extLst>
          </p:cNvPr>
          <p:cNvSpPr txBox="1"/>
          <p:nvPr/>
        </p:nvSpPr>
        <p:spPr>
          <a:xfrm>
            <a:off x="5132014" y="6113834"/>
            <a:ext cx="1511559" cy="307777"/>
          </a:xfrm>
          <a:prstGeom prst="rect">
            <a:avLst/>
          </a:prstGeom>
          <a:noFill/>
        </p:spPr>
        <p:txBody>
          <a:bodyPr wrap="square" rtlCol="0">
            <a:spAutoFit/>
          </a:bodyPr>
          <a:lstStyle/>
          <a:p>
            <a:r>
              <a:rPr lang="en-US" altLang="zh-CN" dirty="0">
                <a:solidFill>
                  <a:schemeClr val="accent1">
                    <a:lumMod val="50000"/>
                  </a:schemeClr>
                </a:solidFill>
                <a:latin typeface="Proxima nova"/>
              </a:rPr>
              <a:t>Mass difference</a:t>
            </a:r>
            <a:endParaRPr lang="zh-CN" altLang="en-US" dirty="0">
              <a:solidFill>
                <a:schemeClr val="accent1">
                  <a:lumMod val="50000"/>
                </a:schemeClr>
              </a:solidFill>
              <a:latin typeface="Proxima nova"/>
            </a:endParaRPr>
          </a:p>
        </p:txBody>
      </p:sp>
      <p:sp>
        <p:nvSpPr>
          <p:cNvPr id="28" name="TextBox 27">
            <a:extLst>
              <a:ext uri="{FF2B5EF4-FFF2-40B4-BE49-F238E27FC236}">
                <a16:creationId xmlns:a16="http://schemas.microsoft.com/office/drawing/2014/main" id="{48849AAC-0B67-4742-8565-9EE0DBA9FE67}"/>
              </a:ext>
            </a:extLst>
          </p:cNvPr>
          <p:cNvSpPr txBox="1"/>
          <p:nvPr/>
        </p:nvSpPr>
        <p:spPr>
          <a:xfrm>
            <a:off x="9331043" y="2587755"/>
            <a:ext cx="1262456" cy="307777"/>
          </a:xfrm>
          <a:prstGeom prst="rect">
            <a:avLst/>
          </a:prstGeom>
          <a:noFill/>
        </p:spPr>
        <p:txBody>
          <a:bodyPr wrap="square" rtlCol="0">
            <a:spAutoFit/>
          </a:bodyPr>
          <a:lstStyle/>
          <a:p>
            <a:r>
              <a:rPr lang="en-US" altLang="zh-CN" dirty="0">
                <a:solidFill>
                  <a:schemeClr val="accent1">
                    <a:lumMod val="50000"/>
                  </a:schemeClr>
                </a:solidFill>
                <a:latin typeface="Proxima nova"/>
              </a:rPr>
              <a:t>RT difference</a:t>
            </a:r>
            <a:endParaRPr lang="zh-CN" altLang="en-US" dirty="0">
              <a:solidFill>
                <a:schemeClr val="accent1">
                  <a:lumMod val="50000"/>
                </a:schemeClr>
              </a:solidFill>
              <a:latin typeface="Proxima nova"/>
            </a:endParaRPr>
          </a:p>
        </p:txBody>
      </p:sp>
      <p:sp>
        <p:nvSpPr>
          <p:cNvPr id="29" name="TextBox 28">
            <a:extLst>
              <a:ext uri="{FF2B5EF4-FFF2-40B4-BE49-F238E27FC236}">
                <a16:creationId xmlns:a16="http://schemas.microsoft.com/office/drawing/2014/main" id="{A37FC215-CB83-4974-84B6-6D7DCC56E63F}"/>
              </a:ext>
            </a:extLst>
          </p:cNvPr>
          <p:cNvSpPr txBox="1"/>
          <p:nvPr/>
        </p:nvSpPr>
        <p:spPr>
          <a:xfrm>
            <a:off x="9331043" y="6114863"/>
            <a:ext cx="1262456" cy="307777"/>
          </a:xfrm>
          <a:prstGeom prst="rect">
            <a:avLst/>
          </a:prstGeom>
          <a:noFill/>
        </p:spPr>
        <p:txBody>
          <a:bodyPr wrap="square" rtlCol="0">
            <a:spAutoFit/>
          </a:bodyPr>
          <a:lstStyle/>
          <a:p>
            <a:r>
              <a:rPr lang="en-US" altLang="zh-CN" dirty="0">
                <a:solidFill>
                  <a:schemeClr val="accent1">
                    <a:lumMod val="50000"/>
                  </a:schemeClr>
                </a:solidFill>
                <a:latin typeface="Proxima nova"/>
              </a:rPr>
              <a:t>RT difference</a:t>
            </a:r>
            <a:endParaRPr lang="zh-CN" altLang="en-US" dirty="0">
              <a:solidFill>
                <a:schemeClr val="accent1">
                  <a:lumMod val="50000"/>
                </a:schemeClr>
              </a:solidFill>
              <a:latin typeface="Proxima nova"/>
            </a:endParaRPr>
          </a:p>
        </p:txBody>
      </p:sp>
    </p:spTree>
    <p:extLst>
      <p:ext uri="{BB962C8B-B14F-4D97-AF65-F5344CB8AC3E}">
        <p14:creationId xmlns:p14="http://schemas.microsoft.com/office/powerpoint/2010/main" val="334789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B4A2-FEAC-40CE-A9ED-D2118E13048A}"/>
              </a:ext>
            </a:extLst>
          </p:cNvPr>
          <p:cNvSpPr>
            <a:spLocks noGrp="1"/>
          </p:cNvSpPr>
          <p:nvPr>
            <p:ph type="title"/>
          </p:nvPr>
        </p:nvSpPr>
        <p:spPr>
          <a:xfrm>
            <a:off x="223991" y="-832300"/>
            <a:ext cx="4430502" cy="5492750"/>
          </a:xfrm>
        </p:spPr>
        <p:txBody>
          <a:bodyPr>
            <a:normAutofit/>
          </a:bodyPr>
          <a:lstStyle/>
          <a:p>
            <a:r>
              <a:rPr lang="en-US" altLang="zh-CN" sz="6000" dirty="0">
                <a:latin typeface="Proxima nova"/>
              </a:rPr>
              <a:t>Data mining</a:t>
            </a:r>
            <a:br>
              <a:rPr lang="en-US" altLang="zh-CN" sz="6000" dirty="0">
                <a:latin typeface="Proxima nova"/>
              </a:rPr>
            </a:br>
            <a:endParaRPr lang="zh-CN" altLang="en-US" sz="6000" dirty="0">
              <a:latin typeface="Proxima nova"/>
            </a:endParaRPr>
          </a:p>
        </p:txBody>
      </p:sp>
      <p:graphicFrame>
        <p:nvGraphicFramePr>
          <p:cNvPr id="15" name="Content Placeholder 2">
            <a:extLst>
              <a:ext uri="{FF2B5EF4-FFF2-40B4-BE49-F238E27FC236}">
                <a16:creationId xmlns:a16="http://schemas.microsoft.com/office/drawing/2014/main" id="{1BAAD794-F9E3-4D19-8885-1FC809F15F77}"/>
              </a:ext>
            </a:extLst>
          </p:cNvPr>
          <p:cNvGraphicFramePr>
            <a:graphicFrameLocks noGrp="1"/>
          </p:cNvGraphicFramePr>
          <p:nvPr>
            <p:ph idx="1"/>
            <p:extLst>
              <p:ext uri="{D42A27DB-BD31-4B8C-83A1-F6EECF244321}">
                <p14:modId xmlns:p14="http://schemas.microsoft.com/office/powerpoint/2010/main" val="3370194779"/>
              </p:ext>
            </p:extLst>
          </p:nvPr>
        </p:nvGraphicFramePr>
        <p:xfrm>
          <a:off x="4859153" y="1101428"/>
          <a:ext cx="6142032" cy="5492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B0004DE7-D3C5-4D3E-8DE9-05F3B3809481}"/>
              </a:ext>
            </a:extLst>
          </p:cNvPr>
          <p:cNvSpPr txBox="1"/>
          <p:nvPr/>
        </p:nvSpPr>
        <p:spPr>
          <a:xfrm>
            <a:off x="223992" y="3829453"/>
            <a:ext cx="4430502" cy="707886"/>
          </a:xfrm>
          <a:prstGeom prst="rect">
            <a:avLst/>
          </a:prstGeom>
          <a:noFill/>
        </p:spPr>
        <p:txBody>
          <a:bodyPr wrap="square">
            <a:spAutoFit/>
          </a:bodyPr>
          <a:lstStyle/>
          <a:p>
            <a:r>
              <a:rPr lang="en-US" altLang="zh-CN" sz="2000" dirty="0"/>
              <a:t>Mass-suite provides various tools for Non-target HRMS data analysis</a:t>
            </a:r>
            <a:endParaRPr lang="zh-CN" altLang="en-US" sz="2000" dirty="0"/>
          </a:p>
        </p:txBody>
      </p:sp>
      <p:sp>
        <p:nvSpPr>
          <p:cNvPr id="3" name="Slide Number Placeholder 2">
            <a:extLst>
              <a:ext uri="{FF2B5EF4-FFF2-40B4-BE49-F238E27FC236}">
                <a16:creationId xmlns:a16="http://schemas.microsoft.com/office/drawing/2014/main" id="{83B3402A-9338-4E65-8A72-3D7A5F3D6220}"/>
              </a:ext>
            </a:extLst>
          </p:cNvPr>
          <p:cNvSpPr>
            <a:spLocks noGrp="1"/>
          </p:cNvSpPr>
          <p:nvPr>
            <p:ph type="sldNum" sz="quarter" idx="12"/>
          </p:nvPr>
        </p:nvSpPr>
        <p:spPr/>
        <p:txBody>
          <a:bodyPr/>
          <a:lstStyle/>
          <a:p>
            <a:fld id="{E126DD6A-2234-4F2C-9973-1EB23FFF7494}" type="slidenum">
              <a:rPr lang="zh-CN" altLang="en-US" smtClean="0"/>
              <a:t>11</a:t>
            </a:fld>
            <a:endParaRPr lang="zh-CN" altLang="en-US"/>
          </a:p>
        </p:txBody>
      </p:sp>
      <p:sp>
        <p:nvSpPr>
          <p:cNvPr id="6" name="TextBox 5">
            <a:extLst>
              <a:ext uri="{FF2B5EF4-FFF2-40B4-BE49-F238E27FC236}">
                <a16:creationId xmlns:a16="http://schemas.microsoft.com/office/drawing/2014/main" id="{CC3A10B2-2228-412C-933F-E250CDFC46B8}"/>
              </a:ext>
            </a:extLst>
          </p:cNvPr>
          <p:cNvSpPr txBox="1"/>
          <p:nvPr/>
        </p:nvSpPr>
        <p:spPr>
          <a:xfrm>
            <a:off x="7518141" y="6456447"/>
            <a:ext cx="6097554" cy="275460"/>
          </a:xfrm>
          <a:prstGeom prst="rect">
            <a:avLst/>
          </a:prstGeom>
          <a:noFill/>
        </p:spPr>
        <p:txBody>
          <a:bodyPr wrap="square">
            <a:spAutoFit/>
          </a:bodyPr>
          <a:lstStyle/>
          <a:p>
            <a:pPr marL="742950" indent="-285750">
              <a:lnSpc>
                <a:spcPct val="85000"/>
              </a:lnSpc>
              <a:spcAft>
                <a:spcPts val="600"/>
              </a:spcAft>
              <a:buFont typeface="Arial" pitchFamily="34" charset="0"/>
              <a:buChar char=" "/>
            </a:pPr>
            <a:r>
              <a:rPr lang="en-US" altLang="zh-CN" sz="1400" dirty="0">
                <a:solidFill>
                  <a:schemeClr val="tx2">
                    <a:lumMod val="50000"/>
                  </a:schemeClr>
                </a:solidFill>
                <a:latin typeface="Proxima nova"/>
              </a:rPr>
              <a:t>https://github.com/XiminHu/mass-suite</a:t>
            </a:r>
          </a:p>
        </p:txBody>
      </p:sp>
    </p:spTree>
    <p:extLst>
      <p:ext uri="{BB962C8B-B14F-4D97-AF65-F5344CB8AC3E}">
        <p14:creationId xmlns:p14="http://schemas.microsoft.com/office/powerpoint/2010/main" val="424502292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62E7-B586-4DCC-A12D-0F21EBECA452}"/>
              </a:ext>
            </a:extLst>
          </p:cNvPr>
          <p:cNvSpPr>
            <a:spLocks noGrp="1"/>
          </p:cNvSpPr>
          <p:nvPr>
            <p:ph type="title"/>
          </p:nvPr>
        </p:nvSpPr>
        <p:spPr>
          <a:xfrm>
            <a:off x="133247" y="-467293"/>
            <a:ext cx="10772775" cy="1658198"/>
          </a:xfrm>
        </p:spPr>
        <p:txBody>
          <a:bodyPr>
            <a:normAutofit/>
          </a:bodyPr>
          <a:lstStyle/>
          <a:p>
            <a:r>
              <a:rPr lang="en-US" altLang="zh-CN" sz="3600" dirty="0">
                <a:latin typeface="Proxima nova"/>
              </a:rPr>
              <a:t>Statistical analysis</a:t>
            </a:r>
            <a:endParaRPr lang="zh-CN" altLang="en-US" sz="3600" dirty="0">
              <a:latin typeface="Proxima nova"/>
            </a:endParaRPr>
          </a:p>
        </p:txBody>
      </p:sp>
      <p:graphicFrame>
        <p:nvGraphicFramePr>
          <p:cNvPr id="5" name="Content Placeholder 2">
            <a:extLst>
              <a:ext uri="{FF2B5EF4-FFF2-40B4-BE49-F238E27FC236}">
                <a16:creationId xmlns:a16="http://schemas.microsoft.com/office/drawing/2014/main" id="{971D4540-2977-4553-ABBD-C21C50C7E351}"/>
              </a:ext>
            </a:extLst>
          </p:cNvPr>
          <p:cNvGraphicFramePr>
            <a:graphicFrameLocks noGrp="1"/>
          </p:cNvGraphicFramePr>
          <p:nvPr>
            <p:ph idx="1"/>
            <p:extLst>
              <p:ext uri="{D42A27DB-BD31-4B8C-83A1-F6EECF244321}">
                <p14:modId xmlns:p14="http://schemas.microsoft.com/office/powerpoint/2010/main" val="2654684539"/>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F408F9DA-C49E-40A4-81C2-E53977D15900}"/>
              </a:ext>
            </a:extLst>
          </p:cNvPr>
          <p:cNvSpPr txBox="1"/>
          <p:nvPr/>
        </p:nvSpPr>
        <p:spPr>
          <a:xfrm>
            <a:off x="267902" y="2412271"/>
            <a:ext cx="8645278" cy="461665"/>
          </a:xfrm>
          <a:prstGeom prst="rect">
            <a:avLst/>
          </a:prstGeom>
          <a:noFill/>
        </p:spPr>
        <p:txBody>
          <a:bodyPr wrap="square">
            <a:spAutoFit/>
          </a:bodyPr>
          <a:lstStyle/>
          <a:p>
            <a:r>
              <a:rPr lang="en-US" altLang="zh-CN" sz="2400" dirty="0">
                <a:solidFill>
                  <a:schemeClr val="accent1">
                    <a:lumMod val="60000"/>
                    <a:lumOff val="40000"/>
                  </a:schemeClr>
                </a:solidFill>
              </a:rPr>
              <a:t>Basic statistical analysis based on built-in python functions:</a:t>
            </a:r>
          </a:p>
        </p:txBody>
      </p:sp>
      <p:sp>
        <p:nvSpPr>
          <p:cNvPr id="7" name="Rectangle 6">
            <a:extLst>
              <a:ext uri="{FF2B5EF4-FFF2-40B4-BE49-F238E27FC236}">
                <a16:creationId xmlns:a16="http://schemas.microsoft.com/office/drawing/2014/main" id="{9700C4AB-5D1F-461D-8E70-C1D3B9B4768C}"/>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Slide Number Placeholder 2">
            <a:extLst>
              <a:ext uri="{FF2B5EF4-FFF2-40B4-BE49-F238E27FC236}">
                <a16:creationId xmlns:a16="http://schemas.microsoft.com/office/drawing/2014/main" id="{D94F1B52-7A61-4E85-ACA1-3D3C8355F337}"/>
              </a:ext>
            </a:extLst>
          </p:cNvPr>
          <p:cNvSpPr>
            <a:spLocks noGrp="1"/>
          </p:cNvSpPr>
          <p:nvPr>
            <p:ph type="sldNum" sz="quarter" idx="12"/>
          </p:nvPr>
        </p:nvSpPr>
        <p:spPr/>
        <p:txBody>
          <a:bodyPr/>
          <a:lstStyle/>
          <a:p>
            <a:fld id="{E126DD6A-2234-4F2C-9973-1EB23FFF7494}" type="slidenum">
              <a:rPr lang="zh-CN" altLang="en-US" smtClean="0"/>
              <a:t>12</a:t>
            </a:fld>
            <a:endParaRPr lang="zh-CN" altLang="en-US"/>
          </a:p>
        </p:txBody>
      </p:sp>
      <p:sp>
        <p:nvSpPr>
          <p:cNvPr id="8" name="TextBox 7">
            <a:extLst>
              <a:ext uri="{FF2B5EF4-FFF2-40B4-BE49-F238E27FC236}">
                <a16:creationId xmlns:a16="http://schemas.microsoft.com/office/drawing/2014/main" id="{508E8E4A-E231-4D41-B705-0724B27DDF39}"/>
              </a:ext>
            </a:extLst>
          </p:cNvPr>
          <p:cNvSpPr txBox="1"/>
          <p:nvPr/>
        </p:nvSpPr>
        <p:spPr>
          <a:xfrm>
            <a:off x="-786104" y="6582540"/>
            <a:ext cx="6097554" cy="275460"/>
          </a:xfrm>
          <a:prstGeom prst="rect">
            <a:avLst/>
          </a:prstGeom>
          <a:noFill/>
        </p:spPr>
        <p:txBody>
          <a:bodyPr wrap="square">
            <a:spAutoFit/>
          </a:bodyPr>
          <a:lstStyle/>
          <a:p>
            <a:pPr marL="742950" indent="-285750">
              <a:lnSpc>
                <a:spcPct val="85000"/>
              </a:lnSpc>
              <a:spcAft>
                <a:spcPts val="600"/>
              </a:spcAft>
              <a:buFont typeface="Arial" pitchFamily="34" charset="0"/>
              <a:buChar char=" "/>
            </a:pPr>
            <a:r>
              <a:rPr lang="en-US" altLang="zh-CN" sz="1400" dirty="0">
                <a:solidFill>
                  <a:schemeClr val="tx2">
                    <a:lumMod val="50000"/>
                  </a:schemeClr>
                </a:solidFill>
                <a:latin typeface="Proxima nova"/>
              </a:rPr>
              <a:t>https://github.com/XiminHu/mass-suite</a:t>
            </a:r>
          </a:p>
        </p:txBody>
      </p:sp>
    </p:spTree>
    <p:extLst>
      <p:ext uri="{BB962C8B-B14F-4D97-AF65-F5344CB8AC3E}">
        <p14:creationId xmlns:p14="http://schemas.microsoft.com/office/powerpoint/2010/main" val="3977626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7DC1FA-D881-4495-85F2-77044B765109}"/>
              </a:ext>
            </a:extLst>
          </p:cNvPr>
          <p:cNvSpPr txBox="1">
            <a:spLocks/>
          </p:cNvSpPr>
          <p:nvPr/>
        </p:nvSpPr>
        <p:spPr>
          <a:xfrm>
            <a:off x="133247" y="-584942"/>
            <a:ext cx="10772775" cy="1658198"/>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altLang="zh-CN" sz="3600" dirty="0">
                <a:latin typeface="Proxima nova"/>
              </a:rPr>
              <a:t>Clustering analysis</a:t>
            </a:r>
            <a:endParaRPr lang="zh-CN" altLang="en-US" sz="3600" dirty="0">
              <a:latin typeface="Proxima nova"/>
            </a:endParaRPr>
          </a:p>
        </p:txBody>
      </p:sp>
      <p:sp>
        <p:nvSpPr>
          <p:cNvPr id="7" name="Rectangle 6">
            <a:extLst>
              <a:ext uri="{FF2B5EF4-FFF2-40B4-BE49-F238E27FC236}">
                <a16:creationId xmlns:a16="http://schemas.microsoft.com/office/drawing/2014/main" id="{A693477D-8359-495B-BCA6-6FEFEE41A204}"/>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Slide Number Placeholder 7">
            <a:extLst>
              <a:ext uri="{FF2B5EF4-FFF2-40B4-BE49-F238E27FC236}">
                <a16:creationId xmlns:a16="http://schemas.microsoft.com/office/drawing/2014/main" id="{260C6A74-FA6F-492F-9113-108FFDDCE2DE}"/>
              </a:ext>
            </a:extLst>
          </p:cNvPr>
          <p:cNvSpPr>
            <a:spLocks noGrp="1"/>
          </p:cNvSpPr>
          <p:nvPr>
            <p:ph type="sldNum" sz="quarter" idx="12"/>
          </p:nvPr>
        </p:nvSpPr>
        <p:spPr/>
        <p:txBody>
          <a:bodyPr/>
          <a:lstStyle/>
          <a:p>
            <a:fld id="{E126DD6A-2234-4F2C-9973-1EB23FFF7494}" type="slidenum">
              <a:rPr lang="zh-CN" altLang="en-US" smtClean="0"/>
              <a:t>13</a:t>
            </a:fld>
            <a:endParaRPr lang="zh-CN" altLang="en-US"/>
          </a:p>
        </p:txBody>
      </p:sp>
      <p:sp>
        <p:nvSpPr>
          <p:cNvPr id="10" name="TextBox 9">
            <a:extLst>
              <a:ext uri="{FF2B5EF4-FFF2-40B4-BE49-F238E27FC236}">
                <a16:creationId xmlns:a16="http://schemas.microsoft.com/office/drawing/2014/main" id="{91ACB331-F7D6-4E47-9B42-5AB5FE210E4F}"/>
              </a:ext>
            </a:extLst>
          </p:cNvPr>
          <p:cNvSpPr txBox="1"/>
          <p:nvPr/>
        </p:nvSpPr>
        <p:spPr>
          <a:xfrm>
            <a:off x="133247" y="1060775"/>
            <a:ext cx="8007658" cy="338554"/>
          </a:xfrm>
          <a:prstGeom prst="rect">
            <a:avLst/>
          </a:prstGeom>
          <a:noFill/>
        </p:spPr>
        <p:txBody>
          <a:bodyPr wrap="square">
            <a:spAutoFit/>
          </a:bodyPr>
          <a:lstStyle/>
          <a:p>
            <a:r>
              <a:rPr lang="en-US" altLang="zh-CN" sz="1600" dirty="0">
                <a:solidFill>
                  <a:schemeClr val="tx1"/>
                </a:solidFill>
              </a:rPr>
              <a:t>Based mainly on </a:t>
            </a:r>
            <a:r>
              <a:rPr lang="en-US" altLang="zh-CN" sz="1600" i="1" dirty="0">
                <a:solidFill>
                  <a:schemeClr val="tx1"/>
                </a:solidFill>
              </a:rPr>
              <a:t>Density-based spatial clustering of applications with noise </a:t>
            </a:r>
            <a:r>
              <a:rPr lang="en-US" altLang="zh-CN" sz="1600" dirty="0">
                <a:solidFill>
                  <a:schemeClr val="tx1"/>
                </a:solidFill>
              </a:rPr>
              <a:t>algorithm</a:t>
            </a:r>
          </a:p>
        </p:txBody>
      </p:sp>
      <p:graphicFrame>
        <p:nvGraphicFramePr>
          <p:cNvPr id="11" name="Diagram 10">
            <a:extLst>
              <a:ext uri="{FF2B5EF4-FFF2-40B4-BE49-F238E27FC236}">
                <a16:creationId xmlns:a16="http://schemas.microsoft.com/office/drawing/2014/main" id="{958DCEDF-B600-4E45-BAAB-EAA416770BDF}"/>
              </a:ext>
            </a:extLst>
          </p:cNvPr>
          <p:cNvGraphicFramePr/>
          <p:nvPr>
            <p:extLst>
              <p:ext uri="{D42A27DB-BD31-4B8C-83A1-F6EECF244321}">
                <p14:modId xmlns:p14="http://schemas.microsoft.com/office/powerpoint/2010/main" val="4182091703"/>
              </p:ext>
            </p:extLst>
          </p:nvPr>
        </p:nvGraphicFramePr>
        <p:xfrm>
          <a:off x="0" y="1947529"/>
          <a:ext cx="3861786" cy="4172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AutoShape 2">
            <a:extLst>
              <a:ext uri="{FF2B5EF4-FFF2-40B4-BE49-F238E27FC236}">
                <a16:creationId xmlns:a16="http://schemas.microsoft.com/office/drawing/2014/main" id="{847FA5B3-B24A-4B24-8977-9E54C89D63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a:extLst>
              <a:ext uri="{FF2B5EF4-FFF2-40B4-BE49-F238E27FC236}">
                <a16:creationId xmlns:a16="http://schemas.microsoft.com/office/drawing/2014/main" id="{9F7FE69E-17C8-4357-B996-AEF2412FDB1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32945"/>
          <a:stretch/>
        </p:blipFill>
        <p:spPr bwMode="auto">
          <a:xfrm>
            <a:off x="8538646" y="1734500"/>
            <a:ext cx="2900703" cy="45986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Chart 12">
            <a:extLst>
              <a:ext uri="{FF2B5EF4-FFF2-40B4-BE49-F238E27FC236}">
                <a16:creationId xmlns:a16="http://schemas.microsoft.com/office/drawing/2014/main" id="{E499D1BC-7320-426F-99B3-BE131960BA16}"/>
              </a:ext>
            </a:extLst>
          </p:cNvPr>
          <p:cNvGraphicFramePr>
            <a:graphicFrameLocks/>
          </p:cNvGraphicFramePr>
          <p:nvPr>
            <p:extLst>
              <p:ext uri="{D42A27DB-BD31-4B8C-83A1-F6EECF244321}">
                <p14:modId xmlns:p14="http://schemas.microsoft.com/office/powerpoint/2010/main" val="2554084335"/>
              </p:ext>
            </p:extLst>
          </p:nvPr>
        </p:nvGraphicFramePr>
        <p:xfrm>
          <a:off x="3973276" y="2335247"/>
          <a:ext cx="4230921" cy="3558392"/>
        </p:xfrm>
        <a:graphic>
          <a:graphicData uri="http://schemas.openxmlformats.org/drawingml/2006/chart">
            <c:chart xmlns:c="http://schemas.openxmlformats.org/drawingml/2006/chart" xmlns:r="http://schemas.openxmlformats.org/officeDocument/2006/relationships" r:id="rId9"/>
          </a:graphicData>
        </a:graphic>
      </p:graphicFrame>
      <p:sp>
        <p:nvSpPr>
          <p:cNvPr id="2" name="TextBox 1">
            <a:extLst>
              <a:ext uri="{FF2B5EF4-FFF2-40B4-BE49-F238E27FC236}">
                <a16:creationId xmlns:a16="http://schemas.microsoft.com/office/drawing/2014/main" id="{84EAE2B4-C7F8-4C63-B866-1CB27E556BA4}"/>
              </a:ext>
            </a:extLst>
          </p:cNvPr>
          <p:cNvSpPr txBox="1"/>
          <p:nvPr/>
        </p:nvSpPr>
        <p:spPr>
          <a:xfrm>
            <a:off x="0" y="6622587"/>
            <a:ext cx="7884367" cy="215444"/>
          </a:xfrm>
          <a:prstGeom prst="rect">
            <a:avLst/>
          </a:prstGeom>
          <a:noFill/>
        </p:spPr>
        <p:txBody>
          <a:bodyPr wrap="square" rtlCol="0">
            <a:spAutoFit/>
          </a:bodyPr>
          <a:lstStyle/>
          <a:p>
            <a:r>
              <a:rPr lang="en-US" altLang="zh-CN" sz="800" dirty="0"/>
              <a:t>Middle image source: https://scikit-learn.org/stable/auto_examples/cluster/plot_cluster_comparison.html#sphx-glr-auto-examples-cluster-plot-cluster-comparison-py</a:t>
            </a:r>
            <a:endParaRPr lang="zh-CN" altLang="en-US" sz="800" dirty="0"/>
          </a:p>
        </p:txBody>
      </p:sp>
    </p:spTree>
    <p:extLst>
      <p:ext uri="{BB962C8B-B14F-4D97-AF65-F5344CB8AC3E}">
        <p14:creationId xmlns:p14="http://schemas.microsoft.com/office/powerpoint/2010/main" val="70537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5B831-6491-4048-8EB6-ABEEB16A549A}"/>
              </a:ext>
            </a:extLst>
          </p:cNvPr>
          <p:cNvSpPr>
            <a:spLocks noGrp="1"/>
          </p:cNvSpPr>
          <p:nvPr>
            <p:ph idx="1"/>
          </p:nvPr>
        </p:nvSpPr>
        <p:spPr>
          <a:xfrm>
            <a:off x="7655001" y="0"/>
            <a:ext cx="4297513" cy="6755363"/>
          </a:xfrm>
        </p:spPr>
        <p:txBody>
          <a:bodyPr>
            <a:normAutofit/>
          </a:bodyPr>
          <a:lstStyle/>
          <a:p>
            <a:pPr lvl="1">
              <a:buFont typeface="Wingdings" panose="05000000000000000000" pitchFamily="2" charset="2"/>
              <a:buChar char="Ø"/>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lvl="1">
              <a:buClr>
                <a:schemeClr val="accent1"/>
              </a:buClr>
              <a:buFont typeface="Wingdings" panose="05000000000000000000" pitchFamily="2" charset="2"/>
              <a:buChar char="Ø"/>
            </a:pPr>
            <a:r>
              <a:rPr lang="en-US" altLang="zh-CN" dirty="0">
                <a:solidFill>
                  <a:schemeClr val="accent1"/>
                </a:solidFill>
              </a:rPr>
              <a:t>Distinguishing noise </a:t>
            </a:r>
          </a:p>
          <a:p>
            <a:pPr lvl="1">
              <a:buFont typeface="Wingdings" panose="05000000000000000000" pitchFamily="2" charset="2"/>
              <a:buChar char="Ø"/>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marL="4572" lvl="1" indent="0">
              <a:buNone/>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lvl="1">
              <a:buClr>
                <a:schemeClr val="accent1"/>
              </a:buClr>
              <a:buFont typeface="Wingdings" panose="05000000000000000000" pitchFamily="2" charset="2"/>
              <a:buChar char="Ø"/>
            </a:pPr>
            <a:r>
              <a:rPr lang="en-US" altLang="zh-CN" dirty="0">
                <a:solidFill>
                  <a:schemeClr val="accent1"/>
                </a:solidFill>
              </a:rPr>
              <a:t>Find similar features with error tolerance</a:t>
            </a:r>
          </a:p>
          <a:p>
            <a:pPr lvl="1">
              <a:buFont typeface="Wingdings" panose="05000000000000000000" pitchFamily="2" charset="2"/>
              <a:buChar char="Ø"/>
            </a:pPr>
            <a:endParaRPr lang="en-US" altLang="zh-CN" dirty="0">
              <a:solidFill>
                <a:schemeClr val="accent1"/>
              </a:solidFill>
            </a:endParaRPr>
          </a:p>
          <a:p>
            <a:pPr lvl="1">
              <a:buFont typeface="Wingdings" panose="05000000000000000000" pitchFamily="2" charset="2"/>
              <a:buChar char="Ø"/>
            </a:pPr>
            <a:endParaRPr lang="en-US" altLang="zh-CN" dirty="0">
              <a:solidFill>
                <a:schemeClr val="accent1"/>
              </a:solidFill>
            </a:endParaRPr>
          </a:p>
          <a:p>
            <a:pPr marL="533400" lvl="1" indent="0">
              <a:buNone/>
            </a:pPr>
            <a:endParaRPr lang="en-US" altLang="zh-CN" dirty="0">
              <a:solidFill>
                <a:schemeClr val="accent1"/>
              </a:solidFill>
            </a:endParaRPr>
          </a:p>
          <a:p>
            <a:pPr marL="533400" lvl="1" indent="0">
              <a:buNone/>
            </a:pPr>
            <a:endParaRPr lang="en-US" altLang="zh-CN" dirty="0">
              <a:solidFill>
                <a:schemeClr val="accent1"/>
              </a:solidFill>
            </a:endParaRPr>
          </a:p>
          <a:p>
            <a:pPr lvl="1">
              <a:buClr>
                <a:schemeClr val="accent1"/>
              </a:buClr>
              <a:buFont typeface="Wingdings" panose="05000000000000000000" pitchFamily="2" charset="2"/>
              <a:buChar char="Ø"/>
            </a:pPr>
            <a:r>
              <a:rPr lang="en-US" altLang="zh-CN" dirty="0">
                <a:solidFill>
                  <a:schemeClr val="accent1"/>
                </a:solidFill>
              </a:rPr>
              <a:t>Distinguish between different behaviors </a:t>
            </a:r>
          </a:p>
        </p:txBody>
      </p:sp>
      <p:pic>
        <p:nvPicPr>
          <p:cNvPr id="4" name="Picture 3" descr="Shape&#10;&#10;Description automatically generated">
            <a:extLst>
              <a:ext uri="{FF2B5EF4-FFF2-40B4-BE49-F238E27FC236}">
                <a16:creationId xmlns:a16="http://schemas.microsoft.com/office/drawing/2014/main" id="{E9C235E3-08E7-4F51-B351-1BC30CF145E0}"/>
              </a:ext>
            </a:extLst>
          </p:cNvPr>
          <p:cNvPicPr>
            <a:picLocks noChangeAspect="1"/>
          </p:cNvPicPr>
          <p:nvPr/>
        </p:nvPicPr>
        <p:blipFill rotWithShape="1">
          <a:blip r:embed="rId3">
            <a:extLst>
              <a:ext uri="{28A0092B-C50C-407E-A947-70E740481C1C}">
                <a14:useLocalDpi xmlns:a14="http://schemas.microsoft.com/office/drawing/2010/main" val="0"/>
              </a:ext>
            </a:extLst>
          </a:blip>
          <a:srcRect t="-1" b="17442"/>
          <a:stretch/>
        </p:blipFill>
        <p:spPr>
          <a:xfrm>
            <a:off x="4723685" y="1311943"/>
            <a:ext cx="2212332" cy="1284085"/>
          </a:xfrm>
          <a:prstGeom prst="rect">
            <a:avLst/>
          </a:prstGeom>
        </p:spPr>
      </p:pic>
      <p:pic>
        <p:nvPicPr>
          <p:cNvPr id="7" name="Picture 6" descr="A picture containing background pattern&#10;&#10;Description automatically generated">
            <a:extLst>
              <a:ext uri="{FF2B5EF4-FFF2-40B4-BE49-F238E27FC236}">
                <a16:creationId xmlns:a16="http://schemas.microsoft.com/office/drawing/2014/main" id="{B2EF8082-526C-4814-84A1-012FDD17FD5C}"/>
              </a:ext>
            </a:extLst>
          </p:cNvPr>
          <p:cNvPicPr>
            <a:picLocks noChangeAspect="1"/>
          </p:cNvPicPr>
          <p:nvPr/>
        </p:nvPicPr>
        <p:blipFill rotWithShape="1">
          <a:blip r:embed="rId4">
            <a:extLst>
              <a:ext uri="{28A0092B-C50C-407E-A947-70E740481C1C}">
                <a14:useLocalDpi xmlns:a14="http://schemas.microsoft.com/office/drawing/2010/main" val="0"/>
              </a:ext>
            </a:extLst>
          </a:blip>
          <a:srcRect b="16953"/>
          <a:stretch/>
        </p:blipFill>
        <p:spPr>
          <a:xfrm>
            <a:off x="4779836" y="-4921"/>
            <a:ext cx="2156181" cy="1296346"/>
          </a:xfrm>
          <a:prstGeom prst="rect">
            <a:avLst/>
          </a:prstGeom>
        </p:spPr>
      </p:pic>
      <p:pic>
        <p:nvPicPr>
          <p:cNvPr id="10" name="Picture 9" descr="A picture containing shape&#10;&#10;Description automatically generated">
            <a:extLst>
              <a:ext uri="{FF2B5EF4-FFF2-40B4-BE49-F238E27FC236}">
                <a16:creationId xmlns:a16="http://schemas.microsoft.com/office/drawing/2014/main" id="{D87D29B5-1D1D-4D72-BD10-B1175820672E}"/>
              </a:ext>
            </a:extLst>
          </p:cNvPr>
          <p:cNvPicPr>
            <a:picLocks noChangeAspect="1"/>
          </p:cNvPicPr>
          <p:nvPr/>
        </p:nvPicPr>
        <p:blipFill rotWithShape="1">
          <a:blip r:embed="rId5">
            <a:extLst>
              <a:ext uri="{28A0092B-C50C-407E-A947-70E740481C1C}">
                <a14:useLocalDpi xmlns:a14="http://schemas.microsoft.com/office/drawing/2010/main" val="0"/>
              </a:ext>
            </a:extLst>
          </a:blip>
          <a:srcRect b="7141"/>
          <a:stretch/>
        </p:blipFill>
        <p:spPr>
          <a:xfrm>
            <a:off x="110751" y="2820870"/>
            <a:ext cx="2500373" cy="1680907"/>
          </a:xfrm>
          <a:prstGeom prst="rect">
            <a:avLst/>
          </a:prstGeom>
        </p:spPr>
      </p:pic>
      <p:pic>
        <p:nvPicPr>
          <p:cNvPr id="13" name="Picture 12" descr="Shape&#10;&#10;Description automatically generated">
            <a:extLst>
              <a:ext uri="{FF2B5EF4-FFF2-40B4-BE49-F238E27FC236}">
                <a16:creationId xmlns:a16="http://schemas.microsoft.com/office/drawing/2014/main" id="{C9C5344A-AB0E-4B34-81D8-B38A4C98C23B}"/>
              </a:ext>
            </a:extLst>
          </p:cNvPr>
          <p:cNvPicPr>
            <a:picLocks noChangeAspect="1"/>
          </p:cNvPicPr>
          <p:nvPr/>
        </p:nvPicPr>
        <p:blipFill rotWithShape="1">
          <a:blip r:embed="rId3">
            <a:extLst>
              <a:ext uri="{28A0092B-C50C-407E-A947-70E740481C1C}">
                <a14:useLocalDpi xmlns:a14="http://schemas.microsoft.com/office/drawing/2010/main" val="0"/>
              </a:ext>
            </a:extLst>
          </a:blip>
          <a:srcRect b="6434"/>
          <a:stretch/>
        </p:blipFill>
        <p:spPr>
          <a:xfrm>
            <a:off x="5046845" y="2854726"/>
            <a:ext cx="2500373" cy="1644774"/>
          </a:xfrm>
          <a:prstGeom prst="rect">
            <a:avLst/>
          </a:prstGeom>
        </p:spPr>
      </p:pic>
      <p:pic>
        <p:nvPicPr>
          <p:cNvPr id="15" name="Picture 14" descr="A picture containing shape&#10;&#10;Description automatically generated">
            <a:extLst>
              <a:ext uri="{FF2B5EF4-FFF2-40B4-BE49-F238E27FC236}">
                <a16:creationId xmlns:a16="http://schemas.microsoft.com/office/drawing/2014/main" id="{656BC746-B916-4BAD-88B9-98879610BCD3}"/>
              </a:ext>
            </a:extLst>
          </p:cNvPr>
          <p:cNvPicPr>
            <a:picLocks noChangeAspect="1"/>
          </p:cNvPicPr>
          <p:nvPr/>
        </p:nvPicPr>
        <p:blipFill rotWithShape="1">
          <a:blip r:embed="rId6">
            <a:extLst>
              <a:ext uri="{28A0092B-C50C-407E-A947-70E740481C1C}">
                <a14:useLocalDpi xmlns:a14="http://schemas.microsoft.com/office/drawing/2010/main" val="0"/>
              </a:ext>
            </a:extLst>
          </a:blip>
          <a:srcRect b="7125"/>
          <a:stretch/>
        </p:blipFill>
        <p:spPr>
          <a:xfrm>
            <a:off x="2611124" y="2812255"/>
            <a:ext cx="2500373" cy="1687245"/>
          </a:xfrm>
          <a:prstGeom prst="rect">
            <a:avLst/>
          </a:prstGeom>
        </p:spPr>
      </p:pic>
      <p:pic>
        <p:nvPicPr>
          <p:cNvPr id="17" name="Picture 16" descr="Shape, polygon&#10;&#10;Description automatically generated">
            <a:extLst>
              <a:ext uri="{FF2B5EF4-FFF2-40B4-BE49-F238E27FC236}">
                <a16:creationId xmlns:a16="http://schemas.microsoft.com/office/drawing/2014/main" id="{E8A67475-CE82-4889-9052-B73D6900FDFB}"/>
              </a:ext>
            </a:extLst>
          </p:cNvPr>
          <p:cNvPicPr>
            <a:picLocks noChangeAspect="1"/>
          </p:cNvPicPr>
          <p:nvPr/>
        </p:nvPicPr>
        <p:blipFill rotWithShape="1">
          <a:blip r:embed="rId7">
            <a:extLst>
              <a:ext uri="{28A0092B-C50C-407E-A947-70E740481C1C}">
                <a14:useLocalDpi xmlns:a14="http://schemas.microsoft.com/office/drawing/2010/main" val="0"/>
              </a:ext>
            </a:extLst>
          </a:blip>
          <a:srcRect b="6791"/>
          <a:stretch/>
        </p:blipFill>
        <p:spPr>
          <a:xfrm>
            <a:off x="2580947" y="4807425"/>
            <a:ext cx="2500373" cy="1644421"/>
          </a:xfrm>
          <a:prstGeom prst="rect">
            <a:avLst/>
          </a:prstGeom>
        </p:spPr>
      </p:pic>
      <p:pic>
        <p:nvPicPr>
          <p:cNvPr id="19" name="Picture 18" descr="Shape, arrow&#10;&#10;Description automatically generated">
            <a:extLst>
              <a:ext uri="{FF2B5EF4-FFF2-40B4-BE49-F238E27FC236}">
                <a16:creationId xmlns:a16="http://schemas.microsoft.com/office/drawing/2014/main" id="{8DD9629B-EE57-4143-AC1A-1934A68B1581}"/>
              </a:ext>
            </a:extLst>
          </p:cNvPr>
          <p:cNvPicPr>
            <a:picLocks noChangeAspect="1"/>
          </p:cNvPicPr>
          <p:nvPr/>
        </p:nvPicPr>
        <p:blipFill rotWithShape="1">
          <a:blip r:embed="rId8">
            <a:extLst>
              <a:ext uri="{28A0092B-C50C-407E-A947-70E740481C1C}">
                <a14:useLocalDpi xmlns:a14="http://schemas.microsoft.com/office/drawing/2010/main" val="0"/>
              </a:ext>
            </a:extLst>
          </a:blip>
          <a:srcRect b="7125"/>
          <a:stretch/>
        </p:blipFill>
        <p:spPr>
          <a:xfrm>
            <a:off x="115049" y="4848462"/>
            <a:ext cx="2500373" cy="1644421"/>
          </a:xfrm>
          <a:prstGeom prst="rect">
            <a:avLst/>
          </a:prstGeom>
        </p:spPr>
      </p:pic>
      <p:pic>
        <p:nvPicPr>
          <p:cNvPr id="21" name="Picture 20" descr="Shape&#10;&#10;Description automatically generated">
            <a:extLst>
              <a:ext uri="{FF2B5EF4-FFF2-40B4-BE49-F238E27FC236}">
                <a16:creationId xmlns:a16="http://schemas.microsoft.com/office/drawing/2014/main" id="{08D477EB-62D0-4E24-95FF-DCE27F29929F}"/>
              </a:ext>
            </a:extLst>
          </p:cNvPr>
          <p:cNvPicPr>
            <a:picLocks noChangeAspect="1"/>
          </p:cNvPicPr>
          <p:nvPr/>
        </p:nvPicPr>
        <p:blipFill rotWithShape="1">
          <a:blip r:embed="rId3">
            <a:extLst>
              <a:ext uri="{28A0092B-C50C-407E-A947-70E740481C1C}">
                <a14:useLocalDpi xmlns:a14="http://schemas.microsoft.com/office/drawing/2010/main" val="0"/>
              </a:ext>
            </a:extLst>
          </a:blip>
          <a:srcRect b="8789"/>
          <a:stretch/>
        </p:blipFill>
        <p:spPr>
          <a:xfrm>
            <a:off x="5046845" y="4827943"/>
            <a:ext cx="2500373" cy="1603384"/>
          </a:xfrm>
          <a:prstGeom prst="rect">
            <a:avLst/>
          </a:prstGeom>
        </p:spPr>
      </p:pic>
      <p:sp>
        <p:nvSpPr>
          <p:cNvPr id="2" name="Slide Number Placeholder 1">
            <a:extLst>
              <a:ext uri="{FF2B5EF4-FFF2-40B4-BE49-F238E27FC236}">
                <a16:creationId xmlns:a16="http://schemas.microsoft.com/office/drawing/2014/main" id="{B26CC0B1-30BF-49C9-9FB8-762784300AF3}"/>
              </a:ext>
            </a:extLst>
          </p:cNvPr>
          <p:cNvSpPr>
            <a:spLocks noGrp="1"/>
          </p:cNvSpPr>
          <p:nvPr>
            <p:ph type="sldNum" sz="quarter" idx="12"/>
          </p:nvPr>
        </p:nvSpPr>
        <p:spPr/>
        <p:txBody>
          <a:bodyPr/>
          <a:lstStyle/>
          <a:p>
            <a:fld id="{E126DD6A-2234-4F2C-9973-1EB23FFF7494}" type="slidenum">
              <a:rPr lang="zh-CN" altLang="en-US" smtClean="0"/>
              <a:t>14</a:t>
            </a:fld>
            <a:endParaRPr lang="zh-CN" altLang="en-US"/>
          </a:p>
        </p:txBody>
      </p:sp>
      <p:sp>
        <p:nvSpPr>
          <p:cNvPr id="5" name="TextBox 4">
            <a:extLst>
              <a:ext uri="{FF2B5EF4-FFF2-40B4-BE49-F238E27FC236}">
                <a16:creationId xmlns:a16="http://schemas.microsoft.com/office/drawing/2014/main" id="{7B1686BC-9C4C-4CF4-80B6-C39120447BEE}"/>
              </a:ext>
            </a:extLst>
          </p:cNvPr>
          <p:cNvSpPr txBox="1"/>
          <p:nvPr/>
        </p:nvSpPr>
        <p:spPr>
          <a:xfrm>
            <a:off x="-1" y="6636871"/>
            <a:ext cx="6973456" cy="246221"/>
          </a:xfrm>
          <a:prstGeom prst="rect">
            <a:avLst/>
          </a:prstGeom>
          <a:noFill/>
        </p:spPr>
        <p:txBody>
          <a:bodyPr wrap="square" rtlCol="0">
            <a:spAutoFit/>
          </a:bodyPr>
          <a:lstStyle/>
          <a:p>
            <a:r>
              <a:rPr lang="en-US" altLang="zh-CN" sz="1000" dirty="0"/>
              <a:t>* All data obtained from a time-series leaching experiment, normalization were conducted prior to clustering</a:t>
            </a:r>
            <a:endParaRPr lang="zh-CN" altLang="en-US" sz="1000" dirty="0"/>
          </a:p>
        </p:txBody>
      </p:sp>
      <p:sp>
        <p:nvSpPr>
          <p:cNvPr id="6" name="Rectangle 5">
            <a:extLst>
              <a:ext uri="{FF2B5EF4-FFF2-40B4-BE49-F238E27FC236}">
                <a16:creationId xmlns:a16="http://schemas.microsoft.com/office/drawing/2014/main" id="{E50752CD-0964-4282-8366-D7375D46063F}"/>
              </a:ext>
            </a:extLst>
          </p:cNvPr>
          <p:cNvSpPr/>
          <p:nvPr/>
        </p:nvSpPr>
        <p:spPr>
          <a:xfrm>
            <a:off x="115048" y="2640943"/>
            <a:ext cx="1175367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a:extLst>
              <a:ext uri="{FF2B5EF4-FFF2-40B4-BE49-F238E27FC236}">
                <a16:creationId xmlns:a16="http://schemas.microsoft.com/office/drawing/2014/main" id="{01E77C82-8033-4CDE-83F9-307BBD525F3B}"/>
              </a:ext>
            </a:extLst>
          </p:cNvPr>
          <p:cNvSpPr/>
          <p:nvPr/>
        </p:nvSpPr>
        <p:spPr>
          <a:xfrm>
            <a:off x="89284" y="4658934"/>
            <a:ext cx="1177944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a:extLst>
              <a:ext uri="{FF2B5EF4-FFF2-40B4-BE49-F238E27FC236}">
                <a16:creationId xmlns:a16="http://schemas.microsoft.com/office/drawing/2014/main" id="{5A4E3E4F-1180-43CE-999B-133B931B64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366" y="25274"/>
            <a:ext cx="3657600" cy="2647950"/>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4A6C830D-A1F0-42B5-9A98-18C68B5E375E}"/>
              </a:ext>
            </a:extLst>
          </p:cNvPr>
          <p:cNvSpPr/>
          <p:nvPr/>
        </p:nvSpPr>
        <p:spPr>
          <a:xfrm>
            <a:off x="3844363" y="1011905"/>
            <a:ext cx="617042" cy="6000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998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B51ABF-8C13-4D81-BB7C-4A0BAE69364B}"/>
              </a:ext>
            </a:extLst>
          </p:cNvPr>
          <p:cNvSpPr txBox="1">
            <a:spLocks/>
          </p:cNvSpPr>
          <p:nvPr/>
        </p:nvSpPr>
        <p:spPr>
          <a:xfrm>
            <a:off x="133247" y="-552941"/>
            <a:ext cx="10772775" cy="1658198"/>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altLang="zh-CN" sz="3600" dirty="0">
                <a:latin typeface="Proxima nova"/>
              </a:rPr>
              <a:t>Quantitative source apportionment</a:t>
            </a:r>
            <a:endParaRPr lang="zh-CN" altLang="en-US" sz="3600" dirty="0">
              <a:latin typeface="Proxima nova"/>
            </a:endParaRPr>
          </a:p>
        </p:txBody>
      </p:sp>
      <p:sp>
        <p:nvSpPr>
          <p:cNvPr id="5" name="Rectangle 4">
            <a:extLst>
              <a:ext uri="{FF2B5EF4-FFF2-40B4-BE49-F238E27FC236}">
                <a16:creationId xmlns:a16="http://schemas.microsoft.com/office/drawing/2014/main" id="{2C1AFC63-47F5-4A09-B52F-37FFA2EDE8F2}"/>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Content Placeholder 3">
            <a:extLst>
              <a:ext uri="{FF2B5EF4-FFF2-40B4-BE49-F238E27FC236}">
                <a16:creationId xmlns:a16="http://schemas.microsoft.com/office/drawing/2014/main" id="{0B873DD4-480B-4A7A-9C2B-0BB9DD762DF7}"/>
              </a:ext>
            </a:extLst>
          </p:cNvPr>
          <p:cNvGraphicFramePr>
            <a:graphicFrameLocks noGrp="1"/>
          </p:cNvGraphicFramePr>
          <p:nvPr>
            <p:ph idx="1"/>
            <p:extLst>
              <p:ext uri="{D42A27DB-BD31-4B8C-83A1-F6EECF244321}">
                <p14:modId xmlns:p14="http://schemas.microsoft.com/office/powerpoint/2010/main" val="2125077547"/>
              </p:ext>
            </p:extLst>
          </p:nvPr>
        </p:nvGraphicFramePr>
        <p:xfrm>
          <a:off x="5774923" y="1632317"/>
          <a:ext cx="6107741" cy="4764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28DFBAC1-F320-430B-8712-CB8E57922B58}"/>
              </a:ext>
            </a:extLst>
          </p:cNvPr>
          <p:cNvSpPr>
            <a:spLocks noGrp="1"/>
          </p:cNvSpPr>
          <p:nvPr>
            <p:ph type="sldNum" sz="quarter" idx="12"/>
          </p:nvPr>
        </p:nvSpPr>
        <p:spPr/>
        <p:txBody>
          <a:bodyPr/>
          <a:lstStyle/>
          <a:p>
            <a:fld id="{E126DD6A-2234-4F2C-9973-1EB23FFF7494}" type="slidenum">
              <a:rPr lang="zh-CN" altLang="en-US" smtClean="0"/>
              <a:t>15</a:t>
            </a:fld>
            <a:endParaRPr lang="zh-CN" altLang="en-US"/>
          </a:p>
        </p:txBody>
      </p:sp>
      <p:sp>
        <p:nvSpPr>
          <p:cNvPr id="11" name="TextBox 10">
            <a:extLst>
              <a:ext uri="{FF2B5EF4-FFF2-40B4-BE49-F238E27FC236}">
                <a16:creationId xmlns:a16="http://schemas.microsoft.com/office/drawing/2014/main" id="{3995F909-D686-4163-B0D5-10B95D71BB19}"/>
              </a:ext>
            </a:extLst>
          </p:cNvPr>
          <p:cNvSpPr txBox="1"/>
          <p:nvPr/>
        </p:nvSpPr>
        <p:spPr>
          <a:xfrm>
            <a:off x="1247421" y="1571973"/>
            <a:ext cx="2712728" cy="400110"/>
          </a:xfrm>
          <a:prstGeom prst="rect">
            <a:avLst/>
          </a:prstGeom>
          <a:noFill/>
        </p:spPr>
        <p:txBody>
          <a:bodyPr wrap="square" rtlCol="0">
            <a:spAutoFit/>
          </a:bodyPr>
          <a:lstStyle/>
          <a:p>
            <a:r>
              <a:rPr lang="en-US" altLang="zh-CN" sz="2000" dirty="0">
                <a:solidFill>
                  <a:schemeClr val="accent1"/>
                </a:solidFill>
              </a:rPr>
              <a:t>Watershed mixtures*</a:t>
            </a:r>
            <a:endParaRPr lang="zh-CN" altLang="en-US" sz="2000" dirty="0">
              <a:solidFill>
                <a:schemeClr val="accent1"/>
              </a:solidFill>
            </a:endParaRPr>
          </a:p>
        </p:txBody>
      </p:sp>
      <p:sp>
        <p:nvSpPr>
          <p:cNvPr id="12" name="Rectangle 11">
            <a:extLst>
              <a:ext uri="{FF2B5EF4-FFF2-40B4-BE49-F238E27FC236}">
                <a16:creationId xmlns:a16="http://schemas.microsoft.com/office/drawing/2014/main" id="{DF51B165-3830-4676-8242-832E3D3AC22E}"/>
              </a:ext>
            </a:extLst>
          </p:cNvPr>
          <p:cNvSpPr/>
          <p:nvPr/>
        </p:nvSpPr>
        <p:spPr>
          <a:xfrm>
            <a:off x="866132" y="1972083"/>
            <a:ext cx="3170670" cy="45719"/>
          </a:xfrm>
          <a:prstGeom prst="rect">
            <a:avLst/>
          </a:prstGeom>
          <a:solidFill>
            <a:srgbClr val="57C5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a:extLst>
              <a:ext uri="{FF2B5EF4-FFF2-40B4-BE49-F238E27FC236}">
                <a16:creationId xmlns:a16="http://schemas.microsoft.com/office/drawing/2014/main" id="{BCC83406-6E12-4A10-812D-A719CD609479}"/>
              </a:ext>
            </a:extLst>
          </p:cNvPr>
          <p:cNvSpPr txBox="1"/>
          <p:nvPr/>
        </p:nvSpPr>
        <p:spPr>
          <a:xfrm>
            <a:off x="-13855" y="6556821"/>
            <a:ext cx="8358909" cy="461665"/>
          </a:xfrm>
          <a:prstGeom prst="rect">
            <a:avLst/>
          </a:prstGeom>
          <a:noFill/>
        </p:spPr>
        <p:txBody>
          <a:bodyPr wrap="square" rtlCol="0">
            <a:spAutoFit/>
          </a:bodyPr>
          <a:lstStyle/>
          <a:p>
            <a:r>
              <a:rPr lang="en-US" altLang="zh-CN" sz="800" dirty="0"/>
              <a:t>* Reference: </a:t>
            </a:r>
            <a:r>
              <a:rPr lang="en-US" altLang="zh-CN" sz="800" dirty="0">
                <a:solidFill>
                  <a:schemeClr val="tx1"/>
                </a:solidFill>
                <a:latin typeface="Segoe UI" panose="020B0502040204020203" pitchFamily="34" charset="0"/>
                <a:cs typeface="Segoe UI" panose="020B0502040204020203" pitchFamily="34" charset="0"/>
              </a:rPr>
              <a:t>Katherine T. Peter et al., Application of Nontarget High Resolution Mass Spectrometry Data to Quantitative Source Apportionment, Environmental Science &amp; Technology 2019 53 (21), 12257-12268 DOI: 10.1021/acs.est.9b04481 </a:t>
            </a:r>
          </a:p>
          <a:p>
            <a:endParaRPr lang="zh-CN" altLang="en-US" sz="800" dirty="0"/>
          </a:p>
        </p:txBody>
      </p:sp>
      <p:pic>
        <p:nvPicPr>
          <p:cNvPr id="14" name="Picture 13" descr="Shape&#10;&#10;Description automatically generated">
            <a:extLst>
              <a:ext uri="{FF2B5EF4-FFF2-40B4-BE49-F238E27FC236}">
                <a16:creationId xmlns:a16="http://schemas.microsoft.com/office/drawing/2014/main" id="{54C790F6-757E-4873-A876-B8452CFB6007}"/>
              </a:ext>
            </a:extLst>
          </p:cNvPr>
          <p:cNvPicPr>
            <a:picLocks noChangeAspect="1"/>
          </p:cNvPicPr>
          <p:nvPr/>
        </p:nvPicPr>
        <p:blipFill rotWithShape="1">
          <a:blip r:embed="rId8">
            <a:extLst>
              <a:ext uri="{28A0092B-C50C-407E-A947-70E740481C1C}">
                <a14:useLocalDpi xmlns:a14="http://schemas.microsoft.com/office/drawing/2010/main" val="0"/>
              </a:ext>
            </a:extLst>
          </a:blip>
          <a:srcRect b="6434"/>
          <a:stretch/>
        </p:blipFill>
        <p:spPr>
          <a:xfrm>
            <a:off x="8117191" y="4266360"/>
            <a:ext cx="711602" cy="468100"/>
          </a:xfrm>
          <a:prstGeom prst="rect">
            <a:avLst/>
          </a:prstGeom>
        </p:spPr>
      </p:pic>
      <p:pic>
        <p:nvPicPr>
          <p:cNvPr id="15" name="Picture 14" descr="Shape, polygon&#10;&#10;Description automatically generated">
            <a:extLst>
              <a:ext uri="{FF2B5EF4-FFF2-40B4-BE49-F238E27FC236}">
                <a16:creationId xmlns:a16="http://schemas.microsoft.com/office/drawing/2014/main" id="{612A98AE-2F03-408B-9033-C5A7E775498F}"/>
              </a:ext>
            </a:extLst>
          </p:cNvPr>
          <p:cNvPicPr>
            <a:picLocks noChangeAspect="1"/>
          </p:cNvPicPr>
          <p:nvPr/>
        </p:nvPicPr>
        <p:blipFill rotWithShape="1">
          <a:blip r:embed="rId9">
            <a:extLst>
              <a:ext uri="{28A0092B-C50C-407E-A947-70E740481C1C}">
                <a14:useLocalDpi xmlns:a14="http://schemas.microsoft.com/office/drawing/2010/main" val="0"/>
              </a:ext>
            </a:extLst>
          </a:blip>
          <a:srcRect b="6791"/>
          <a:stretch/>
        </p:blipFill>
        <p:spPr>
          <a:xfrm>
            <a:off x="8685166" y="5788067"/>
            <a:ext cx="731601" cy="481152"/>
          </a:xfrm>
          <a:prstGeom prst="rect">
            <a:avLst/>
          </a:prstGeom>
        </p:spPr>
      </p:pic>
      <p:pic>
        <p:nvPicPr>
          <p:cNvPr id="16" name="Picture 15" descr="Shape, arrow&#10;&#10;Description automatically generated">
            <a:extLst>
              <a:ext uri="{FF2B5EF4-FFF2-40B4-BE49-F238E27FC236}">
                <a16:creationId xmlns:a16="http://schemas.microsoft.com/office/drawing/2014/main" id="{3E1AFD57-E3DF-4866-9A18-C6393A3ABD9F}"/>
              </a:ext>
            </a:extLst>
          </p:cNvPr>
          <p:cNvPicPr>
            <a:picLocks noChangeAspect="1"/>
          </p:cNvPicPr>
          <p:nvPr/>
        </p:nvPicPr>
        <p:blipFill rotWithShape="1">
          <a:blip r:embed="rId10">
            <a:extLst>
              <a:ext uri="{28A0092B-C50C-407E-A947-70E740481C1C}">
                <a14:useLocalDpi xmlns:a14="http://schemas.microsoft.com/office/drawing/2010/main" val="0"/>
              </a:ext>
            </a:extLst>
          </a:blip>
          <a:srcRect b="7125"/>
          <a:stretch/>
        </p:blipFill>
        <p:spPr>
          <a:xfrm>
            <a:off x="7953565" y="5788067"/>
            <a:ext cx="731601" cy="481152"/>
          </a:xfrm>
          <a:prstGeom prst="rect">
            <a:avLst/>
          </a:prstGeom>
        </p:spPr>
      </p:pic>
      <p:grpSp>
        <p:nvGrpSpPr>
          <p:cNvPr id="9" name="Group 8">
            <a:extLst>
              <a:ext uri="{FF2B5EF4-FFF2-40B4-BE49-F238E27FC236}">
                <a16:creationId xmlns:a16="http://schemas.microsoft.com/office/drawing/2014/main" id="{8723B221-EB22-42F0-B29F-96BA946BF842}"/>
              </a:ext>
            </a:extLst>
          </p:cNvPr>
          <p:cNvGrpSpPr/>
          <p:nvPr/>
        </p:nvGrpSpPr>
        <p:grpSpPr>
          <a:xfrm>
            <a:off x="548814" y="2236584"/>
            <a:ext cx="4199674" cy="4096551"/>
            <a:chOff x="331846" y="1913610"/>
            <a:chExt cx="4199674" cy="4096551"/>
          </a:xfrm>
        </p:grpSpPr>
        <p:sp>
          <p:nvSpPr>
            <p:cNvPr id="36" name="TextBox 35">
              <a:extLst>
                <a:ext uri="{FF2B5EF4-FFF2-40B4-BE49-F238E27FC236}">
                  <a16:creationId xmlns:a16="http://schemas.microsoft.com/office/drawing/2014/main" id="{361FCB48-2F9B-4EBB-A67E-3D11E4E10347}"/>
                </a:ext>
              </a:extLst>
            </p:cNvPr>
            <p:cNvSpPr txBox="1"/>
            <p:nvPr/>
          </p:nvSpPr>
          <p:spPr>
            <a:xfrm>
              <a:off x="1005951" y="5610051"/>
              <a:ext cx="2491388" cy="400110"/>
            </a:xfrm>
            <a:prstGeom prst="rect">
              <a:avLst/>
            </a:prstGeom>
            <a:noFill/>
          </p:spPr>
          <p:txBody>
            <a:bodyPr wrap="none" rtlCol="0" anchor="ctr">
              <a:spAutoFit/>
            </a:bodyPr>
            <a:lstStyle/>
            <a:p>
              <a:r>
                <a:rPr lang="en-US" sz="2000" b="1" dirty="0">
                  <a:solidFill>
                    <a:schemeClr val="accent1">
                      <a:lumMod val="75000"/>
                    </a:schemeClr>
                  </a:solidFill>
                </a:rPr>
                <a:t>4% Highway runoff</a:t>
              </a:r>
            </a:p>
          </p:txBody>
        </p:sp>
        <p:sp>
          <p:nvSpPr>
            <p:cNvPr id="37" name="TextBox 36">
              <a:extLst>
                <a:ext uri="{FF2B5EF4-FFF2-40B4-BE49-F238E27FC236}">
                  <a16:creationId xmlns:a16="http://schemas.microsoft.com/office/drawing/2014/main" id="{C84FF29C-A6D0-44ED-9BAB-0911EA76D029}"/>
                </a:ext>
              </a:extLst>
            </p:cNvPr>
            <p:cNvSpPr txBox="1"/>
            <p:nvPr/>
          </p:nvSpPr>
          <p:spPr>
            <a:xfrm>
              <a:off x="2900944" y="4442036"/>
              <a:ext cx="1630576" cy="400110"/>
            </a:xfrm>
            <a:prstGeom prst="rect">
              <a:avLst/>
            </a:prstGeom>
            <a:noFill/>
          </p:spPr>
          <p:txBody>
            <a:bodyPr wrap="none" rtlCol="0" anchor="ctr">
              <a:spAutoFit/>
            </a:bodyPr>
            <a:lstStyle/>
            <a:p>
              <a:pPr algn="ctr"/>
              <a:r>
                <a:rPr lang="en-US" sz="2000" dirty="0">
                  <a:solidFill>
                    <a:schemeClr val="accent3">
                      <a:lumMod val="60000"/>
                      <a:lumOff val="40000"/>
                    </a:schemeClr>
                  </a:solidFill>
                  <a:latin typeface="Proxima nova"/>
                </a:rPr>
                <a:t>Other</a:t>
              </a:r>
              <a:r>
                <a:rPr lang="en-US" dirty="0"/>
                <a:t> </a:t>
              </a:r>
              <a:r>
                <a:rPr lang="en-US" sz="2000" dirty="0">
                  <a:solidFill>
                    <a:schemeClr val="accent3">
                      <a:lumMod val="60000"/>
                      <a:lumOff val="40000"/>
                    </a:schemeClr>
                  </a:solidFill>
                  <a:latin typeface="Proxima nova"/>
                </a:rPr>
                <a:t>Creeks</a:t>
              </a:r>
            </a:p>
          </p:txBody>
        </p:sp>
        <p:sp>
          <p:nvSpPr>
            <p:cNvPr id="38" name="TextBox 37">
              <a:extLst>
                <a:ext uri="{FF2B5EF4-FFF2-40B4-BE49-F238E27FC236}">
                  <a16:creationId xmlns:a16="http://schemas.microsoft.com/office/drawing/2014/main" id="{83E01007-DF8F-458F-990B-137AF1EC7D63}"/>
                </a:ext>
              </a:extLst>
            </p:cNvPr>
            <p:cNvSpPr txBox="1"/>
            <p:nvPr/>
          </p:nvSpPr>
          <p:spPr>
            <a:xfrm>
              <a:off x="2839665" y="2793917"/>
              <a:ext cx="1063113" cy="400110"/>
            </a:xfrm>
            <a:prstGeom prst="rect">
              <a:avLst/>
            </a:prstGeom>
            <a:noFill/>
          </p:spPr>
          <p:txBody>
            <a:bodyPr wrap="none" rtlCol="0" anchor="ctr">
              <a:spAutoFit/>
            </a:bodyPr>
            <a:lstStyle/>
            <a:p>
              <a:pPr algn="ctr"/>
              <a:r>
                <a:rPr lang="en-US" sz="2000" dirty="0">
                  <a:solidFill>
                    <a:schemeClr val="accent3">
                      <a:lumMod val="60000"/>
                      <a:lumOff val="40000"/>
                    </a:schemeClr>
                  </a:solidFill>
                  <a:latin typeface="Proxima nova"/>
                </a:rPr>
                <a:t>Creek A</a:t>
              </a:r>
            </a:p>
          </p:txBody>
        </p:sp>
        <p:sp>
          <p:nvSpPr>
            <p:cNvPr id="41" name="TextBox 40">
              <a:extLst>
                <a:ext uri="{FF2B5EF4-FFF2-40B4-BE49-F238E27FC236}">
                  <a16:creationId xmlns:a16="http://schemas.microsoft.com/office/drawing/2014/main" id="{772FEE08-89F2-4566-B807-9C44719FEA91}"/>
                </a:ext>
              </a:extLst>
            </p:cNvPr>
            <p:cNvSpPr txBox="1"/>
            <p:nvPr/>
          </p:nvSpPr>
          <p:spPr>
            <a:xfrm>
              <a:off x="331846" y="3596607"/>
              <a:ext cx="1078845" cy="398957"/>
            </a:xfrm>
            <a:prstGeom prst="rect">
              <a:avLst/>
            </a:prstGeom>
            <a:noFill/>
          </p:spPr>
          <p:txBody>
            <a:bodyPr wrap="none" rtlCol="0" anchor="ctr">
              <a:spAutoFit/>
            </a:bodyPr>
            <a:lstStyle>
              <a:defPPr marR="0" lvl="0" algn="l" rtl="0">
                <a:lnSpc>
                  <a:spcPct val="100000"/>
                </a:lnSpc>
                <a:spcBef>
                  <a:spcPts val="0"/>
                </a:spcBef>
                <a:spcAft>
                  <a:spcPts val="0"/>
                </a:spcAft>
              </a:defPPr>
              <a:lvl1pPr algn="ctr">
                <a:defRPr sz="2000">
                  <a:solidFill>
                    <a:schemeClr val="accent3">
                      <a:lumMod val="60000"/>
                      <a:lumOff val="40000"/>
                    </a:schemeClr>
                  </a:solidFill>
                  <a:latin typeface="Proxima nova"/>
                </a:defRPr>
              </a:lvl1pPr>
            </a:lstStyle>
            <a:p>
              <a:r>
                <a:rPr lang="en-US" dirty="0"/>
                <a:t>Creek B</a:t>
              </a:r>
            </a:p>
          </p:txBody>
        </p:sp>
        <p:sp>
          <p:nvSpPr>
            <p:cNvPr id="43" name="Rectangle 42">
              <a:extLst>
                <a:ext uri="{FF2B5EF4-FFF2-40B4-BE49-F238E27FC236}">
                  <a16:creationId xmlns:a16="http://schemas.microsoft.com/office/drawing/2014/main" id="{323A5B90-5F68-4E1C-A193-A50B7ADFF982}"/>
                </a:ext>
              </a:extLst>
            </p:cNvPr>
            <p:cNvSpPr/>
            <p:nvPr/>
          </p:nvSpPr>
          <p:spPr>
            <a:xfrm rot="16200000">
              <a:off x="725730" y="4106452"/>
              <a:ext cx="2819246" cy="80223"/>
            </a:xfrm>
            <a:prstGeom prst="rect">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81">
              <a:extLst>
                <a:ext uri="{FF2B5EF4-FFF2-40B4-BE49-F238E27FC236}">
                  <a16:creationId xmlns:a16="http://schemas.microsoft.com/office/drawing/2014/main" id="{FAA9655F-F983-4C04-99EA-BA48379320A2}"/>
                </a:ext>
              </a:extLst>
            </p:cNvPr>
            <p:cNvSpPr/>
            <p:nvPr/>
          </p:nvSpPr>
          <p:spPr>
            <a:xfrm rot="16200000">
              <a:off x="1562247" y="3577613"/>
              <a:ext cx="411317" cy="815112"/>
            </a:xfrm>
            <a:custGeom>
              <a:avLst/>
              <a:gdLst>
                <a:gd name="connsiteX0" fmla="*/ 377986 w 457186"/>
                <a:gd name="connsiteY0" fmla="*/ 0 h 1377050"/>
                <a:gd name="connsiteX1" fmla="*/ 457186 w 457186"/>
                <a:gd name="connsiteY1" fmla="*/ 0 h 1377050"/>
                <a:gd name="connsiteX2" fmla="*/ 457186 w 457186"/>
                <a:gd name="connsiteY2" fmla="*/ 974562 h 1377050"/>
                <a:gd name="connsiteX3" fmla="*/ 54698 w 457186"/>
                <a:gd name="connsiteY3" fmla="*/ 1377050 h 1377050"/>
                <a:gd name="connsiteX4" fmla="*/ 0 w 457186"/>
                <a:gd name="connsiteY4" fmla="*/ 1377050 h 1377050"/>
                <a:gd name="connsiteX5" fmla="*/ 0 w 457186"/>
                <a:gd name="connsiteY5" fmla="*/ 1285873 h 1377050"/>
                <a:gd name="connsiteX6" fmla="*/ 70747 w 457186"/>
                <a:gd name="connsiteY6" fmla="*/ 1285873 h 1377050"/>
                <a:gd name="connsiteX7" fmla="*/ 377986 w 457186"/>
                <a:gd name="connsiteY7" fmla="*/ 978634 h 137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186" h="1377050">
                  <a:moveTo>
                    <a:pt x="377986" y="0"/>
                  </a:moveTo>
                  <a:lnTo>
                    <a:pt x="457186" y="0"/>
                  </a:lnTo>
                  <a:lnTo>
                    <a:pt x="457186" y="974562"/>
                  </a:lnTo>
                  <a:cubicBezTo>
                    <a:pt x="457186" y="1196850"/>
                    <a:pt x="276986" y="1377050"/>
                    <a:pt x="54698" y="1377050"/>
                  </a:cubicBezTo>
                  <a:lnTo>
                    <a:pt x="0" y="1377050"/>
                  </a:lnTo>
                  <a:lnTo>
                    <a:pt x="0" y="1285873"/>
                  </a:lnTo>
                  <a:lnTo>
                    <a:pt x="70747" y="1285873"/>
                  </a:lnTo>
                  <a:cubicBezTo>
                    <a:pt x="240430" y="1285873"/>
                    <a:pt x="377986" y="1148317"/>
                    <a:pt x="377986" y="978634"/>
                  </a:cubicBezTo>
                  <a:close/>
                </a:path>
              </a:pathLst>
            </a:cu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83">
              <a:extLst>
                <a:ext uri="{FF2B5EF4-FFF2-40B4-BE49-F238E27FC236}">
                  <a16:creationId xmlns:a16="http://schemas.microsoft.com/office/drawing/2014/main" id="{7D6B19AB-9470-4B89-9A5C-931D599DA292}"/>
                </a:ext>
              </a:extLst>
            </p:cNvPr>
            <p:cNvSpPr/>
            <p:nvPr/>
          </p:nvSpPr>
          <p:spPr>
            <a:xfrm rot="16200000" flipV="1">
              <a:off x="2287246" y="4423171"/>
              <a:ext cx="411317" cy="795332"/>
            </a:xfrm>
            <a:custGeom>
              <a:avLst/>
              <a:gdLst>
                <a:gd name="connsiteX0" fmla="*/ 377986 w 457186"/>
                <a:gd name="connsiteY0" fmla="*/ 0 h 1377050"/>
                <a:gd name="connsiteX1" fmla="*/ 457186 w 457186"/>
                <a:gd name="connsiteY1" fmla="*/ 0 h 1377050"/>
                <a:gd name="connsiteX2" fmla="*/ 457186 w 457186"/>
                <a:gd name="connsiteY2" fmla="*/ 974562 h 1377050"/>
                <a:gd name="connsiteX3" fmla="*/ 54698 w 457186"/>
                <a:gd name="connsiteY3" fmla="*/ 1377050 h 1377050"/>
                <a:gd name="connsiteX4" fmla="*/ 0 w 457186"/>
                <a:gd name="connsiteY4" fmla="*/ 1377050 h 1377050"/>
                <a:gd name="connsiteX5" fmla="*/ 0 w 457186"/>
                <a:gd name="connsiteY5" fmla="*/ 1285873 h 1377050"/>
                <a:gd name="connsiteX6" fmla="*/ 70747 w 457186"/>
                <a:gd name="connsiteY6" fmla="*/ 1285873 h 1377050"/>
                <a:gd name="connsiteX7" fmla="*/ 377986 w 457186"/>
                <a:gd name="connsiteY7" fmla="*/ 978634 h 137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186" h="1377050">
                  <a:moveTo>
                    <a:pt x="377986" y="0"/>
                  </a:moveTo>
                  <a:lnTo>
                    <a:pt x="457186" y="0"/>
                  </a:lnTo>
                  <a:lnTo>
                    <a:pt x="457186" y="974562"/>
                  </a:lnTo>
                  <a:cubicBezTo>
                    <a:pt x="457186" y="1196850"/>
                    <a:pt x="276986" y="1377050"/>
                    <a:pt x="54698" y="1377050"/>
                  </a:cubicBezTo>
                  <a:lnTo>
                    <a:pt x="0" y="1377050"/>
                  </a:lnTo>
                  <a:lnTo>
                    <a:pt x="0" y="1285873"/>
                  </a:lnTo>
                  <a:lnTo>
                    <a:pt x="70747" y="1285873"/>
                  </a:lnTo>
                  <a:cubicBezTo>
                    <a:pt x="240430" y="1285873"/>
                    <a:pt x="377986" y="1148317"/>
                    <a:pt x="377986" y="978634"/>
                  </a:cubicBezTo>
                  <a:close/>
                </a:path>
              </a:pathLst>
            </a:cu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84">
              <a:extLst>
                <a:ext uri="{FF2B5EF4-FFF2-40B4-BE49-F238E27FC236}">
                  <a16:creationId xmlns:a16="http://schemas.microsoft.com/office/drawing/2014/main" id="{DC79A0F4-1E35-490A-8DD5-0F0DBEE7CCBD}"/>
                </a:ext>
              </a:extLst>
            </p:cNvPr>
            <p:cNvSpPr/>
            <p:nvPr/>
          </p:nvSpPr>
          <p:spPr>
            <a:xfrm rot="16200000" flipV="1">
              <a:off x="2287246" y="2751836"/>
              <a:ext cx="411317" cy="795332"/>
            </a:xfrm>
            <a:custGeom>
              <a:avLst/>
              <a:gdLst>
                <a:gd name="connsiteX0" fmla="*/ 377986 w 457186"/>
                <a:gd name="connsiteY0" fmla="*/ 0 h 1377050"/>
                <a:gd name="connsiteX1" fmla="*/ 457186 w 457186"/>
                <a:gd name="connsiteY1" fmla="*/ 0 h 1377050"/>
                <a:gd name="connsiteX2" fmla="*/ 457186 w 457186"/>
                <a:gd name="connsiteY2" fmla="*/ 974562 h 1377050"/>
                <a:gd name="connsiteX3" fmla="*/ 54698 w 457186"/>
                <a:gd name="connsiteY3" fmla="*/ 1377050 h 1377050"/>
                <a:gd name="connsiteX4" fmla="*/ 0 w 457186"/>
                <a:gd name="connsiteY4" fmla="*/ 1377050 h 1377050"/>
                <a:gd name="connsiteX5" fmla="*/ 0 w 457186"/>
                <a:gd name="connsiteY5" fmla="*/ 1285873 h 1377050"/>
                <a:gd name="connsiteX6" fmla="*/ 70747 w 457186"/>
                <a:gd name="connsiteY6" fmla="*/ 1285873 h 1377050"/>
                <a:gd name="connsiteX7" fmla="*/ 377986 w 457186"/>
                <a:gd name="connsiteY7" fmla="*/ 978634 h 137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186" h="1377050">
                  <a:moveTo>
                    <a:pt x="377986" y="0"/>
                  </a:moveTo>
                  <a:lnTo>
                    <a:pt x="457186" y="0"/>
                  </a:lnTo>
                  <a:lnTo>
                    <a:pt x="457186" y="974562"/>
                  </a:lnTo>
                  <a:cubicBezTo>
                    <a:pt x="457186" y="1196850"/>
                    <a:pt x="276986" y="1377050"/>
                    <a:pt x="54698" y="1377050"/>
                  </a:cubicBezTo>
                  <a:lnTo>
                    <a:pt x="0" y="1377050"/>
                  </a:lnTo>
                  <a:lnTo>
                    <a:pt x="0" y="1285873"/>
                  </a:lnTo>
                  <a:lnTo>
                    <a:pt x="70747" y="1285873"/>
                  </a:lnTo>
                  <a:cubicBezTo>
                    <a:pt x="240430" y="1285873"/>
                    <a:pt x="377986" y="1148317"/>
                    <a:pt x="377986" y="978634"/>
                  </a:cubicBezTo>
                  <a:close/>
                </a:path>
              </a:pathLst>
            </a:cu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19078E43-8DCB-4885-97E8-6547656529BB}"/>
                </a:ext>
              </a:extLst>
            </p:cNvPr>
            <p:cNvSpPr txBox="1"/>
            <p:nvPr/>
          </p:nvSpPr>
          <p:spPr>
            <a:xfrm>
              <a:off x="863284" y="1913610"/>
              <a:ext cx="2776722" cy="400110"/>
            </a:xfrm>
            <a:prstGeom prst="rect">
              <a:avLst/>
            </a:prstGeom>
            <a:noFill/>
          </p:spPr>
          <p:txBody>
            <a:bodyPr wrap="none" rtlCol="0" anchor="ctr">
              <a:spAutoFit/>
            </a:bodyPr>
            <a:lstStyle/>
            <a:p>
              <a:r>
                <a:rPr lang="en-US" sz="2000" b="1" dirty="0">
                  <a:solidFill>
                    <a:schemeClr val="accent1">
                      <a:lumMod val="75000"/>
                    </a:schemeClr>
                  </a:solidFill>
                </a:rPr>
                <a:t>100% Highway runoff</a:t>
              </a:r>
            </a:p>
          </p:txBody>
        </p:sp>
        <p:sp>
          <p:nvSpPr>
            <p:cNvPr id="51" name="Rectangle 50">
              <a:extLst>
                <a:ext uri="{FF2B5EF4-FFF2-40B4-BE49-F238E27FC236}">
                  <a16:creationId xmlns:a16="http://schemas.microsoft.com/office/drawing/2014/main" id="{0DA47174-65F3-4E11-9A7E-6DAA32C8DC9F}"/>
                </a:ext>
              </a:extLst>
            </p:cNvPr>
            <p:cNvSpPr/>
            <p:nvPr/>
          </p:nvSpPr>
          <p:spPr>
            <a:xfrm rot="13567322" flipV="1">
              <a:off x="1824568" y="5405040"/>
              <a:ext cx="378525" cy="50394"/>
            </a:xfrm>
            <a:prstGeom prst="rect">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082C3F3-E9F0-4808-9B10-60E9FDAEB47A}"/>
                </a:ext>
              </a:extLst>
            </p:cNvPr>
            <p:cNvSpPr/>
            <p:nvPr/>
          </p:nvSpPr>
          <p:spPr>
            <a:xfrm rot="18761660" flipV="1">
              <a:off x="2062383" y="5409756"/>
              <a:ext cx="378525" cy="50394"/>
            </a:xfrm>
            <a:prstGeom prst="rect">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BBD1E29-682D-46CF-BF8B-6091803B2DAC}"/>
                </a:ext>
              </a:extLst>
            </p:cNvPr>
            <p:cNvSpPr/>
            <p:nvPr/>
          </p:nvSpPr>
          <p:spPr>
            <a:xfrm rot="16200000">
              <a:off x="1946149" y="3229306"/>
              <a:ext cx="374440" cy="3651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sz="2800" dirty="0">
                <a:solidFill>
                  <a:srgbClr val="C00000"/>
                </a:solidFill>
                <a:latin typeface="FontAwesome" pitchFamily="2" charset="0"/>
              </a:endParaRPr>
            </a:p>
          </p:txBody>
        </p:sp>
        <p:sp>
          <p:nvSpPr>
            <p:cNvPr id="54" name="Oval 53">
              <a:extLst>
                <a:ext uri="{FF2B5EF4-FFF2-40B4-BE49-F238E27FC236}">
                  <a16:creationId xmlns:a16="http://schemas.microsoft.com/office/drawing/2014/main" id="{D2672FA4-BFA1-4F05-A1BB-714A54424268}"/>
                </a:ext>
              </a:extLst>
            </p:cNvPr>
            <p:cNvSpPr/>
            <p:nvPr/>
          </p:nvSpPr>
          <p:spPr>
            <a:xfrm rot="16200000">
              <a:off x="1892336" y="3175154"/>
              <a:ext cx="480390" cy="468465"/>
            </a:xfrm>
            <a:prstGeom prst="ellipse">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515210F-6EAE-48DE-AB1D-63A2D9E6F58F}"/>
                </a:ext>
              </a:extLst>
            </p:cNvPr>
            <p:cNvSpPr/>
            <p:nvPr/>
          </p:nvSpPr>
          <p:spPr>
            <a:xfrm rot="16200000">
              <a:off x="1946150" y="3226814"/>
              <a:ext cx="374440" cy="36514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sz="2800" dirty="0">
                <a:solidFill>
                  <a:srgbClr val="C00000"/>
                </a:solidFill>
                <a:latin typeface="FontAwesome" pitchFamily="2" charset="0"/>
              </a:endParaRPr>
            </a:p>
          </p:txBody>
        </p:sp>
        <p:sp>
          <p:nvSpPr>
            <p:cNvPr id="56" name="Oval 55">
              <a:extLst>
                <a:ext uri="{FF2B5EF4-FFF2-40B4-BE49-F238E27FC236}">
                  <a16:creationId xmlns:a16="http://schemas.microsoft.com/office/drawing/2014/main" id="{52E1CD3A-6FF7-452B-8667-E27E704301D6}"/>
                </a:ext>
              </a:extLst>
            </p:cNvPr>
            <p:cNvSpPr/>
            <p:nvPr/>
          </p:nvSpPr>
          <p:spPr>
            <a:xfrm rot="16200000">
              <a:off x="1891461" y="3858200"/>
              <a:ext cx="480390" cy="468465"/>
            </a:xfrm>
            <a:prstGeom prst="ellipse">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9A2CFA4C-7D6A-49AF-89D6-BA3922BC79FC}"/>
                </a:ext>
              </a:extLst>
            </p:cNvPr>
            <p:cNvSpPr/>
            <p:nvPr/>
          </p:nvSpPr>
          <p:spPr>
            <a:xfrm rot="16200000">
              <a:off x="1945275" y="3909860"/>
              <a:ext cx="374440" cy="36514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sz="2800" dirty="0">
                <a:solidFill>
                  <a:srgbClr val="C00000"/>
                </a:solidFill>
                <a:latin typeface="FontAwesome" pitchFamily="2" charset="0"/>
              </a:endParaRPr>
            </a:p>
          </p:txBody>
        </p:sp>
        <p:sp>
          <p:nvSpPr>
            <p:cNvPr id="58" name="Oval 57">
              <a:extLst>
                <a:ext uri="{FF2B5EF4-FFF2-40B4-BE49-F238E27FC236}">
                  <a16:creationId xmlns:a16="http://schemas.microsoft.com/office/drawing/2014/main" id="{15B4EEEC-38CF-4B59-8091-C9A9E959303E}"/>
                </a:ext>
              </a:extLst>
            </p:cNvPr>
            <p:cNvSpPr/>
            <p:nvPr/>
          </p:nvSpPr>
          <p:spPr>
            <a:xfrm rot="16200000">
              <a:off x="1915906" y="4784565"/>
              <a:ext cx="480390" cy="468465"/>
            </a:xfrm>
            <a:prstGeom prst="ellipse">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DF6D8EE-0EE6-4CD5-9D7D-31590C30AF60}"/>
                </a:ext>
              </a:extLst>
            </p:cNvPr>
            <p:cNvSpPr/>
            <p:nvPr/>
          </p:nvSpPr>
          <p:spPr>
            <a:xfrm rot="16200000">
              <a:off x="1969720" y="4836225"/>
              <a:ext cx="374440" cy="3651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sz="2800" dirty="0">
                <a:solidFill>
                  <a:srgbClr val="C00000"/>
                </a:solidFill>
                <a:latin typeface="FontAwesome" pitchFamily="2" charset="0"/>
              </a:endParaRPr>
            </a:p>
          </p:txBody>
        </p:sp>
        <p:sp>
          <p:nvSpPr>
            <p:cNvPr id="60" name="Oval 59">
              <a:extLst>
                <a:ext uri="{FF2B5EF4-FFF2-40B4-BE49-F238E27FC236}">
                  <a16:creationId xmlns:a16="http://schemas.microsoft.com/office/drawing/2014/main" id="{411C1BE5-909C-4AEC-B2A8-B41DD1C7F059}"/>
                </a:ext>
              </a:extLst>
            </p:cNvPr>
            <p:cNvSpPr/>
            <p:nvPr/>
          </p:nvSpPr>
          <p:spPr>
            <a:xfrm rot="16200000">
              <a:off x="1898638" y="2339486"/>
              <a:ext cx="480390" cy="468465"/>
            </a:xfrm>
            <a:prstGeom prst="ellipse">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0B7793D-919B-49B5-B0A9-A1034105A0B8}"/>
                </a:ext>
              </a:extLst>
            </p:cNvPr>
            <p:cNvSpPr/>
            <p:nvPr/>
          </p:nvSpPr>
          <p:spPr>
            <a:xfrm>
              <a:off x="1952452" y="2391146"/>
              <a:ext cx="374440" cy="36514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sz="1050" dirty="0">
                <a:solidFill>
                  <a:schemeClr val="bg1"/>
                </a:solidFill>
                <a:latin typeface="FontAwesome" pitchFamily="2" charset="0"/>
              </a:endParaRPr>
            </a:p>
          </p:txBody>
        </p:sp>
      </p:grpSp>
      <p:sp>
        <p:nvSpPr>
          <p:cNvPr id="64" name="TextBox 63">
            <a:extLst>
              <a:ext uri="{FF2B5EF4-FFF2-40B4-BE49-F238E27FC236}">
                <a16:creationId xmlns:a16="http://schemas.microsoft.com/office/drawing/2014/main" id="{01FFE451-23CB-4A60-AC4E-217E3447BF8F}"/>
              </a:ext>
            </a:extLst>
          </p:cNvPr>
          <p:cNvSpPr txBox="1"/>
          <p:nvPr/>
        </p:nvSpPr>
        <p:spPr>
          <a:xfrm>
            <a:off x="2599597" y="3583659"/>
            <a:ext cx="2634054" cy="400110"/>
          </a:xfrm>
          <a:prstGeom prst="rect">
            <a:avLst/>
          </a:prstGeom>
          <a:noFill/>
        </p:spPr>
        <p:txBody>
          <a:bodyPr wrap="none" rtlCol="0" anchor="ctr">
            <a:spAutoFit/>
          </a:bodyPr>
          <a:lstStyle/>
          <a:p>
            <a:r>
              <a:rPr lang="en-US" sz="2000" b="1" dirty="0">
                <a:solidFill>
                  <a:schemeClr val="accent1">
                    <a:lumMod val="75000"/>
                  </a:schemeClr>
                </a:solidFill>
              </a:rPr>
              <a:t>30% Highway runoff</a:t>
            </a:r>
          </a:p>
        </p:txBody>
      </p:sp>
      <p:sp>
        <p:nvSpPr>
          <p:cNvPr id="65" name="TextBox 64">
            <a:extLst>
              <a:ext uri="{FF2B5EF4-FFF2-40B4-BE49-F238E27FC236}">
                <a16:creationId xmlns:a16="http://schemas.microsoft.com/office/drawing/2014/main" id="{F596F44E-A166-449F-BC16-5D7170B6A395}"/>
              </a:ext>
            </a:extLst>
          </p:cNvPr>
          <p:cNvSpPr txBox="1"/>
          <p:nvPr/>
        </p:nvSpPr>
        <p:spPr>
          <a:xfrm>
            <a:off x="2607302" y="4213142"/>
            <a:ext cx="2634054" cy="400110"/>
          </a:xfrm>
          <a:prstGeom prst="rect">
            <a:avLst/>
          </a:prstGeom>
          <a:noFill/>
        </p:spPr>
        <p:txBody>
          <a:bodyPr wrap="none" rtlCol="0" anchor="ctr">
            <a:spAutoFit/>
          </a:bodyPr>
          <a:lstStyle/>
          <a:p>
            <a:r>
              <a:rPr lang="en-US" sz="2000" b="1" dirty="0">
                <a:solidFill>
                  <a:schemeClr val="accent1">
                    <a:lumMod val="75000"/>
                  </a:schemeClr>
                </a:solidFill>
              </a:rPr>
              <a:t>10% Highway runoff</a:t>
            </a:r>
          </a:p>
        </p:txBody>
      </p:sp>
      <p:cxnSp>
        <p:nvCxnSpPr>
          <p:cNvPr id="74" name="Connector: Elbow 73">
            <a:extLst>
              <a:ext uri="{FF2B5EF4-FFF2-40B4-BE49-F238E27FC236}">
                <a16:creationId xmlns:a16="http://schemas.microsoft.com/office/drawing/2014/main" id="{72900FB7-2113-49D2-87D1-BAEFA2B150CF}"/>
              </a:ext>
            </a:extLst>
          </p:cNvPr>
          <p:cNvCxnSpPr>
            <a:cxnSpLocks/>
            <a:endCxn id="75" idx="1"/>
          </p:cNvCxnSpPr>
          <p:nvPr/>
        </p:nvCxnSpPr>
        <p:spPr>
          <a:xfrm flipV="1">
            <a:off x="2348624" y="4106943"/>
            <a:ext cx="792245" cy="68950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75" name="TextBox 74">
            <a:extLst>
              <a:ext uri="{FF2B5EF4-FFF2-40B4-BE49-F238E27FC236}">
                <a16:creationId xmlns:a16="http://schemas.microsoft.com/office/drawing/2014/main" id="{EA91707A-2EDE-45A1-B9CA-EC0EABB56421}"/>
              </a:ext>
            </a:extLst>
          </p:cNvPr>
          <p:cNvSpPr txBox="1"/>
          <p:nvPr/>
        </p:nvSpPr>
        <p:spPr>
          <a:xfrm>
            <a:off x="3140869" y="3906888"/>
            <a:ext cx="2505814" cy="400110"/>
          </a:xfrm>
          <a:prstGeom prst="rect">
            <a:avLst/>
          </a:prstGeom>
          <a:noFill/>
        </p:spPr>
        <p:txBody>
          <a:bodyPr wrap="none" rtlCol="0" anchor="ctr">
            <a:spAutoFit/>
          </a:bodyPr>
          <a:lstStyle/>
          <a:p>
            <a:r>
              <a:rPr lang="en-US" sz="2000" b="1" dirty="0">
                <a:solidFill>
                  <a:srgbClr val="FF0000"/>
                </a:solidFill>
              </a:rPr>
              <a:t>?% Highway runoff</a:t>
            </a:r>
          </a:p>
        </p:txBody>
      </p:sp>
    </p:spTree>
    <p:extLst>
      <p:ext uri="{BB962C8B-B14F-4D97-AF65-F5344CB8AC3E}">
        <p14:creationId xmlns:p14="http://schemas.microsoft.com/office/powerpoint/2010/main" val="109240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4"/>
                                        </p:tgtEl>
                                      </p:cBhvr>
                                    </p:animEffect>
                                    <p:set>
                                      <p:cBhvr>
                                        <p:cTn id="7" dur="1" fill="hold">
                                          <p:stCondLst>
                                            <p:cond delay="499"/>
                                          </p:stCondLst>
                                        </p:cTn>
                                        <p:tgtEl>
                                          <p:spTgt spid="6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5"/>
                                        </p:tgtEl>
                                      </p:cBhvr>
                                    </p:animEffect>
                                    <p:set>
                                      <p:cBhvr>
                                        <p:cTn id="10" dur="1" fill="hold">
                                          <p:stCondLst>
                                            <p:cond delay="499"/>
                                          </p:stCondLst>
                                        </p:cTn>
                                        <p:tgtEl>
                                          <p:spTgt spid="6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fade">
                                      <p:cBhvr>
                                        <p:cTn id="15" dur="500"/>
                                        <p:tgtEl>
                                          <p:spTgt spid="75"/>
                                        </p:tgtEl>
                                      </p:cBhvr>
                                    </p:animEffect>
                                  </p:childTnLst>
                                </p:cTn>
                              </p:par>
                              <p:par>
                                <p:cTn id="16" presetID="10" presetClass="entr" presetSubtype="0" fill="hold"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fade">
                                      <p:cBhvr>
                                        <p:cTn id="1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209649-9C7D-4FBE-B915-FD3969420E58}"/>
              </a:ext>
            </a:extLst>
          </p:cNvPr>
          <p:cNvSpPr>
            <a:spLocks noGrp="1"/>
          </p:cNvSpPr>
          <p:nvPr>
            <p:ph type="sldNum" sz="quarter" idx="12"/>
          </p:nvPr>
        </p:nvSpPr>
        <p:spPr/>
        <p:txBody>
          <a:bodyPr/>
          <a:lstStyle/>
          <a:p>
            <a:fld id="{E126DD6A-2234-4F2C-9973-1EB23FFF7494}" type="slidenum">
              <a:rPr lang="zh-CN" altLang="en-US" smtClean="0"/>
              <a:t>16</a:t>
            </a:fld>
            <a:endParaRPr lang="zh-CN" altLang="en-US"/>
          </a:p>
        </p:txBody>
      </p:sp>
      <p:grpSp>
        <p:nvGrpSpPr>
          <p:cNvPr id="5" name="Group 4">
            <a:extLst>
              <a:ext uri="{FF2B5EF4-FFF2-40B4-BE49-F238E27FC236}">
                <a16:creationId xmlns:a16="http://schemas.microsoft.com/office/drawing/2014/main" id="{1210BF5D-5798-432B-AAEB-5CE289461312}"/>
              </a:ext>
            </a:extLst>
          </p:cNvPr>
          <p:cNvGrpSpPr/>
          <p:nvPr/>
        </p:nvGrpSpPr>
        <p:grpSpPr>
          <a:xfrm>
            <a:off x="254555" y="1653472"/>
            <a:ext cx="3325833" cy="1382486"/>
            <a:chOff x="8921976" y="4073386"/>
            <a:chExt cx="3325833" cy="1382486"/>
          </a:xfrm>
        </p:grpSpPr>
        <p:sp>
          <p:nvSpPr>
            <p:cNvPr id="6" name="TextBox 5">
              <a:extLst>
                <a:ext uri="{FF2B5EF4-FFF2-40B4-BE49-F238E27FC236}">
                  <a16:creationId xmlns:a16="http://schemas.microsoft.com/office/drawing/2014/main" id="{04279DA1-FF8A-45E9-9120-577608C96B16}"/>
                </a:ext>
              </a:extLst>
            </p:cNvPr>
            <p:cNvSpPr txBox="1"/>
            <p:nvPr/>
          </p:nvSpPr>
          <p:spPr>
            <a:xfrm>
              <a:off x="8921976" y="4073386"/>
              <a:ext cx="3325833" cy="461665"/>
            </a:xfrm>
            <a:prstGeom prst="rect">
              <a:avLst/>
            </a:prstGeom>
            <a:noFill/>
          </p:spPr>
          <p:txBody>
            <a:bodyPr wrap="square" lIns="0" rIns="0" rtlCol="0" anchor="b">
              <a:spAutoFit/>
            </a:bodyPr>
            <a:lstStyle/>
            <a:p>
              <a:r>
                <a:rPr lang="en-US" sz="2400" b="1" noProof="1">
                  <a:solidFill>
                    <a:srgbClr val="FF0000"/>
                  </a:solidFill>
                  <a:latin typeface="Proxima nova"/>
                </a:rPr>
                <a:t>1. Choose the option</a:t>
              </a:r>
            </a:p>
          </p:txBody>
        </p:sp>
        <p:sp>
          <p:nvSpPr>
            <p:cNvPr id="7" name="TextBox 6">
              <a:extLst>
                <a:ext uri="{FF2B5EF4-FFF2-40B4-BE49-F238E27FC236}">
                  <a16:creationId xmlns:a16="http://schemas.microsoft.com/office/drawing/2014/main" id="{E2954AD7-1214-404B-BEB6-4E73AA22AAD8}"/>
                </a:ext>
              </a:extLst>
            </p:cNvPr>
            <p:cNvSpPr txBox="1"/>
            <p:nvPr/>
          </p:nvSpPr>
          <p:spPr>
            <a:xfrm>
              <a:off x="8929772" y="4532542"/>
              <a:ext cx="3079836" cy="923330"/>
            </a:xfrm>
            <a:prstGeom prst="rect">
              <a:avLst/>
            </a:prstGeom>
            <a:noFill/>
          </p:spPr>
          <p:txBody>
            <a:bodyPr wrap="square" lIns="0" rIns="0" rtlCol="0" anchor="t">
              <a:spAutoFit/>
            </a:bodyPr>
            <a:lstStyle/>
            <a:p>
              <a:r>
                <a:rPr lang="en-US" sz="1800" noProof="1">
                  <a:solidFill>
                    <a:schemeClr val="accent1"/>
                  </a:solidFill>
                  <a:latin typeface="Proxima nova"/>
                </a:rPr>
                <a:t>Select among single chemical, single cluster or multiple clusters for modeling</a:t>
              </a:r>
            </a:p>
          </p:txBody>
        </p:sp>
      </p:grpSp>
      <p:grpSp>
        <p:nvGrpSpPr>
          <p:cNvPr id="8" name="Group 7">
            <a:extLst>
              <a:ext uri="{FF2B5EF4-FFF2-40B4-BE49-F238E27FC236}">
                <a16:creationId xmlns:a16="http://schemas.microsoft.com/office/drawing/2014/main" id="{1D5AB48E-D14F-4D78-B486-D8413A46BDA2}"/>
              </a:ext>
            </a:extLst>
          </p:cNvPr>
          <p:cNvGrpSpPr/>
          <p:nvPr/>
        </p:nvGrpSpPr>
        <p:grpSpPr>
          <a:xfrm>
            <a:off x="4514632" y="1641195"/>
            <a:ext cx="2938401" cy="1061506"/>
            <a:chOff x="-4699" y="1496667"/>
            <a:chExt cx="2938401" cy="1061506"/>
          </a:xfrm>
        </p:grpSpPr>
        <p:sp>
          <p:nvSpPr>
            <p:cNvPr id="9" name="TextBox 8">
              <a:extLst>
                <a:ext uri="{FF2B5EF4-FFF2-40B4-BE49-F238E27FC236}">
                  <a16:creationId xmlns:a16="http://schemas.microsoft.com/office/drawing/2014/main" id="{0D19CB8C-6946-4A79-89E3-6DC858ACEF63}"/>
                </a:ext>
              </a:extLst>
            </p:cNvPr>
            <p:cNvSpPr txBox="1"/>
            <p:nvPr/>
          </p:nvSpPr>
          <p:spPr>
            <a:xfrm>
              <a:off x="-3386" y="1496667"/>
              <a:ext cx="2937088" cy="461665"/>
            </a:xfrm>
            <a:prstGeom prst="rect">
              <a:avLst/>
            </a:prstGeom>
            <a:noFill/>
          </p:spPr>
          <p:txBody>
            <a:bodyPr wrap="square" lIns="0" rIns="0" rtlCol="0" anchor="b">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solidFill>
                    <a:srgbClr val="FF0000"/>
                  </a:solidFill>
                  <a:latin typeface="Proxima nova"/>
                  <a:ea typeface="Monaco"/>
                </a:rPr>
                <a:t>2. Build</a:t>
              </a:r>
              <a:r>
                <a:rPr kumimoji="0" lang="en-US" altLang="zh-CN" sz="2400" b="1" i="0" u="none" strike="noStrike" cap="none" normalizeH="0" baseline="0" dirty="0">
                  <a:ln>
                    <a:noFill/>
                  </a:ln>
                  <a:solidFill>
                    <a:srgbClr val="FF0000"/>
                  </a:solidFill>
                  <a:effectLst/>
                  <a:latin typeface="Proxima nova"/>
                  <a:ea typeface="Monaco"/>
                </a:rPr>
                <a:t> model</a:t>
              </a:r>
              <a:endParaRPr kumimoji="0" lang="zh-CN" altLang="zh-CN" sz="5400" b="0" i="0" u="none" strike="noStrike" cap="none" normalizeH="0" baseline="0" dirty="0">
                <a:ln>
                  <a:noFill/>
                </a:ln>
                <a:solidFill>
                  <a:schemeClr val="tx1"/>
                </a:solidFill>
                <a:effectLst/>
                <a:latin typeface="Proxima nova"/>
              </a:endParaRPr>
            </a:p>
          </p:txBody>
        </p:sp>
        <p:sp>
          <p:nvSpPr>
            <p:cNvPr id="10" name="TextBox 9">
              <a:extLst>
                <a:ext uri="{FF2B5EF4-FFF2-40B4-BE49-F238E27FC236}">
                  <a16:creationId xmlns:a16="http://schemas.microsoft.com/office/drawing/2014/main" id="{F732B158-1CE9-4AF2-A230-F7582EEC8D73}"/>
                </a:ext>
              </a:extLst>
            </p:cNvPr>
            <p:cNvSpPr txBox="1"/>
            <p:nvPr/>
          </p:nvSpPr>
          <p:spPr>
            <a:xfrm>
              <a:off x="-4699" y="1911842"/>
              <a:ext cx="2929293" cy="646331"/>
            </a:xfrm>
            <a:prstGeom prst="rect">
              <a:avLst/>
            </a:prstGeom>
            <a:noFill/>
          </p:spPr>
          <p:txBody>
            <a:bodyPr wrap="square" lIns="0" rIns="0" rtlCol="0" anchor="t">
              <a:spAutoFit/>
            </a:bodyPr>
            <a:lstStyle/>
            <a:p>
              <a:r>
                <a:rPr lang="en-US" sz="1800" noProof="1">
                  <a:solidFill>
                    <a:schemeClr val="accent1"/>
                  </a:solidFill>
                  <a:latin typeface="Proxima nova"/>
                </a:rPr>
                <a:t>Built the model based on selected algorithm</a:t>
              </a:r>
            </a:p>
          </p:txBody>
        </p:sp>
      </p:grpSp>
      <p:grpSp>
        <p:nvGrpSpPr>
          <p:cNvPr id="11" name="Group 10">
            <a:extLst>
              <a:ext uri="{FF2B5EF4-FFF2-40B4-BE49-F238E27FC236}">
                <a16:creationId xmlns:a16="http://schemas.microsoft.com/office/drawing/2014/main" id="{709C7383-2D56-4125-A135-2C4641D57C76}"/>
              </a:ext>
            </a:extLst>
          </p:cNvPr>
          <p:cNvGrpSpPr/>
          <p:nvPr/>
        </p:nvGrpSpPr>
        <p:grpSpPr>
          <a:xfrm>
            <a:off x="8701209" y="1653472"/>
            <a:ext cx="2937088" cy="1105487"/>
            <a:chOff x="8921977" y="1466725"/>
            <a:chExt cx="2937088" cy="1105487"/>
          </a:xfrm>
        </p:grpSpPr>
        <p:sp>
          <p:nvSpPr>
            <p:cNvPr id="12" name="TextBox 11">
              <a:extLst>
                <a:ext uri="{FF2B5EF4-FFF2-40B4-BE49-F238E27FC236}">
                  <a16:creationId xmlns:a16="http://schemas.microsoft.com/office/drawing/2014/main" id="{4A93D4BE-8D78-4FFC-B36E-2CEE2478EB7F}"/>
                </a:ext>
              </a:extLst>
            </p:cNvPr>
            <p:cNvSpPr txBox="1"/>
            <p:nvPr/>
          </p:nvSpPr>
          <p:spPr>
            <a:xfrm>
              <a:off x="8921977" y="1466725"/>
              <a:ext cx="2937088" cy="461665"/>
            </a:xfrm>
            <a:prstGeom prst="rect">
              <a:avLst/>
            </a:prstGeom>
            <a:noFill/>
          </p:spPr>
          <p:txBody>
            <a:bodyPr wrap="square" lIns="0" rIns="0" rtlCol="0" anchor="b">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FF0000"/>
                  </a:solidFill>
                  <a:effectLst/>
                  <a:latin typeface="Proxima nova"/>
                  <a:ea typeface="Monaco"/>
                </a:rPr>
                <a:t>3. Make prediction</a:t>
              </a:r>
              <a:endParaRPr kumimoji="0" lang="zh-CN" altLang="zh-CN" sz="5400" b="0" i="0" u="none" strike="noStrike" cap="none" normalizeH="0" baseline="0" dirty="0">
                <a:ln>
                  <a:noFill/>
                </a:ln>
                <a:solidFill>
                  <a:schemeClr val="tx1"/>
                </a:solidFill>
                <a:effectLst/>
                <a:latin typeface="Proxima nova"/>
              </a:endParaRPr>
            </a:p>
          </p:txBody>
        </p:sp>
        <p:sp>
          <p:nvSpPr>
            <p:cNvPr id="13" name="TextBox 12">
              <a:extLst>
                <a:ext uri="{FF2B5EF4-FFF2-40B4-BE49-F238E27FC236}">
                  <a16:creationId xmlns:a16="http://schemas.microsoft.com/office/drawing/2014/main" id="{4BFB77E3-6F37-450B-B4A6-FD765EDAD590}"/>
                </a:ext>
              </a:extLst>
            </p:cNvPr>
            <p:cNvSpPr txBox="1"/>
            <p:nvPr/>
          </p:nvSpPr>
          <p:spPr>
            <a:xfrm>
              <a:off x="8929772" y="1925881"/>
              <a:ext cx="2929293" cy="646331"/>
            </a:xfrm>
            <a:prstGeom prst="rect">
              <a:avLst/>
            </a:prstGeom>
            <a:noFill/>
          </p:spPr>
          <p:txBody>
            <a:bodyPr wrap="square" lIns="0" rIns="0" rtlCol="0" anchor="t">
              <a:spAutoFit/>
            </a:bodyPr>
            <a:lstStyle/>
            <a:p>
              <a:r>
                <a:rPr lang="en-US" sz="1800" noProof="1">
                  <a:solidFill>
                    <a:schemeClr val="accent1"/>
                  </a:solidFill>
                  <a:latin typeface="Proxima nova"/>
                </a:rPr>
                <a:t>Get prediction of source apportionment using models</a:t>
              </a:r>
            </a:p>
          </p:txBody>
        </p:sp>
      </p:grpSp>
      <p:sp>
        <p:nvSpPr>
          <p:cNvPr id="35" name="Title 1">
            <a:extLst>
              <a:ext uri="{FF2B5EF4-FFF2-40B4-BE49-F238E27FC236}">
                <a16:creationId xmlns:a16="http://schemas.microsoft.com/office/drawing/2014/main" id="{CB1CDFA2-7071-46DA-945E-67FBD8F9DFBE}"/>
              </a:ext>
            </a:extLst>
          </p:cNvPr>
          <p:cNvSpPr txBox="1">
            <a:spLocks/>
          </p:cNvSpPr>
          <p:nvPr/>
        </p:nvSpPr>
        <p:spPr>
          <a:xfrm>
            <a:off x="133247" y="-467293"/>
            <a:ext cx="10772775" cy="1658198"/>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altLang="zh-CN" sz="3600" dirty="0">
                <a:latin typeface="Proxima nova"/>
              </a:rPr>
              <a:t>Quantitative source apportionment</a:t>
            </a:r>
            <a:endParaRPr lang="zh-CN" altLang="en-US" sz="3600" dirty="0">
              <a:latin typeface="Proxima nova"/>
            </a:endParaRPr>
          </a:p>
        </p:txBody>
      </p:sp>
      <p:sp>
        <p:nvSpPr>
          <p:cNvPr id="36" name="Rectangle 35">
            <a:extLst>
              <a:ext uri="{FF2B5EF4-FFF2-40B4-BE49-F238E27FC236}">
                <a16:creationId xmlns:a16="http://schemas.microsoft.com/office/drawing/2014/main" id="{5C72E27E-601E-49DB-B352-E13855497956}"/>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Picture 38" descr="Chart, line chart&#10;&#10;Description automatically generated">
            <a:extLst>
              <a:ext uri="{FF2B5EF4-FFF2-40B4-BE49-F238E27FC236}">
                <a16:creationId xmlns:a16="http://schemas.microsoft.com/office/drawing/2014/main" id="{6EFD1A13-A86B-4FF2-9868-3B04B605C217}"/>
              </a:ext>
            </a:extLst>
          </p:cNvPr>
          <p:cNvPicPr>
            <a:picLocks noChangeAspect="1"/>
          </p:cNvPicPr>
          <p:nvPr/>
        </p:nvPicPr>
        <p:blipFill rotWithShape="1">
          <a:blip r:embed="rId2">
            <a:extLst>
              <a:ext uri="{28A0092B-C50C-407E-A947-70E740481C1C}">
                <a14:useLocalDpi xmlns:a14="http://schemas.microsoft.com/office/drawing/2010/main" val="0"/>
              </a:ext>
            </a:extLst>
          </a:blip>
          <a:srcRect l="6080" b="7568"/>
          <a:stretch/>
        </p:blipFill>
        <p:spPr>
          <a:xfrm>
            <a:off x="728682" y="3165140"/>
            <a:ext cx="1634915" cy="1131215"/>
          </a:xfrm>
          <a:prstGeom prst="rect">
            <a:avLst/>
          </a:prstGeom>
        </p:spPr>
      </p:pic>
      <p:pic>
        <p:nvPicPr>
          <p:cNvPr id="40" name="Picture 39" descr="Shape&#10;&#10;Description automatically generated">
            <a:extLst>
              <a:ext uri="{FF2B5EF4-FFF2-40B4-BE49-F238E27FC236}">
                <a16:creationId xmlns:a16="http://schemas.microsoft.com/office/drawing/2014/main" id="{3969DF39-7436-470D-A84A-97933113F029}"/>
              </a:ext>
            </a:extLst>
          </p:cNvPr>
          <p:cNvPicPr>
            <a:picLocks noChangeAspect="1"/>
          </p:cNvPicPr>
          <p:nvPr/>
        </p:nvPicPr>
        <p:blipFill rotWithShape="1">
          <a:blip r:embed="rId3">
            <a:extLst>
              <a:ext uri="{28A0092B-C50C-407E-A947-70E740481C1C}">
                <a14:useLocalDpi xmlns:a14="http://schemas.microsoft.com/office/drawing/2010/main" val="0"/>
              </a:ext>
            </a:extLst>
          </a:blip>
          <a:srcRect b="6434"/>
          <a:stretch/>
        </p:blipFill>
        <p:spPr>
          <a:xfrm>
            <a:off x="716671" y="4373507"/>
            <a:ext cx="1725914" cy="1135326"/>
          </a:xfrm>
          <a:prstGeom prst="rect">
            <a:avLst/>
          </a:prstGeom>
        </p:spPr>
      </p:pic>
      <p:pic>
        <p:nvPicPr>
          <p:cNvPr id="41" name="Picture 40" descr="Shape, polygon&#10;&#10;Description automatically generated">
            <a:extLst>
              <a:ext uri="{FF2B5EF4-FFF2-40B4-BE49-F238E27FC236}">
                <a16:creationId xmlns:a16="http://schemas.microsoft.com/office/drawing/2014/main" id="{DE6B4D05-FF02-436E-A4B0-A9BA29CBB639}"/>
              </a:ext>
            </a:extLst>
          </p:cNvPr>
          <p:cNvPicPr>
            <a:picLocks noChangeAspect="1"/>
          </p:cNvPicPr>
          <p:nvPr/>
        </p:nvPicPr>
        <p:blipFill rotWithShape="1">
          <a:blip r:embed="rId4">
            <a:extLst>
              <a:ext uri="{28A0092B-C50C-407E-A947-70E740481C1C}">
                <a14:useLocalDpi xmlns:a14="http://schemas.microsoft.com/office/drawing/2010/main" val="0"/>
              </a:ext>
            </a:extLst>
          </a:blip>
          <a:srcRect b="6791"/>
          <a:stretch/>
        </p:blipFill>
        <p:spPr>
          <a:xfrm>
            <a:off x="1802269" y="5615094"/>
            <a:ext cx="1339967" cy="881256"/>
          </a:xfrm>
          <a:prstGeom prst="rect">
            <a:avLst/>
          </a:prstGeom>
        </p:spPr>
      </p:pic>
      <p:pic>
        <p:nvPicPr>
          <p:cNvPr id="42" name="Picture 41" descr="Shape, arrow&#10;&#10;Description automatically generated">
            <a:extLst>
              <a:ext uri="{FF2B5EF4-FFF2-40B4-BE49-F238E27FC236}">
                <a16:creationId xmlns:a16="http://schemas.microsoft.com/office/drawing/2014/main" id="{95DB6C7E-1815-4E4A-8EEE-FE21163AF32D}"/>
              </a:ext>
            </a:extLst>
          </p:cNvPr>
          <p:cNvPicPr>
            <a:picLocks noChangeAspect="1"/>
          </p:cNvPicPr>
          <p:nvPr/>
        </p:nvPicPr>
        <p:blipFill rotWithShape="1">
          <a:blip r:embed="rId5">
            <a:extLst>
              <a:ext uri="{28A0092B-C50C-407E-A947-70E740481C1C}">
                <a14:useLocalDpi xmlns:a14="http://schemas.microsoft.com/office/drawing/2010/main" val="0"/>
              </a:ext>
            </a:extLst>
          </a:blip>
          <a:srcRect b="7125"/>
          <a:stretch/>
        </p:blipFill>
        <p:spPr>
          <a:xfrm>
            <a:off x="295756" y="5592794"/>
            <a:ext cx="1402174" cy="922168"/>
          </a:xfrm>
          <a:prstGeom prst="rect">
            <a:avLst/>
          </a:prstGeom>
        </p:spPr>
      </p:pic>
      <p:pic>
        <p:nvPicPr>
          <p:cNvPr id="43" name="Picture 42">
            <a:extLst>
              <a:ext uri="{FF2B5EF4-FFF2-40B4-BE49-F238E27FC236}">
                <a16:creationId xmlns:a16="http://schemas.microsoft.com/office/drawing/2014/main" id="{3452902E-3258-4960-967A-71F7FB63B2F2}"/>
              </a:ext>
            </a:extLst>
          </p:cNvPr>
          <p:cNvPicPr>
            <a:picLocks noChangeAspect="1"/>
          </p:cNvPicPr>
          <p:nvPr/>
        </p:nvPicPr>
        <p:blipFill rotWithShape="1">
          <a:blip r:embed="rId6"/>
          <a:srcRect t="51423" r="52991" b="33294"/>
          <a:stretch/>
        </p:blipFill>
        <p:spPr>
          <a:xfrm>
            <a:off x="3903775" y="5810636"/>
            <a:ext cx="3933864" cy="684919"/>
          </a:xfrm>
          <a:prstGeom prst="rect">
            <a:avLst/>
          </a:prstGeom>
        </p:spPr>
      </p:pic>
      <p:pic>
        <p:nvPicPr>
          <p:cNvPr id="5122" name="Picture 2" descr="Linear Regression and its Mathematical implementation | Hacker Noon">
            <a:extLst>
              <a:ext uri="{FF2B5EF4-FFF2-40B4-BE49-F238E27FC236}">
                <a16:creationId xmlns:a16="http://schemas.microsoft.com/office/drawing/2014/main" id="{5101AFD5-6626-41EF-84FC-A0B92D5740F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0405" t="10008"/>
          <a:stretch/>
        </p:blipFill>
        <p:spPr bwMode="auto">
          <a:xfrm>
            <a:off x="6007557" y="3598553"/>
            <a:ext cx="1712033" cy="1549908"/>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a16="http://schemas.microsoft.com/office/drawing/2014/main" id="{AB3B2F71-4CDD-40CE-A254-1BA212A7D1A9}"/>
              </a:ext>
            </a:extLst>
          </p:cNvPr>
          <p:cNvGrpSpPr/>
          <p:nvPr/>
        </p:nvGrpSpPr>
        <p:grpSpPr>
          <a:xfrm>
            <a:off x="8180817" y="2702701"/>
            <a:ext cx="3771595" cy="3177853"/>
            <a:chOff x="308625" y="820407"/>
            <a:chExt cx="5204957" cy="4385569"/>
          </a:xfrm>
        </p:grpSpPr>
        <p:pic>
          <p:nvPicPr>
            <p:cNvPr id="45" name="Picture 2">
              <a:extLst>
                <a:ext uri="{FF2B5EF4-FFF2-40B4-BE49-F238E27FC236}">
                  <a16:creationId xmlns:a16="http://schemas.microsoft.com/office/drawing/2014/main" id="{82E14037-8F99-4636-8F8B-383BC803E3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536" y="1597035"/>
              <a:ext cx="4881619" cy="3177537"/>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B782234E-3957-4723-9553-61A39B3F1241}"/>
                </a:ext>
              </a:extLst>
            </p:cNvPr>
            <p:cNvSpPr txBox="1"/>
            <p:nvPr/>
          </p:nvSpPr>
          <p:spPr>
            <a:xfrm>
              <a:off x="1128013" y="4736611"/>
              <a:ext cx="4385569" cy="400110"/>
            </a:xfrm>
            <a:prstGeom prst="rect">
              <a:avLst/>
            </a:prstGeom>
            <a:noFill/>
          </p:spPr>
          <p:txBody>
            <a:bodyPr wrap="square" rtlCol="0">
              <a:spAutoFit/>
            </a:bodyPr>
            <a:lstStyle/>
            <a:p>
              <a:pPr algn="ctr"/>
              <a:r>
                <a:rPr lang="en-US" altLang="zh-CN" sz="2000" dirty="0"/>
                <a:t>Actual Conc.</a:t>
              </a:r>
              <a:endParaRPr lang="zh-CN" altLang="en-US" sz="2000" dirty="0"/>
            </a:p>
          </p:txBody>
        </p:sp>
        <p:sp>
          <p:nvSpPr>
            <p:cNvPr id="47" name="TextBox 46">
              <a:extLst>
                <a:ext uri="{FF2B5EF4-FFF2-40B4-BE49-F238E27FC236}">
                  <a16:creationId xmlns:a16="http://schemas.microsoft.com/office/drawing/2014/main" id="{D07A42A4-DCA7-4F1A-9A8E-F711B4298E07}"/>
                </a:ext>
              </a:extLst>
            </p:cNvPr>
            <p:cNvSpPr txBox="1"/>
            <p:nvPr/>
          </p:nvSpPr>
          <p:spPr>
            <a:xfrm rot="16200000">
              <a:off x="-1699494" y="2828526"/>
              <a:ext cx="4385569" cy="369332"/>
            </a:xfrm>
            <a:prstGeom prst="rect">
              <a:avLst/>
            </a:prstGeom>
            <a:noFill/>
          </p:spPr>
          <p:txBody>
            <a:bodyPr wrap="square" rtlCol="0">
              <a:spAutoFit/>
            </a:bodyPr>
            <a:lstStyle/>
            <a:p>
              <a:pPr algn="ctr"/>
              <a:r>
                <a:rPr lang="en-US" altLang="zh-CN" sz="1800" dirty="0"/>
                <a:t>Pred. Conc.</a:t>
              </a:r>
              <a:endParaRPr lang="zh-CN" altLang="en-US" sz="1800" dirty="0"/>
            </a:p>
          </p:txBody>
        </p:sp>
      </p:grpSp>
      <p:grpSp>
        <p:nvGrpSpPr>
          <p:cNvPr id="2" name="Group 1">
            <a:extLst>
              <a:ext uri="{FF2B5EF4-FFF2-40B4-BE49-F238E27FC236}">
                <a16:creationId xmlns:a16="http://schemas.microsoft.com/office/drawing/2014/main" id="{14936034-09D8-4E47-B8C8-B52A8F5A0B62}"/>
              </a:ext>
            </a:extLst>
          </p:cNvPr>
          <p:cNvGrpSpPr/>
          <p:nvPr/>
        </p:nvGrpSpPr>
        <p:grpSpPr>
          <a:xfrm>
            <a:off x="3368745" y="2954129"/>
            <a:ext cx="2782499" cy="2558111"/>
            <a:chOff x="1993" y="3159260"/>
            <a:chExt cx="2782499" cy="2558111"/>
          </a:xfrm>
        </p:grpSpPr>
        <p:sp>
          <p:nvSpPr>
            <p:cNvPr id="49" name="TextBox 48">
              <a:extLst>
                <a:ext uri="{FF2B5EF4-FFF2-40B4-BE49-F238E27FC236}">
                  <a16:creationId xmlns:a16="http://schemas.microsoft.com/office/drawing/2014/main" id="{296EDD6A-BC92-44D8-910F-AF949F6425F0}"/>
                </a:ext>
              </a:extLst>
            </p:cNvPr>
            <p:cNvSpPr txBox="1"/>
            <p:nvPr/>
          </p:nvSpPr>
          <p:spPr>
            <a:xfrm>
              <a:off x="441615" y="5442079"/>
              <a:ext cx="1606154" cy="275292"/>
            </a:xfrm>
            <a:prstGeom prst="rect">
              <a:avLst/>
            </a:prstGeom>
            <a:noFill/>
          </p:spPr>
          <p:txBody>
            <a:bodyPr wrap="none" rtlCol="0" anchor="ctr">
              <a:spAutoFit/>
            </a:bodyPr>
            <a:lstStyle/>
            <a:p>
              <a:r>
                <a:rPr lang="en-US" b="1" dirty="0">
                  <a:solidFill>
                    <a:schemeClr val="accent1">
                      <a:lumMod val="75000"/>
                    </a:schemeClr>
                  </a:solidFill>
                </a:rPr>
                <a:t>4% Highway runoff</a:t>
              </a:r>
            </a:p>
          </p:txBody>
        </p:sp>
        <p:sp>
          <p:nvSpPr>
            <p:cNvPr id="50" name="TextBox 49">
              <a:extLst>
                <a:ext uri="{FF2B5EF4-FFF2-40B4-BE49-F238E27FC236}">
                  <a16:creationId xmlns:a16="http://schemas.microsoft.com/office/drawing/2014/main" id="{8C0C42E7-1D69-48EE-BCE8-D3838528F477}"/>
                </a:ext>
              </a:extLst>
            </p:cNvPr>
            <p:cNvSpPr txBox="1"/>
            <p:nvPr/>
          </p:nvSpPr>
          <p:spPr>
            <a:xfrm>
              <a:off x="1580453" y="4720745"/>
              <a:ext cx="1069908" cy="275292"/>
            </a:xfrm>
            <a:prstGeom prst="rect">
              <a:avLst/>
            </a:prstGeom>
            <a:noFill/>
          </p:spPr>
          <p:txBody>
            <a:bodyPr wrap="none" rtlCol="0" anchor="ctr">
              <a:spAutoFit/>
            </a:bodyPr>
            <a:lstStyle/>
            <a:p>
              <a:pPr algn="ctr"/>
              <a:r>
                <a:rPr lang="en-US" dirty="0">
                  <a:solidFill>
                    <a:schemeClr val="accent3">
                      <a:lumMod val="60000"/>
                      <a:lumOff val="40000"/>
                    </a:schemeClr>
                  </a:solidFill>
                  <a:latin typeface="Proxima nova"/>
                </a:rPr>
                <a:t>Other</a:t>
              </a:r>
              <a:r>
                <a:rPr lang="en-US" sz="1050" dirty="0"/>
                <a:t> </a:t>
              </a:r>
              <a:r>
                <a:rPr lang="en-US" dirty="0">
                  <a:solidFill>
                    <a:schemeClr val="accent3">
                      <a:lumMod val="60000"/>
                      <a:lumOff val="40000"/>
                    </a:schemeClr>
                  </a:solidFill>
                  <a:latin typeface="Proxima nova"/>
                </a:rPr>
                <a:t>Creeks</a:t>
              </a:r>
            </a:p>
          </p:txBody>
        </p:sp>
        <p:sp>
          <p:nvSpPr>
            <p:cNvPr id="51" name="TextBox 50">
              <a:extLst>
                <a:ext uri="{FF2B5EF4-FFF2-40B4-BE49-F238E27FC236}">
                  <a16:creationId xmlns:a16="http://schemas.microsoft.com/office/drawing/2014/main" id="{FF543B74-786C-4068-8ADD-4054C5691072}"/>
                </a:ext>
              </a:extLst>
            </p:cNvPr>
            <p:cNvSpPr txBox="1"/>
            <p:nvPr/>
          </p:nvSpPr>
          <p:spPr>
            <a:xfrm>
              <a:off x="1545177" y="3702913"/>
              <a:ext cx="714325" cy="275292"/>
            </a:xfrm>
            <a:prstGeom prst="rect">
              <a:avLst/>
            </a:prstGeom>
            <a:noFill/>
          </p:spPr>
          <p:txBody>
            <a:bodyPr wrap="none" rtlCol="0" anchor="ctr">
              <a:spAutoFit/>
            </a:bodyPr>
            <a:lstStyle/>
            <a:p>
              <a:pPr algn="ctr"/>
              <a:r>
                <a:rPr lang="en-US" dirty="0">
                  <a:solidFill>
                    <a:schemeClr val="accent3">
                      <a:lumMod val="60000"/>
                      <a:lumOff val="40000"/>
                    </a:schemeClr>
                  </a:solidFill>
                  <a:latin typeface="Proxima nova"/>
                </a:rPr>
                <a:t>Creek A</a:t>
              </a:r>
            </a:p>
          </p:txBody>
        </p:sp>
        <p:sp>
          <p:nvSpPr>
            <p:cNvPr id="52" name="TextBox 51">
              <a:extLst>
                <a:ext uri="{FF2B5EF4-FFF2-40B4-BE49-F238E27FC236}">
                  <a16:creationId xmlns:a16="http://schemas.microsoft.com/office/drawing/2014/main" id="{1D38A18A-FE32-4543-A91C-76BA7010AC24}"/>
                </a:ext>
              </a:extLst>
            </p:cNvPr>
            <p:cNvSpPr txBox="1"/>
            <p:nvPr/>
          </p:nvSpPr>
          <p:spPr>
            <a:xfrm>
              <a:off x="1993" y="4198277"/>
              <a:ext cx="712891" cy="275292"/>
            </a:xfrm>
            <a:prstGeom prst="rect">
              <a:avLst/>
            </a:prstGeom>
            <a:noFill/>
          </p:spPr>
          <p:txBody>
            <a:bodyPr wrap="none" rtlCol="0" anchor="ctr">
              <a:spAutoFit/>
            </a:bodyPr>
            <a:lstStyle>
              <a:defPPr marR="0" lvl="0" algn="l" rtl="0">
                <a:lnSpc>
                  <a:spcPct val="100000"/>
                </a:lnSpc>
                <a:spcBef>
                  <a:spcPts val="0"/>
                </a:spcBef>
                <a:spcAft>
                  <a:spcPts val="0"/>
                </a:spcAft>
              </a:defPPr>
              <a:lvl1pPr algn="ctr">
                <a:defRPr sz="2000">
                  <a:solidFill>
                    <a:schemeClr val="accent3">
                      <a:lumMod val="60000"/>
                      <a:lumOff val="40000"/>
                    </a:schemeClr>
                  </a:solidFill>
                  <a:latin typeface="Proxima nova"/>
                </a:defRPr>
              </a:lvl1pPr>
            </a:lstStyle>
            <a:p>
              <a:r>
                <a:rPr lang="en-US" sz="1400" dirty="0"/>
                <a:t>Creek B</a:t>
              </a:r>
            </a:p>
          </p:txBody>
        </p:sp>
        <p:sp>
          <p:nvSpPr>
            <p:cNvPr id="53" name="Rectangle 52">
              <a:extLst>
                <a:ext uri="{FF2B5EF4-FFF2-40B4-BE49-F238E27FC236}">
                  <a16:creationId xmlns:a16="http://schemas.microsoft.com/office/drawing/2014/main" id="{BD200A24-F978-4F3C-8F9E-B04629894CA5}"/>
                </a:ext>
              </a:extLst>
            </p:cNvPr>
            <p:cNvSpPr/>
            <p:nvPr/>
          </p:nvSpPr>
          <p:spPr>
            <a:xfrm rot="16200000">
              <a:off x="268558" y="4527596"/>
              <a:ext cx="1741088" cy="49543"/>
            </a:xfrm>
            <a:prstGeom prst="rect">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4" name="Freeform 81">
              <a:extLst>
                <a:ext uri="{FF2B5EF4-FFF2-40B4-BE49-F238E27FC236}">
                  <a16:creationId xmlns:a16="http://schemas.microsoft.com/office/drawing/2014/main" id="{165CD627-3D1D-4502-B75F-D9EFAD1D7B71}"/>
                </a:ext>
              </a:extLst>
            </p:cNvPr>
            <p:cNvSpPr/>
            <p:nvPr/>
          </p:nvSpPr>
          <p:spPr>
            <a:xfrm rot="16200000">
              <a:off x="785168" y="4201000"/>
              <a:ext cx="254018" cy="503390"/>
            </a:xfrm>
            <a:custGeom>
              <a:avLst/>
              <a:gdLst>
                <a:gd name="connsiteX0" fmla="*/ 377986 w 457186"/>
                <a:gd name="connsiteY0" fmla="*/ 0 h 1377050"/>
                <a:gd name="connsiteX1" fmla="*/ 457186 w 457186"/>
                <a:gd name="connsiteY1" fmla="*/ 0 h 1377050"/>
                <a:gd name="connsiteX2" fmla="*/ 457186 w 457186"/>
                <a:gd name="connsiteY2" fmla="*/ 974562 h 1377050"/>
                <a:gd name="connsiteX3" fmla="*/ 54698 w 457186"/>
                <a:gd name="connsiteY3" fmla="*/ 1377050 h 1377050"/>
                <a:gd name="connsiteX4" fmla="*/ 0 w 457186"/>
                <a:gd name="connsiteY4" fmla="*/ 1377050 h 1377050"/>
                <a:gd name="connsiteX5" fmla="*/ 0 w 457186"/>
                <a:gd name="connsiteY5" fmla="*/ 1285873 h 1377050"/>
                <a:gd name="connsiteX6" fmla="*/ 70747 w 457186"/>
                <a:gd name="connsiteY6" fmla="*/ 1285873 h 1377050"/>
                <a:gd name="connsiteX7" fmla="*/ 377986 w 457186"/>
                <a:gd name="connsiteY7" fmla="*/ 978634 h 137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186" h="1377050">
                  <a:moveTo>
                    <a:pt x="377986" y="0"/>
                  </a:moveTo>
                  <a:lnTo>
                    <a:pt x="457186" y="0"/>
                  </a:lnTo>
                  <a:lnTo>
                    <a:pt x="457186" y="974562"/>
                  </a:lnTo>
                  <a:cubicBezTo>
                    <a:pt x="457186" y="1196850"/>
                    <a:pt x="276986" y="1377050"/>
                    <a:pt x="54698" y="1377050"/>
                  </a:cubicBezTo>
                  <a:lnTo>
                    <a:pt x="0" y="1377050"/>
                  </a:lnTo>
                  <a:lnTo>
                    <a:pt x="0" y="1285873"/>
                  </a:lnTo>
                  <a:lnTo>
                    <a:pt x="70747" y="1285873"/>
                  </a:lnTo>
                  <a:cubicBezTo>
                    <a:pt x="240430" y="1285873"/>
                    <a:pt x="377986" y="1148317"/>
                    <a:pt x="377986" y="978634"/>
                  </a:cubicBezTo>
                  <a:close/>
                </a:path>
              </a:pathLst>
            </a:cu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5" name="Freeform 83">
              <a:extLst>
                <a:ext uri="{FF2B5EF4-FFF2-40B4-BE49-F238E27FC236}">
                  <a16:creationId xmlns:a16="http://schemas.microsoft.com/office/drawing/2014/main" id="{3D05D647-F082-42D0-B6F7-38A9C69BFE26}"/>
                </a:ext>
              </a:extLst>
            </p:cNvPr>
            <p:cNvSpPr/>
            <p:nvPr/>
          </p:nvSpPr>
          <p:spPr>
            <a:xfrm rot="16200000" flipV="1">
              <a:off x="1232907" y="4723193"/>
              <a:ext cx="254018" cy="491175"/>
            </a:xfrm>
            <a:custGeom>
              <a:avLst/>
              <a:gdLst>
                <a:gd name="connsiteX0" fmla="*/ 377986 w 457186"/>
                <a:gd name="connsiteY0" fmla="*/ 0 h 1377050"/>
                <a:gd name="connsiteX1" fmla="*/ 457186 w 457186"/>
                <a:gd name="connsiteY1" fmla="*/ 0 h 1377050"/>
                <a:gd name="connsiteX2" fmla="*/ 457186 w 457186"/>
                <a:gd name="connsiteY2" fmla="*/ 974562 h 1377050"/>
                <a:gd name="connsiteX3" fmla="*/ 54698 w 457186"/>
                <a:gd name="connsiteY3" fmla="*/ 1377050 h 1377050"/>
                <a:gd name="connsiteX4" fmla="*/ 0 w 457186"/>
                <a:gd name="connsiteY4" fmla="*/ 1377050 h 1377050"/>
                <a:gd name="connsiteX5" fmla="*/ 0 w 457186"/>
                <a:gd name="connsiteY5" fmla="*/ 1285873 h 1377050"/>
                <a:gd name="connsiteX6" fmla="*/ 70747 w 457186"/>
                <a:gd name="connsiteY6" fmla="*/ 1285873 h 1377050"/>
                <a:gd name="connsiteX7" fmla="*/ 377986 w 457186"/>
                <a:gd name="connsiteY7" fmla="*/ 978634 h 137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186" h="1377050">
                  <a:moveTo>
                    <a:pt x="377986" y="0"/>
                  </a:moveTo>
                  <a:lnTo>
                    <a:pt x="457186" y="0"/>
                  </a:lnTo>
                  <a:lnTo>
                    <a:pt x="457186" y="974562"/>
                  </a:lnTo>
                  <a:cubicBezTo>
                    <a:pt x="457186" y="1196850"/>
                    <a:pt x="276986" y="1377050"/>
                    <a:pt x="54698" y="1377050"/>
                  </a:cubicBezTo>
                  <a:lnTo>
                    <a:pt x="0" y="1377050"/>
                  </a:lnTo>
                  <a:lnTo>
                    <a:pt x="0" y="1285873"/>
                  </a:lnTo>
                  <a:lnTo>
                    <a:pt x="70747" y="1285873"/>
                  </a:lnTo>
                  <a:cubicBezTo>
                    <a:pt x="240430" y="1285873"/>
                    <a:pt x="377986" y="1148317"/>
                    <a:pt x="377986" y="978634"/>
                  </a:cubicBezTo>
                  <a:close/>
                </a:path>
              </a:pathLst>
            </a:cu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6" name="Freeform 84">
              <a:extLst>
                <a:ext uri="{FF2B5EF4-FFF2-40B4-BE49-F238E27FC236}">
                  <a16:creationId xmlns:a16="http://schemas.microsoft.com/office/drawing/2014/main" id="{DB0AB200-8948-4D2E-B07C-17D7218A8C7D}"/>
                </a:ext>
              </a:extLst>
            </p:cNvPr>
            <p:cNvSpPr/>
            <p:nvPr/>
          </p:nvSpPr>
          <p:spPr>
            <a:xfrm rot="16200000" flipV="1">
              <a:off x="1232907" y="3691023"/>
              <a:ext cx="254018" cy="491175"/>
            </a:xfrm>
            <a:custGeom>
              <a:avLst/>
              <a:gdLst>
                <a:gd name="connsiteX0" fmla="*/ 377986 w 457186"/>
                <a:gd name="connsiteY0" fmla="*/ 0 h 1377050"/>
                <a:gd name="connsiteX1" fmla="*/ 457186 w 457186"/>
                <a:gd name="connsiteY1" fmla="*/ 0 h 1377050"/>
                <a:gd name="connsiteX2" fmla="*/ 457186 w 457186"/>
                <a:gd name="connsiteY2" fmla="*/ 974562 h 1377050"/>
                <a:gd name="connsiteX3" fmla="*/ 54698 w 457186"/>
                <a:gd name="connsiteY3" fmla="*/ 1377050 h 1377050"/>
                <a:gd name="connsiteX4" fmla="*/ 0 w 457186"/>
                <a:gd name="connsiteY4" fmla="*/ 1377050 h 1377050"/>
                <a:gd name="connsiteX5" fmla="*/ 0 w 457186"/>
                <a:gd name="connsiteY5" fmla="*/ 1285873 h 1377050"/>
                <a:gd name="connsiteX6" fmla="*/ 70747 w 457186"/>
                <a:gd name="connsiteY6" fmla="*/ 1285873 h 1377050"/>
                <a:gd name="connsiteX7" fmla="*/ 377986 w 457186"/>
                <a:gd name="connsiteY7" fmla="*/ 978634 h 137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186" h="1377050">
                  <a:moveTo>
                    <a:pt x="377986" y="0"/>
                  </a:moveTo>
                  <a:lnTo>
                    <a:pt x="457186" y="0"/>
                  </a:lnTo>
                  <a:lnTo>
                    <a:pt x="457186" y="974562"/>
                  </a:lnTo>
                  <a:cubicBezTo>
                    <a:pt x="457186" y="1196850"/>
                    <a:pt x="276986" y="1377050"/>
                    <a:pt x="54698" y="1377050"/>
                  </a:cubicBezTo>
                  <a:lnTo>
                    <a:pt x="0" y="1377050"/>
                  </a:lnTo>
                  <a:lnTo>
                    <a:pt x="0" y="1285873"/>
                  </a:lnTo>
                  <a:lnTo>
                    <a:pt x="70747" y="1285873"/>
                  </a:lnTo>
                  <a:cubicBezTo>
                    <a:pt x="240430" y="1285873"/>
                    <a:pt x="377986" y="1148317"/>
                    <a:pt x="377986" y="978634"/>
                  </a:cubicBezTo>
                  <a:close/>
                </a:path>
              </a:pathLst>
            </a:cu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7" name="TextBox 56">
              <a:extLst>
                <a:ext uri="{FF2B5EF4-FFF2-40B4-BE49-F238E27FC236}">
                  <a16:creationId xmlns:a16="http://schemas.microsoft.com/office/drawing/2014/main" id="{17F3772A-EA63-4EE7-929E-36E8FC75B82A}"/>
                </a:ext>
              </a:extLst>
            </p:cNvPr>
            <p:cNvSpPr txBox="1"/>
            <p:nvPr/>
          </p:nvSpPr>
          <p:spPr>
            <a:xfrm>
              <a:off x="353508" y="3159260"/>
              <a:ext cx="1783948" cy="275292"/>
            </a:xfrm>
            <a:prstGeom prst="rect">
              <a:avLst/>
            </a:prstGeom>
            <a:noFill/>
          </p:spPr>
          <p:txBody>
            <a:bodyPr wrap="none" rtlCol="0" anchor="ctr">
              <a:spAutoFit/>
            </a:bodyPr>
            <a:lstStyle/>
            <a:p>
              <a:r>
                <a:rPr lang="en-US" b="1" dirty="0">
                  <a:solidFill>
                    <a:schemeClr val="accent1">
                      <a:lumMod val="75000"/>
                    </a:schemeClr>
                  </a:solidFill>
                </a:rPr>
                <a:t>100% Highway runoff</a:t>
              </a:r>
            </a:p>
          </p:txBody>
        </p:sp>
        <p:sp>
          <p:nvSpPr>
            <p:cNvPr id="58" name="Rectangle 57">
              <a:extLst>
                <a:ext uri="{FF2B5EF4-FFF2-40B4-BE49-F238E27FC236}">
                  <a16:creationId xmlns:a16="http://schemas.microsoft.com/office/drawing/2014/main" id="{AB653CC9-C706-4B4E-954F-C5B1E8A1CEAA}"/>
                </a:ext>
              </a:extLst>
            </p:cNvPr>
            <p:cNvSpPr/>
            <p:nvPr/>
          </p:nvSpPr>
          <p:spPr>
            <a:xfrm rot="13567322" flipV="1">
              <a:off x="947171" y="5329568"/>
              <a:ext cx="233766" cy="31122"/>
            </a:xfrm>
            <a:prstGeom prst="rect">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9" name="Rectangle 58">
              <a:extLst>
                <a:ext uri="{FF2B5EF4-FFF2-40B4-BE49-F238E27FC236}">
                  <a16:creationId xmlns:a16="http://schemas.microsoft.com/office/drawing/2014/main" id="{1DDB9C58-8C31-4A13-AE38-17F23E906C4D}"/>
                </a:ext>
              </a:extLst>
            </p:cNvPr>
            <p:cNvSpPr/>
            <p:nvPr/>
          </p:nvSpPr>
          <p:spPr>
            <a:xfrm rot="18761660" flipV="1">
              <a:off x="1094038" y="5332480"/>
              <a:ext cx="233766" cy="31122"/>
            </a:xfrm>
            <a:prstGeom prst="rect">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0" name="Oval 59">
              <a:extLst>
                <a:ext uri="{FF2B5EF4-FFF2-40B4-BE49-F238E27FC236}">
                  <a16:creationId xmlns:a16="http://schemas.microsoft.com/office/drawing/2014/main" id="{767927F2-459E-40E3-A0BC-F4B657BFDA3A}"/>
                </a:ext>
              </a:extLst>
            </p:cNvPr>
            <p:cNvSpPr/>
            <p:nvPr/>
          </p:nvSpPr>
          <p:spPr>
            <a:xfrm rot="16200000">
              <a:off x="1022255" y="3985895"/>
              <a:ext cx="231244" cy="225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sz="1800" dirty="0">
                <a:solidFill>
                  <a:srgbClr val="C00000"/>
                </a:solidFill>
                <a:latin typeface="FontAwesome" pitchFamily="2" charset="0"/>
              </a:endParaRPr>
            </a:p>
          </p:txBody>
        </p:sp>
        <p:sp>
          <p:nvSpPr>
            <p:cNvPr id="61" name="Oval 60">
              <a:extLst>
                <a:ext uri="{FF2B5EF4-FFF2-40B4-BE49-F238E27FC236}">
                  <a16:creationId xmlns:a16="http://schemas.microsoft.com/office/drawing/2014/main" id="{A156AAC6-AB70-4D0B-8135-09BA6F9C5B57}"/>
                </a:ext>
              </a:extLst>
            </p:cNvPr>
            <p:cNvSpPr/>
            <p:nvPr/>
          </p:nvSpPr>
          <p:spPr>
            <a:xfrm rot="16200000">
              <a:off x="989021" y="3952452"/>
              <a:ext cx="296675" cy="289311"/>
            </a:xfrm>
            <a:prstGeom prst="ellipse">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2" name="Oval 61">
              <a:extLst>
                <a:ext uri="{FF2B5EF4-FFF2-40B4-BE49-F238E27FC236}">
                  <a16:creationId xmlns:a16="http://schemas.microsoft.com/office/drawing/2014/main" id="{7956A87A-9A83-4684-802E-B291FB430C62}"/>
                </a:ext>
              </a:extLst>
            </p:cNvPr>
            <p:cNvSpPr/>
            <p:nvPr/>
          </p:nvSpPr>
          <p:spPr>
            <a:xfrm rot="16200000">
              <a:off x="1022255" y="3984356"/>
              <a:ext cx="231244" cy="22550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sz="1800" dirty="0">
                <a:solidFill>
                  <a:srgbClr val="C00000"/>
                </a:solidFill>
                <a:latin typeface="FontAwesome" pitchFamily="2" charset="0"/>
              </a:endParaRPr>
            </a:p>
          </p:txBody>
        </p:sp>
        <p:sp>
          <p:nvSpPr>
            <p:cNvPr id="63" name="Oval 62">
              <a:extLst>
                <a:ext uri="{FF2B5EF4-FFF2-40B4-BE49-F238E27FC236}">
                  <a16:creationId xmlns:a16="http://schemas.microsoft.com/office/drawing/2014/main" id="{77A8A6F1-41BD-4478-AC34-122ACFE8059C}"/>
                </a:ext>
              </a:extLst>
            </p:cNvPr>
            <p:cNvSpPr/>
            <p:nvPr/>
          </p:nvSpPr>
          <p:spPr>
            <a:xfrm rot="16200000">
              <a:off x="988480" y="4374283"/>
              <a:ext cx="296675" cy="289310"/>
            </a:xfrm>
            <a:prstGeom prst="ellipse">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4" name="Oval 63">
              <a:extLst>
                <a:ext uri="{FF2B5EF4-FFF2-40B4-BE49-F238E27FC236}">
                  <a16:creationId xmlns:a16="http://schemas.microsoft.com/office/drawing/2014/main" id="{54CDC1E4-58B7-412D-8EA2-1B54CC605697}"/>
                </a:ext>
              </a:extLst>
            </p:cNvPr>
            <p:cNvSpPr/>
            <p:nvPr/>
          </p:nvSpPr>
          <p:spPr>
            <a:xfrm rot="16200000">
              <a:off x="1021714" y="4406186"/>
              <a:ext cx="231244" cy="22550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sz="1800" dirty="0">
                <a:solidFill>
                  <a:srgbClr val="C00000"/>
                </a:solidFill>
                <a:latin typeface="FontAwesome" pitchFamily="2" charset="0"/>
              </a:endParaRPr>
            </a:p>
          </p:txBody>
        </p:sp>
        <p:sp>
          <p:nvSpPr>
            <p:cNvPr id="65" name="Oval 64">
              <a:extLst>
                <a:ext uri="{FF2B5EF4-FFF2-40B4-BE49-F238E27FC236}">
                  <a16:creationId xmlns:a16="http://schemas.microsoft.com/office/drawing/2014/main" id="{C052BE96-1825-490B-8A69-2D144752D55C}"/>
                </a:ext>
              </a:extLst>
            </p:cNvPr>
            <p:cNvSpPr/>
            <p:nvPr/>
          </p:nvSpPr>
          <p:spPr>
            <a:xfrm rot="16200000">
              <a:off x="1003574" y="4946380"/>
              <a:ext cx="296675" cy="289310"/>
            </a:xfrm>
            <a:prstGeom prst="ellipse">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6" name="Oval 65">
              <a:extLst>
                <a:ext uri="{FF2B5EF4-FFF2-40B4-BE49-F238E27FC236}">
                  <a16:creationId xmlns:a16="http://schemas.microsoft.com/office/drawing/2014/main" id="{147F9684-2BF8-46E4-989D-FA8F87D8AEAE}"/>
                </a:ext>
              </a:extLst>
            </p:cNvPr>
            <p:cNvSpPr/>
            <p:nvPr/>
          </p:nvSpPr>
          <p:spPr>
            <a:xfrm rot="16200000">
              <a:off x="1036808" y="4978285"/>
              <a:ext cx="231244" cy="2255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sz="1800" dirty="0">
                <a:solidFill>
                  <a:srgbClr val="C00000"/>
                </a:solidFill>
                <a:latin typeface="FontAwesome" pitchFamily="2" charset="0"/>
              </a:endParaRPr>
            </a:p>
          </p:txBody>
        </p:sp>
        <p:sp>
          <p:nvSpPr>
            <p:cNvPr id="67" name="Oval 66">
              <a:extLst>
                <a:ext uri="{FF2B5EF4-FFF2-40B4-BE49-F238E27FC236}">
                  <a16:creationId xmlns:a16="http://schemas.microsoft.com/office/drawing/2014/main" id="{7A985E2D-E8E7-44B6-BD0C-5228E637259A}"/>
                </a:ext>
              </a:extLst>
            </p:cNvPr>
            <p:cNvSpPr/>
            <p:nvPr/>
          </p:nvSpPr>
          <p:spPr>
            <a:xfrm rot="16200000">
              <a:off x="992910" y="3436367"/>
              <a:ext cx="296675" cy="289310"/>
            </a:xfrm>
            <a:prstGeom prst="ellipse">
              <a:avLst/>
            </a:prstGeom>
            <a:solidFill>
              <a:srgbClr val="295D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8" name="Oval 67">
              <a:extLst>
                <a:ext uri="{FF2B5EF4-FFF2-40B4-BE49-F238E27FC236}">
                  <a16:creationId xmlns:a16="http://schemas.microsoft.com/office/drawing/2014/main" id="{496A7EF1-A6D9-498A-9291-6FEF76A82B9C}"/>
                </a:ext>
              </a:extLst>
            </p:cNvPr>
            <p:cNvSpPr/>
            <p:nvPr/>
          </p:nvSpPr>
          <p:spPr>
            <a:xfrm>
              <a:off x="1026143" y="3468272"/>
              <a:ext cx="231243" cy="2255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sz="800" dirty="0">
                <a:solidFill>
                  <a:schemeClr val="bg1"/>
                </a:solidFill>
                <a:latin typeface="FontAwesome" pitchFamily="2" charset="0"/>
              </a:endParaRPr>
            </a:p>
          </p:txBody>
        </p:sp>
        <p:sp>
          <p:nvSpPr>
            <p:cNvPr id="69" name="TextBox 68">
              <a:extLst>
                <a:ext uri="{FF2B5EF4-FFF2-40B4-BE49-F238E27FC236}">
                  <a16:creationId xmlns:a16="http://schemas.microsoft.com/office/drawing/2014/main" id="{B5D98C29-A10D-4913-BDC4-D28A95CCF094}"/>
                </a:ext>
              </a:extLst>
            </p:cNvPr>
            <p:cNvSpPr txBox="1"/>
            <p:nvPr/>
          </p:nvSpPr>
          <p:spPr>
            <a:xfrm>
              <a:off x="1235142" y="3961057"/>
              <a:ext cx="1541645" cy="261610"/>
            </a:xfrm>
            <a:prstGeom prst="rect">
              <a:avLst/>
            </a:prstGeom>
            <a:noFill/>
          </p:spPr>
          <p:txBody>
            <a:bodyPr wrap="square" rtlCol="0" anchor="ctr">
              <a:spAutoFit/>
            </a:bodyPr>
            <a:lstStyle/>
            <a:p>
              <a:r>
                <a:rPr lang="en-US" sz="1050" b="1" dirty="0">
                  <a:solidFill>
                    <a:schemeClr val="accent1">
                      <a:lumMod val="75000"/>
                    </a:schemeClr>
                  </a:solidFill>
                </a:rPr>
                <a:t>30% Source</a:t>
              </a:r>
            </a:p>
          </p:txBody>
        </p:sp>
        <p:sp>
          <p:nvSpPr>
            <p:cNvPr id="70" name="TextBox 69">
              <a:extLst>
                <a:ext uri="{FF2B5EF4-FFF2-40B4-BE49-F238E27FC236}">
                  <a16:creationId xmlns:a16="http://schemas.microsoft.com/office/drawing/2014/main" id="{75266416-1485-4A30-A843-238B9DA88F57}"/>
                </a:ext>
              </a:extLst>
            </p:cNvPr>
            <p:cNvSpPr txBox="1"/>
            <p:nvPr/>
          </p:nvSpPr>
          <p:spPr>
            <a:xfrm>
              <a:off x="1242847" y="4394757"/>
              <a:ext cx="1541645" cy="261610"/>
            </a:xfrm>
            <a:prstGeom prst="rect">
              <a:avLst/>
            </a:prstGeom>
            <a:noFill/>
          </p:spPr>
          <p:txBody>
            <a:bodyPr wrap="square" rtlCol="0" anchor="ctr">
              <a:spAutoFit/>
            </a:bodyPr>
            <a:lstStyle/>
            <a:p>
              <a:r>
                <a:rPr lang="en-US" sz="1050" b="1" dirty="0">
                  <a:solidFill>
                    <a:schemeClr val="accent1">
                      <a:lumMod val="75000"/>
                    </a:schemeClr>
                  </a:solidFill>
                </a:rPr>
                <a:t>10% Source</a:t>
              </a:r>
            </a:p>
          </p:txBody>
        </p:sp>
      </p:grpSp>
    </p:spTree>
    <p:extLst>
      <p:ext uri="{BB962C8B-B14F-4D97-AF65-F5344CB8AC3E}">
        <p14:creationId xmlns:p14="http://schemas.microsoft.com/office/powerpoint/2010/main" val="402900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122"/>
                                        </p:tgtEl>
                                        <p:attrNameLst>
                                          <p:attrName>style.visibility</p:attrName>
                                        </p:attrNameLst>
                                      </p:cBhvr>
                                      <p:to>
                                        <p:strVal val="visible"/>
                                      </p:to>
                                    </p:set>
                                    <p:animEffect transition="in" filter="fade">
                                      <p:cBhvr>
                                        <p:cTn id="40" dur="500"/>
                                        <p:tgtEl>
                                          <p:spTgt spid="5122"/>
                                        </p:tgtEl>
                                      </p:cBhvr>
                                    </p:animEffect>
                                  </p:childTnLst>
                                </p:cTn>
                              </p:par>
                              <p:par>
                                <p:cTn id="41" presetID="10"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D4EA-D959-430D-A03F-47CCDAC6F935}"/>
              </a:ext>
            </a:extLst>
          </p:cNvPr>
          <p:cNvSpPr>
            <a:spLocks noGrp="1"/>
          </p:cNvSpPr>
          <p:nvPr>
            <p:ph type="title"/>
          </p:nvPr>
        </p:nvSpPr>
        <p:spPr>
          <a:xfrm>
            <a:off x="609601" y="4714251"/>
            <a:ext cx="10923638" cy="1125190"/>
          </a:xfrm>
        </p:spPr>
        <p:txBody>
          <a:bodyPr vert="horz" lIns="91440" tIns="45720" rIns="91440" bIns="45720" rtlCol="0" anchor="b">
            <a:normAutofit/>
          </a:bodyPr>
          <a:lstStyle/>
          <a:p>
            <a:pPr>
              <a:lnSpc>
                <a:spcPct val="80000"/>
              </a:lnSpc>
            </a:pPr>
            <a:r>
              <a:rPr lang="en-US" altLang="zh-CN" sz="4800" dirty="0">
                <a:latin typeface="Proxima nova"/>
              </a:rPr>
              <a:t>Functionality Comparison</a:t>
            </a:r>
          </a:p>
        </p:txBody>
      </p:sp>
      <p:graphicFrame>
        <p:nvGraphicFramePr>
          <p:cNvPr id="4" name="Table 3">
            <a:extLst>
              <a:ext uri="{FF2B5EF4-FFF2-40B4-BE49-F238E27FC236}">
                <a16:creationId xmlns:a16="http://schemas.microsoft.com/office/drawing/2014/main" id="{25E9100B-6F20-4399-B305-16B6985E4650}"/>
              </a:ext>
            </a:extLst>
          </p:cNvPr>
          <p:cNvGraphicFramePr>
            <a:graphicFrameLocks noGrp="1"/>
          </p:cNvGraphicFramePr>
          <p:nvPr>
            <p:extLst>
              <p:ext uri="{D42A27DB-BD31-4B8C-83A1-F6EECF244321}">
                <p14:modId xmlns:p14="http://schemas.microsoft.com/office/powerpoint/2010/main" val="2329180483"/>
              </p:ext>
            </p:extLst>
          </p:nvPr>
        </p:nvGraphicFramePr>
        <p:xfrm>
          <a:off x="1406406" y="273206"/>
          <a:ext cx="9330027" cy="4126534"/>
        </p:xfrm>
        <a:graphic>
          <a:graphicData uri="http://schemas.openxmlformats.org/drawingml/2006/table">
            <a:tbl>
              <a:tblPr firstRow="1">
                <a:noFill/>
                <a:tableStyleId>{5C22544A-7EE6-4342-B048-85BDC9FD1C3A}</a:tableStyleId>
              </a:tblPr>
              <a:tblGrid>
                <a:gridCol w="3517277">
                  <a:extLst>
                    <a:ext uri="{9D8B030D-6E8A-4147-A177-3AD203B41FA5}">
                      <a16:colId xmlns:a16="http://schemas.microsoft.com/office/drawing/2014/main" val="2205824227"/>
                    </a:ext>
                  </a:extLst>
                </a:gridCol>
                <a:gridCol w="1162550">
                  <a:extLst>
                    <a:ext uri="{9D8B030D-6E8A-4147-A177-3AD203B41FA5}">
                      <a16:colId xmlns:a16="http://schemas.microsoft.com/office/drawing/2014/main" val="1595784455"/>
                    </a:ext>
                  </a:extLst>
                </a:gridCol>
                <a:gridCol w="1162550">
                  <a:extLst>
                    <a:ext uri="{9D8B030D-6E8A-4147-A177-3AD203B41FA5}">
                      <a16:colId xmlns:a16="http://schemas.microsoft.com/office/drawing/2014/main" val="3743279514"/>
                    </a:ext>
                  </a:extLst>
                </a:gridCol>
                <a:gridCol w="1162550">
                  <a:extLst>
                    <a:ext uri="{9D8B030D-6E8A-4147-A177-3AD203B41FA5}">
                      <a16:colId xmlns:a16="http://schemas.microsoft.com/office/drawing/2014/main" val="148381243"/>
                    </a:ext>
                  </a:extLst>
                </a:gridCol>
                <a:gridCol w="1162550">
                  <a:extLst>
                    <a:ext uri="{9D8B030D-6E8A-4147-A177-3AD203B41FA5}">
                      <a16:colId xmlns:a16="http://schemas.microsoft.com/office/drawing/2014/main" val="2672636151"/>
                    </a:ext>
                  </a:extLst>
                </a:gridCol>
                <a:gridCol w="1162550">
                  <a:extLst>
                    <a:ext uri="{9D8B030D-6E8A-4147-A177-3AD203B41FA5}">
                      <a16:colId xmlns:a16="http://schemas.microsoft.com/office/drawing/2014/main" val="996509196"/>
                    </a:ext>
                  </a:extLst>
                </a:gridCol>
              </a:tblGrid>
              <a:tr h="326383">
                <a:tc>
                  <a:txBody>
                    <a:bodyPr/>
                    <a:lstStyle/>
                    <a:p>
                      <a:pPr algn="l" fontAlgn="b"/>
                      <a:r>
                        <a:rPr lang="en-US" altLang="zh-CN" sz="1200" b="0" i="0" u="none" strike="noStrike" cap="none" spc="0" dirty="0">
                          <a:solidFill>
                            <a:schemeClr val="tx1"/>
                          </a:solidFill>
                          <a:effectLst/>
                          <a:latin typeface="等线" panose="02010600030101010101" pitchFamily="2" charset="-122"/>
                          <a:ea typeface="等线" panose="02010600030101010101" pitchFamily="2" charset="-122"/>
                        </a:rPr>
                        <a:t>                                                                       </a:t>
                      </a:r>
                      <a:r>
                        <a:rPr lang="en-US" altLang="zh-CN" sz="1400" b="1" i="0" u="none" strike="noStrike" cap="none" spc="0" dirty="0">
                          <a:solidFill>
                            <a:schemeClr val="tx1"/>
                          </a:solidFill>
                          <a:effectLst/>
                          <a:latin typeface="Segoe UI" panose="020B0502040204020203" pitchFamily="34" charset="0"/>
                          <a:ea typeface="等线" panose="02010600030101010101" pitchFamily="2" charset="-122"/>
                          <a:cs typeface="Segoe UI" panose="020B0502040204020203" pitchFamily="34" charset="0"/>
                        </a:rPr>
                        <a:t>Tool</a:t>
                      </a:r>
                      <a:endParaRPr lang="en-US" altLang="zh-CN" sz="1200" b="1" i="0" u="none" strike="noStrike" cap="none" spc="0" dirty="0">
                        <a:solidFill>
                          <a:schemeClr val="tx1"/>
                        </a:solidFill>
                        <a:effectLst/>
                        <a:latin typeface="Segoe UI" panose="020B0502040204020203" pitchFamily="34" charset="0"/>
                        <a:ea typeface="等线" panose="02010600030101010101" pitchFamily="2" charset="-122"/>
                        <a:cs typeface="Segoe UI" panose="020B0502040204020203" pitchFamily="34" charset="0"/>
                      </a:endParaRPr>
                    </a:p>
                    <a:p>
                      <a:pPr algn="l" fontAlgn="b"/>
                      <a:r>
                        <a:rPr lang="en-US" altLang="zh-CN" sz="1400" b="1" i="0" u="none" strike="noStrike" cap="none" spc="0" dirty="0">
                          <a:solidFill>
                            <a:schemeClr val="tx1"/>
                          </a:solidFill>
                          <a:effectLst/>
                          <a:latin typeface="Segoe UI" panose="020B0502040204020203" pitchFamily="34" charset="0"/>
                          <a:ea typeface="等线" panose="02010600030101010101" pitchFamily="2" charset="-122"/>
                          <a:cs typeface="Segoe UI" panose="020B0502040204020203" pitchFamily="34" charset="0"/>
                        </a:rPr>
                        <a:t>Features</a:t>
                      </a:r>
                      <a:endParaRPr lang="zh-CN" altLang="en-US" sz="1400" b="1" i="0" u="none" strike="noStrike" cap="none" spc="0" dirty="0">
                        <a:solidFill>
                          <a:schemeClr val="tx1"/>
                        </a:solidFill>
                        <a:effectLst/>
                        <a:latin typeface="Segoe UI" panose="020B0502040204020203" pitchFamily="34" charset="0"/>
                        <a:ea typeface="等线" panose="02010600030101010101" pitchFamily="2" charset="-122"/>
                        <a:cs typeface="Segoe UI" panose="020B0502040204020203" pitchFamily="34" charset="0"/>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1">
                        <a:lumMod val="20000"/>
                        <a:lumOff val="80000"/>
                      </a:schemeClr>
                    </a:solidFill>
                  </a:tcPr>
                </a:tc>
                <a:tc>
                  <a:txBody>
                    <a:bodyPr/>
                    <a:lstStyle/>
                    <a:p>
                      <a:pPr algn="ctr" fontAlgn="b"/>
                      <a:r>
                        <a:rPr lang="en-US" sz="1600" u="none" strike="noStrike" cap="none" spc="0" dirty="0">
                          <a:solidFill>
                            <a:schemeClr val="tx1"/>
                          </a:solidFill>
                          <a:effectLst/>
                        </a:rPr>
                        <a:t>Mass-suite</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600" u="none" strike="noStrike" cap="none" spc="0" dirty="0" err="1">
                          <a:solidFill>
                            <a:schemeClr val="tx1"/>
                          </a:solidFill>
                          <a:effectLst/>
                        </a:rPr>
                        <a:t>TidyMS</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600" u="none" strike="noStrike" cap="none" spc="0" dirty="0">
                          <a:solidFill>
                            <a:schemeClr val="tx1"/>
                          </a:solidFill>
                          <a:effectLst/>
                        </a:rPr>
                        <a:t>MZmine2</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600" u="none" strike="noStrike" cap="none" spc="0" dirty="0">
                          <a:solidFill>
                            <a:schemeClr val="tx1"/>
                          </a:solidFill>
                          <a:effectLst/>
                        </a:rPr>
                        <a:t>XCMS</a:t>
                      </a:r>
                      <a:r>
                        <a:rPr lang="en-US" sz="1600" u="none" strike="noStrike" cap="none" spc="0" baseline="30000" dirty="0">
                          <a:solidFill>
                            <a:schemeClr val="tx1"/>
                          </a:solidFill>
                          <a:effectLst/>
                        </a:rPr>
                        <a:t>*</a:t>
                      </a:r>
                      <a:endParaRPr lang="en-US" sz="1600" b="0" i="0" u="none" strike="noStrike" cap="none" spc="0" baseline="3000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600" u="none" strike="noStrike" cap="none" spc="0" dirty="0">
                          <a:solidFill>
                            <a:schemeClr val="tx1"/>
                          </a:solidFill>
                          <a:effectLst/>
                        </a:rPr>
                        <a:t>MS-DIAL</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86498272"/>
                  </a:ext>
                </a:extLst>
              </a:tr>
              <a:tr h="326383">
                <a:tc>
                  <a:txBody>
                    <a:bodyPr/>
                    <a:lstStyle/>
                    <a:p>
                      <a:pPr algn="l" fontAlgn="b"/>
                      <a:r>
                        <a:rPr lang="en-US" sz="1600" b="0" u="none" strike="noStrike" cap="none" spc="0" dirty="0">
                          <a:solidFill>
                            <a:schemeClr val="tx1"/>
                          </a:solidFill>
                          <a:effectLst/>
                          <a:latin typeface="Proxima nova"/>
                        </a:rPr>
                        <a:t>Language</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600" u="none" strike="noStrike" cap="none" spc="0" dirty="0">
                          <a:solidFill>
                            <a:schemeClr val="tx1"/>
                          </a:solidFill>
                          <a:effectLst/>
                        </a:rPr>
                        <a:t>Python</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600" u="none" strike="noStrike" cap="none" spc="0" dirty="0">
                          <a:solidFill>
                            <a:schemeClr val="tx1"/>
                          </a:solidFill>
                          <a:effectLst/>
                        </a:rPr>
                        <a:t>Python</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600" u="none" strike="noStrike" cap="none" spc="0" dirty="0">
                          <a:solidFill>
                            <a:schemeClr val="tx1"/>
                          </a:solidFill>
                          <a:effectLst/>
                        </a:rPr>
                        <a:t>Java</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600" u="none" strike="noStrike" cap="none" spc="0" dirty="0">
                          <a:solidFill>
                            <a:schemeClr val="tx1"/>
                          </a:solidFill>
                          <a:effectLst/>
                        </a:rPr>
                        <a:t>R</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600" u="none" strike="noStrike" cap="none" spc="0" dirty="0">
                          <a:solidFill>
                            <a:schemeClr val="tx1"/>
                          </a:solidFill>
                          <a:effectLst/>
                        </a:rPr>
                        <a:t>C#</a:t>
                      </a:r>
                      <a:endParaRPr lang="en-US" sz="1600" b="0" i="0" u="none" strike="noStrike" cap="none" spc="0" dirty="0">
                        <a:solidFill>
                          <a:schemeClr val="tx1"/>
                        </a:solidFill>
                        <a:effectLst/>
                        <a:latin typeface="等线" panose="02010600030101010101" pitchFamily="2" charset="-122"/>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45141599"/>
                  </a:ext>
                </a:extLst>
              </a:tr>
              <a:tr h="326383">
                <a:tc>
                  <a:txBody>
                    <a:bodyPr/>
                    <a:lstStyle/>
                    <a:p>
                      <a:pPr algn="l" fontAlgn="b"/>
                      <a:r>
                        <a:rPr lang="en-US" sz="1600" b="0" u="none" strike="noStrike" cap="none" spc="0" dirty="0" err="1">
                          <a:solidFill>
                            <a:schemeClr val="tx1"/>
                          </a:solidFill>
                          <a:effectLst/>
                          <a:latin typeface="Proxima nova"/>
                        </a:rPr>
                        <a:t>Rawdata</a:t>
                      </a:r>
                      <a:r>
                        <a:rPr lang="en-US" sz="1600" b="0" u="none" strike="noStrike" cap="none" spc="0" dirty="0">
                          <a:solidFill>
                            <a:schemeClr val="tx1"/>
                          </a:solidFill>
                          <a:effectLst/>
                          <a:latin typeface="Proxima nova"/>
                        </a:rPr>
                        <a:t> preprocessing</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a:solidFill>
                            <a:schemeClr val="tx1"/>
                          </a:solidFill>
                          <a:effectLst/>
                          <a:latin typeface="Proxima nova"/>
                        </a:rPr>
                        <a:t>√</a:t>
                      </a:r>
                      <a:endParaRPr lang="zh-CN" altLang="en-US" sz="1600" b="1" i="0" u="none" strike="noStrike" cap="none" spc="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a:solidFill>
                            <a:schemeClr val="tx1"/>
                          </a:solidFill>
                          <a:effectLst/>
                          <a:latin typeface="Proxima nova"/>
                        </a:rPr>
                        <a:t>√</a:t>
                      </a:r>
                      <a:endParaRPr lang="zh-CN" altLang="en-US" sz="1600" b="1" i="0" u="none" strike="noStrike" cap="none" spc="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4304144"/>
                  </a:ext>
                </a:extLst>
              </a:tr>
              <a:tr h="326383">
                <a:tc>
                  <a:txBody>
                    <a:bodyPr/>
                    <a:lstStyle/>
                    <a:p>
                      <a:pPr algn="l" fontAlgn="b"/>
                      <a:r>
                        <a:rPr lang="en-US" sz="1600" b="0" u="none" strike="noStrike" cap="none" spc="0" dirty="0">
                          <a:solidFill>
                            <a:schemeClr val="tx1"/>
                          </a:solidFill>
                          <a:effectLst/>
                          <a:latin typeface="Proxima nova"/>
                        </a:rPr>
                        <a:t>QC-based batch correction</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a:solidFill>
                            <a:schemeClr val="tx1"/>
                          </a:solidFill>
                          <a:effectLst/>
                          <a:latin typeface="Proxima nova"/>
                        </a:rPr>
                        <a:t>×</a:t>
                      </a:r>
                      <a:endParaRPr lang="en-US" altLang="zh-CN" sz="1600" b="1" i="0" u="none" strike="noStrike" cap="none" spc="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43996122"/>
                  </a:ext>
                </a:extLst>
              </a:tr>
              <a:tr h="326383">
                <a:tc>
                  <a:txBody>
                    <a:bodyPr/>
                    <a:lstStyle/>
                    <a:p>
                      <a:pPr algn="l" fontAlgn="b"/>
                      <a:r>
                        <a:rPr lang="en-US" sz="1600" b="0" u="none" strike="noStrike" cap="none" spc="0" dirty="0">
                          <a:solidFill>
                            <a:schemeClr val="tx1"/>
                          </a:solidFill>
                          <a:effectLst/>
                          <a:latin typeface="Proxima nova"/>
                        </a:rPr>
                        <a:t>Quality reports</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73024047"/>
                  </a:ext>
                </a:extLst>
              </a:tr>
              <a:tr h="326383">
                <a:tc>
                  <a:txBody>
                    <a:bodyPr/>
                    <a:lstStyle/>
                    <a:p>
                      <a:pPr algn="l" fontAlgn="b"/>
                      <a:r>
                        <a:rPr lang="en-US" sz="1600" b="0" u="none" strike="noStrike" cap="none" spc="0" dirty="0">
                          <a:solidFill>
                            <a:schemeClr val="tx1"/>
                          </a:solidFill>
                          <a:effectLst/>
                          <a:latin typeface="Proxima nova"/>
                        </a:rPr>
                        <a:t>Normalization, imputation, scaling</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41300870"/>
                  </a:ext>
                </a:extLst>
              </a:tr>
              <a:tr h="326383">
                <a:tc>
                  <a:txBody>
                    <a:bodyPr/>
                    <a:lstStyle/>
                    <a:p>
                      <a:pPr algn="l" fontAlgn="b"/>
                      <a:r>
                        <a:rPr lang="en-US" sz="1600" b="0" u="none" strike="noStrike" cap="none" spc="0" dirty="0">
                          <a:solidFill>
                            <a:schemeClr val="tx1"/>
                          </a:solidFill>
                          <a:effectLst/>
                          <a:latin typeface="Proxima nova"/>
                        </a:rPr>
                        <a:t>Feature annotation</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03558427"/>
                  </a:ext>
                </a:extLst>
              </a:tr>
              <a:tr h="326383">
                <a:tc>
                  <a:txBody>
                    <a:bodyPr/>
                    <a:lstStyle/>
                    <a:p>
                      <a:pPr algn="l" fontAlgn="b"/>
                      <a:r>
                        <a:rPr lang="en-US" sz="1600" b="0" u="none" strike="noStrike" cap="none" spc="0" dirty="0">
                          <a:solidFill>
                            <a:schemeClr val="tx1"/>
                          </a:solidFill>
                          <a:effectLst/>
                          <a:latin typeface="Proxima nova"/>
                        </a:rPr>
                        <a:t>Isotope grouping</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a:solidFill>
                            <a:schemeClr val="tx1"/>
                          </a:solidFill>
                          <a:effectLst/>
                          <a:latin typeface="Proxima nova"/>
                        </a:rPr>
                        <a:t>×</a:t>
                      </a:r>
                      <a:endParaRPr lang="en-US" altLang="zh-CN" sz="1600" b="1" i="0" u="none" strike="noStrike" cap="none" spc="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7138422"/>
                  </a:ext>
                </a:extLst>
              </a:tr>
              <a:tr h="326383">
                <a:tc>
                  <a:txBody>
                    <a:bodyPr/>
                    <a:lstStyle/>
                    <a:p>
                      <a:pPr algn="l" fontAlgn="b"/>
                      <a:r>
                        <a:rPr lang="en-US" sz="1600" b="0" u="none" strike="noStrike" cap="none" spc="0" dirty="0">
                          <a:solidFill>
                            <a:schemeClr val="tx1"/>
                          </a:solidFill>
                          <a:effectLst/>
                          <a:latin typeface="Proxima nova"/>
                        </a:rPr>
                        <a:t>Interactive visualization plots</a:t>
                      </a:r>
                      <a:endParaRPr lang="en-US" sz="1600" b="0"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6599473"/>
                  </a:ext>
                </a:extLst>
              </a:tr>
              <a:tr h="326383">
                <a:tc>
                  <a:txBody>
                    <a:bodyPr/>
                    <a:lstStyle/>
                    <a:p>
                      <a:pPr algn="l" fontAlgn="b"/>
                      <a:r>
                        <a:rPr lang="en-US" sz="1600" b="0" u="none" strike="noStrike" cap="none" spc="0" dirty="0">
                          <a:solidFill>
                            <a:srgbClr val="FF0000"/>
                          </a:solidFill>
                          <a:effectLst/>
                          <a:latin typeface="Proxima nova"/>
                        </a:rPr>
                        <a:t>Clustering statistical analysis</a:t>
                      </a:r>
                      <a:endParaRPr lang="en-US" sz="1600" b="0" i="0" u="none" strike="noStrike" cap="none" spc="0" dirty="0">
                        <a:solidFill>
                          <a:srgbClr val="FF0000"/>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4C"/>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extLst>
                  <a:ext uri="{0D108BD9-81ED-4DB2-BD59-A6C34878D82A}">
                    <a16:rowId xmlns:a16="http://schemas.microsoft.com/office/drawing/2014/main" val="2139844799"/>
                  </a:ext>
                </a:extLst>
              </a:tr>
              <a:tr h="326383">
                <a:tc>
                  <a:txBody>
                    <a:bodyPr/>
                    <a:lstStyle/>
                    <a:p>
                      <a:pPr algn="l" fontAlgn="b"/>
                      <a:r>
                        <a:rPr lang="en-US" sz="1600" b="0" i="0" u="none" strike="noStrike" cap="none" spc="0" dirty="0">
                          <a:solidFill>
                            <a:srgbClr val="FF0000"/>
                          </a:solidFill>
                          <a:effectLst/>
                          <a:latin typeface="Proxima nova"/>
                          <a:ea typeface="等线" panose="02010600030101010101" pitchFamily="2" charset="-122"/>
                        </a:rPr>
                        <a:t>Modeling tools</a:t>
                      </a: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tc>
                  <a:txBody>
                    <a:bodyPr/>
                    <a:lstStyle/>
                    <a:p>
                      <a:pPr algn="ctr" fontAlgn="b"/>
                      <a:r>
                        <a:rPr lang="zh-CN" altLang="en-US" sz="1600" b="1" u="none" strike="noStrike" cap="none" spc="0" dirty="0">
                          <a:solidFill>
                            <a:schemeClr val="tx1"/>
                          </a:solidFill>
                          <a:effectLst/>
                          <a:latin typeface="Proxima nova"/>
                        </a:rPr>
                        <a:t>√</a:t>
                      </a:r>
                      <a:endParaRPr lang="zh-CN" altLang="en-US"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4C"/>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tc>
                  <a:txBody>
                    <a:bodyPr/>
                    <a:lstStyle/>
                    <a:p>
                      <a:pPr algn="ctr" fontAlgn="b"/>
                      <a:r>
                        <a:rPr lang="en-US" altLang="zh-CN" sz="1600" b="1" u="none" strike="noStrike" cap="none" spc="0" dirty="0">
                          <a:solidFill>
                            <a:schemeClr val="tx1"/>
                          </a:solidFill>
                          <a:effectLst/>
                          <a:latin typeface="Proxima nova"/>
                        </a:rPr>
                        <a:t>×</a:t>
                      </a:r>
                      <a:endParaRPr lang="en-US" altLang="zh-CN" sz="1600" b="1" i="0" u="none" strike="noStrike" cap="none" spc="0" dirty="0">
                        <a:solidFill>
                          <a:schemeClr val="tx1"/>
                        </a:solidFill>
                        <a:effectLst/>
                        <a:latin typeface="Proxima nova"/>
                        <a:ea typeface="等线" panose="02010600030101010101" pitchFamily="2" charset="-122"/>
                      </a:endParaRPr>
                    </a:p>
                  </a:txBody>
                  <a:tcPr marL="0" marR="9189" marT="26463" marB="88211"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F"/>
                    </a:solidFill>
                  </a:tcPr>
                </a:tc>
                <a:extLst>
                  <a:ext uri="{0D108BD9-81ED-4DB2-BD59-A6C34878D82A}">
                    <a16:rowId xmlns:a16="http://schemas.microsoft.com/office/drawing/2014/main" val="1142500008"/>
                  </a:ext>
                </a:extLst>
              </a:tr>
            </a:tbl>
          </a:graphicData>
        </a:graphic>
      </p:graphicFrame>
      <p:sp>
        <p:nvSpPr>
          <p:cNvPr id="7" name="TextBox 6">
            <a:extLst>
              <a:ext uri="{FF2B5EF4-FFF2-40B4-BE49-F238E27FC236}">
                <a16:creationId xmlns:a16="http://schemas.microsoft.com/office/drawing/2014/main" id="{38847440-863E-4198-832C-BA6C09B804E9}"/>
              </a:ext>
            </a:extLst>
          </p:cNvPr>
          <p:cNvSpPr txBox="1"/>
          <p:nvPr/>
        </p:nvSpPr>
        <p:spPr>
          <a:xfrm>
            <a:off x="1406406" y="4399740"/>
            <a:ext cx="9315633" cy="369332"/>
          </a:xfrm>
          <a:prstGeom prst="rect">
            <a:avLst/>
          </a:prstGeom>
          <a:noFill/>
        </p:spPr>
        <p:txBody>
          <a:bodyPr wrap="square" rtlCol="0">
            <a:spAutoFit/>
          </a:bodyPr>
          <a:lstStyle/>
          <a:p>
            <a:r>
              <a:rPr lang="en-US" altLang="zh-CN" sz="1000" dirty="0">
                <a:solidFill>
                  <a:schemeClr val="tx1"/>
                </a:solidFill>
              </a:rPr>
              <a:t>* XCMS is supported by various of R packages and mostly functioning as a starting point  </a:t>
            </a:r>
          </a:p>
          <a:p>
            <a:r>
              <a:rPr lang="en-US" altLang="zh-CN" sz="800" dirty="0">
                <a:solidFill>
                  <a:schemeClr val="tx1"/>
                </a:solidFill>
              </a:rPr>
              <a:t>** Functionality counted could be missing some features due to delay of software update</a:t>
            </a:r>
            <a:endParaRPr lang="en-US" altLang="zh-CN" sz="1000" dirty="0">
              <a:solidFill>
                <a:schemeClr val="tx1"/>
              </a:solidFill>
            </a:endParaRPr>
          </a:p>
        </p:txBody>
      </p:sp>
      <p:sp>
        <p:nvSpPr>
          <p:cNvPr id="19" name="TextBox 18">
            <a:extLst>
              <a:ext uri="{FF2B5EF4-FFF2-40B4-BE49-F238E27FC236}">
                <a16:creationId xmlns:a16="http://schemas.microsoft.com/office/drawing/2014/main" id="{D7D6C704-4A8B-482E-8F50-A77295149A11}"/>
              </a:ext>
            </a:extLst>
          </p:cNvPr>
          <p:cNvSpPr txBox="1"/>
          <p:nvPr/>
        </p:nvSpPr>
        <p:spPr>
          <a:xfrm>
            <a:off x="6251358" y="6289427"/>
            <a:ext cx="6094520" cy="577081"/>
          </a:xfrm>
          <a:prstGeom prst="rect">
            <a:avLst/>
          </a:prstGeom>
          <a:noFill/>
        </p:spPr>
        <p:txBody>
          <a:bodyPr wrap="square">
            <a:spAutoFit/>
          </a:bodyPr>
          <a:lstStyle/>
          <a:p>
            <a:r>
              <a:rPr lang="en-US" altLang="zh-CN" sz="1050" dirty="0">
                <a:solidFill>
                  <a:schemeClr val="tx1"/>
                </a:solidFill>
              </a:rPr>
              <a:t>Reference: </a:t>
            </a:r>
            <a:r>
              <a:rPr lang="en-US" altLang="zh-CN" sz="1050" dirty="0" err="1">
                <a:solidFill>
                  <a:schemeClr val="tx1"/>
                </a:solidFill>
              </a:rPr>
              <a:t>Riquelme</a:t>
            </a:r>
            <a:r>
              <a:rPr lang="en-US" altLang="zh-CN" sz="1050" dirty="0">
                <a:solidFill>
                  <a:schemeClr val="tx1"/>
                </a:solidFill>
              </a:rPr>
              <a:t> G, </a:t>
            </a:r>
            <a:r>
              <a:rPr lang="en-US" altLang="zh-CN" sz="1050" dirty="0" err="1">
                <a:solidFill>
                  <a:schemeClr val="tx1"/>
                </a:solidFill>
              </a:rPr>
              <a:t>Zabalegui</a:t>
            </a:r>
            <a:r>
              <a:rPr lang="en-US" altLang="zh-CN" sz="1050" dirty="0">
                <a:solidFill>
                  <a:schemeClr val="tx1"/>
                </a:solidFill>
              </a:rPr>
              <a:t> N, </a:t>
            </a:r>
            <a:r>
              <a:rPr lang="en-US" altLang="zh-CN" sz="1050" dirty="0" err="1">
                <a:solidFill>
                  <a:schemeClr val="tx1"/>
                </a:solidFill>
              </a:rPr>
              <a:t>Marchi</a:t>
            </a:r>
            <a:r>
              <a:rPr lang="en-US" altLang="zh-CN" sz="1050" dirty="0">
                <a:solidFill>
                  <a:schemeClr val="tx1"/>
                </a:solidFill>
              </a:rPr>
              <a:t> P, Jones CM, Monge ME. A Python-Based Pipeline for Preprocessing LC-MS Data for Untargeted Metabolomics Workflows. Metabolites. 2020 Oct 16;10(10):416. </a:t>
            </a:r>
            <a:r>
              <a:rPr lang="en-US" altLang="zh-CN" sz="1050" dirty="0" err="1">
                <a:solidFill>
                  <a:schemeClr val="tx1"/>
                </a:solidFill>
              </a:rPr>
              <a:t>doi</a:t>
            </a:r>
            <a:r>
              <a:rPr lang="en-US" altLang="zh-CN" sz="1050" dirty="0">
                <a:solidFill>
                  <a:schemeClr val="tx1"/>
                </a:solidFill>
              </a:rPr>
              <a:t>: 10.3390/metabo10100416. PMID: 33081373; PMCID: PMC7602939.</a:t>
            </a:r>
          </a:p>
        </p:txBody>
      </p:sp>
      <p:sp>
        <p:nvSpPr>
          <p:cNvPr id="3" name="Slide Number Placeholder 2">
            <a:extLst>
              <a:ext uri="{FF2B5EF4-FFF2-40B4-BE49-F238E27FC236}">
                <a16:creationId xmlns:a16="http://schemas.microsoft.com/office/drawing/2014/main" id="{4C9DC2A0-EEE0-42B9-BA8E-C23743505128}"/>
              </a:ext>
            </a:extLst>
          </p:cNvPr>
          <p:cNvSpPr>
            <a:spLocks noGrp="1"/>
          </p:cNvSpPr>
          <p:nvPr>
            <p:ph type="sldNum" sz="quarter" idx="12"/>
          </p:nvPr>
        </p:nvSpPr>
        <p:spPr>
          <a:xfrm>
            <a:off x="0" y="6324911"/>
            <a:ext cx="731600" cy="524800"/>
          </a:xfrm>
        </p:spPr>
        <p:txBody>
          <a:bodyPr/>
          <a:lstStyle/>
          <a:p>
            <a:fld id="{E126DD6A-2234-4F2C-9973-1EB23FFF7494}" type="slidenum">
              <a:rPr lang="zh-CN" altLang="en-US" smtClean="0"/>
              <a:t>17</a:t>
            </a:fld>
            <a:endParaRPr lang="zh-CN" altLang="en-US" dirty="0"/>
          </a:p>
        </p:txBody>
      </p:sp>
    </p:spTree>
    <p:extLst>
      <p:ext uri="{BB962C8B-B14F-4D97-AF65-F5344CB8AC3E}">
        <p14:creationId xmlns:p14="http://schemas.microsoft.com/office/powerpoint/2010/main" val="1741856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D8DF0ED-C5B9-4B02-91B4-45EE29F29CC3}"/>
              </a:ext>
            </a:extLst>
          </p:cNvPr>
          <p:cNvSpPr>
            <a:spLocks noGrp="1"/>
          </p:cNvSpPr>
          <p:nvPr>
            <p:ph idx="1"/>
          </p:nvPr>
        </p:nvSpPr>
        <p:spPr>
          <a:xfrm>
            <a:off x="3907054" y="1662484"/>
            <a:ext cx="3877322" cy="2108030"/>
          </a:xfrm>
        </p:spPr>
        <p:txBody>
          <a:bodyPr>
            <a:normAutofit/>
          </a:bodyPr>
          <a:lstStyle/>
          <a:p>
            <a:pPr marL="38100" indent="0" algn="ctr">
              <a:buNone/>
            </a:pPr>
            <a:r>
              <a:rPr lang="en-US" altLang="zh-CN" sz="6000" dirty="0">
                <a:solidFill>
                  <a:srgbClr val="0070C0"/>
                </a:solidFill>
                <a:latin typeface="Proxima nova"/>
                <a:ea typeface="MS UI Gothic" panose="020B0600070205080204" pitchFamily="34" charset="-128"/>
              </a:rPr>
              <a:t>70%</a:t>
            </a:r>
          </a:p>
          <a:p>
            <a:pPr marL="38100" indent="0" algn="ctr">
              <a:buNone/>
            </a:pPr>
            <a:r>
              <a:rPr lang="en-US" altLang="zh-CN" sz="2000" dirty="0">
                <a:solidFill>
                  <a:schemeClr val="accent1">
                    <a:lumMod val="75000"/>
                  </a:schemeClr>
                </a:solidFill>
                <a:latin typeface="Proxima nova"/>
              </a:rPr>
              <a:t>Agreement on feature detection</a:t>
            </a:r>
          </a:p>
          <a:p>
            <a:pPr marL="38100" indent="0" algn="ctr">
              <a:buNone/>
            </a:pPr>
            <a:r>
              <a:rPr lang="en-US" altLang="zh-CN" sz="1400" dirty="0">
                <a:solidFill>
                  <a:schemeClr val="accent1">
                    <a:lumMod val="75000"/>
                  </a:schemeClr>
                </a:solidFill>
                <a:latin typeface="Proxima nova"/>
              </a:rPr>
              <a:t>As reliable as other platforms</a:t>
            </a:r>
            <a:endParaRPr lang="zh-CN" altLang="en-US" sz="1400" dirty="0">
              <a:solidFill>
                <a:schemeClr val="accent1">
                  <a:lumMod val="75000"/>
                </a:schemeClr>
              </a:solidFill>
              <a:latin typeface="Proxima nova"/>
            </a:endParaRPr>
          </a:p>
        </p:txBody>
      </p:sp>
      <p:sp>
        <p:nvSpPr>
          <p:cNvPr id="6" name="Rectangle 5">
            <a:extLst>
              <a:ext uri="{FF2B5EF4-FFF2-40B4-BE49-F238E27FC236}">
                <a16:creationId xmlns:a16="http://schemas.microsoft.com/office/drawing/2014/main" id="{0A7D585F-5927-4C7F-B995-B53E05365EF8}"/>
              </a:ext>
            </a:extLst>
          </p:cNvPr>
          <p:cNvSpPr/>
          <p:nvPr/>
        </p:nvSpPr>
        <p:spPr>
          <a:xfrm>
            <a:off x="338601" y="3670662"/>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ntent Placeholder 4">
            <a:extLst>
              <a:ext uri="{FF2B5EF4-FFF2-40B4-BE49-F238E27FC236}">
                <a16:creationId xmlns:a16="http://schemas.microsoft.com/office/drawing/2014/main" id="{F3B0AD98-8DD0-46B0-A2D4-3A4D2C7578DE}"/>
              </a:ext>
            </a:extLst>
          </p:cNvPr>
          <p:cNvSpPr txBox="1">
            <a:spLocks/>
          </p:cNvSpPr>
          <p:nvPr/>
        </p:nvSpPr>
        <p:spPr>
          <a:xfrm>
            <a:off x="85132" y="1876224"/>
            <a:ext cx="3623570" cy="190612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altLang="zh-CN" sz="6000" dirty="0">
                <a:solidFill>
                  <a:srgbClr val="0070C0"/>
                </a:solidFill>
                <a:latin typeface="Proxima nova"/>
                <a:ea typeface="MS UI Gothic" panose="020B0600070205080204" pitchFamily="34" charset="-128"/>
              </a:rPr>
              <a:t>99%</a:t>
            </a:r>
          </a:p>
          <a:p>
            <a:pPr algn="ctr"/>
            <a:r>
              <a:rPr lang="en-US" altLang="zh-CN" sz="2000" dirty="0">
                <a:solidFill>
                  <a:schemeClr val="accent1">
                    <a:lumMod val="75000"/>
                  </a:schemeClr>
                </a:solidFill>
                <a:latin typeface="Proxima nova"/>
              </a:rPr>
              <a:t>Accuracy of peak picking</a:t>
            </a:r>
          </a:p>
          <a:p>
            <a:pPr algn="ctr"/>
            <a:r>
              <a:rPr lang="en-US" altLang="zh-CN" sz="1400" dirty="0">
                <a:solidFill>
                  <a:schemeClr val="accent1">
                    <a:lumMod val="75000"/>
                  </a:schemeClr>
                </a:solidFill>
                <a:latin typeface="Proxima nova"/>
              </a:rPr>
              <a:t>With additional scoring based on </a:t>
            </a:r>
            <a:r>
              <a:rPr lang="en-US" altLang="zh-CN" sz="1400" dirty="0" err="1">
                <a:solidFill>
                  <a:schemeClr val="accent1">
                    <a:lumMod val="75000"/>
                  </a:schemeClr>
                </a:solidFill>
                <a:latin typeface="Proxima nova"/>
              </a:rPr>
              <a:t>RandomForest</a:t>
            </a:r>
            <a:r>
              <a:rPr lang="en-US" altLang="zh-CN" sz="1400" dirty="0">
                <a:solidFill>
                  <a:schemeClr val="accent1">
                    <a:lumMod val="75000"/>
                  </a:schemeClr>
                </a:solidFill>
                <a:latin typeface="Proxima nova"/>
              </a:rPr>
              <a:t> model</a:t>
            </a:r>
            <a:endParaRPr lang="zh-CN" altLang="en-US" sz="1400" dirty="0">
              <a:solidFill>
                <a:schemeClr val="accent1">
                  <a:lumMod val="75000"/>
                </a:schemeClr>
              </a:solidFill>
              <a:latin typeface="Proxima nova"/>
            </a:endParaRPr>
          </a:p>
        </p:txBody>
      </p:sp>
      <p:sp>
        <p:nvSpPr>
          <p:cNvPr id="9" name="Rectangle 8">
            <a:extLst>
              <a:ext uri="{FF2B5EF4-FFF2-40B4-BE49-F238E27FC236}">
                <a16:creationId xmlns:a16="http://schemas.microsoft.com/office/drawing/2014/main" id="{5A669E58-A81F-405F-B81D-DC7FDBC9B6CC}"/>
              </a:ext>
            </a:extLst>
          </p:cNvPr>
          <p:cNvSpPr/>
          <p:nvPr/>
        </p:nvSpPr>
        <p:spPr>
          <a:xfrm>
            <a:off x="4215923" y="3676462"/>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ntent Placeholder 4">
            <a:extLst>
              <a:ext uri="{FF2B5EF4-FFF2-40B4-BE49-F238E27FC236}">
                <a16:creationId xmlns:a16="http://schemas.microsoft.com/office/drawing/2014/main" id="{11F3DE20-8F4F-4BA1-B7AF-EA1748541A79}"/>
              </a:ext>
            </a:extLst>
          </p:cNvPr>
          <p:cNvSpPr txBox="1">
            <a:spLocks/>
          </p:cNvSpPr>
          <p:nvPr/>
        </p:nvSpPr>
        <p:spPr>
          <a:xfrm>
            <a:off x="7839493" y="1911044"/>
            <a:ext cx="3903216" cy="190612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altLang="zh-CN" sz="6000" dirty="0">
                <a:solidFill>
                  <a:srgbClr val="0070C0"/>
                </a:solidFill>
                <a:latin typeface="Proxima nova"/>
                <a:ea typeface="MS UI Gothic" panose="020B0600070205080204" pitchFamily="34" charset="-128"/>
              </a:rPr>
              <a:t>8 min/file</a:t>
            </a:r>
            <a:r>
              <a:rPr lang="en-US" altLang="zh-CN" sz="6000" baseline="60000" dirty="0">
                <a:solidFill>
                  <a:srgbClr val="0070C0"/>
                </a:solidFill>
                <a:latin typeface="Proxima nova"/>
                <a:ea typeface="MS UI Gothic" panose="020B0600070205080204" pitchFamily="34" charset="-128"/>
              </a:rPr>
              <a:t>*</a:t>
            </a:r>
          </a:p>
          <a:p>
            <a:pPr algn="ctr"/>
            <a:r>
              <a:rPr lang="en-US" altLang="zh-CN" sz="2200" dirty="0">
                <a:solidFill>
                  <a:schemeClr val="accent1">
                    <a:lumMod val="75000"/>
                  </a:schemeClr>
                </a:solidFill>
                <a:latin typeface="Proxima nova"/>
              </a:rPr>
              <a:t>Average processing time</a:t>
            </a:r>
          </a:p>
          <a:p>
            <a:pPr algn="ctr"/>
            <a:r>
              <a:rPr lang="en-US" altLang="zh-CN" sz="1400" dirty="0">
                <a:solidFill>
                  <a:schemeClr val="accent1">
                    <a:lumMod val="75000"/>
                  </a:schemeClr>
                </a:solidFill>
                <a:latin typeface="Proxima nova"/>
              </a:rPr>
              <a:t>Capable to be boosted up by supercomputers</a:t>
            </a:r>
            <a:endParaRPr lang="zh-CN" altLang="en-US" sz="1400" dirty="0">
              <a:solidFill>
                <a:schemeClr val="accent1">
                  <a:lumMod val="75000"/>
                </a:schemeClr>
              </a:solidFill>
              <a:latin typeface="Proxima nova"/>
            </a:endParaRPr>
          </a:p>
        </p:txBody>
      </p:sp>
      <p:sp>
        <p:nvSpPr>
          <p:cNvPr id="11" name="Rectangle 10">
            <a:extLst>
              <a:ext uri="{FF2B5EF4-FFF2-40B4-BE49-F238E27FC236}">
                <a16:creationId xmlns:a16="http://schemas.microsoft.com/office/drawing/2014/main" id="{919B3305-BCE2-45A8-8E68-27DD52CFF0AC}"/>
              </a:ext>
            </a:extLst>
          </p:cNvPr>
          <p:cNvSpPr/>
          <p:nvPr/>
        </p:nvSpPr>
        <p:spPr>
          <a:xfrm>
            <a:off x="8093245" y="3674605"/>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774E5C85-2D05-4FDB-8EAB-9BA5A2D3D6C1}"/>
              </a:ext>
            </a:extLst>
          </p:cNvPr>
          <p:cNvSpPr txBox="1"/>
          <p:nvPr/>
        </p:nvSpPr>
        <p:spPr>
          <a:xfrm>
            <a:off x="5550510" y="6478683"/>
            <a:ext cx="7349096" cy="369332"/>
          </a:xfrm>
          <a:prstGeom prst="rect">
            <a:avLst/>
          </a:prstGeom>
          <a:noFill/>
        </p:spPr>
        <p:txBody>
          <a:bodyPr wrap="square" rtlCol="0">
            <a:spAutoFit/>
          </a:bodyPr>
          <a:lstStyle/>
          <a:p>
            <a:r>
              <a:rPr lang="en-US" altLang="zh-CN" sz="900" dirty="0"/>
              <a:t>*Tested under default parameters as intensity cutoff = 3000, </a:t>
            </a:r>
            <a:r>
              <a:rPr lang="en-US" altLang="zh-CN" sz="900" dirty="0" err="1"/>
              <a:t>mz</a:t>
            </a:r>
            <a:r>
              <a:rPr lang="en-US" altLang="zh-CN" sz="900" dirty="0"/>
              <a:t> error = 10 ppm, alignment </a:t>
            </a:r>
            <a:r>
              <a:rPr lang="en-US" altLang="zh-CN" sz="900" dirty="0" err="1"/>
              <a:t>mz</a:t>
            </a:r>
            <a:r>
              <a:rPr lang="en-US" altLang="zh-CN" sz="900" dirty="0"/>
              <a:t> error = 10 ppm, rt error = 0.5 min, </a:t>
            </a:r>
            <a:r>
              <a:rPr lang="en-US" altLang="zh-CN" sz="900" dirty="0" err="1"/>
              <a:t>model_scoring</a:t>
            </a:r>
            <a:r>
              <a:rPr lang="en-US" altLang="zh-CN" sz="900" dirty="0"/>
              <a:t> was off,</a:t>
            </a:r>
            <a:r>
              <a:rPr lang="zh-CN" altLang="en-US" sz="900" dirty="0"/>
              <a:t> </a:t>
            </a:r>
            <a:r>
              <a:rPr lang="en-US" altLang="zh-CN" sz="900" dirty="0"/>
              <a:t>test</a:t>
            </a:r>
            <a:r>
              <a:rPr lang="zh-CN" altLang="en-US" sz="900" dirty="0"/>
              <a:t> </a:t>
            </a:r>
            <a:r>
              <a:rPr lang="en-US" altLang="zh-CN" sz="900" dirty="0"/>
              <a:t>were</a:t>
            </a:r>
            <a:r>
              <a:rPr lang="zh-CN" altLang="en-US" sz="900" dirty="0"/>
              <a:t> </a:t>
            </a:r>
            <a:r>
              <a:rPr lang="en-US" altLang="zh-CN" sz="900" dirty="0"/>
              <a:t>performed on personal laptop (</a:t>
            </a:r>
            <a:r>
              <a:rPr lang="pt-BR" altLang="zh-CN" sz="900" dirty="0"/>
              <a:t>Intel(R) Core(TM) i7-7700HQ CPU, 16GB RAM</a:t>
            </a:r>
            <a:r>
              <a:rPr lang="en-US" altLang="zh-CN" sz="900" dirty="0"/>
              <a:t>)</a:t>
            </a:r>
          </a:p>
        </p:txBody>
      </p:sp>
      <p:sp>
        <p:nvSpPr>
          <p:cNvPr id="13" name="Content Placeholder 4">
            <a:extLst>
              <a:ext uri="{FF2B5EF4-FFF2-40B4-BE49-F238E27FC236}">
                <a16:creationId xmlns:a16="http://schemas.microsoft.com/office/drawing/2014/main" id="{F38AA69C-68DD-485B-B627-FC3F0AD82507}"/>
              </a:ext>
            </a:extLst>
          </p:cNvPr>
          <p:cNvSpPr txBox="1">
            <a:spLocks/>
          </p:cNvSpPr>
          <p:nvPr/>
        </p:nvSpPr>
        <p:spPr>
          <a:xfrm>
            <a:off x="4033930" y="4147557"/>
            <a:ext cx="3623570" cy="180858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altLang="zh-CN" sz="6000" dirty="0">
                <a:solidFill>
                  <a:srgbClr val="0070C0"/>
                </a:solidFill>
                <a:latin typeface="Proxima nova"/>
                <a:ea typeface="MS UI Gothic" panose="020B0600070205080204" pitchFamily="34" charset="-128"/>
              </a:rPr>
              <a:t>4</a:t>
            </a:r>
            <a:r>
              <a:rPr lang="en-US" altLang="zh-CN" sz="6000" dirty="0">
                <a:solidFill>
                  <a:srgbClr val="0070C0"/>
                </a:solidFill>
                <a:latin typeface="Proxima nova"/>
              </a:rPr>
              <a:t> Tools </a:t>
            </a:r>
            <a:endParaRPr lang="en-US" altLang="zh-CN" sz="6000" dirty="0">
              <a:solidFill>
                <a:srgbClr val="0070C0"/>
              </a:solidFill>
              <a:latin typeface="Proxima nova"/>
              <a:ea typeface="MS UI Gothic" panose="020B0600070205080204" pitchFamily="34" charset="-128"/>
            </a:endParaRPr>
          </a:p>
          <a:p>
            <a:pPr algn="ctr"/>
            <a:r>
              <a:rPr lang="en-US" altLang="zh-CN" sz="2000" dirty="0">
                <a:solidFill>
                  <a:schemeClr val="accent1">
                    <a:lumMod val="75000"/>
                  </a:schemeClr>
                </a:solidFill>
                <a:latin typeface="Proxima nova"/>
              </a:rPr>
              <a:t>Powering Non-target analysis</a:t>
            </a:r>
          </a:p>
          <a:p>
            <a:pPr algn="ctr"/>
            <a:r>
              <a:rPr lang="en-US" altLang="zh-CN" sz="1600" dirty="0">
                <a:solidFill>
                  <a:schemeClr val="accent1">
                    <a:lumMod val="75000"/>
                  </a:schemeClr>
                </a:solidFill>
                <a:latin typeface="Proxima nova"/>
              </a:rPr>
              <a:t>Based on data science approaches</a:t>
            </a:r>
            <a:endParaRPr lang="zh-CN" altLang="en-US" sz="1600" dirty="0">
              <a:solidFill>
                <a:schemeClr val="accent1">
                  <a:lumMod val="75000"/>
                </a:schemeClr>
              </a:solidFill>
              <a:latin typeface="Proxima nova"/>
            </a:endParaRPr>
          </a:p>
        </p:txBody>
      </p:sp>
      <p:sp>
        <p:nvSpPr>
          <p:cNvPr id="14" name="Rectangle 13">
            <a:extLst>
              <a:ext uri="{FF2B5EF4-FFF2-40B4-BE49-F238E27FC236}">
                <a16:creationId xmlns:a16="http://schemas.microsoft.com/office/drawing/2014/main" id="{CFFC9211-9669-44B3-8FFC-725909D0C32E}"/>
              </a:ext>
            </a:extLst>
          </p:cNvPr>
          <p:cNvSpPr/>
          <p:nvPr/>
        </p:nvSpPr>
        <p:spPr>
          <a:xfrm>
            <a:off x="4215923" y="5910421"/>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ntent Placeholder 4">
            <a:extLst>
              <a:ext uri="{FF2B5EF4-FFF2-40B4-BE49-F238E27FC236}">
                <a16:creationId xmlns:a16="http://schemas.microsoft.com/office/drawing/2014/main" id="{5599486C-C37E-4EA4-A7C8-283159B5DD14}"/>
              </a:ext>
            </a:extLst>
          </p:cNvPr>
          <p:cNvSpPr txBox="1">
            <a:spLocks/>
          </p:cNvSpPr>
          <p:nvPr/>
        </p:nvSpPr>
        <p:spPr>
          <a:xfrm>
            <a:off x="130714" y="4147557"/>
            <a:ext cx="3903216" cy="190612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altLang="zh-CN" sz="6000" dirty="0">
                <a:solidFill>
                  <a:srgbClr val="0070C0"/>
                </a:solidFill>
                <a:latin typeface="Proxima nova"/>
                <a:ea typeface="MS UI Gothic" panose="020B0600070205080204" pitchFamily="34" charset="-128"/>
              </a:rPr>
              <a:t>30 Mb</a:t>
            </a:r>
            <a:endParaRPr lang="en-US" altLang="zh-CN" sz="6000" baseline="60000" dirty="0">
              <a:solidFill>
                <a:srgbClr val="0070C0"/>
              </a:solidFill>
              <a:latin typeface="Proxima nova"/>
              <a:ea typeface="MS UI Gothic" panose="020B0600070205080204" pitchFamily="34" charset="-128"/>
            </a:endParaRPr>
          </a:p>
          <a:p>
            <a:pPr algn="ctr"/>
            <a:r>
              <a:rPr lang="en-US" altLang="zh-CN" sz="2200" dirty="0">
                <a:solidFill>
                  <a:schemeClr val="accent1">
                    <a:lumMod val="75000"/>
                  </a:schemeClr>
                </a:solidFill>
                <a:latin typeface="Proxima nova"/>
              </a:rPr>
              <a:t>Package size</a:t>
            </a:r>
          </a:p>
          <a:p>
            <a:pPr algn="ctr"/>
            <a:r>
              <a:rPr lang="en-US" altLang="zh-CN" sz="1400" dirty="0">
                <a:solidFill>
                  <a:schemeClr val="accent1">
                    <a:lumMod val="75000"/>
                  </a:schemeClr>
                </a:solidFill>
                <a:latin typeface="Proxima nova"/>
              </a:rPr>
              <a:t>Light for the installation and use</a:t>
            </a:r>
            <a:endParaRPr lang="zh-CN" altLang="en-US" sz="1400" dirty="0">
              <a:solidFill>
                <a:schemeClr val="accent1">
                  <a:lumMod val="75000"/>
                </a:schemeClr>
              </a:solidFill>
              <a:latin typeface="Proxima nova"/>
            </a:endParaRPr>
          </a:p>
        </p:txBody>
      </p:sp>
      <p:sp>
        <p:nvSpPr>
          <p:cNvPr id="16" name="Rectangle 15">
            <a:extLst>
              <a:ext uri="{FF2B5EF4-FFF2-40B4-BE49-F238E27FC236}">
                <a16:creationId xmlns:a16="http://schemas.microsoft.com/office/drawing/2014/main" id="{222524FE-DAF1-4BEF-B0D1-ABCC7DC83E3F}"/>
              </a:ext>
            </a:extLst>
          </p:cNvPr>
          <p:cNvSpPr/>
          <p:nvPr/>
        </p:nvSpPr>
        <p:spPr>
          <a:xfrm>
            <a:off x="384466" y="5911118"/>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ntent Placeholder 4">
            <a:extLst>
              <a:ext uri="{FF2B5EF4-FFF2-40B4-BE49-F238E27FC236}">
                <a16:creationId xmlns:a16="http://schemas.microsoft.com/office/drawing/2014/main" id="{67F3E7A3-DB39-43FA-9AAD-EF0F61A18441}"/>
              </a:ext>
            </a:extLst>
          </p:cNvPr>
          <p:cNvSpPr txBox="1">
            <a:spLocks/>
          </p:cNvSpPr>
          <p:nvPr/>
        </p:nvSpPr>
        <p:spPr>
          <a:xfrm>
            <a:off x="7449613" y="4152039"/>
            <a:ext cx="4518733" cy="1906124"/>
          </a:xfrm>
          <a:prstGeom prst="rect">
            <a:avLst/>
          </a:prstGeom>
        </p:spPr>
        <p:txBody>
          <a:bodyPr vert="horz" lIns="91440" tIns="45720" rIns="91440" bIns="45720" rtlCol="0">
            <a:normAutofit fontScale="925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altLang="zh-CN" sz="6000" dirty="0">
                <a:solidFill>
                  <a:srgbClr val="0070C0"/>
                </a:solidFill>
                <a:latin typeface="Proxima nova"/>
                <a:ea typeface="MS UI Gothic" panose="020B0600070205080204" pitchFamily="34" charset="-128"/>
              </a:rPr>
              <a:t>Open Source</a:t>
            </a:r>
            <a:endParaRPr lang="en-US" altLang="zh-CN" sz="6000" baseline="60000" dirty="0">
              <a:solidFill>
                <a:srgbClr val="0070C0"/>
              </a:solidFill>
              <a:latin typeface="Proxima nova"/>
              <a:ea typeface="MS UI Gothic" panose="020B0600070205080204" pitchFamily="34" charset="-128"/>
            </a:endParaRPr>
          </a:p>
          <a:p>
            <a:pPr algn="ctr"/>
            <a:r>
              <a:rPr lang="en-US" altLang="zh-CN" sz="2200" dirty="0">
                <a:solidFill>
                  <a:schemeClr val="accent1">
                    <a:lumMod val="75000"/>
                  </a:schemeClr>
                </a:solidFill>
                <a:latin typeface="Proxima nova"/>
              </a:rPr>
              <a:t>Of the entire package</a:t>
            </a:r>
          </a:p>
          <a:p>
            <a:pPr algn="ctr"/>
            <a:r>
              <a:rPr lang="en-US" altLang="zh-CN" sz="1400" dirty="0">
                <a:solidFill>
                  <a:schemeClr val="accent1">
                    <a:lumMod val="75000"/>
                  </a:schemeClr>
                </a:solidFill>
                <a:latin typeface="Proxima nova"/>
              </a:rPr>
              <a:t>Keep updating, anyone can be involved</a:t>
            </a:r>
            <a:endParaRPr lang="zh-CN" altLang="en-US" sz="1400" dirty="0">
              <a:solidFill>
                <a:schemeClr val="accent1">
                  <a:lumMod val="75000"/>
                </a:schemeClr>
              </a:solidFill>
              <a:latin typeface="Proxima nova"/>
            </a:endParaRPr>
          </a:p>
        </p:txBody>
      </p:sp>
      <p:sp>
        <p:nvSpPr>
          <p:cNvPr id="18" name="Rectangle 17">
            <a:extLst>
              <a:ext uri="{FF2B5EF4-FFF2-40B4-BE49-F238E27FC236}">
                <a16:creationId xmlns:a16="http://schemas.microsoft.com/office/drawing/2014/main" id="{E0B4D878-D740-4DC5-9BF3-58CDDAF7D220}"/>
              </a:ext>
            </a:extLst>
          </p:cNvPr>
          <p:cNvSpPr/>
          <p:nvPr/>
        </p:nvSpPr>
        <p:spPr>
          <a:xfrm>
            <a:off x="8093245" y="5910421"/>
            <a:ext cx="3259584" cy="45719"/>
          </a:xfrm>
          <a:prstGeom prst="rect">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ctangle 19">
            <a:extLst>
              <a:ext uri="{FF2B5EF4-FFF2-40B4-BE49-F238E27FC236}">
                <a16:creationId xmlns:a16="http://schemas.microsoft.com/office/drawing/2014/main" id="{663ADF42-49EE-4DDA-AE25-C4AB8550B960}"/>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itle 1">
            <a:extLst>
              <a:ext uri="{FF2B5EF4-FFF2-40B4-BE49-F238E27FC236}">
                <a16:creationId xmlns:a16="http://schemas.microsoft.com/office/drawing/2014/main" id="{B29A2CF5-8017-4222-89D8-5E3B450A95B6}"/>
              </a:ext>
            </a:extLst>
          </p:cNvPr>
          <p:cNvSpPr txBox="1">
            <a:spLocks/>
          </p:cNvSpPr>
          <p:nvPr/>
        </p:nvSpPr>
        <p:spPr>
          <a:xfrm>
            <a:off x="133247" y="-467293"/>
            <a:ext cx="10772775" cy="1658198"/>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altLang="zh-CN" sz="3600" dirty="0">
                <a:latin typeface="Proxima nova"/>
              </a:rPr>
              <a:t>Benchmarks</a:t>
            </a:r>
            <a:endParaRPr lang="zh-CN" altLang="en-US" sz="3600" dirty="0">
              <a:latin typeface="Proxima nova"/>
            </a:endParaRPr>
          </a:p>
        </p:txBody>
      </p:sp>
      <p:sp>
        <p:nvSpPr>
          <p:cNvPr id="8" name="Slide Number Placeholder 7">
            <a:extLst>
              <a:ext uri="{FF2B5EF4-FFF2-40B4-BE49-F238E27FC236}">
                <a16:creationId xmlns:a16="http://schemas.microsoft.com/office/drawing/2014/main" id="{DFF0A436-E325-4A29-9D6B-97A8E82AF3EB}"/>
              </a:ext>
            </a:extLst>
          </p:cNvPr>
          <p:cNvSpPr>
            <a:spLocks noGrp="1"/>
          </p:cNvSpPr>
          <p:nvPr>
            <p:ph type="sldNum" sz="quarter" idx="12"/>
          </p:nvPr>
        </p:nvSpPr>
        <p:spPr>
          <a:xfrm>
            <a:off x="-15182" y="6323215"/>
            <a:ext cx="731600" cy="524800"/>
          </a:xfrm>
        </p:spPr>
        <p:txBody>
          <a:bodyPr/>
          <a:lstStyle/>
          <a:p>
            <a:fld id="{E126DD6A-2234-4F2C-9973-1EB23FFF7494}" type="slidenum">
              <a:rPr lang="zh-CN" altLang="en-US" smtClean="0"/>
              <a:t>18</a:t>
            </a:fld>
            <a:endParaRPr lang="zh-CN" altLang="en-US" dirty="0"/>
          </a:p>
        </p:txBody>
      </p:sp>
    </p:spTree>
    <p:extLst>
      <p:ext uri="{BB962C8B-B14F-4D97-AF65-F5344CB8AC3E}">
        <p14:creationId xmlns:p14="http://schemas.microsoft.com/office/powerpoint/2010/main" val="878207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0"/>
          <p:cNvSpPr txBox="1">
            <a:spLocks noGrp="1"/>
          </p:cNvSpPr>
          <p:nvPr>
            <p:ph type="title"/>
          </p:nvPr>
        </p:nvSpPr>
        <p:spPr>
          <a:xfrm>
            <a:off x="38085" y="127000"/>
            <a:ext cx="10095600" cy="936800"/>
          </a:xfrm>
          <a:prstGeom prst="rect">
            <a:avLst/>
          </a:prstGeom>
        </p:spPr>
        <p:txBody>
          <a:bodyPr spcFirstLastPara="1" wrap="square" lIns="121900" tIns="121900" rIns="121900" bIns="121900" anchor="b" anchorCtr="0">
            <a:noAutofit/>
          </a:bodyPr>
          <a:lstStyle/>
          <a:p>
            <a:r>
              <a:rPr lang="en" sz="4000" dirty="0">
                <a:latin typeface="Proxima nova"/>
              </a:rPr>
              <a:t>Development Roadmap</a:t>
            </a:r>
            <a:endParaRPr sz="4000" dirty="0">
              <a:latin typeface="Proxima nova"/>
            </a:endParaRPr>
          </a:p>
        </p:txBody>
      </p:sp>
      <p:sp>
        <p:nvSpPr>
          <p:cNvPr id="451" name="Google Shape;451;p40"/>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19</a:t>
            </a:fld>
            <a:endParaRPr/>
          </a:p>
        </p:txBody>
      </p:sp>
      <p:sp>
        <p:nvSpPr>
          <p:cNvPr id="452" name="Google Shape;452;p40"/>
          <p:cNvSpPr/>
          <p:nvPr/>
        </p:nvSpPr>
        <p:spPr>
          <a:xfrm>
            <a:off x="0" y="31613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53" name="Google Shape;453;p40"/>
          <p:cNvSpPr/>
          <p:nvPr/>
        </p:nvSpPr>
        <p:spPr>
          <a:xfrm>
            <a:off x="0" y="31613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121900" tIns="60933" rIns="121900" bIns="60933" anchor="ctr" anchorCtr="0">
            <a:noAutofit/>
          </a:bodyPr>
          <a:lstStyle/>
          <a:p>
            <a:endParaRPr sz="2400">
              <a:solidFill>
                <a:schemeClr val="lt1"/>
              </a:solidFill>
              <a:latin typeface="Calibri"/>
              <a:ea typeface="Calibri"/>
              <a:cs typeface="Calibri"/>
              <a:sym typeface="Calibri"/>
            </a:endParaRPr>
          </a:p>
        </p:txBody>
      </p:sp>
      <p:grpSp>
        <p:nvGrpSpPr>
          <p:cNvPr id="454" name="Google Shape;454;p40"/>
          <p:cNvGrpSpPr/>
          <p:nvPr/>
        </p:nvGrpSpPr>
        <p:grpSpPr>
          <a:xfrm>
            <a:off x="2381785" y="2271201"/>
            <a:ext cx="631200" cy="631200"/>
            <a:chOff x="1786339" y="1703401"/>
            <a:chExt cx="473400" cy="473400"/>
          </a:xfrm>
        </p:grpSpPr>
        <p:sp>
          <p:nvSpPr>
            <p:cNvPr id="455" name="Google Shape;45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endParaRPr sz="3200" b="1"/>
            </a:p>
          </p:txBody>
        </p:sp>
        <p:sp>
          <p:nvSpPr>
            <p:cNvPr id="456" name="Google Shape;45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a:solidFill>
                    <a:schemeClr val="dk2"/>
                  </a:solidFill>
                  <a:latin typeface="Source Sans Pro"/>
                  <a:ea typeface="Source Sans Pro"/>
                  <a:cs typeface="Source Sans Pro"/>
                  <a:sym typeface="Source Sans Pro"/>
                </a:rPr>
                <a:t>1</a:t>
              </a:r>
              <a:endParaRPr sz="1100" b="1">
                <a:solidFill>
                  <a:schemeClr val="dk2"/>
                </a:solidFill>
                <a:latin typeface="Source Sans Pro"/>
                <a:ea typeface="Source Sans Pro"/>
                <a:cs typeface="Source Sans Pro"/>
                <a:sym typeface="Source Sans Pro"/>
              </a:endParaRPr>
            </a:p>
          </p:txBody>
        </p:sp>
      </p:grpSp>
      <p:grpSp>
        <p:nvGrpSpPr>
          <p:cNvPr id="457" name="Google Shape;457;p40"/>
          <p:cNvGrpSpPr/>
          <p:nvPr/>
        </p:nvGrpSpPr>
        <p:grpSpPr>
          <a:xfrm>
            <a:off x="5085885" y="2271201"/>
            <a:ext cx="631200" cy="631200"/>
            <a:chOff x="3814414" y="1703401"/>
            <a:chExt cx="473400" cy="473400"/>
          </a:xfrm>
        </p:grpSpPr>
        <p:sp>
          <p:nvSpPr>
            <p:cNvPr id="458" name="Google Shape;45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121900" tIns="121900" rIns="121900" bIns="121900" anchor="ctr" anchorCtr="0">
              <a:noAutofit/>
            </a:bodyPr>
            <a:lstStyle/>
            <a:p>
              <a:endParaRPr sz="3200" b="1"/>
            </a:p>
          </p:txBody>
        </p:sp>
        <p:sp>
          <p:nvSpPr>
            <p:cNvPr id="459" name="Google Shape;45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a:solidFill>
                    <a:schemeClr val="dk2"/>
                  </a:solidFill>
                  <a:latin typeface="Source Sans Pro"/>
                  <a:ea typeface="Source Sans Pro"/>
                  <a:cs typeface="Source Sans Pro"/>
                  <a:sym typeface="Source Sans Pro"/>
                </a:rPr>
                <a:t>3</a:t>
              </a:r>
              <a:endParaRPr sz="1100" b="1">
                <a:solidFill>
                  <a:schemeClr val="dk2"/>
                </a:solidFill>
                <a:latin typeface="Source Sans Pro"/>
                <a:ea typeface="Source Sans Pro"/>
                <a:cs typeface="Source Sans Pro"/>
                <a:sym typeface="Source Sans Pro"/>
              </a:endParaRPr>
            </a:p>
          </p:txBody>
        </p:sp>
      </p:grpSp>
      <p:grpSp>
        <p:nvGrpSpPr>
          <p:cNvPr id="460" name="Google Shape;460;p40"/>
          <p:cNvGrpSpPr/>
          <p:nvPr/>
        </p:nvGrpSpPr>
        <p:grpSpPr>
          <a:xfrm>
            <a:off x="7789985" y="2271201"/>
            <a:ext cx="631200" cy="631200"/>
            <a:chOff x="5842489" y="1703401"/>
            <a:chExt cx="473400" cy="473400"/>
          </a:xfrm>
        </p:grpSpPr>
        <p:sp>
          <p:nvSpPr>
            <p:cNvPr id="461" name="Google Shape;46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endParaRPr sz="3200" b="1"/>
            </a:p>
          </p:txBody>
        </p:sp>
        <p:sp>
          <p:nvSpPr>
            <p:cNvPr id="462" name="Google Shape;46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a:solidFill>
                    <a:schemeClr val="dk2"/>
                  </a:solidFill>
                  <a:latin typeface="Source Sans Pro"/>
                  <a:ea typeface="Source Sans Pro"/>
                  <a:cs typeface="Source Sans Pro"/>
                  <a:sym typeface="Source Sans Pro"/>
                </a:rPr>
                <a:t>5</a:t>
              </a:r>
              <a:endParaRPr sz="1100" b="1">
                <a:solidFill>
                  <a:schemeClr val="dk2"/>
                </a:solidFill>
                <a:latin typeface="Source Sans Pro"/>
                <a:ea typeface="Source Sans Pro"/>
                <a:cs typeface="Source Sans Pro"/>
                <a:sym typeface="Source Sans Pro"/>
              </a:endParaRPr>
            </a:p>
          </p:txBody>
        </p:sp>
      </p:grpSp>
      <p:grpSp>
        <p:nvGrpSpPr>
          <p:cNvPr id="463" name="Google Shape;463;p40"/>
          <p:cNvGrpSpPr/>
          <p:nvPr/>
        </p:nvGrpSpPr>
        <p:grpSpPr>
          <a:xfrm>
            <a:off x="9174419" y="4768400"/>
            <a:ext cx="631200" cy="631200"/>
            <a:chOff x="6880814" y="3576300"/>
            <a:chExt cx="473400" cy="473400"/>
          </a:xfrm>
        </p:grpSpPr>
        <p:sp>
          <p:nvSpPr>
            <p:cNvPr id="464" name="Google Shape;46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121900" tIns="121900" rIns="121900" bIns="121900" anchor="ctr" anchorCtr="0">
              <a:noAutofit/>
            </a:bodyPr>
            <a:lstStyle/>
            <a:p>
              <a:endParaRPr sz="3200" b="1"/>
            </a:p>
          </p:txBody>
        </p:sp>
        <p:sp>
          <p:nvSpPr>
            <p:cNvPr id="465" name="Google Shape;46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dirty="0">
                  <a:solidFill>
                    <a:schemeClr val="dk2"/>
                  </a:solidFill>
                  <a:latin typeface="Source Sans Pro"/>
                  <a:ea typeface="Source Sans Pro"/>
                  <a:cs typeface="Source Sans Pro"/>
                  <a:sym typeface="Source Sans Pro"/>
                </a:rPr>
                <a:t>6</a:t>
              </a:r>
              <a:endParaRPr sz="1100" b="1" dirty="0">
                <a:solidFill>
                  <a:schemeClr val="dk2"/>
                </a:solidFill>
                <a:latin typeface="Source Sans Pro"/>
                <a:ea typeface="Source Sans Pro"/>
                <a:cs typeface="Source Sans Pro"/>
                <a:sym typeface="Source Sans Pro"/>
              </a:endParaRPr>
            </a:p>
          </p:txBody>
        </p:sp>
      </p:grpSp>
      <p:grpSp>
        <p:nvGrpSpPr>
          <p:cNvPr id="466" name="Google Shape;466;p40"/>
          <p:cNvGrpSpPr/>
          <p:nvPr/>
        </p:nvGrpSpPr>
        <p:grpSpPr>
          <a:xfrm>
            <a:off x="6470319" y="4768400"/>
            <a:ext cx="631200" cy="631200"/>
            <a:chOff x="4852739" y="3576300"/>
            <a:chExt cx="473400" cy="473400"/>
          </a:xfrm>
        </p:grpSpPr>
        <p:sp>
          <p:nvSpPr>
            <p:cNvPr id="467" name="Google Shape;46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121900" tIns="121900" rIns="121900" bIns="121900" anchor="ctr" anchorCtr="0">
              <a:noAutofit/>
            </a:bodyPr>
            <a:lstStyle/>
            <a:p>
              <a:endParaRPr sz="3200" b="1"/>
            </a:p>
          </p:txBody>
        </p:sp>
        <p:sp>
          <p:nvSpPr>
            <p:cNvPr id="468" name="Google Shape;46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a:solidFill>
                    <a:schemeClr val="dk2"/>
                  </a:solidFill>
                  <a:latin typeface="Source Sans Pro"/>
                  <a:ea typeface="Source Sans Pro"/>
                  <a:cs typeface="Source Sans Pro"/>
                  <a:sym typeface="Source Sans Pro"/>
                </a:rPr>
                <a:t>4</a:t>
              </a:r>
              <a:endParaRPr sz="1100" b="1">
                <a:solidFill>
                  <a:schemeClr val="dk2"/>
                </a:solidFill>
                <a:latin typeface="Source Sans Pro"/>
                <a:ea typeface="Source Sans Pro"/>
                <a:cs typeface="Source Sans Pro"/>
                <a:sym typeface="Source Sans Pro"/>
              </a:endParaRPr>
            </a:p>
          </p:txBody>
        </p:sp>
      </p:grpSp>
      <p:grpSp>
        <p:nvGrpSpPr>
          <p:cNvPr id="469" name="Google Shape;469;p40"/>
          <p:cNvGrpSpPr/>
          <p:nvPr/>
        </p:nvGrpSpPr>
        <p:grpSpPr>
          <a:xfrm>
            <a:off x="3766219" y="4768400"/>
            <a:ext cx="631200" cy="631200"/>
            <a:chOff x="2824664" y="3576300"/>
            <a:chExt cx="473400" cy="473400"/>
          </a:xfrm>
        </p:grpSpPr>
        <p:sp>
          <p:nvSpPr>
            <p:cNvPr id="470" name="Google Shape;47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121900" tIns="121900" rIns="121900" bIns="121900" anchor="ctr" anchorCtr="0">
              <a:noAutofit/>
            </a:bodyPr>
            <a:lstStyle/>
            <a:p>
              <a:endParaRPr sz="3200" b="1"/>
            </a:p>
          </p:txBody>
        </p:sp>
        <p:sp>
          <p:nvSpPr>
            <p:cNvPr id="471" name="Google Shape;47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1100" b="1">
                  <a:solidFill>
                    <a:schemeClr val="dk2"/>
                  </a:solidFill>
                  <a:latin typeface="Source Sans Pro"/>
                  <a:ea typeface="Source Sans Pro"/>
                  <a:cs typeface="Source Sans Pro"/>
                  <a:sym typeface="Source Sans Pro"/>
                </a:rPr>
                <a:t>2</a:t>
              </a:r>
              <a:endParaRPr sz="1100" b="1">
                <a:solidFill>
                  <a:schemeClr val="dk2"/>
                </a:solidFill>
                <a:latin typeface="Source Sans Pro"/>
                <a:ea typeface="Source Sans Pro"/>
                <a:cs typeface="Source Sans Pro"/>
                <a:sym typeface="Source Sans Pro"/>
              </a:endParaRPr>
            </a:p>
          </p:txBody>
        </p:sp>
      </p:grpSp>
      <p:sp>
        <p:nvSpPr>
          <p:cNvPr id="472" name="Google Shape;472;p40"/>
          <p:cNvSpPr txBox="1"/>
          <p:nvPr/>
        </p:nvSpPr>
        <p:spPr>
          <a:xfrm>
            <a:off x="3118608" y="5103160"/>
            <a:ext cx="1926419" cy="890170"/>
          </a:xfrm>
          <a:prstGeom prst="rect">
            <a:avLst/>
          </a:prstGeom>
          <a:noFill/>
          <a:ln>
            <a:noFill/>
          </a:ln>
        </p:spPr>
        <p:txBody>
          <a:bodyPr spcFirstLastPara="1" wrap="square" lIns="0" tIns="0" rIns="0" bIns="0" anchor="b" anchorCtr="0">
            <a:noAutofit/>
          </a:bodyPr>
          <a:lstStyle/>
          <a:p>
            <a:pPr lvl="0" algn="ctr">
              <a:lnSpc>
                <a:spcPct val="100000"/>
              </a:lnSpc>
              <a:defRPr cap="all"/>
            </a:pPr>
            <a:r>
              <a:rPr lang="en-US" altLang="zh-CN" sz="2000" b="1" dirty="0">
                <a:solidFill>
                  <a:schemeClr val="accent1">
                    <a:lumMod val="75000"/>
                  </a:schemeClr>
                </a:solidFill>
                <a:latin typeface="Proxima nova"/>
              </a:rPr>
              <a:t>Annotation tool</a:t>
            </a:r>
          </a:p>
        </p:txBody>
      </p:sp>
      <p:sp>
        <p:nvSpPr>
          <p:cNvPr id="473" name="Google Shape;473;p40"/>
          <p:cNvSpPr txBox="1"/>
          <p:nvPr/>
        </p:nvSpPr>
        <p:spPr>
          <a:xfrm>
            <a:off x="1538926" y="1560001"/>
            <a:ext cx="2316915" cy="711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algn="ctr">
              <a:defRPr b="1" cap="all">
                <a:solidFill>
                  <a:schemeClr val="accent1">
                    <a:lumMod val="75000"/>
                  </a:schemeClr>
                </a:solidFill>
                <a:latin typeface="Proxima nova"/>
              </a:defRPr>
            </a:lvl1pPr>
          </a:lstStyle>
          <a:p>
            <a:r>
              <a:rPr lang="en-US" altLang="zh-CN" sz="2000" dirty="0"/>
              <a:t>Testing</a:t>
            </a:r>
          </a:p>
        </p:txBody>
      </p:sp>
      <p:sp>
        <p:nvSpPr>
          <p:cNvPr id="474" name="Google Shape;474;p40"/>
          <p:cNvSpPr txBox="1"/>
          <p:nvPr/>
        </p:nvSpPr>
        <p:spPr>
          <a:xfrm>
            <a:off x="7101518" y="1510083"/>
            <a:ext cx="2152606" cy="711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algn="ctr">
              <a:defRPr b="1" cap="all">
                <a:solidFill>
                  <a:schemeClr val="accent1">
                    <a:lumMod val="75000"/>
                  </a:schemeClr>
                </a:solidFill>
                <a:latin typeface="Proxima nova"/>
              </a:defRPr>
            </a:lvl1pPr>
          </a:lstStyle>
          <a:p>
            <a:r>
              <a:rPr lang="en-US" altLang="zh-CN" sz="2000" dirty="0"/>
              <a:t>Dynamically update</a:t>
            </a:r>
          </a:p>
        </p:txBody>
      </p:sp>
      <p:sp>
        <p:nvSpPr>
          <p:cNvPr id="475" name="Google Shape;475;p40"/>
          <p:cNvSpPr txBox="1"/>
          <p:nvPr/>
        </p:nvSpPr>
        <p:spPr>
          <a:xfrm>
            <a:off x="4268158" y="1648289"/>
            <a:ext cx="2266652" cy="7112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cap="all"/>
            </a:pPr>
            <a:r>
              <a:rPr kumimoji="0" lang="en-US" altLang="zh-CN" sz="2000" b="1" i="0" u="none" strike="noStrike" kern="0" cap="all" spc="0" normalizeH="0" baseline="0" noProof="0" dirty="0">
                <a:ln>
                  <a:noFill/>
                </a:ln>
                <a:solidFill>
                  <a:srgbClr val="0091EA">
                    <a:lumMod val="75000"/>
                  </a:srgbClr>
                </a:solidFill>
                <a:effectLst/>
                <a:uLnTx/>
                <a:uFillTx/>
                <a:latin typeface="Proxima nova"/>
                <a:cs typeface="Arial"/>
                <a:sym typeface="Arial"/>
              </a:rPr>
              <a:t>Source identification</a:t>
            </a:r>
          </a:p>
        </p:txBody>
      </p:sp>
      <p:sp>
        <p:nvSpPr>
          <p:cNvPr id="476" name="Google Shape;476;p40"/>
          <p:cNvSpPr txBox="1"/>
          <p:nvPr/>
        </p:nvSpPr>
        <p:spPr>
          <a:xfrm>
            <a:off x="5873896" y="5497735"/>
            <a:ext cx="1715200" cy="49559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algn="ctr">
              <a:defRPr b="1" cap="all">
                <a:solidFill>
                  <a:schemeClr val="accent1">
                    <a:lumMod val="75000"/>
                  </a:schemeClr>
                </a:solidFill>
                <a:latin typeface="Proxima nova"/>
              </a:defRPr>
            </a:lvl1pPr>
          </a:lstStyle>
          <a:p>
            <a:r>
              <a:rPr lang="en-US" altLang="zh-CN" sz="2000" dirty="0"/>
              <a:t>GUI/web tool</a:t>
            </a:r>
          </a:p>
        </p:txBody>
      </p:sp>
      <p:sp>
        <p:nvSpPr>
          <p:cNvPr id="477" name="Google Shape;477;p40"/>
          <p:cNvSpPr txBox="1"/>
          <p:nvPr/>
        </p:nvSpPr>
        <p:spPr>
          <a:xfrm>
            <a:off x="8540832" y="5442965"/>
            <a:ext cx="1898371" cy="26387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algn="ctr">
              <a:defRPr b="1" cap="all">
                <a:solidFill>
                  <a:schemeClr val="accent1">
                    <a:lumMod val="75000"/>
                  </a:schemeClr>
                </a:solidFill>
                <a:latin typeface="Proxima nova"/>
              </a:defRPr>
            </a:lvl1pPr>
          </a:lstStyle>
          <a:p>
            <a:r>
              <a:rPr lang="en" sz="2000" dirty="0">
                <a:sym typeface="Source Sans Pro"/>
              </a:rPr>
              <a:t>Even more…</a:t>
            </a:r>
            <a:endParaRPr sz="2000" dirty="0">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7444-9C4F-4B4C-A80A-E35C17D55A84}"/>
              </a:ext>
            </a:extLst>
          </p:cNvPr>
          <p:cNvSpPr>
            <a:spLocks noGrp="1"/>
          </p:cNvSpPr>
          <p:nvPr>
            <p:ph type="title"/>
          </p:nvPr>
        </p:nvSpPr>
        <p:spPr>
          <a:xfrm>
            <a:off x="133247" y="-684530"/>
            <a:ext cx="10772775" cy="1658198"/>
          </a:xfrm>
        </p:spPr>
        <p:txBody>
          <a:bodyPr>
            <a:normAutofit/>
          </a:bodyPr>
          <a:lstStyle/>
          <a:p>
            <a:r>
              <a:rPr lang="en-US" altLang="zh-CN" sz="3600" dirty="0">
                <a:latin typeface="Proxima nova"/>
              </a:rPr>
              <a:t>Introduction</a:t>
            </a:r>
            <a:endParaRPr lang="zh-CN" altLang="en-US" sz="3600" dirty="0">
              <a:latin typeface="Proxima nova"/>
            </a:endParaRPr>
          </a:p>
        </p:txBody>
      </p:sp>
      <p:graphicFrame>
        <p:nvGraphicFramePr>
          <p:cNvPr id="4" name="Content Placeholder 2">
            <a:extLst>
              <a:ext uri="{FF2B5EF4-FFF2-40B4-BE49-F238E27FC236}">
                <a16:creationId xmlns:a16="http://schemas.microsoft.com/office/drawing/2014/main" id="{A4027849-7BEA-43CC-B358-9B60B78EC099}"/>
              </a:ext>
            </a:extLst>
          </p:cNvPr>
          <p:cNvGraphicFramePr>
            <a:graphicFrameLocks noGrp="1"/>
          </p:cNvGraphicFramePr>
          <p:nvPr>
            <p:ph idx="1"/>
            <p:extLst>
              <p:ext uri="{D42A27DB-BD31-4B8C-83A1-F6EECF244321}">
                <p14:modId xmlns:p14="http://schemas.microsoft.com/office/powerpoint/2010/main" val="377664277"/>
              </p:ext>
            </p:extLst>
          </p:nvPr>
        </p:nvGraphicFramePr>
        <p:xfrm>
          <a:off x="152498" y="1045201"/>
          <a:ext cx="11894636" cy="4358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D0E60248-6EDE-4BBB-A4C8-DA0B342496F9}"/>
              </a:ext>
            </a:extLst>
          </p:cNvPr>
          <p:cNvSpPr/>
          <p:nvPr/>
        </p:nvSpPr>
        <p:spPr>
          <a:xfrm>
            <a:off x="0" y="1186265"/>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Slide Number Placeholder 2">
            <a:extLst>
              <a:ext uri="{FF2B5EF4-FFF2-40B4-BE49-F238E27FC236}">
                <a16:creationId xmlns:a16="http://schemas.microsoft.com/office/drawing/2014/main" id="{B7D9EDE9-8CFB-4A9B-B609-A836FB218B04}"/>
              </a:ext>
            </a:extLst>
          </p:cNvPr>
          <p:cNvSpPr>
            <a:spLocks noGrp="1"/>
          </p:cNvSpPr>
          <p:nvPr>
            <p:ph type="sldNum" sz="quarter" idx="12"/>
          </p:nvPr>
        </p:nvSpPr>
        <p:spPr/>
        <p:txBody>
          <a:bodyPr/>
          <a:lstStyle/>
          <a:p>
            <a:fld id="{E126DD6A-2234-4F2C-9973-1EB23FFF7494}" type="slidenum">
              <a:rPr lang="zh-CN" altLang="en-US" smtClean="0"/>
              <a:t>2</a:t>
            </a:fld>
            <a:endParaRPr lang="zh-CN" altLang="en-US"/>
          </a:p>
        </p:txBody>
      </p:sp>
      <p:sp>
        <p:nvSpPr>
          <p:cNvPr id="7" name="TextBox 6">
            <a:extLst>
              <a:ext uri="{FF2B5EF4-FFF2-40B4-BE49-F238E27FC236}">
                <a16:creationId xmlns:a16="http://schemas.microsoft.com/office/drawing/2014/main" id="{231B88DE-8BA7-4EDF-B4D0-1FD297BC04C1}"/>
              </a:ext>
            </a:extLst>
          </p:cNvPr>
          <p:cNvSpPr txBox="1"/>
          <p:nvPr/>
        </p:nvSpPr>
        <p:spPr>
          <a:xfrm>
            <a:off x="-786104" y="6582540"/>
            <a:ext cx="6097554" cy="275460"/>
          </a:xfrm>
          <a:prstGeom prst="rect">
            <a:avLst/>
          </a:prstGeom>
          <a:noFill/>
        </p:spPr>
        <p:txBody>
          <a:bodyPr wrap="square">
            <a:spAutoFit/>
          </a:bodyPr>
          <a:lstStyle/>
          <a:p>
            <a:pPr marL="742950" indent="-285750">
              <a:lnSpc>
                <a:spcPct val="85000"/>
              </a:lnSpc>
              <a:spcAft>
                <a:spcPts val="600"/>
              </a:spcAft>
              <a:buFont typeface="Arial" pitchFamily="34" charset="0"/>
              <a:buChar char=" "/>
            </a:pPr>
            <a:r>
              <a:rPr lang="en-US" altLang="zh-CN" sz="1400" dirty="0">
                <a:solidFill>
                  <a:schemeClr val="tx2">
                    <a:lumMod val="50000"/>
                  </a:schemeClr>
                </a:solidFill>
                <a:latin typeface="Proxima nova"/>
              </a:rPr>
              <a:t>https://github.com/XiminHu/mass-suite</a:t>
            </a:r>
          </a:p>
        </p:txBody>
      </p:sp>
    </p:spTree>
    <p:extLst>
      <p:ext uri="{BB962C8B-B14F-4D97-AF65-F5344CB8AC3E}">
        <p14:creationId xmlns:p14="http://schemas.microsoft.com/office/powerpoint/2010/main" val="4216842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1230-252D-4F7D-8713-12DAC1335C31}"/>
              </a:ext>
            </a:extLst>
          </p:cNvPr>
          <p:cNvSpPr>
            <a:spLocks noGrp="1"/>
          </p:cNvSpPr>
          <p:nvPr>
            <p:ph type="title"/>
          </p:nvPr>
        </p:nvSpPr>
        <p:spPr>
          <a:xfrm>
            <a:off x="706298" y="639763"/>
            <a:ext cx="4069887" cy="5492750"/>
          </a:xfrm>
        </p:spPr>
        <p:txBody>
          <a:bodyPr vert="horz" lIns="91440" tIns="45720" rIns="91440" bIns="45720" rtlCol="0" anchor="ctr">
            <a:normAutofit/>
          </a:bodyPr>
          <a:lstStyle/>
          <a:p>
            <a:r>
              <a:rPr lang="en-US" altLang="zh-CN" sz="6000" dirty="0">
                <a:latin typeface="Proxima nova"/>
              </a:rPr>
              <a:t>Related information</a:t>
            </a:r>
          </a:p>
        </p:txBody>
      </p:sp>
      <p:sp>
        <p:nvSpPr>
          <p:cNvPr id="4" name="TextBox 3">
            <a:extLst>
              <a:ext uri="{FF2B5EF4-FFF2-40B4-BE49-F238E27FC236}">
                <a16:creationId xmlns:a16="http://schemas.microsoft.com/office/drawing/2014/main" id="{1FC72345-C31D-4245-9B3F-A99714465861}"/>
              </a:ext>
            </a:extLst>
          </p:cNvPr>
          <p:cNvSpPr txBox="1"/>
          <p:nvPr/>
        </p:nvSpPr>
        <p:spPr>
          <a:xfrm>
            <a:off x="5288349" y="639764"/>
            <a:ext cx="6057313" cy="5492749"/>
          </a:xfrm>
          <a:prstGeom prst="rect">
            <a:avLst/>
          </a:prstGeom>
        </p:spPr>
        <p:txBody>
          <a:bodyPr vert="horz" lIns="91440" tIns="45720" rIns="91440" bIns="45720" rtlCol="0" anchor="ctr">
            <a:normAutofit/>
          </a:bodyPr>
          <a:lstStyle/>
          <a:p>
            <a:pPr marL="285750" indent="-285750" defTabSz="914400">
              <a:lnSpc>
                <a:spcPct val="85000"/>
              </a:lnSpc>
              <a:spcAft>
                <a:spcPts val="600"/>
              </a:spcAft>
              <a:buFont typeface="Arial" pitchFamily="34" charset="0"/>
              <a:buChar char=" "/>
            </a:pPr>
            <a:r>
              <a:rPr lang="en-US" altLang="zh-CN" sz="1800" dirty="0" err="1">
                <a:solidFill>
                  <a:schemeClr val="accent1">
                    <a:lumMod val="75000"/>
                  </a:schemeClr>
                </a:solidFill>
                <a:latin typeface="Proxima nova"/>
              </a:rPr>
              <a:t>Github</a:t>
            </a:r>
            <a:r>
              <a:rPr lang="en-US" altLang="zh-CN" sz="1800" dirty="0">
                <a:solidFill>
                  <a:schemeClr val="accent1">
                    <a:lumMod val="75000"/>
                  </a:schemeClr>
                </a:solidFill>
                <a:latin typeface="Proxima nova"/>
              </a:rPr>
              <a:t> page &amp; documentation:</a:t>
            </a:r>
          </a:p>
          <a:p>
            <a:pPr marL="742950" indent="-285750">
              <a:lnSpc>
                <a:spcPct val="85000"/>
              </a:lnSpc>
              <a:spcAft>
                <a:spcPts val="600"/>
              </a:spcAft>
              <a:buFont typeface="Arial" pitchFamily="34" charset="0"/>
              <a:buChar char=" "/>
            </a:pPr>
            <a:r>
              <a:rPr lang="en-US" altLang="zh-CN" sz="1800" b="1" dirty="0">
                <a:solidFill>
                  <a:schemeClr val="accent1">
                    <a:lumMod val="75000"/>
                  </a:schemeClr>
                </a:solidFill>
                <a:latin typeface="Proxima nova"/>
              </a:rPr>
              <a:t>  </a:t>
            </a:r>
            <a:r>
              <a:rPr lang="en-US" altLang="zh-CN" sz="1800" b="1" u="sng" dirty="0">
                <a:solidFill>
                  <a:schemeClr val="accent1">
                    <a:lumMod val="75000"/>
                  </a:schemeClr>
                </a:solidFill>
                <a:latin typeface="Proxima nova"/>
              </a:rPr>
              <a:t>https://github.com/XiminHu/mass-suite</a:t>
            </a:r>
          </a:p>
          <a:p>
            <a:pPr marL="285750" indent="-285750" defTabSz="914400">
              <a:lnSpc>
                <a:spcPct val="85000"/>
              </a:lnSpc>
              <a:spcAft>
                <a:spcPts val="600"/>
              </a:spcAft>
              <a:buFont typeface="Arial" pitchFamily="34" charset="0"/>
              <a:buChar char=" "/>
            </a:pPr>
            <a:endParaRPr lang="en-US" altLang="zh-CN" sz="1800" dirty="0">
              <a:solidFill>
                <a:schemeClr val="accent1">
                  <a:lumMod val="75000"/>
                </a:schemeClr>
              </a:solidFill>
              <a:latin typeface="Proxima nova"/>
            </a:endParaRPr>
          </a:p>
          <a:p>
            <a:pPr marL="285750" indent="-285750" defTabSz="914400">
              <a:lnSpc>
                <a:spcPct val="85000"/>
              </a:lnSpc>
              <a:spcAft>
                <a:spcPts val="600"/>
              </a:spcAft>
              <a:buFont typeface="Arial" pitchFamily="34" charset="0"/>
              <a:buChar char=" "/>
            </a:pPr>
            <a:r>
              <a:rPr lang="en-US" altLang="zh-CN" sz="1800" dirty="0">
                <a:solidFill>
                  <a:schemeClr val="accent1">
                    <a:lumMod val="75000"/>
                  </a:schemeClr>
                </a:solidFill>
                <a:latin typeface="Proxima nova"/>
              </a:rPr>
              <a:t>Installation:</a:t>
            </a:r>
          </a:p>
          <a:p>
            <a:pPr marL="742950" lvl="1" indent="-285750" defTabSz="914400">
              <a:lnSpc>
                <a:spcPct val="85000"/>
              </a:lnSpc>
              <a:spcAft>
                <a:spcPts val="600"/>
              </a:spcAft>
              <a:buFont typeface="Arial" pitchFamily="34" charset="0"/>
              <a:buChar char=" "/>
            </a:pPr>
            <a:r>
              <a:rPr lang="en-US" altLang="zh-CN" sz="1800" dirty="0">
                <a:solidFill>
                  <a:schemeClr val="accent1">
                    <a:lumMod val="75000"/>
                  </a:schemeClr>
                </a:solidFill>
                <a:latin typeface="Proxima nova"/>
              </a:rPr>
              <a:t>  https://pypi.org/project/mass-suite/</a:t>
            </a:r>
          </a:p>
          <a:p>
            <a:pPr marL="457200" lvl="1" defTabSz="914400">
              <a:lnSpc>
                <a:spcPct val="85000"/>
              </a:lnSpc>
              <a:spcAft>
                <a:spcPts val="600"/>
              </a:spcAft>
            </a:pPr>
            <a:endParaRPr lang="en-US" altLang="zh-CN" sz="1800" dirty="0">
              <a:solidFill>
                <a:schemeClr val="accent1">
                  <a:lumMod val="75000"/>
                </a:schemeClr>
              </a:solidFill>
              <a:latin typeface="Proxima nova"/>
            </a:endParaRPr>
          </a:p>
          <a:p>
            <a:pPr marL="285750" indent="-285750" defTabSz="914400">
              <a:lnSpc>
                <a:spcPct val="85000"/>
              </a:lnSpc>
              <a:spcAft>
                <a:spcPts val="600"/>
              </a:spcAft>
              <a:buFont typeface="Arial" pitchFamily="34" charset="0"/>
              <a:buChar char=" "/>
            </a:pPr>
            <a:r>
              <a:rPr lang="en-US" altLang="zh-CN" sz="1800" dirty="0">
                <a:solidFill>
                  <a:schemeClr val="accent1">
                    <a:lumMod val="75000"/>
                  </a:schemeClr>
                </a:solidFill>
                <a:latin typeface="Proxima nova"/>
              </a:rPr>
              <a:t>Contact:</a:t>
            </a:r>
          </a:p>
          <a:p>
            <a:pPr marL="285750" lvl="2" indent="-285750">
              <a:lnSpc>
                <a:spcPct val="85000"/>
              </a:lnSpc>
              <a:spcAft>
                <a:spcPts val="600"/>
              </a:spcAft>
              <a:buFont typeface="Arial" pitchFamily="34" charset="0"/>
              <a:buChar char=" "/>
            </a:pPr>
            <a:r>
              <a:rPr lang="en-US" altLang="zh-CN" sz="1800" dirty="0">
                <a:solidFill>
                  <a:schemeClr val="accent1">
                    <a:lumMod val="75000"/>
                  </a:schemeClr>
                </a:solidFill>
                <a:latin typeface="Proxima nova"/>
              </a:rPr>
              <a:t>        xhu66@uw.edu</a:t>
            </a:r>
          </a:p>
          <a:p>
            <a:pPr marL="285750" indent="-285750" defTabSz="914400">
              <a:lnSpc>
                <a:spcPct val="85000"/>
              </a:lnSpc>
              <a:spcAft>
                <a:spcPts val="600"/>
              </a:spcAft>
              <a:buFont typeface="Arial" pitchFamily="34" charset="0"/>
              <a:buChar char=" "/>
            </a:pPr>
            <a:endParaRPr lang="en-US" altLang="zh-CN" sz="1800" dirty="0">
              <a:solidFill>
                <a:schemeClr val="accent1">
                  <a:lumMod val="75000"/>
                </a:schemeClr>
              </a:solidFill>
              <a:latin typeface="Proxima nova"/>
            </a:endParaRPr>
          </a:p>
          <a:p>
            <a:pPr marL="285750" indent="-285750" defTabSz="914400">
              <a:lnSpc>
                <a:spcPct val="85000"/>
              </a:lnSpc>
              <a:spcAft>
                <a:spcPts val="600"/>
              </a:spcAft>
              <a:buFont typeface="Arial" pitchFamily="34" charset="0"/>
              <a:buChar char=" "/>
            </a:pPr>
            <a:r>
              <a:rPr lang="en-US" altLang="zh-CN" sz="2400" dirty="0">
                <a:solidFill>
                  <a:schemeClr val="accent1">
                    <a:lumMod val="75000"/>
                  </a:schemeClr>
                </a:solidFill>
                <a:latin typeface="Proxima nova"/>
              </a:rPr>
              <a:t>Suggestions &amp; Collaborations </a:t>
            </a:r>
          </a:p>
          <a:p>
            <a:pPr marL="285750" indent="-285750" defTabSz="914400">
              <a:lnSpc>
                <a:spcPct val="85000"/>
              </a:lnSpc>
              <a:spcAft>
                <a:spcPts val="600"/>
              </a:spcAft>
              <a:buFont typeface="Arial" pitchFamily="34" charset="0"/>
              <a:buChar char=" "/>
            </a:pPr>
            <a:r>
              <a:rPr lang="en-US" altLang="zh-CN" sz="2400" dirty="0">
                <a:solidFill>
                  <a:schemeClr val="accent1">
                    <a:lumMod val="75000"/>
                  </a:schemeClr>
                </a:solidFill>
                <a:latin typeface="Proxima nova"/>
              </a:rPr>
              <a:t>are always welcome !</a:t>
            </a:r>
          </a:p>
        </p:txBody>
      </p:sp>
      <p:pic>
        <p:nvPicPr>
          <p:cNvPr id="3" name="Picture 2">
            <a:extLst>
              <a:ext uri="{FF2B5EF4-FFF2-40B4-BE49-F238E27FC236}">
                <a16:creationId xmlns:a16="http://schemas.microsoft.com/office/drawing/2014/main" id="{27E6FD78-7636-40BE-9D1B-FA23D09401A8}"/>
              </a:ext>
            </a:extLst>
          </p:cNvPr>
          <p:cNvPicPr>
            <a:picLocks noChangeAspect="1"/>
          </p:cNvPicPr>
          <p:nvPr/>
        </p:nvPicPr>
        <p:blipFill>
          <a:blip r:embed="rId2"/>
          <a:stretch>
            <a:fillRect/>
          </a:stretch>
        </p:blipFill>
        <p:spPr>
          <a:xfrm>
            <a:off x="1761602" y="4620912"/>
            <a:ext cx="1408298" cy="390178"/>
          </a:xfrm>
          <a:prstGeom prst="rect">
            <a:avLst/>
          </a:prstGeom>
        </p:spPr>
      </p:pic>
      <p:sp>
        <p:nvSpPr>
          <p:cNvPr id="5" name="Rectangle 4">
            <a:extLst>
              <a:ext uri="{FF2B5EF4-FFF2-40B4-BE49-F238E27FC236}">
                <a16:creationId xmlns:a16="http://schemas.microsoft.com/office/drawing/2014/main" id="{14F74B71-063D-4E06-B1CB-F1AEBA0A5A81}"/>
              </a:ext>
            </a:extLst>
          </p:cNvPr>
          <p:cNvSpPr/>
          <p:nvPr/>
        </p:nvSpPr>
        <p:spPr>
          <a:xfrm>
            <a:off x="5024761" y="1582444"/>
            <a:ext cx="45719" cy="36931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Slide Number Placeholder 5">
            <a:extLst>
              <a:ext uri="{FF2B5EF4-FFF2-40B4-BE49-F238E27FC236}">
                <a16:creationId xmlns:a16="http://schemas.microsoft.com/office/drawing/2014/main" id="{9FC965E2-7105-4194-9012-6DF0350F8B3D}"/>
              </a:ext>
            </a:extLst>
          </p:cNvPr>
          <p:cNvSpPr>
            <a:spLocks noGrp="1"/>
          </p:cNvSpPr>
          <p:nvPr>
            <p:ph type="sldNum" sz="quarter" idx="12"/>
          </p:nvPr>
        </p:nvSpPr>
        <p:spPr/>
        <p:txBody>
          <a:bodyPr/>
          <a:lstStyle/>
          <a:p>
            <a:fld id="{E126DD6A-2234-4F2C-9973-1EB23FFF7494}" type="slidenum">
              <a:rPr lang="zh-CN" altLang="en-US" smtClean="0"/>
              <a:t>20</a:t>
            </a:fld>
            <a:endParaRPr lang="zh-CN" altLang="en-US"/>
          </a:p>
        </p:txBody>
      </p:sp>
    </p:spTree>
    <p:extLst>
      <p:ext uri="{BB962C8B-B14F-4D97-AF65-F5344CB8AC3E}">
        <p14:creationId xmlns:p14="http://schemas.microsoft.com/office/powerpoint/2010/main" val="384395124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Get to Know the Center for Urban Waters | Freshwater Initiative">
            <a:extLst>
              <a:ext uri="{FF2B5EF4-FFF2-40B4-BE49-F238E27FC236}">
                <a16:creationId xmlns:a16="http://schemas.microsoft.com/office/drawing/2014/main" id="{9A6F96CD-DAB3-4CAA-87B8-DC195CCD05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986" b="19419"/>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8014C2C-3C3C-4789-8141-910A24098A89}"/>
              </a:ext>
            </a:extLst>
          </p:cNvPr>
          <p:cNvSpPr>
            <a:spLocks noGrp="1"/>
          </p:cNvSpPr>
          <p:nvPr>
            <p:ph idx="1"/>
          </p:nvPr>
        </p:nvSpPr>
        <p:spPr>
          <a:xfrm>
            <a:off x="3746378" y="3752850"/>
            <a:ext cx="8282866" cy="2798870"/>
          </a:xfrm>
        </p:spPr>
        <p:txBody>
          <a:bodyPr anchor="ctr">
            <a:normAutofit/>
          </a:bodyPr>
          <a:lstStyle/>
          <a:p>
            <a:pPr marL="0" indent="0">
              <a:buNone/>
            </a:pPr>
            <a:r>
              <a:rPr lang="en-US" altLang="zh-CN" sz="1800" dirty="0"/>
              <a:t>Acknowledgement:</a:t>
            </a:r>
          </a:p>
          <a:p>
            <a:pPr marL="457200" lvl="1" indent="0">
              <a:buNone/>
            </a:pPr>
            <a:endParaRPr lang="en-US" altLang="zh-CN" sz="1800" dirty="0"/>
          </a:p>
          <a:p>
            <a:pPr marL="457200" lvl="1" indent="0">
              <a:buNone/>
            </a:pPr>
            <a:r>
              <a:rPr lang="en-US" altLang="zh-CN" sz="1800" dirty="0"/>
              <a:t>A big shout to Professor Edward </a:t>
            </a:r>
            <a:r>
              <a:rPr lang="en-US" altLang="zh-CN" sz="1800" dirty="0" err="1"/>
              <a:t>Kolodziej</a:t>
            </a:r>
            <a:r>
              <a:rPr lang="en-US" altLang="zh-CN" sz="1800" dirty="0"/>
              <a:t>, Professor David Beck, Dr. Katherine Peter, and the Center for Urban Waters for all their help during the development of this package.</a:t>
            </a:r>
            <a:endParaRPr lang="zh-CN" altLang="en-US" sz="1800" dirty="0"/>
          </a:p>
        </p:txBody>
      </p:sp>
      <p:pic>
        <p:nvPicPr>
          <p:cNvPr id="1032" name="Picture 8" descr="Center for Urban Waters - Tacoma WA">
            <a:extLst>
              <a:ext uri="{FF2B5EF4-FFF2-40B4-BE49-F238E27FC236}">
                <a16:creationId xmlns:a16="http://schemas.microsoft.com/office/drawing/2014/main" id="{526FE30F-B88A-4CF6-836B-AD0D43600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860" y="4609360"/>
            <a:ext cx="293370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338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E006-C322-410A-9184-EA909C6BF807}"/>
              </a:ext>
            </a:extLst>
          </p:cNvPr>
          <p:cNvSpPr>
            <a:spLocks noGrp="1"/>
          </p:cNvSpPr>
          <p:nvPr>
            <p:ph type="title"/>
          </p:nvPr>
        </p:nvSpPr>
        <p:spPr>
          <a:xfrm>
            <a:off x="310995" y="474912"/>
            <a:ext cx="10772775" cy="576175"/>
          </a:xfrm>
        </p:spPr>
        <p:txBody>
          <a:bodyPr/>
          <a:lstStyle/>
          <a:p>
            <a:r>
              <a:rPr lang="en-US" altLang="zh-CN" sz="3600" dirty="0">
                <a:latin typeface="Proxima nova"/>
              </a:rPr>
              <a:t>References &amp; dependencies</a:t>
            </a:r>
            <a:endParaRPr lang="zh-CN" altLang="en-US" sz="3600" dirty="0">
              <a:latin typeface="Proxima nova"/>
            </a:endParaRPr>
          </a:p>
        </p:txBody>
      </p:sp>
      <p:sp>
        <p:nvSpPr>
          <p:cNvPr id="3" name="Content Placeholder 2">
            <a:extLst>
              <a:ext uri="{FF2B5EF4-FFF2-40B4-BE49-F238E27FC236}">
                <a16:creationId xmlns:a16="http://schemas.microsoft.com/office/drawing/2014/main" id="{7BA51F0F-8FB4-4813-9B3D-16321AFF2E47}"/>
              </a:ext>
            </a:extLst>
          </p:cNvPr>
          <p:cNvSpPr>
            <a:spLocks noGrp="1"/>
          </p:cNvSpPr>
          <p:nvPr>
            <p:ph idx="1"/>
          </p:nvPr>
        </p:nvSpPr>
        <p:spPr>
          <a:xfrm>
            <a:off x="552369" y="1604846"/>
            <a:ext cx="7055794" cy="4778242"/>
          </a:xfrm>
        </p:spPr>
        <p:txBody>
          <a:bodyPr>
            <a:normAutofit fontScale="40000" lnSpcReduction="20000"/>
          </a:bodyPr>
          <a:lstStyle/>
          <a:p>
            <a:pPr marL="38100" indent="0">
              <a:lnSpc>
                <a:spcPct val="120000"/>
              </a:lnSpc>
              <a:buNone/>
            </a:pPr>
            <a:r>
              <a:rPr lang="en-US" altLang="zh-CN" sz="3400" dirty="0">
                <a:solidFill>
                  <a:schemeClr val="tx1"/>
                </a:solidFill>
                <a:latin typeface="Segoe UI" panose="020B0502040204020203" pitchFamily="34" charset="0"/>
                <a:cs typeface="Segoe UI" panose="020B0502040204020203" pitchFamily="34" charset="0"/>
              </a:rPr>
              <a:t>M </a:t>
            </a:r>
            <a:r>
              <a:rPr lang="en-US" altLang="zh-CN" sz="3400" dirty="0" err="1">
                <a:solidFill>
                  <a:schemeClr val="tx1"/>
                </a:solidFill>
                <a:latin typeface="Segoe UI" panose="020B0502040204020203" pitchFamily="34" charset="0"/>
                <a:cs typeface="Segoe UI" panose="020B0502040204020203" pitchFamily="34" charset="0"/>
              </a:rPr>
              <a:t>Kösters</a:t>
            </a:r>
            <a:r>
              <a:rPr lang="en-US" altLang="zh-CN" sz="3400" dirty="0">
                <a:solidFill>
                  <a:schemeClr val="tx1"/>
                </a:solidFill>
                <a:latin typeface="Segoe UI" panose="020B0502040204020203" pitchFamily="34" charset="0"/>
                <a:cs typeface="Segoe UI" panose="020B0502040204020203" pitchFamily="34" charset="0"/>
              </a:rPr>
              <a:t> </a:t>
            </a:r>
            <a:r>
              <a:rPr lang="en-US" altLang="zh-CN" sz="3400" i="1" dirty="0">
                <a:solidFill>
                  <a:schemeClr val="tx1"/>
                </a:solidFill>
                <a:latin typeface="Segoe UI" panose="020B0502040204020203" pitchFamily="34" charset="0"/>
                <a:cs typeface="Segoe UI" panose="020B0502040204020203" pitchFamily="34" charset="0"/>
              </a:rPr>
              <a:t>et al</a:t>
            </a:r>
            <a:r>
              <a:rPr lang="en-US" altLang="zh-CN" sz="3400" dirty="0">
                <a:solidFill>
                  <a:schemeClr val="tx1"/>
                </a:solidFill>
                <a:latin typeface="Segoe UI" panose="020B0502040204020203" pitchFamily="34" charset="0"/>
                <a:cs typeface="Segoe UI" panose="020B0502040204020203" pitchFamily="34" charset="0"/>
              </a:rPr>
              <a:t>; </a:t>
            </a:r>
            <a:r>
              <a:rPr lang="en-US" altLang="zh-CN" sz="3400" dirty="0" err="1">
                <a:solidFill>
                  <a:schemeClr val="tx1"/>
                </a:solidFill>
                <a:latin typeface="Segoe UI" panose="020B0502040204020203" pitchFamily="34" charset="0"/>
                <a:cs typeface="Segoe UI" panose="020B0502040204020203" pitchFamily="34" charset="0"/>
              </a:rPr>
              <a:t>pymzML</a:t>
            </a:r>
            <a:r>
              <a:rPr lang="en-US" altLang="zh-CN" sz="3400" dirty="0">
                <a:solidFill>
                  <a:schemeClr val="tx1"/>
                </a:solidFill>
                <a:latin typeface="Segoe UI" panose="020B0502040204020203" pitchFamily="34" charset="0"/>
                <a:cs typeface="Segoe UI" panose="020B0502040204020203" pitchFamily="34" charset="0"/>
              </a:rPr>
              <a:t> v2.0: introducing a highly compressed and </a:t>
            </a:r>
            <a:r>
              <a:rPr lang="en-US" altLang="zh-CN" sz="3400" dirty="0" err="1">
                <a:solidFill>
                  <a:schemeClr val="tx1"/>
                </a:solidFill>
                <a:latin typeface="Segoe UI" panose="020B0502040204020203" pitchFamily="34" charset="0"/>
                <a:cs typeface="Segoe UI" panose="020B0502040204020203" pitchFamily="34" charset="0"/>
              </a:rPr>
              <a:t>seekable</a:t>
            </a:r>
            <a:r>
              <a:rPr lang="en-US" altLang="zh-CN" sz="3400" dirty="0">
                <a:solidFill>
                  <a:schemeClr val="tx1"/>
                </a:solidFill>
                <a:latin typeface="Segoe UI" panose="020B0502040204020203" pitchFamily="34" charset="0"/>
                <a:cs typeface="Segoe UI" panose="020B0502040204020203" pitchFamily="34" charset="0"/>
              </a:rPr>
              <a:t> </a:t>
            </a:r>
            <a:r>
              <a:rPr lang="en-US" altLang="zh-CN" sz="3400" dirty="0" err="1">
                <a:solidFill>
                  <a:schemeClr val="tx1"/>
                </a:solidFill>
                <a:latin typeface="Segoe UI" panose="020B0502040204020203" pitchFamily="34" charset="0"/>
                <a:cs typeface="Segoe UI" panose="020B0502040204020203" pitchFamily="34" charset="0"/>
              </a:rPr>
              <a:t>gzip</a:t>
            </a:r>
            <a:r>
              <a:rPr lang="en-US" altLang="zh-CN" sz="3400" dirty="0">
                <a:solidFill>
                  <a:schemeClr val="tx1"/>
                </a:solidFill>
                <a:latin typeface="Segoe UI" panose="020B0502040204020203" pitchFamily="34" charset="0"/>
                <a:cs typeface="Segoe UI" panose="020B0502040204020203" pitchFamily="34" charset="0"/>
              </a:rPr>
              <a:t> format, Bioinformatics, </a:t>
            </a:r>
            <a:r>
              <a:rPr lang="en-US" altLang="zh-CN" sz="3400" dirty="0" err="1">
                <a:solidFill>
                  <a:schemeClr val="tx1"/>
                </a:solidFill>
                <a:latin typeface="Segoe UI" panose="020B0502040204020203" pitchFamily="34" charset="0"/>
                <a:cs typeface="Segoe UI" panose="020B0502040204020203" pitchFamily="34" charset="0"/>
              </a:rPr>
              <a:t>doi</a:t>
            </a:r>
            <a:r>
              <a:rPr lang="en-US" altLang="zh-CN" sz="3400" dirty="0">
                <a:solidFill>
                  <a:schemeClr val="tx1"/>
                </a:solidFill>
                <a:latin typeface="Segoe UI" panose="020B0502040204020203" pitchFamily="34" charset="0"/>
                <a:cs typeface="Segoe UI" panose="020B0502040204020203" pitchFamily="34" charset="0"/>
              </a:rPr>
              <a:t>: https://doi.org/10.1093/bioinformatics/bty046</a:t>
            </a:r>
          </a:p>
          <a:p>
            <a:pPr marL="38100" indent="0">
              <a:lnSpc>
                <a:spcPct val="120000"/>
              </a:lnSpc>
              <a:buNone/>
            </a:pPr>
            <a:r>
              <a:rPr lang="en-US" altLang="zh-CN" sz="3400" b="0" i="0" dirty="0" err="1">
                <a:solidFill>
                  <a:schemeClr val="tx1"/>
                </a:solidFill>
                <a:effectLst/>
                <a:latin typeface="Segoe UI" panose="020B0502040204020203" pitchFamily="34" charset="0"/>
                <a:cs typeface="Segoe UI" panose="020B0502040204020203" pitchFamily="34" charset="0"/>
              </a:rPr>
              <a:t>Pedregosa</a:t>
            </a:r>
            <a:r>
              <a:rPr lang="en-US" altLang="zh-CN" sz="3400" b="0" i="0" dirty="0">
                <a:solidFill>
                  <a:schemeClr val="tx1"/>
                </a:solidFill>
                <a:effectLst/>
                <a:latin typeface="Segoe UI" panose="020B0502040204020203" pitchFamily="34" charset="0"/>
                <a:cs typeface="Segoe UI" panose="020B0502040204020203" pitchFamily="34" charset="0"/>
              </a:rPr>
              <a:t> </a:t>
            </a:r>
            <a:r>
              <a:rPr lang="en-US" altLang="zh-CN" sz="3400" b="0" i="1" dirty="0">
                <a:solidFill>
                  <a:schemeClr val="tx1"/>
                </a:solidFill>
                <a:effectLst/>
                <a:latin typeface="Segoe UI" panose="020B0502040204020203" pitchFamily="34" charset="0"/>
                <a:cs typeface="Segoe UI" panose="020B0502040204020203" pitchFamily="34" charset="0"/>
              </a:rPr>
              <a:t>et al., </a:t>
            </a:r>
            <a:r>
              <a:rPr lang="en-US" altLang="zh-CN" sz="3400" b="0" i="0" u="none" strike="noStrike" dirty="0">
                <a:solidFill>
                  <a:schemeClr val="tx1"/>
                </a:solidFill>
                <a:effectLst/>
                <a:latin typeface="Segoe UI" panose="020B0502040204020203" pitchFamily="34" charset="0"/>
                <a:cs typeface="Segoe UI" panose="020B0502040204020203" pitchFamily="34" charset="0"/>
              </a:rPr>
              <a:t>Scikit-learn: Machine Learning in Python</a:t>
            </a:r>
            <a:r>
              <a:rPr lang="en-US" altLang="zh-CN" sz="3400" b="0" i="0" dirty="0">
                <a:solidFill>
                  <a:schemeClr val="tx1"/>
                </a:solidFill>
                <a:effectLst/>
                <a:latin typeface="Segoe UI" panose="020B0502040204020203" pitchFamily="34" charset="0"/>
                <a:cs typeface="Segoe UI" panose="020B0502040204020203" pitchFamily="34" charset="0"/>
              </a:rPr>
              <a:t>, JMLR 12, pp. 2825-2830, 2011.</a:t>
            </a:r>
            <a:endParaRPr lang="en-US" altLang="zh-CN" sz="3400" dirty="0">
              <a:solidFill>
                <a:schemeClr val="tx1"/>
              </a:solidFill>
              <a:latin typeface="Segoe UI" panose="020B0502040204020203" pitchFamily="34" charset="0"/>
              <a:cs typeface="Segoe UI" panose="020B0502040204020203" pitchFamily="34" charset="0"/>
            </a:endParaRPr>
          </a:p>
          <a:p>
            <a:pPr marL="38100" indent="0">
              <a:lnSpc>
                <a:spcPct val="120000"/>
              </a:lnSpc>
              <a:buNone/>
            </a:pPr>
            <a:r>
              <a:rPr lang="en-US" altLang="zh-CN" sz="3400" dirty="0">
                <a:solidFill>
                  <a:schemeClr val="tx1"/>
                </a:solidFill>
                <a:latin typeface="Segoe UI" panose="020B0502040204020203" pitchFamily="34" charset="0"/>
                <a:cs typeface="Segoe UI" panose="020B0502040204020203" pitchFamily="34" charset="0"/>
              </a:rPr>
              <a:t>Martin Ester </a:t>
            </a:r>
            <a:r>
              <a:rPr lang="en-US" altLang="zh-CN" sz="3400" i="1" dirty="0">
                <a:solidFill>
                  <a:schemeClr val="tx1"/>
                </a:solidFill>
                <a:latin typeface="Segoe UI" panose="020B0502040204020203" pitchFamily="34" charset="0"/>
                <a:cs typeface="Segoe UI" panose="020B0502040204020203" pitchFamily="34" charset="0"/>
              </a:rPr>
              <a:t>et al</a:t>
            </a:r>
            <a:r>
              <a:rPr lang="en-US" altLang="zh-CN" sz="3400" dirty="0">
                <a:solidFill>
                  <a:schemeClr val="tx1"/>
                </a:solidFill>
                <a:latin typeface="Segoe UI" panose="020B0502040204020203" pitchFamily="34" charset="0"/>
                <a:cs typeface="Segoe UI" panose="020B0502040204020203" pitchFamily="34" charset="0"/>
              </a:rPr>
              <a:t>. 1996. A density-based algorithm for discovering clusters in large spatial databases with noise. In Proceedings of the Second International Conference on Knowledge Discovery and Data Mining (KDD'96). AAAI Press, 226–231.</a:t>
            </a:r>
          </a:p>
          <a:p>
            <a:pPr marL="38100" indent="0">
              <a:lnSpc>
                <a:spcPct val="120000"/>
              </a:lnSpc>
              <a:buNone/>
            </a:pPr>
            <a:r>
              <a:rPr lang="en-US" altLang="zh-CN" sz="3400" dirty="0" err="1">
                <a:solidFill>
                  <a:schemeClr val="tx1"/>
                </a:solidFill>
                <a:latin typeface="Segoe UI" panose="020B0502040204020203" pitchFamily="34" charset="0"/>
                <a:cs typeface="Segoe UI" panose="020B0502040204020203" pitchFamily="34" charset="0"/>
              </a:rPr>
              <a:t>Riquelme</a:t>
            </a:r>
            <a:r>
              <a:rPr lang="en-US" altLang="zh-CN" sz="3400" dirty="0">
                <a:solidFill>
                  <a:schemeClr val="tx1"/>
                </a:solidFill>
                <a:latin typeface="Segoe UI" panose="020B0502040204020203" pitchFamily="34" charset="0"/>
                <a:cs typeface="Segoe UI" panose="020B0502040204020203" pitchFamily="34" charset="0"/>
              </a:rPr>
              <a:t> G </a:t>
            </a:r>
            <a:r>
              <a:rPr lang="en-US" altLang="zh-CN" sz="3400" i="1" dirty="0">
                <a:solidFill>
                  <a:schemeClr val="tx1"/>
                </a:solidFill>
                <a:latin typeface="Segoe UI" panose="020B0502040204020203" pitchFamily="34" charset="0"/>
                <a:cs typeface="Segoe UI" panose="020B0502040204020203" pitchFamily="34" charset="0"/>
              </a:rPr>
              <a:t>et al</a:t>
            </a:r>
            <a:r>
              <a:rPr lang="en-US" altLang="zh-CN" sz="3400" dirty="0">
                <a:solidFill>
                  <a:schemeClr val="tx1"/>
                </a:solidFill>
                <a:latin typeface="Segoe UI" panose="020B0502040204020203" pitchFamily="34" charset="0"/>
                <a:cs typeface="Segoe UI" panose="020B0502040204020203" pitchFamily="34" charset="0"/>
              </a:rPr>
              <a:t>. A Python-Based Pipeline for Preprocessing LC-MS Data for Untargeted Metabolomics Workflows. Metabolites. 2020 Oct 16;10(10):416. </a:t>
            </a:r>
            <a:r>
              <a:rPr lang="en-US" altLang="zh-CN" sz="3400" dirty="0" err="1">
                <a:solidFill>
                  <a:schemeClr val="tx1"/>
                </a:solidFill>
                <a:latin typeface="Segoe UI" panose="020B0502040204020203" pitchFamily="34" charset="0"/>
                <a:cs typeface="Segoe UI" panose="020B0502040204020203" pitchFamily="34" charset="0"/>
              </a:rPr>
              <a:t>doi</a:t>
            </a:r>
            <a:r>
              <a:rPr lang="en-US" altLang="zh-CN" sz="3400" dirty="0">
                <a:solidFill>
                  <a:schemeClr val="tx1"/>
                </a:solidFill>
                <a:latin typeface="Segoe UI" panose="020B0502040204020203" pitchFamily="34" charset="0"/>
                <a:cs typeface="Segoe UI" panose="020B0502040204020203" pitchFamily="34" charset="0"/>
              </a:rPr>
              <a:t>: 10.3390/metabo10100416. PMID: 33081373; PMCID: PMC7602939.</a:t>
            </a:r>
          </a:p>
          <a:p>
            <a:pPr marL="38100" indent="0">
              <a:lnSpc>
                <a:spcPct val="120000"/>
              </a:lnSpc>
              <a:buNone/>
            </a:pPr>
            <a:r>
              <a:rPr lang="en-US" altLang="zh-CN" sz="3400" b="0" i="0" dirty="0" err="1">
                <a:solidFill>
                  <a:schemeClr val="tx1"/>
                </a:solidFill>
                <a:effectLst/>
                <a:latin typeface="Segoe UI" panose="020B0502040204020203" pitchFamily="34" charset="0"/>
                <a:cs typeface="Segoe UI" panose="020B0502040204020203" pitchFamily="34" charset="0"/>
              </a:rPr>
              <a:t>Tsugawa</a:t>
            </a:r>
            <a:r>
              <a:rPr lang="en-US" altLang="zh-CN" sz="3400" b="0" i="0" dirty="0">
                <a:solidFill>
                  <a:schemeClr val="tx1"/>
                </a:solidFill>
                <a:effectLst/>
                <a:latin typeface="Segoe UI" panose="020B0502040204020203" pitchFamily="34" charset="0"/>
                <a:cs typeface="Segoe UI" panose="020B0502040204020203" pitchFamily="34" charset="0"/>
              </a:rPr>
              <a:t>, Hiroshi </a:t>
            </a:r>
            <a:r>
              <a:rPr lang="en-US" altLang="zh-CN" sz="3400" b="0" i="1" dirty="0">
                <a:solidFill>
                  <a:schemeClr val="tx1"/>
                </a:solidFill>
                <a:effectLst/>
                <a:latin typeface="Segoe UI" panose="020B0502040204020203" pitchFamily="34" charset="0"/>
                <a:cs typeface="Segoe UI" panose="020B0502040204020203" pitchFamily="34" charset="0"/>
              </a:rPr>
              <a:t>et al</a:t>
            </a:r>
            <a:r>
              <a:rPr lang="en-US" altLang="zh-CN" sz="3400" b="0" i="0" dirty="0">
                <a:solidFill>
                  <a:schemeClr val="tx1"/>
                </a:solidFill>
                <a:effectLst/>
                <a:latin typeface="Segoe UI" panose="020B0502040204020203" pitchFamily="34" charset="0"/>
                <a:cs typeface="Segoe UI" panose="020B0502040204020203" pitchFamily="34" charset="0"/>
              </a:rPr>
              <a:t>. “MS-DIAL: data-independent MS/MS deconvolution for comprehensive metabolome analysis.” </a:t>
            </a:r>
            <a:r>
              <a:rPr lang="en-US" altLang="zh-CN" sz="3400" b="0" i="1" dirty="0">
                <a:solidFill>
                  <a:schemeClr val="tx1"/>
                </a:solidFill>
                <a:effectLst/>
                <a:latin typeface="Segoe UI" panose="020B0502040204020203" pitchFamily="34" charset="0"/>
                <a:cs typeface="Segoe UI" panose="020B0502040204020203" pitchFamily="34" charset="0"/>
              </a:rPr>
              <a:t>Nature methods</a:t>
            </a:r>
            <a:r>
              <a:rPr lang="en-US" altLang="zh-CN" sz="3400" b="0" i="0" dirty="0">
                <a:solidFill>
                  <a:schemeClr val="tx1"/>
                </a:solidFill>
                <a:effectLst/>
                <a:latin typeface="Segoe UI" panose="020B0502040204020203" pitchFamily="34" charset="0"/>
                <a:cs typeface="Segoe UI" panose="020B0502040204020203" pitchFamily="34" charset="0"/>
              </a:rPr>
              <a:t> vol. 12,6 (2015): 523-6. doi:10.1038/nmeth.3393</a:t>
            </a:r>
          </a:p>
          <a:p>
            <a:pPr marL="38100" indent="0">
              <a:lnSpc>
                <a:spcPct val="120000"/>
              </a:lnSpc>
              <a:buNone/>
            </a:pPr>
            <a:r>
              <a:rPr lang="en-US" altLang="zh-CN" sz="3400" b="0" i="0" dirty="0" err="1">
                <a:solidFill>
                  <a:schemeClr val="tx1"/>
                </a:solidFill>
                <a:effectLst/>
                <a:latin typeface="Segoe UI" panose="020B0502040204020203" pitchFamily="34" charset="0"/>
                <a:cs typeface="Segoe UI" panose="020B0502040204020203" pitchFamily="34" charset="0"/>
              </a:rPr>
              <a:t>Horai</a:t>
            </a:r>
            <a:r>
              <a:rPr lang="en-US" altLang="zh-CN" sz="3400" b="0" i="0" dirty="0">
                <a:solidFill>
                  <a:schemeClr val="tx1"/>
                </a:solidFill>
                <a:effectLst/>
                <a:latin typeface="Segoe UI" panose="020B0502040204020203" pitchFamily="34" charset="0"/>
                <a:cs typeface="Segoe UI" panose="020B0502040204020203" pitchFamily="34" charset="0"/>
              </a:rPr>
              <a:t>, H. </a:t>
            </a:r>
            <a:r>
              <a:rPr lang="en-US" altLang="zh-CN" sz="3400" b="0" i="1" dirty="0">
                <a:solidFill>
                  <a:schemeClr val="tx1"/>
                </a:solidFill>
                <a:effectLst/>
                <a:latin typeface="Segoe UI" panose="020B0502040204020203" pitchFamily="34" charset="0"/>
                <a:cs typeface="Segoe UI" panose="020B0502040204020203" pitchFamily="34" charset="0"/>
              </a:rPr>
              <a:t>et al</a:t>
            </a:r>
            <a:r>
              <a:rPr lang="en-US" altLang="zh-CN" sz="3400" b="0" i="0" dirty="0">
                <a:solidFill>
                  <a:schemeClr val="tx1"/>
                </a:solidFill>
                <a:effectLst/>
                <a:latin typeface="Segoe UI" panose="020B0502040204020203" pitchFamily="34" charset="0"/>
                <a:cs typeface="Segoe UI" panose="020B0502040204020203" pitchFamily="34" charset="0"/>
              </a:rPr>
              <a:t> (2010), </a:t>
            </a:r>
            <a:r>
              <a:rPr lang="en-US" altLang="zh-CN" sz="3400" b="0" i="0" dirty="0" err="1">
                <a:solidFill>
                  <a:schemeClr val="tx1"/>
                </a:solidFill>
                <a:effectLst/>
                <a:latin typeface="Segoe UI" panose="020B0502040204020203" pitchFamily="34" charset="0"/>
                <a:cs typeface="Segoe UI" panose="020B0502040204020203" pitchFamily="34" charset="0"/>
              </a:rPr>
              <a:t>MassBank</a:t>
            </a:r>
            <a:r>
              <a:rPr lang="en-US" altLang="zh-CN" sz="3400" b="0" i="0" dirty="0">
                <a:solidFill>
                  <a:schemeClr val="tx1"/>
                </a:solidFill>
                <a:effectLst/>
                <a:latin typeface="Segoe UI" panose="020B0502040204020203" pitchFamily="34" charset="0"/>
                <a:cs typeface="Segoe UI" panose="020B0502040204020203" pitchFamily="34" charset="0"/>
              </a:rPr>
              <a:t>: a public repository for sharing mass spectral data for life sciences. J. Mass </a:t>
            </a:r>
            <a:r>
              <a:rPr lang="en-US" altLang="zh-CN" sz="3400" b="0" i="0" dirty="0" err="1">
                <a:solidFill>
                  <a:schemeClr val="tx1"/>
                </a:solidFill>
                <a:effectLst/>
                <a:latin typeface="Segoe UI" panose="020B0502040204020203" pitchFamily="34" charset="0"/>
                <a:cs typeface="Segoe UI" panose="020B0502040204020203" pitchFamily="34" charset="0"/>
              </a:rPr>
              <a:t>Spectrom</a:t>
            </a:r>
            <a:r>
              <a:rPr lang="en-US" altLang="zh-CN" sz="3400" b="0" i="0" dirty="0">
                <a:solidFill>
                  <a:schemeClr val="tx1"/>
                </a:solidFill>
                <a:effectLst/>
                <a:latin typeface="Segoe UI" panose="020B0502040204020203" pitchFamily="34" charset="0"/>
                <a:cs typeface="Segoe UI" panose="020B0502040204020203" pitchFamily="34" charset="0"/>
              </a:rPr>
              <a:t>., 45: 703-714. </a:t>
            </a:r>
            <a:r>
              <a:rPr lang="en-US" altLang="zh-CN" sz="3400" b="0" i="0" u="none" strike="noStrike" dirty="0">
                <a:solidFill>
                  <a:schemeClr val="tx1"/>
                </a:solidFill>
                <a:effectLst/>
                <a:latin typeface="Segoe UI" panose="020B0502040204020203" pitchFamily="34" charset="0"/>
                <a:cs typeface="Segoe UI" panose="020B0502040204020203" pitchFamily="34" charset="0"/>
              </a:rPr>
              <a:t>https://doi.org/10.1002/jms.1777</a:t>
            </a:r>
            <a:endParaRPr lang="en-US" altLang="zh-CN" sz="3400" b="0" i="0" dirty="0">
              <a:solidFill>
                <a:schemeClr val="tx1"/>
              </a:solidFill>
              <a:effectLst/>
              <a:latin typeface="Segoe UI" panose="020B0502040204020203" pitchFamily="34" charset="0"/>
              <a:cs typeface="Segoe UI" panose="020B0502040204020203" pitchFamily="34" charset="0"/>
            </a:endParaRPr>
          </a:p>
          <a:p>
            <a:pPr marL="38100" indent="0">
              <a:lnSpc>
                <a:spcPct val="120000"/>
              </a:lnSpc>
              <a:buNone/>
            </a:pPr>
            <a:r>
              <a:rPr lang="en-US" altLang="zh-CN" sz="3400" dirty="0">
                <a:solidFill>
                  <a:schemeClr val="tx1"/>
                </a:solidFill>
                <a:latin typeface="Segoe UI" panose="020B0502040204020203" pitchFamily="34" charset="0"/>
                <a:cs typeface="Segoe UI" panose="020B0502040204020203" pitchFamily="34" charset="0"/>
              </a:rPr>
              <a:t>Katherine T. Peter et al., Application of Nontarget High Resolution Mass Spectrometry Data to Quantitative Source Apportionment, Environmental Science &amp; Technology 2019 53 (21), 12257-12268 DOI: 10.1021/acs.est.9b04481 </a:t>
            </a:r>
          </a:p>
          <a:p>
            <a:endParaRPr lang="en-US" altLang="zh-CN" sz="1600" dirty="0">
              <a:solidFill>
                <a:schemeClr val="tx1"/>
              </a:solidFill>
              <a:latin typeface="Segoe UI" panose="020B0502040204020203" pitchFamily="34" charset="0"/>
              <a:cs typeface="Segoe UI" panose="020B0502040204020203" pitchFamily="34" charset="0"/>
            </a:endParaRPr>
          </a:p>
          <a:p>
            <a:endParaRPr lang="en-US" altLang="zh-CN" sz="1600" dirty="0">
              <a:solidFill>
                <a:schemeClr val="tx1"/>
              </a:solidFill>
              <a:latin typeface="Segoe UI" panose="020B0502040204020203" pitchFamily="34" charset="0"/>
              <a:cs typeface="Segoe UI" panose="020B0502040204020203" pitchFamily="34" charset="0"/>
            </a:endParaRPr>
          </a:p>
          <a:p>
            <a:endParaRPr lang="zh-CN" altLang="en-US" sz="1600" dirty="0">
              <a:solidFill>
                <a:schemeClr val="tx1"/>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021E799-C26E-4009-8113-45BA6EED4ED6}"/>
              </a:ext>
            </a:extLst>
          </p:cNvPr>
          <p:cNvSpPr/>
          <p:nvPr/>
        </p:nvSpPr>
        <p:spPr>
          <a:xfrm>
            <a:off x="0" y="139932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8BCDA739-DE8D-40CB-9C30-02EA26218F6D}"/>
              </a:ext>
            </a:extLst>
          </p:cNvPr>
          <p:cNvSpPr txBox="1"/>
          <p:nvPr/>
        </p:nvSpPr>
        <p:spPr>
          <a:xfrm>
            <a:off x="8109180" y="2283941"/>
            <a:ext cx="3763223" cy="3524042"/>
          </a:xfrm>
          <a:prstGeom prst="rect">
            <a:avLst/>
          </a:prstGeom>
          <a:noFill/>
        </p:spPr>
        <p:txBody>
          <a:bodyPr wrap="square">
            <a:spAutoFit/>
          </a:bodyPr>
          <a:lstStyle/>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Mass-suite requires major dependencies:</a:t>
            </a:r>
          </a:p>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Pandas 1.0.3 or higher</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Numpy</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1.16.5 or higher</a:t>
            </a:r>
          </a:p>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Scikit-learn 0.23.0 or higher</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Scipy</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1.4.1 or higher</a:t>
            </a:r>
          </a:p>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pymzml 2.4.6 or higher</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PeakUtils</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1.3.3 or higher</a:t>
            </a:r>
          </a:p>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plotly 4.5.2 or higher</a:t>
            </a:r>
          </a:p>
          <a:p>
            <a:pPr marL="38100">
              <a:spcBef>
                <a:spcPts val="600"/>
              </a:spcBef>
              <a:buClr>
                <a:schemeClr val="accent4"/>
              </a:buClr>
              <a:buSzPts val="3000"/>
            </a:pP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Optional dependencies for machine-learning:</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Keras</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2.3.1</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Tensorflow</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2.0.0</a:t>
            </a:r>
          </a:p>
          <a:p>
            <a:pPr marL="38100">
              <a:spcBef>
                <a:spcPts val="600"/>
              </a:spcBef>
              <a:buClr>
                <a:schemeClr val="accent4"/>
              </a:buClr>
              <a:buSzPts val="3000"/>
            </a:pPr>
            <a:r>
              <a:rPr lang="en-US" altLang="zh-CN" dirty="0" err="1">
                <a:solidFill>
                  <a:schemeClr val="tx1"/>
                </a:solidFill>
                <a:latin typeface="Segoe UI" panose="020B0502040204020203" pitchFamily="34" charset="0"/>
                <a:ea typeface="Source Sans Pro"/>
                <a:cs typeface="Segoe UI" panose="020B0502040204020203" pitchFamily="34" charset="0"/>
                <a:sym typeface="Source Sans Pro"/>
              </a:rPr>
              <a:t>Pytorch</a:t>
            </a:r>
            <a:r>
              <a:rPr lang="en-US" altLang="zh-CN" dirty="0">
                <a:solidFill>
                  <a:schemeClr val="tx1"/>
                </a:solidFill>
                <a:latin typeface="Segoe UI" panose="020B0502040204020203" pitchFamily="34" charset="0"/>
                <a:ea typeface="Source Sans Pro"/>
                <a:cs typeface="Segoe UI" panose="020B0502040204020203" pitchFamily="34" charset="0"/>
                <a:sym typeface="Source Sans Pro"/>
              </a:rPr>
              <a:t> 1.4.0 or higher</a:t>
            </a:r>
          </a:p>
        </p:txBody>
      </p:sp>
      <p:sp>
        <p:nvSpPr>
          <p:cNvPr id="7" name="Rectangle 6">
            <a:extLst>
              <a:ext uri="{FF2B5EF4-FFF2-40B4-BE49-F238E27FC236}">
                <a16:creationId xmlns:a16="http://schemas.microsoft.com/office/drawing/2014/main" id="{A575F2E4-B6E0-4E8D-874D-D88EF04F7185}"/>
              </a:ext>
            </a:extLst>
          </p:cNvPr>
          <p:cNvSpPr/>
          <p:nvPr/>
        </p:nvSpPr>
        <p:spPr>
          <a:xfrm>
            <a:off x="7714695" y="2248612"/>
            <a:ext cx="106532" cy="3266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7005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96D4-FECE-4E26-9D6E-5AC47021D4FB}"/>
              </a:ext>
            </a:extLst>
          </p:cNvPr>
          <p:cNvSpPr>
            <a:spLocks noGrp="1"/>
          </p:cNvSpPr>
          <p:nvPr>
            <p:ph type="ctrTitle"/>
          </p:nvPr>
        </p:nvSpPr>
        <p:spPr>
          <a:xfrm>
            <a:off x="1660188" y="1992461"/>
            <a:ext cx="7743200" cy="1546400"/>
          </a:xfrm>
        </p:spPr>
        <p:txBody>
          <a:bodyPr vert="horz" wrap="square" lIns="91440" tIns="45720" rIns="91440" bIns="45720" rtlCol="0" anchor="ctr">
            <a:normAutofit/>
          </a:bodyPr>
          <a:lstStyle/>
          <a:p>
            <a:r>
              <a:rPr lang="en-US" altLang="zh-CN" dirty="0">
                <a:latin typeface="Proxima nova"/>
              </a:rPr>
              <a:t>Thanks!</a:t>
            </a:r>
          </a:p>
        </p:txBody>
      </p:sp>
      <p:grpSp>
        <p:nvGrpSpPr>
          <p:cNvPr id="15" name="Group 14">
            <a:extLst>
              <a:ext uri="{FF2B5EF4-FFF2-40B4-BE49-F238E27FC236}">
                <a16:creationId xmlns:a16="http://schemas.microsoft.com/office/drawing/2014/main" id="{151192BE-F5FB-4A52-860A-064216433BEC}"/>
              </a:ext>
            </a:extLst>
          </p:cNvPr>
          <p:cNvGrpSpPr/>
          <p:nvPr/>
        </p:nvGrpSpPr>
        <p:grpSpPr>
          <a:xfrm>
            <a:off x="3184409" y="3429000"/>
            <a:ext cx="1711125" cy="1688905"/>
            <a:chOff x="9372053" y="2514600"/>
            <a:chExt cx="1711125" cy="1688905"/>
          </a:xfrm>
        </p:grpSpPr>
        <p:pic>
          <p:nvPicPr>
            <p:cNvPr id="16" name="Picture 2" descr="うごく！コウペンちゃん - LINE スタンプ | LINE STORE">
              <a:extLst>
                <a:ext uri="{FF2B5EF4-FFF2-40B4-BE49-F238E27FC236}">
                  <a16:creationId xmlns:a16="http://schemas.microsoft.com/office/drawing/2014/main" id="{B7B8E480-1F76-4A1C-893B-204D2C1A98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99"/>
            <a:stretch/>
          </p:blipFill>
          <p:spPr bwMode="auto">
            <a:xfrm>
              <a:off x="9372053" y="2514600"/>
              <a:ext cx="1711125" cy="168890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ADDE363-6355-4ABB-A5CF-8E3AA02ABB0C}"/>
                </a:ext>
              </a:extLst>
            </p:cNvPr>
            <p:cNvSpPr/>
            <p:nvPr/>
          </p:nvSpPr>
          <p:spPr>
            <a:xfrm>
              <a:off x="10440140" y="2514600"/>
              <a:ext cx="497149" cy="21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a:extLst>
                <a:ext uri="{FF2B5EF4-FFF2-40B4-BE49-F238E27FC236}">
                  <a16:creationId xmlns:a16="http://schemas.microsoft.com/office/drawing/2014/main" id="{D678DC41-1E70-4E0F-AB87-02BE9B505ECF}"/>
                </a:ext>
              </a:extLst>
            </p:cNvPr>
            <p:cNvSpPr/>
            <p:nvPr/>
          </p:nvSpPr>
          <p:spPr>
            <a:xfrm rot="1290177">
              <a:off x="10516374" y="2632968"/>
              <a:ext cx="497149" cy="21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50000"/>
                    <a:lumOff val="50000"/>
                  </a:schemeClr>
                </a:solidFill>
              </a:endParaRPr>
            </a:p>
          </p:txBody>
        </p:sp>
      </p:grpSp>
      <p:sp>
        <p:nvSpPr>
          <p:cNvPr id="7" name="TextBox 6">
            <a:extLst>
              <a:ext uri="{FF2B5EF4-FFF2-40B4-BE49-F238E27FC236}">
                <a16:creationId xmlns:a16="http://schemas.microsoft.com/office/drawing/2014/main" id="{24EBF78D-74ED-4F05-9AD3-F9BCE1F015AA}"/>
              </a:ext>
            </a:extLst>
          </p:cNvPr>
          <p:cNvSpPr txBox="1"/>
          <p:nvPr/>
        </p:nvSpPr>
        <p:spPr>
          <a:xfrm>
            <a:off x="6168042" y="540120"/>
            <a:ext cx="6057313" cy="5492749"/>
          </a:xfrm>
          <a:prstGeom prst="rect">
            <a:avLst/>
          </a:prstGeom>
        </p:spPr>
        <p:txBody>
          <a:bodyPr vert="horz" lIns="91440" tIns="45720" rIns="91440" bIns="45720" rtlCol="0" anchor="ctr">
            <a:normAutofit/>
          </a:bodyPr>
          <a:lstStyle/>
          <a:p>
            <a:pPr marL="457200" lvl="1" defTabSz="914400">
              <a:lnSpc>
                <a:spcPct val="85000"/>
              </a:lnSpc>
              <a:spcAft>
                <a:spcPts val="600"/>
              </a:spcAft>
            </a:pPr>
            <a:endParaRPr lang="en-US" altLang="zh-CN" sz="1800" dirty="0">
              <a:solidFill>
                <a:schemeClr val="accent1">
                  <a:lumMod val="75000"/>
                </a:schemeClr>
              </a:solidFill>
              <a:latin typeface="Proxima nova"/>
            </a:endParaRPr>
          </a:p>
          <a:p>
            <a:pPr marL="285750" indent="-285750" defTabSz="914400">
              <a:lnSpc>
                <a:spcPct val="85000"/>
              </a:lnSpc>
              <a:spcAft>
                <a:spcPts val="600"/>
              </a:spcAft>
              <a:buFont typeface="Arial" pitchFamily="34" charset="0"/>
              <a:buChar char=" "/>
            </a:pPr>
            <a:r>
              <a:rPr lang="en-US" altLang="zh-CN" sz="1800" dirty="0" err="1">
                <a:solidFill>
                  <a:schemeClr val="accent1">
                    <a:lumMod val="75000"/>
                  </a:schemeClr>
                </a:solidFill>
                <a:latin typeface="Proxima nova"/>
              </a:rPr>
              <a:t>Github</a:t>
            </a:r>
            <a:r>
              <a:rPr lang="en-US" altLang="zh-CN" sz="1800" dirty="0">
                <a:solidFill>
                  <a:schemeClr val="accent1">
                    <a:lumMod val="75000"/>
                  </a:schemeClr>
                </a:solidFill>
                <a:latin typeface="Proxima nova"/>
              </a:rPr>
              <a:t> page &amp; documentation:</a:t>
            </a:r>
          </a:p>
          <a:p>
            <a:pPr marL="742950" lvl="1" indent="-285750" defTabSz="914400">
              <a:lnSpc>
                <a:spcPct val="85000"/>
              </a:lnSpc>
              <a:spcAft>
                <a:spcPts val="600"/>
              </a:spcAft>
              <a:buFont typeface="Arial" pitchFamily="34" charset="0"/>
              <a:buChar char=" "/>
            </a:pPr>
            <a:r>
              <a:rPr lang="en-US" altLang="zh-CN" sz="1800" b="1" u="sng" dirty="0">
                <a:solidFill>
                  <a:schemeClr val="accent1">
                    <a:lumMod val="75000"/>
                  </a:schemeClr>
                </a:solidFill>
                <a:latin typeface="Proxima nova"/>
              </a:rPr>
              <a:t>https://github.com/XiminHu/mass-suite</a:t>
            </a:r>
          </a:p>
          <a:p>
            <a:pPr marL="742950" lvl="1" indent="-285750" defTabSz="914400">
              <a:lnSpc>
                <a:spcPct val="85000"/>
              </a:lnSpc>
              <a:spcAft>
                <a:spcPts val="600"/>
              </a:spcAft>
              <a:buFont typeface="Arial" pitchFamily="34" charset="0"/>
              <a:buChar char=" "/>
            </a:pPr>
            <a:endParaRPr lang="en-US" altLang="zh-CN" sz="1800" dirty="0">
              <a:solidFill>
                <a:schemeClr val="accent1">
                  <a:lumMod val="75000"/>
                </a:schemeClr>
              </a:solidFill>
              <a:latin typeface="Proxima nova"/>
            </a:endParaRPr>
          </a:p>
          <a:p>
            <a:pPr marL="285750" indent="-285750" defTabSz="914400">
              <a:lnSpc>
                <a:spcPct val="85000"/>
              </a:lnSpc>
              <a:spcAft>
                <a:spcPts val="600"/>
              </a:spcAft>
              <a:buFont typeface="Arial" pitchFamily="34" charset="0"/>
              <a:buChar char=" "/>
            </a:pPr>
            <a:r>
              <a:rPr lang="en-US" altLang="zh-CN" sz="1800" dirty="0">
                <a:solidFill>
                  <a:schemeClr val="accent1">
                    <a:lumMod val="75000"/>
                  </a:schemeClr>
                </a:solidFill>
                <a:latin typeface="Proxima nova"/>
              </a:rPr>
              <a:t>Contact:</a:t>
            </a:r>
          </a:p>
          <a:p>
            <a:pPr marL="285750" indent="-285750" defTabSz="914400">
              <a:lnSpc>
                <a:spcPct val="85000"/>
              </a:lnSpc>
              <a:spcAft>
                <a:spcPts val="600"/>
              </a:spcAft>
              <a:buFont typeface="Arial" pitchFamily="34" charset="0"/>
              <a:buChar char=" "/>
            </a:pPr>
            <a:r>
              <a:rPr lang="en-US" altLang="zh-CN" sz="1800" dirty="0">
                <a:solidFill>
                  <a:schemeClr val="accent1">
                    <a:lumMod val="75000"/>
                  </a:schemeClr>
                </a:solidFill>
                <a:latin typeface="Proxima nova"/>
              </a:rPr>
              <a:t>	xhu66@uw.edu</a:t>
            </a:r>
          </a:p>
          <a:p>
            <a:pPr marL="285750" indent="-285750" defTabSz="914400">
              <a:lnSpc>
                <a:spcPct val="85000"/>
              </a:lnSpc>
              <a:spcAft>
                <a:spcPts val="600"/>
              </a:spcAft>
              <a:buFont typeface="Arial" pitchFamily="34" charset="0"/>
              <a:buChar char=" "/>
            </a:pPr>
            <a:endParaRPr lang="en-US" altLang="zh-CN" sz="1800" dirty="0">
              <a:solidFill>
                <a:schemeClr val="accent1">
                  <a:lumMod val="75000"/>
                </a:schemeClr>
              </a:solidFill>
              <a:latin typeface="Proxima nova"/>
            </a:endParaRPr>
          </a:p>
        </p:txBody>
      </p:sp>
      <p:sp>
        <p:nvSpPr>
          <p:cNvPr id="8" name="Rectangle 7">
            <a:extLst>
              <a:ext uri="{FF2B5EF4-FFF2-40B4-BE49-F238E27FC236}">
                <a16:creationId xmlns:a16="http://schemas.microsoft.com/office/drawing/2014/main" id="{158C3D06-2A6A-4C2B-A6DA-C9ADA7486361}"/>
              </a:ext>
            </a:extLst>
          </p:cNvPr>
          <p:cNvSpPr/>
          <p:nvPr/>
        </p:nvSpPr>
        <p:spPr>
          <a:xfrm>
            <a:off x="6244385" y="1439938"/>
            <a:ext cx="45719" cy="36931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Tree>
    <p:extLst>
      <p:ext uri="{BB962C8B-B14F-4D97-AF65-F5344CB8AC3E}">
        <p14:creationId xmlns:p14="http://schemas.microsoft.com/office/powerpoint/2010/main" val="22734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B26FAF43-E7EF-465F-A4F8-E46F21F04202}"/>
              </a:ext>
            </a:extLst>
          </p:cNvPr>
          <p:cNvSpPr txBox="1">
            <a:spLocks/>
          </p:cNvSpPr>
          <p:nvPr/>
        </p:nvSpPr>
        <p:spPr>
          <a:xfrm>
            <a:off x="838200" y="163481"/>
            <a:ext cx="10515600" cy="739056"/>
          </a:xfrm>
          <a:prstGeom prst="rect">
            <a:avLst/>
          </a:prstGeom>
        </p:spPr>
        <p:txBody>
          <a:bodyPr rIns="0">
            <a:normAutofit/>
          </a:bodyPr>
          <a:lst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accent1"/>
                </a:solidFill>
                <a:effectLst/>
                <a:uLnTx/>
                <a:uFillTx/>
                <a:latin typeface="Helvetica" panose="020B0500000000000000" pitchFamily="34" charset="0"/>
                <a:ea typeface="+mj-ea"/>
                <a:cs typeface="+mj-cs"/>
              </a:rPr>
              <a:t>Overview of Mass-suite</a:t>
            </a:r>
          </a:p>
        </p:txBody>
      </p:sp>
      <p:grpSp>
        <p:nvGrpSpPr>
          <p:cNvPr id="41" name="Group 40">
            <a:extLst>
              <a:ext uri="{FF2B5EF4-FFF2-40B4-BE49-F238E27FC236}">
                <a16:creationId xmlns:a16="http://schemas.microsoft.com/office/drawing/2014/main" id="{CCBF52DD-9241-42F4-B4AE-98279A12ADA2}"/>
              </a:ext>
            </a:extLst>
          </p:cNvPr>
          <p:cNvGrpSpPr/>
          <p:nvPr/>
        </p:nvGrpSpPr>
        <p:grpSpPr>
          <a:xfrm>
            <a:off x="3313965" y="1058476"/>
            <a:ext cx="5590730" cy="3365663"/>
            <a:chOff x="3275235" y="1373049"/>
            <a:chExt cx="5590730" cy="3365663"/>
          </a:xfrm>
        </p:grpSpPr>
        <p:sp>
          <p:nvSpPr>
            <p:cNvPr id="42" name="Shape">
              <a:extLst>
                <a:ext uri="{FF2B5EF4-FFF2-40B4-BE49-F238E27FC236}">
                  <a16:creationId xmlns:a16="http://schemas.microsoft.com/office/drawing/2014/main" id="{161F0425-492C-434A-B3A5-8D7A0392AA8E}"/>
                </a:ext>
              </a:extLst>
            </p:cNvPr>
            <p:cNvSpPr/>
            <p:nvPr/>
          </p:nvSpPr>
          <p:spPr>
            <a:xfrm>
              <a:off x="6123410" y="3274226"/>
              <a:ext cx="2742555" cy="1464486"/>
            </a:xfrm>
            <a:custGeom>
              <a:avLst/>
              <a:gdLst/>
              <a:ahLst/>
              <a:cxnLst>
                <a:cxn ang="0">
                  <a:pos x="wd2" y="hd2"/>
                </a:cxn>
                <a:cxn ang="5400000">
                  <a:pos x="wd2" y="hd2"/>
                </a:cxn>
                <a:cxn ang="10800000">
                  <a:pos x="wd2" y="hd2"/>
                </a:cxn>
                <a:cxn ang="16200000">
                  <a:pos x="wd2" y="hd2"/>
                </a:cxn>
              </a:cxnLst>
              <a:rect l="0" t="0" r="r" b="b"/>
              <a:pathLst>
                <a:path w="21600" h="20392" extrusionOk="0">
                  <a:moveTo>
                    <a:pt x="12438" y="0"/>
                  </a:moveTo>
                  <a:cubicBezTo>
                    <a:pt x="12397" y="0"/>
                    <a:pt x="12353" y="3"/>
                    <a:pt x="12310" y="3"/>
                  </a:cubicBezTo>
                  <a:cubicBezTo>
                    <a:pt x="11706" y="2655"/>
                    <a:pt x="10901" y="5316"/>
                    <a:pt x="9828" y="7777"/>
                  </a:cubicBezTo>
                  <a:cubicBezTo>
                    <a:pt x="7206" y="13790"/>
                    <a:pt x="4406" y="16995"/>
                    <a:pt x="1994" y="16995"/>
                  </a:cubicBezTo>
                  <a:cubicBezTo>
                    <a:pt x="1292" y="16995"/>
                    <a:pt x="622" y="16718"/>
                    <a:pt x="0" y="16164"/>
                  </a:cubicBezTo>
                  <a:cubicBezTo>
                    <a:pt x="1317" y="20493"/>
                    <a:pt x="5057" y="21600"/>
                    <a:pt x="10054" y="19009"/>
                  </a:cubicBezTo>
                  <a:cubicBezTo>
                    <a:pt x="16494" y="15667"/>
                    <a:pt x="20702" y="5693"/>
                    <a:pt x="21600" y="3395"/>
                  </a:cubicBezTo>
                  <a:cubicBezTo>
                    <a:pt x="20572" y="2588"/>
                    <a:pt x="16937" y="0"/>
                    <a:pt x="12438" y="0"/>
                  </a:cubicBez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ndParaRPr>
            </a:p>
          </p:txBody>
        </p:sp>
        <p:sp>
          <p:nvSpPr>
            <p:cNvPr id="43" name="Shape">
              <a:extLst>
                <a:ext uri="{FF2B5EF4-FFF2-40B4-BE49-F238E27FC236}">
                  <a16:creationId xmlns:a16="http://schemas.microsoft.com/office/drawing/2014/main" id="{66270D46-E496-4188-A1D5-139CE9DA0B85}"/>
                </a:ext>
              </a:extLst>
            </p:cNvPr>
            <p:cNvSpPr/>
            <p:nvPr/>
          </p:nvSpPr>
          <p:spPr>
            <a:xfrm>
              <a:off x="6147361" y="2028809"/>
              <a:ext cx="1680440" cy="2402286"/>
            </a:xfrm>
            <a:custGeom>
              <a:avLst/>
              <a:gdLst/>
              <a:ahLst/>
              <a:cxnLst>
                <a:cxn ang="0">
                  <a:pos x="wd2" y="hd2"/>
                </a:cxn>
                <a:cxn ang="5400000">
                  <a:pos x="wd2" y="hd2"/>
                </a:cxn>
                <a:cxn ang="10800000">
                  <a:pos x="wd2" y="hd2"/>
                </a:cxn>
                <a:cxn ang="16200000">
                  <a:pos x="wd2" y="hd2"/>
                </a:cxn>
              </a:cxnLst>
              <a:rect l="0" t="0" r="r" b="b"/>
              <a:pathLst>
                <a:path w="21564" h="20697" extrusionOk="0">
                  <a:moveTo>
                    <a:pt x="8231" y="11607"/>
                  </a:moveTo>
                  <a:cubicBezTo>
                    <a:pt x="8212" y="11724"/>
                    <a:pt x="8191" y="11838"/>
                    <a:pt x="8172" y="11953"/>
                  </a:cubicBezTo>
                  <a:cubicBezTo>
                    <a:pt x="8151" y="12071"/>
                    <a:pt x="8129" y="12189"/>
                    <a:pt x="8108" y="12304"/>
                  </a:cubicBezTo>
                  <a:cubicBezTo>
                    <a:pt x="7656" y="14551"/>
                    <a:pt x="6731" y="16415"/>
                    <a:pt x="5372" y="17772"/>
                  </a:cubicBezTo>
                  <a:cubicBezTo>
                    <a:pt x="3952" y="19192"/>
                    <a:pt x="2115" y="20042"/>
                    <a:pt x="0" y="20279"/>
                  </a:cubicBezTo>
                  <a:cubicBezTo>
                    <a:pt x="4082" y="21600"/>
                    <a:pt x="9611" y="19751"/>
                    <a:pt x="14795" y="15238"/>
                  </a:cubicBezTo>
                  <a:cubicBezTo>
                    <a:pt x="16403" y="13839"/>
                    <a:pt x="17629" y="12329"/>
                    <a:pt x="18567" y="10821"/>
                  </a:cubicBezTo>
                  <a:cubicBezTo>
                    <a:pt x="18631" y="10715"/>
                    <a:pt x="18699" y="10608"/>
                    <a:pt x="18760" y="10503"/>
                  </a:cubicBezTo>
                  <a:cubicBezTo>
                    <a:pt x="18822" y="10400"/>
                    <a:pt x="18880" y="10297"/>
                    <a:pt x="18941" y="10195"/>
                  </a:cubicBezTo>
                  <a:cubicBezTo>
                    <a:pt x="21532" y="5656"/>
                    <a:pt x="21600" y="1255"/>
                    <a:pt x="21557" y="0"/>
                  </a:cubicBezTo>
                  <a:cubicBezTo>
                    <a:pt x="19744" y="258"/>
                    <a:pt x="13452" y="1321"/>
                    <a:pt x="7471" y="4275"/>
                  </a:cubicBezTo>
                  <a:cubicBezTo>
                    <a:pt x="8111" y="5990"/>
                    <a:pt x="8492" y="7839"/>
                    <a:pt x="8412" y="9762"/>
                  </a:cubicBezTo>
                  <a:cubicBezTo>
                    <a:pt x="8378" y="10400"/>
                    <a:pt x="8320" y="11015"/>
                    <a:pt x="8231" y="11607"/>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ndParaRPr>
            </a:p>
          </p:txBody>
        </p:sp>
        <p:sp>
          <p:nvSpPr>
            <p:cNvPr id="44" name="Shape">
              <a:extLst>
                <a:ext uri="{FF2B5EF4-FFF2-40B4-BE49-F238E27FC236}">
                  <a16:creationId xmlns:a16="http://schemas.microsoft.com/office/drawing/2014/main" id="{4A84606A-2E98-4580-87A0-3A0AD3A3E654}"/>
                </a:ext>
              </a:extLst>
            </p:cNvPr>
            <p:cNvSpPr/>
            <p:nvPr/>
          </p:nvSpPr>
          <p:spPr>
            <a:xfrm>
              <a:off x="5502618" y="1373049"/>
              <a:ext cx="1210295" cy="2891047"/>
            </a:xfrm>
            <a:custGeom>
              <a:avLst/>
              <a:gdLst/>
              <a:ahLst/>
              <a:cxnLst>
                <a:cxn ang="0">
                  <a:pos x="wd2" y="hd2"/>
                </a:cxn>
                <a:cxn ang="5400000">
                  <a:pos x="wd2" y="hd2"/>
                </a:cxn>
                <a:cxn ang="10800000">
                  <a:pos x="wd2" y="hd2"/>
                </a:cxn>
                <a:cxn ang="16200000">
                  <a:pos x="wd2" y="hd2"/>
                </a:cxn>
              </a:cxnLst>
              <a:rect l="0" t="0" r="r" b="b"/>
              <a:pathLst>
                <a:path w="21512" h="21600" extrusionOk="0">
                  <a:moveTo>
                    <a:pt x="7701" y="11347"/>
                  </a:moveTo>
                  <a:cubicBezTo>
                    <a:pt x="8446" y="11805"/>
                    <a:pt x="9127" y="12257"/>
                    <a:pt x="9744" y="12703"/>
                  </a:cubicBezTo>
                  <a:cubicBezTo>
                    <a:pt x="9863" y="12791"/>
                    <a:pt x="9978" y="12878"/>
                    <a:pt x="10093" y="12964"/>
                  </a:cubicBezTo>
                  <a:cubicBezTo>
                    <a:pt x="10213" y="13054"/>
                    <a:pt x="10332" y="13143"/>
                    <a:pt x="10447" y="13233"/>
                  </a:cubicBezTo>
                  <a:cubicBezTo>
                    <a:pt x="11988" y="14437"/>
                    <a:pt x="13048" y="15589"/>
                    <a:pt x="13593" y="16656"/>
                  </a:cubicBezTo>
                  <a:cubicBezTo>
                    <a:pt x="13644" y="16754"/>
                    <a:pt x="13691" y="16854"/>
                    <a:pt x="13733" y="16951"/>
                  </a:cubicBezTo>
                  <a:cubicBezTo>
                    <a:pt x="13776" y="17057"/>
                    <a:pt x="13822" y="17160"/>
                    <a:pt x="13857" y="17264"/>
                  </a:cubicBezTo>
                  <a:cubicBezTo>
                    <a:pt x="13942" y="17517"/>
                    <a:pt x="13993" y="17763"/>
                    <a:pt x="14014" y="18005"/>
                  </a:cubicBezTo>
                  <a:cubicBezTo>
                    <a:pt x="14142" y="19483"/>
                    <a:pt x="13124" y="20709"/>
                    <a:pt x="11047" y="21600"/>
                  </a:cubicBezTo>
                  <a:cubicBezTo>
                    <a:pt x="13576" y="21403"/>
                    <a:pt x="15781" y="20748"/>
                    <a:pt x="17505" y="19667"/>
                  </a:cubicBezTo>
                  <a:cubicBezTo>
                    <a:pt x="19182" y="18619"/>
                    <a:pt x="20357" y="17189"/>
                    <a:pt x="20987" y="15462"/>
                  </a:cubicBezTo>
                  <a:cubicBezTo>
                    <a:pt x="21025" y="15359"/>
                    <a:pt x="21059" y="15255"/>
                    <a:pt x="21093" y="15149"/>
                  </a:cubicBezTo>
                  <a:cubicBezTo>
                    <a:pt x="21127" y="15049"/>
                    <a:pt x="21157" y="14947"/>
                    <a:pt x="21183" y="14843"/>
                  </a:cubicBezTo>
                  <a:cubicBezTo>
                    <a:pt x="21345" y="14260"/>
                    <a:pt x="21455" y="13646"/>
                    <a:pt x="21498" y="13004"/>
                  </a:cubicBezTo>
                  <a:cubicBezTo>
                    <a:pt x="21600" y="11472"/>
                    <a:pt x="21144" y="9994"/>
                    <a:pt x="20365" y="8614"/>
                  </a:cubicBezTo>
                  <a:cubicBezTo>
                    <a:pt x="20310" y="8516"/>
                    <a:pt x="20255" y="8419"/>
                    <a:pt x="20195" y="8323"/>
                  </a:cubicBezTo>
                  <a:cubicBezTo>
                    <a:pt x="20140" y="8230"/>
                    <a:pt x="20085" y="8138"/>
                    <a:pt x="20025" y="8047"/>
                  </a:cubicBezTo>
                  <a:cubicBezTo>
                    <a:pt x="17420" y="3976"/>
                    <a:pt x="12162" y="864"/>
                    <a:pt x="10596" y="0"/>
                  </a:cubicBezTo>
                  <a:cubicBezTo>
                    <a:pt x="8876" y="802"/>
                    <a:pt x="3116" y="3699"/>
                    <a:pt x="0" y="7818"/>
                  </a:cubicBezTo>
                  <a:cubicBezTo>
                    <a:pt x="2793" y="8802"/>
                    <a:pt x="5462" y="9971"/>
                    <a:pt x="7701" y="11347"/>
                  </a:cubicBezTo>
                  <a:close/>
                </a:path>
              </a:pathLst>
            </a:cu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ndParaRPr>
            </a:p>
          </p:txBody>
        </p:sp>
        <p:sp>
          <p:nvSpPr>
            <p:cNvPr id="45" name="Shape">
              <a:extLst>
                <a:ext uri="{FF2B5EF4-FFF2-40B4-BE49-F238E27FC236}">
                  <a16:creationId xmlns:a16="http://schemas.microsoft.com/office/drawing/2014/main" id="{BC0643AC-6870-44C3-AFDA-F467F5829752}"/>
                </a:ext>
              </a:extLst>
            </p:cNvPr>
            <p:cNvSpPr/>
            <p:nvPr/>
          </p:nvSpPr>
          <p:spPr>
            <a:xfrm>
              <a:off x="4353000" y="1909059"/>
              <a:ext cx="1875526" cy="2332048"/>
            </a:xfrm>
            <a:custGeom>
              <a:avLst/>
              <a:gdLst/>
              <a:ahLst/>
              <a:cxnLst>
                <a:cxn ang="0">
                  <a:pos x="wd2" y="hd2"/>
                </a:cxn>
                <a:cxn ang="5400000">
                  <a:pos x="wd2" y="hd2"/>
                </a:cxn>
                <a:cxn ang="10800000">
                  <a:pos x="wd2" y="hd2"/>
                </a:cxn>
                <a:cxn ang="16200000">
                  <a:pos x="wd2" y="hd2"/>
                </a:cxn>
              </a:cxnLst>
              <a:rect l="0" t="0" r="r" b="b"/>
              <a:pathLst>
                <a:path w="21122" h="21600" extrusionOk="0">
                  <a:moveTo>
                    <a:pt x="12444" y="5408"/>
                  </a:moveTo>
                  <a:cubicBezTo>
                    <a:pt x="12333" y="5333"/>
                    <a:pt x="12220" y="5257"/>
                    <a:pt x="12109" y="5182"/>
                  </a:cubicBezTo>
                  <a:cubicBezTo>
                    <a:pt x="7168" y="1894"/>
                    <a:pt x="1714" y="386"/>
                    <a:pt x="144" y="0"/>
                  </a:cubicBezTo>
                  <a:cubicBezTo>
                    <a:pt x="-26" y="1324"/>
                    <a:pt x="-409" y="5970"/>
                    <a:pt x="1619" y="11036"/>
                  </a:cubicBezTo>
                  <a:cubicBezTo>
                    <a:pt x="3998" y="11214"/>
                    <a:pt x="6483" y="11629"/>
                    <a:pt x="8916" y="12412"/>
                  </a:cubicBezTo>
                  <a:cubicBezTo>
                    <a:pt x="9633" y="12642"/>
                    <a:pt x="10318" y="12886"/>
                    <a:pt x="10974" y="13139"/>
                  </a:cubicBezTo>
                  <a:cubicBezTo>
                    <a:pt x="11114" y="13192"/>
                    <a:pt x="11251" y="13248"/>
                    <a:pt x="11389" y="13303"/>
                  </a:cubicBezTo>
                  <a:cubicBezTo>
                    <a:pt x="11529" y="13361"/>
                    <a:pt x="11672" y="13417"/>
                    <a:pt x="11810" y="13474"/>
                  </a:cubicBezTo>
                  <a:cubicBezTo>
                    <a:pt x="13639" y="14242"/>
                    <a:pt x="15176" y="15098"/>
                    <a:pt x="16379" y="16019"/>
                  </a:cubicBezTo>
                  <a:cubicBezTo>
                    <a:pt x="16492" y="16105"/>
                    <a:pt x="16600" y="16192"/>
                    <a:pt x="16708" y="16278"/>
                  </a:cubicBezTo>
                  <a:cubicBezTo>
                    <a:pt x="16827" y="16376"/>
                    <a:pt x="16940" y="16473"/>
                    <a:pt x="17051" y="16571"/>
                  </a:cubicBezTo>
                  <a:cubicBezTo>
                    <a:pt x="17353" y="16837"/>
                    <a:pt x="17631" y="17108"/>
                    <a:pt x="17876" y="17381"/>
                  </a:cubicBezTo>
                  <a:cubicBezTo>
                    <a:pt x="18264" y="17813"/>
                    <a:pt x="18580" y="18255"/>
                    <a:pt x="18828" y="18698"/>
                  </a:cubicBezTo>
                  <a:cubicBezTo>
                    <a:pt x="18906" y="18840"/>
                    <a:pt x="18979" y="18982"/>
                    <a:pt x="19044" y="19127"/>
                  </a:cubicBezTo>
                  <a:cubicBezTo>
                    <a:pt x="19122" y="19297"/>
                    <a:pt x="19184" y="19468"/>
                    <a:pt x="19241" y="19639"/>
                  </a:cubicBezTo>
                  <a:cubicBezTo>
                    <a:pt x="19457" y="20291"/>
                    <a:pt x="19521" y="20948"/>
                    <a:pt x="19432" y="21600"/>
                  </a:cubicBezTo>
                  <a:cubicBezTo>
                    <a:pt x="20611" y="20624"/>
                    <a:pt x="21191" y="19262"/>
                    <a:pt x="21115" y="17609"/>
                  </a:cubicBezTo>
                  <a:cubicBezTo>
                    <a:pt x="21110" y="17485"/>
                    <a:pt x="21099" y="17361"/>
                    <a:pt x="21086" y="17234"/>
                  </a:cubicBezTo>
                  <a:cubicBezTo>
                    <a:pt x="21072" y="17095"/>
                    <a:pt x="21053" y="16950"/>
                    <a:pt x="21029" y="16808"/>
                  </a:cubicBezTo>
                  <a:cubicBezTo>
                    <a:pt x="21008" y="16675"/>
                    <a:pt x="20981" y="16542"/>
                    <a:pt x="20954" y="16407"/>
                  </a:cubicBezTo>
                  <a:cubicBezTo>
                    <a:pt x="20681" y="15147"/>
                    <a:pt x="20085" y="13774"/>
                    <a:pt x="19176" y="12325"/>
                  </a:cubicBezTo>
                  <a:cubicBezTo>
                    <a:pt x="19103" y="12210"/>
                    <a:pt x="19028" y="12094"/>
                    <a:pt x="18952" y="11979"/>
                  </a:cubicBezTo>
                  <a:cubicBezTo>
                    <a:pt x="18879" y="11868"/>
                    <a:pt x="18807" y="11759"/>
                    <a:pt x="18731" y="11649"/>
                  </a:cubicBezTo>
                  <a:cubicBezTo>
                    <a:pt x="18297" y="11012"/>
                    <a:pt x="17809" y="10364"/>
                    <a:pt x="17261" y="9705"/>
                  </a:cubicBezTo>
                  <a:cubicBezTo>
                    <a:pt x="15958" y="8137"/>
                    <a:pt x="14413" y="6795"/>
                    <a:pt x="12794" y="5648"/>
                  </a:cubicBezTo>
                  <a:cubicBezTo>
                    <a:pt x="12673" y="5568"/>
                    <a:pt x="12560" y="5488"/>
                    <a:pt x="12444" y="5408"/>
                  </a:cubicBez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ndParaRPr>
            </a:p>
          </p:txBody>
        </p:sp>
        <p:sp>
          <p:nvSpPr>
            <p:cNvPr id="46" name="Shape">
              <a:extLst>
                <a:ext uri="{FF2B5EF4-FFF2-40B4-BE49-F238E27FC236}">
                  <a16:creationId xmlns:a16="http://schemas.microsoft.com/office/drawing/2014/main" id="{7070EC77-1E6A-4420-9358-03E38752B538}"/>
                </a:ext>
              </a:extLst>
            </p:cNvPr>
            <p:cNvSpPr/>
            <p:nvPr/>
          </p:nvSpPr>
          <p:spPr>
            <a:xfrm>
              <a:off x="3275235" y="3178425"/>
              <a:ext cx="2736209" cy="1546658"/>
            </a:xfrm>
            <a:custGeom>
              <a:avLst/>
              <a:gdLst/>
              <a:ahLst/>
              <a:cxnLst>
                <a:cxn ang="0">
                  <a:pos x="wd2" y="hd2"/>
                </a:cxn>
                <a:cxn ang="5400000">
                  <a:pos x="wd2" y="hd2"/>
                </a:cxn>
                <a:cxn ang="10800000">
                  <a:pos x="wd2" y="hd2"/>
                </a:cxn>
                <a:cxn ang="16200000">
                  <a:pos x="wd2" y="hd2"/>
                </a:cxn>
              </a:cxnLst>
              <a:rect l="0" t="0" r="r" b="b"/>
              <a:pathLst>
                <a:path w="21590" h="19961" extrusionOk="0">
                  <a:moveTo>
                    <a:pt x="0" y="1880"/>
                  </a:moveTo>
                  <a:cubicBezTo>
                    <a:pt x="733" y="4115"/>
                    <a:pt x="4205" y="13734"/>
                    <a:pt x="10757" y="17925"/>
                  </a:cubicBezTo>
                  <a:cubicBezTo>
                    <a:pt x="15838" y="21174"/>
                    <a:pt x="19746" y="20491"/>
                    <a:pt x="21126" y="16188"/>
                  </a:cubicBezTo>
                  <a:cubicBezTo>
                    <a:pt x="21192" y="15981"/>
                    <a:pt x="21254" y="15768"/>
                    <a:pt x="21307" y="15545"/>
                  </a:cubicBezTo>
                  <a:cubicBezTo>
                    <a:pt x="21309" y="15536"/>
                    <a:pt x="21313" y="15527"/>
                    <a:pt x="21315" y="15517"/>
                  </a:cubicBezTo>
                  <a:cubicBezTo>
                    <a:pt x="21317" y="15511"/>
                    <a:pt x="21317" y="15508"/>
                    <a:pt x="21318" y="15502"/>
                  </a:cubicBezTo>
                  <a:cubicBezTo>
                    <a:pt x="21337" y="15425"/>
                    <a:pt x="21352" y="15351"/>
                    <a:pt x="21368" y="15273"/>
                  </a:cubicBezTo>
                  <a:cubicBezTo>
                    <a:pt x="21381" y="15215"/>
                    <a:pt x="21394" y="15156"/>
                    <a:pt x="21405" y="15097"/>
                  </a:cubicBezTo>
                  <a:cubicBezTo>
                    <a:pt x="21405" y="15094"/>
                    <a:pt x="21407" y="15091"/>
                    <a:pt x="21407" y="15091"/>
                  </a:cubicBezTo>
                  <a:cubicBezTo>
                    <a:pt x="21422" y="15011"/>
                    <a:pt x="21436" y="14927"/>
                    <a:pt x="21449" y="14847"/>
                  </a:cubicBezTo>
                  <a:cubicBezTo>
                    <a:pt x="21453" y="14828"/>
                    <a:pt x="21454" y="14810"/>
                    <a:pt x="21458" y="14791"/>
                  </a:cubicBezTo>
                  <a:cubicBezTo>
                    <a:pt x="21466" y="14742"/>
                    <a:pt x="21475" y="14692"/>
                    <a:pt x="21483" y="14643"/>
                  </a:cubicBezTo>
                  <a:cubicBezTo>
                    <a:pt x="21502" y="14519"/>
                    <a:pt x="21517" y="14392"/>
                    <a:pt x="21530" y="14269"/>
                  </a:cubicBezTo>
                  <a:cubicBezTo>
                    <a:pt x="21541" y="14164"/>
                    <a:pt x="21551" y="14058"/>
                    <a:pt x="21558" y="13950"/>
                  </a:cubicBezTo>
                  <a:cubicBezTo>
                    <a:pt x="21600" y="13422"/>
                    <a:pt x="21600" y="12893"/>
                    <a:pt x="21558" y="12362"/>
                  </a:cubicBezTo>
                  <a:cubicBezTo>
                    <a:pt x="21528" y="11978"/>
                    <a:pt x="21479" y="11595"/>
                    <a:pt x="21407" y="11212"/>
                  </a:cubicBezTo>
                  <a:cubicBezTo>
                    <a:pt x="21243" y="10337"/>
                    <a:pt x="20969" y="9468"/>
                    <a:pt x="20585" y="8615"/>
                  </a:cubicBezTo>
                  <a:cubicBezTo>
                    <a:pt x="20510" y="8448"/>
                    <a:pt x="20430" y="8281"/>
                    <a:pt x="20347" y="8118"/>
                  </a:cubicBezTo>
                  <a:cubicBezTo>
                    <a:pt x="20266" y="7957"/>
                    <a:pt x="20183" y="7799"/>
                    <a:pt x="20094" y="7642"/>
                  </a:cubicBezTo>
                  <a:cubicBezTo>
                    <a:pt x="20016" y="7502"/>
                    <a:pt x="19935" y="7363"/>
                    <a:pt x="19852" y="7227"/>
                  </a:cubicBezTo>
                  <a:cubicBezTo>
                    <a:pt x="19083" y="5966"/>
                    <a:pt x="18072" y="4785"/>
                    <a:pt x="16851" y="3719"/>
                  </a:cubicBezTo>
                  <a:cubicBezTo>
                    <a:pt x="16751" y="3632"/>
                    <a:pt x="16651" y="3543"/>
                    <a:pt x="16547" y="3456"/>
                  </a:cubicBezTo>
                  <a:cubicBezTo>
                    <a:pt x="16450" y="3376"/>
                    <a:pt x="16350" y="3296"/>
                    <a:pt x="16252" y="3218"/>
                  </a:cubicBezTo>
                  <a:cubicBezTo>
                    <a:pt x="15721" y="2792"/>
                    <a:pt x="15158" y="2387"/>
                    <a:pt x="14561" y="2004"/>
                  </a:cubicBezTo>
                  <a:cubicBezTo>
                    <a:pt x="12998" y="1002"/>
                    <a:pt x="11399" y="446"/>
                    <a:pt x="9859" y="186"/>
                  </a:cubicBezTo>
                  <a:cubicBezTo>
                    <a:pt x="9753" y="167"/>
                    <a:pt x="9647" y="155"/>
                    <a:pt x="9540" y="140"/>
                  </a:cubicBezTo>
                  <a:cubicBezTo>
                    <a:pt x="9437" y="124"/>
                    <a:pt x="9337" y="109"/>
                    <a:pt x="9235" y="96"/>
                  </a:cubicBezTo>
                  <a:cubicBezTo>
                    <a:pt x="4874" y="-426"/>
                    <a:pt x="1081" y="1320"/>
                    <a:pt x="0" y="1880"/>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ndParaRPr>
            </a:p>
          </p:txBody>
        </p:sp>
        <p:sp>
          <p:nvSpPr>
            <p:cNvPr id="47" name="Freeform: Shape 46">
              <a:extLst>
                <a:ext uri="{FF2B5EF4-FFF2-40B4-BE49-F238E27FC236}">
                  <a16:creationId xmlns:a16="http://schemas.microsoft.com/office/drawing/2014/main" id="{0BBC7CE0-1ED3-4D22-8A33-B9C3286089F1}"/>
                </a:ext>
              </a:extLst>
            </p:cNvPr>
            <p:cNvSpPr/>
            <p:nvPr/>
          </p:nvSpPr>
          <p:spPr>
            <a:xfrm>
              <a:off x="6123410" y="3274226"/>
              <a:ext cx="1776077" cy="1270612"/>
            </a:xfrm>
            <a:custGeom>
              <a:avLst/>
              <a:gdLst>
                <a:gd name="connsiteX0" fmla="*/ 1579255 w 1776077"/>
                <a:gd name="connsiteY0" fmla="*/ 0 h 1270612"/>
                <a:gd name="connsiteX1" fmla="*/ 1776077 w 1776077"/>
                <a:gd name="connsiteY1" fmla="*/ 7641 h 1270612"/>
                <a:gd name="connsiteX2" fmla="*/ 1714095 w 1776077"/>
                <a:gd name="connsiteY2" fmla="*/ 137937 h 1270612"/>
                <a:gd name="connsiteX3" fmla="*/ 1496396 w 1776077"/>
                <a:gd name="connsiteY3" fmla="*/ 469515 h 1270612"/>
                <a:gd name="connsiteX4" fmla="*/ 292725 w 1776077"/>
                <a:gd name="connsiteY4" fmla="*/ 1270612 h 1270612"/>
                <a:gd name="connsiteX5" fmla="*/ 59373 w 1776077"/>
                <a:gd name="connsiteY5" fmla="*/ 1229989 h 1270612"/>
                <a:gd name="connsiteX6" fmla="*/ 46103 w 1776077"/>
                <a:gd name="connsiteY6" fmla="*/ 1224247 h 1270612"/>
                <a:gd name="connsiteX7" fmla="*/ 0 w 1776077"/>
                <a:gd name="connsiteY7" fmla="*/ 1160845 h 1270612"/>
                <a:gd name="connsiteX8" fmla="*/ 253179 w 1776077"/>
                <a:gd name="connsiteY8" fmla="*/ 1220525 h 1270612"/>
                <a:gd name="connsiteX9" fmla="*/ 1247863 w 1776077"/>
                <a:gd name="connsiteY9" fmla="*/ 558519 h 1270612"/>
                <a:gd name="connsiteX10" fmla="*/ 1563003 w 1776077"/>
                <a:gd name="connsiteY10" fmla="*/ 216 h 1270612"/>
                <a:gd name="connsiteX11" fmla="*/ 1579255 w 1776077"/>
                <a:gd name="connsiteY11" fmla="*/ 0 h 1270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76077" h="1270612">
                  <a:moveTo>
                    <a:pt x="1579255" y="0"/>
                  </a:moveTo>
                  <a:lnTo>
                    <a:pt x="1776077" y="7641"/>
                  </a:lnTo>
                  <a:lnTo>
                    <a:pt x="1714095" y="137937"/>
                  </a:lnTo>
                  <a:cubicBezTo>
                    <a:pt x="1650965" y="251295"/>
                    <a:pt x="1578828" y="362577"/>
                    <a:pt x="1496396" y="469515"/>
                  </a:cubicBezTo>
                  <a:cubicBezTo>
                    <a:pt x="1093533" y="992079"/>
                    <a:pt x="663321" y="1270612"/>
                    <a:pt x="292725" y="1270612"/>
                  </a:cubicBezTo>
                  <a:cubicBezTo>
                    <a:pt x="211829" y="1270612"/>
                    <a:pt x="133700" y="1257071"/>
                    <a:pt x="59373" y="1229989"/>
                  </a:cubicBezTo>
                  <a:lnTo>
                    <a:pt x="46103" y="1224247"/>
                  </a:lnTo>
                  <a:lnTo>
                    <a:pt x="0" y="1160845"/>
                  </a:lnTo>
                  <a:cubicBezTo>
                    <a:pt x="78976" y="1200632"/>
                    <a:pt x="164046" y="1220525"/>
                    <a:pt x="253179" y="1220525"/>
                  </a:cubicBezTo>
                  <a:cubicBezTo>
                    <a:pt x="559431" y="1220525"/>
                    <a:pt x="914947" y="990352"/>
                    <a:pt x="1247863" y="558519"/>
                  </a:cubicBezTo>
                  <a:cubicBezTo>
                    <a:pt x="1384102" y="381778"/>
                    <a:pt x="1486313" y="190673"/>
                    <a:pt x="1563003" y="216"/>
                  </a:cubicBezTo>
                  <a:cubicBezTo>
                    <a:pt x="1568462" y="216"/>
                    <a:pt x="1574049" y="0"/>
                    <a:pt x="1579255" y="0"/>
                  </a:cubicBezTo>
                  <a:close/>
                </a:path>
              </a:pathLst>
            </a:custGeom>
            <a:solidFill>
              <a:srgbClr val="333333">
                <a:alpha val="22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368B6AE3-3FE9-4E80-BDFD-0CC4104DEB5B}"/>
                </a:ext>
              </a:extLst>
            </p:cNvPr>
            <p:cNvSpPr/>
            <p:nvPr/>
          </p:nvSpPr>
          <p:spPr>
            <a:xfrm>
              <a:off x="6147361" y="2405934"/>
              <a:ext cx="804424" cy="2013481"/>
            </a:xfrm>
            <a:custGeom>
              <a:avLst/>
              <a:gdLst>
                <a:gd name="connsiteX0" fmla="*/ 758328 w 804424"/>
                <a:gd name="connsiteY0" fmla="*/ 0 h 2013481"/>
                <a:gd name="connsiteX1" fmla="*/ 784522 w 804424"/>
                <a:gd name="connsiteY1" fmla="*/ 169327 h 2013481"/>
                <a:gd name="connsiteX2" fmla="*/ 803430 w 804424"/>
                <a:gd name="connsiteY2" fmla="*/ 565623 h 2013481"/>
                <a:gd name="connsiteX3" fmla="*/ 786361 w 804424"/>
                <a:gd name="connsiteY3" fmla="*/ 824765 h 2013481"/>
                <a:gd name="connsiteX4" fmla="*/ 780797 w 804424"/>
                <a:gd name="connsiteY4" fmla="*/ 873362 h 2013481"/>
                <a:gd name="connsiteX5" fmla="*/ 774762 w 804424"/>
                <a:gd name="connsiteY5" fmla="*/ 922662 h 2013481"/>
                <a:gd name="connsiteX6" fmla="*/ 516755 w 804424"/>
                <a:gd name="connsiteY6" fmla="*/ 1690675 h 2013481"/>
                <a:gd name="connsiteX7" fmla="*/ 154634 w 804424"/>
                <a:gd name="connsiteY7" fmla="*/ 2001783 h 2013481"/>
                <a:gd name="connsiteX8" fmla="*/ 113432 w 804424"/>
                <a:gd name="connsiteY8" fmla="*/ 2013481 h 2013481"/>
                <a:gd name="connsiteX9" fmla="*/ 0 w 804424"/>
                <a:gd name="connsiteY9" fmla="*/ 1976645 h 2013481"/>
                <a:gd name="connsiteX10" fmla="*/ 418630 w 804424"/>
                <a:gd name="connsiteY10" fmla="*/ 1685660 h 2013481"/>
                <a:gd name="connsiteX11" fmla="*/ 631841 w 804424"/>
                <a:gd name="connsiteY11" fmla="*/ 1050993 h 2013481"/>
                <a:gd name="connsiteX12" fmla="*/ 636828 w 804424"/>
                <a:gd name="connsiteY12" fmla="*/ 1010252 h 2013481"/>
                <a:gd name="connsiteX13" fmla="*/ 641426 w 804424"/>
                <a:gd name="connsiteY13" fmla="*/ 970092 h 2013481"/>
                <a:gd name="connsiteX14" fmla="*/ 655531 w 804424"/>
                <a:gd name="connsiteY14" fmla="*/ 755945 h 2013481"/>
                <a:gd name="connsiteX15" fmla="*/ 582201 w 804424"/>
                <a:gd name="connsiteY15" fmla="*/ 119072 h 2013481"/>
                <a:gd name="connsiteX16" fmla="*/ 757391 w 804424"/>
                <a:gd name="connsiteY16" fmla="*/ 539 h 2013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4424" h="2013481">
                  <a:moveTo>
                    <a:pt x="758328" y="0"/>
                  </a:moveTo>
                  <a:lnTo>
                    <a:pt x="784522" y="169327"/>
                  </a:lnTo>
                  <a:cubicBezTo>
                    <a:pt x="800106" y="298125"/>
                    <a:pt x="807202" y="430575"/>
                    <a:pt x="803430" y="565623"/>
                  </a:cubicBezTo>
                  <a:cubicBezTo>
                    <a:pt x="800223" y="655234"/>
                    <a:pt x="794754" y="741615"/>
                    <a:pt x="786361" y="824765"/>
                  </a:cubicBezTo>
                  <a:cubicBezTo>
                    <a:pt x="784570" y="841198"/>
                    <a:pt x="782589" y="857210"/>
                    <a:pt x="780797" y="873362"/>
                  </a:cubicBezTo>
                  <a:cubicBezTo>
                    <a:pt x="778817" y="889936"/>
                    <a:pt x="776743" y="906510"/>
                    <a:pt x="774762" y="922662"/>
                  </a:cubicBezTo>
                  <a:cubicBezTo>
                    <a:pt x="732138" y="1238267"/>
                    <a:pt x="644910" y="1500077"/>
                    <a:pt x="516755" y="1690675"/>
                  </a:cubicBezTo>
                  <a:cubicBezTo>
                    <a:pt x="416324" y="1840261"/>
                    <a:pt x="293774" y="1944813"/>
                    <a:pt x="154634" y="2001783"/>
                  </a:cubicBezTo>
                  <a:lnTo>
                    <a:pt x="113432" y="2013481"/>
                  </a:lnTo>
                  <a:lnTo>
                    <a:pt x="0" y="1976645"/>
                  </a:lnTo>
                  <a:cubicBezTo>
                    <a:pt x="164818" y="1949137"/>
                    <a:pt x="307972" y="1850478"/>
                    <a:pt x="418630" y="1685660"/>
                  </a:cubicBezTo>
                  <a:cubicBezTo>
                    <a:pt x="524534" y="1528154"/>
                    <a:pt x="596617" y="1311800"/>
                    <a:pt x="631841" y="1050993"/>
                  </a:cubicBezTo>
                  <a:cubicBezTo>
                    <a:pt x="633477" y="1037645"/>
                    <a:pt x="635192" y="1023949"/>
                    <a:pt x="636828" y="1010252"/>
                  </a:cubicBezTo>
                  <a:cubicBezTo>
                    <a:pt x="638309" y="996904"/>
                    <a:pt x="639945" y="983672"/>
                    <a:pt x="641426" y="970092"/>
                  </a:cubicBezTo>
                  <a:cubicBezTo>
                    <a:pt x="648361" y="901379"/>
                    <a:pt x="652881" y="829997"/>
                    <a:pt x="655531" y="755945"/>
                  </a:cubicBezTo>
                  <a:cubicBezTo>
                    <a:pt x="661765" y="532743"/>
                    <a:pt x="632074" y="318131"/>
                    <a:pt x="582201" y="119072"/>
                  </a:cubicBezTo>
                  <a:cubicBezTo>
                    <a:pt x="640462" y="76214"/>
                    <a:pt x="699101" y="36785"/>
                    <a:pt x="757391" y="539"/>
                  </a:cubicBezTo>
                  <a:close/>
                </a:path>
              </a:pathLst>
            </a:custGeom>
            <a:solidFill>
              <a:srgbClr val="333333">
                <a:alpha val="22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BF575A2A-3438-4A44-93D9-626AAEEF2AE3}"/>
                </a:ext>
              </a:extLst>
            </p:cNvPr>
            <p:cNvSpPr/>
            <p:nvPr/>
          </p:nvSpPr>
          <p:spPr>
            <a:xfrm>
              <a:off x="5502618" y="2168800"/>
              <a:ext cx="891325" cy="2095296"/>
            </a:xfrm>
            <a:custGeom>
              <a:avLst/>
              <a:gdLst>
                <a:gd name="connsiteX0" fmla="*/ 95165 w 891325"/>
                <a:gd name="connsiteY0" fmla="*/ 0 h 2095296"/>
                <a:gd name="connsiteX1" fmla="*/ 212786 w 891325"/>
                <a:gd name="connsiteY1" fmla="*/ 111528 h 2095296"/>
                <a:gd name="connsiteX2" fmla="*/ 460792 w 891325"/>
                <a:gd name="connsiteY2" fmla="*/ 421126 h 2095296"/>
                <a:gd name="connsiteX3" fmla="*/ 599884 w 891325"/>
                <a:gd name="connsiteY3" fmla="*/ 640752 h 2095296"/>
                <a:gd name="connsiteX4" fmla="*/ 623644 w 891325"/>
                <a:gd name="connsiteY4" fmla="*/ 683025 h 2095296"/>
                <a:gd name="connsiteX5" fmla="*/ 647745 w 891325"/>
                <a:gd name="connsiteY5" fmla="*/ 726594 h 2095296"/>
                <a:gd name="connsiteX6" fmla="*/ 861932 w 891325"/>
                <a:gd name="connsiteY6" fmla="*/ 1281004 h 2095296"/>
                <a:gd name="connsiteX7" fmla="*/ 871463 w 891325"/>
                <a:gd name="connsiteY7" fmla="*/ 1328784 h 2095296"/>
                <a:gd name="connsiteX8" fmla="*/ 879905 w 891325"/>
                <a:gd name="connsiteY8" fmla="*/ 1379480 h 2095296"/>
                <a:gd name="connsiteX9" fmla="*/ 890594 w 891325"/>
                <a:gd name="connsiteY9" fmla="*/ 1499497 h 2095296"/>
                <a:gd name="connsiteX10" fmla="*/ 781039 w 891325"/>
                <a:gd name="connsiteY10" fmla="*/ 1963568 h 2095296"/>
                <a:gd name="connsiteX11" fmla="*/ 695518 w 891325"/>
                <a:gd name="connsiteY11" fmla="*/ 2072914 h 2095296"/>
                <a:gd name="connsiteX12" fmla="*/ 621520 w 891325"/>
                <a:gd name="connsiteY12" fmla="*/ 2095296 h 2095296"/>
                <a:gd name="connsiteX13" fmla="*/ 788447 w 891325"/>
                <a:gd name="connsiteY13" fmla="*/ 1614124 h 2095296"/>
                <a:gd name="connsiteX14" fmla="*/ 779614 w 891325"/>
                <a:gd name="connsiteY14" fmla="*/ 1514945 h 2095296"/>
                <a:gd name="connsiteX15" fmla="*/ 772638 w 891325"/>
                <a:gd name="connsiteY15" fmla="*/ 1473052 h 2095296"/>
                <a:gd name="connsiteX16" fmla="*/ 764761 w 891325"/>
                <a:gd name="connsiteY16" fmla="*/ 1433568 h 2095296"/>
                <a:gd name="connsiteX17" fmla="*/ 587763 w 891325"/>
                <a:gd name="connsiteY17" fmla="*/ 975417 h 2095296"/>
                <a:gd name="connsiteX18" fmla="*/ 567846 w 891325"/>
                <a:gd name="connsiteY18" fmla="*/ 939413 h 2095296"/>
                <a:gd name="connsiteX19" fmla="*/ 548211 w 891325"/>
                <a:gd name="connsiteY19" fmla="*/ 904479 h 2095296"/>
                <a:gd name="connsiteX20" fmla="*/ 433269 w 891325"/>
                <a:gd name="connsiteY20" fmla="*/ 722986 h 2095296"/>
                <a:gd name="connsiteX21" fmla="*/ 0 w 891325"/>
                <a:gd name="connsiteY21" fmla="*/ 250648 h 2095296"/>
                <a:gd name="connsiteX22" fmla="*/ 71980 w 891325"/>
                <a:gd name="connsiteY22" fmla="*/ 51803 h 2095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91325" h="2095296">
                  <a:moveTo>
                    <a:pt x="95165" y="0"/>
                  </a:moveTo>
                  <a:lnTo>
                    <a:pt x="212786" y="111528"/>
                  </a:lnTo>
                  <a:cubicBezTo>
                    <a:pt x="301037" y="206642"/>
                    <a:pt x="384574" y="309693"/>
                    <a:pt x="460792" y="421126"/>
                  </a:cubicBezTo>
                  <a:cubicBezTo>
                    <a:pt x="511513" y="495307"/>
                    <a:pt x="557877" y="568515"/>
                    <a:pt x="599884" y="640752"/>
                  </a:cubicBezTo>
                  <a:cubicBezTo>
                    <a:pt x="607985" y="655005"/>
                    <a:pt x="615815" y="669096"/>
                    <a:pt x="623644" y="683025"/>
                  </a:cubicBezTo>
                  <a:cubicBezTo>
                    <a:pt x="631814" y="697602"/>
                    <a:pt x="639916" y="712017"/>
                    <a:pt x="647745" y="726594"/>
                  </a:cubicBezTo>
                  <a:cubicBezTo>
                    <a:pt x="752660" y="921602"/>
                    <a:pt x="824827" y="1108187"/>
                    <a:pt x="861932" y="1281004"/>
                  </a:cubicBezTo>
                  <a:cubicBezTo>
                    <a:pt x="865404" y="1296877"/>
                    <a:pt x="868604" y="1313074"/>
                    <a:pt x="871463" y="1328784"/>
                  </a:cubicBezTo>
                  <a:cubicBezTo>
                    <a:pt x="874391" y="1345953"/>
                    <a:pt x="877523" y="1362635"/>
                    <a:pt x="879905" y="1379480"/>
                  </a:cubicBezTo>
                  <a:cubicBezTo>
                    <a:pt x="885692" y="1420457"/>
                    <a:pt x="889165" y="1460301"/>
                    <a:pt x="890594" y="1499497"/>
                  </a:cubicBezTo>
                  <a:cubicBezTo>
                    <a:pt x="897130" y="1679037"/>
                    <a:pt x="859779" y="1835617"/>
                    <a:pt x="781039" y="1963568"/>
                  </a:cubicBezTo>
                  <a:lnTo>
                    <a:pt x="695518" y="2072914"/>
                  </a:lnTo>
                  <a:lnTo>
                    <a:pt x="621520" y="2095296"/>
                  </a:lnTo>
                  <a:cubicBezTo>
                    <a:pt x="738375" y="1976040"/>
                    <a:pt x="795649" y="1811947"/>
                    <a:pt x="788447" y="1614124"/>
                  </a:cubicBezTo>
                  <a:cubicBezTo>
                    <a:pt x="787266" y="1581734"/>
                    <a:pt x="784397" y="1548808"/>
                    <a:pt x="779614" y="1514945"/>
                  </a:cubicBezTo>
                  <a:cubicBezTo>
                    <a:pt x="777645" y="1501025"/>
                    <a:pt x="775057" y="1487239"/>
                    <a:pt x="772638" y="1473052"/>
                  </a:cubicBezTo>
                  <a:cubicBezTo>
                    <a:pt x="770275" y="1460069"/>
                    <a:pt x="767631" y="1446684"/>
                    <a:pt x="764761" y="1433568"/>
                  </a:cubicBezTo>
                  <a:cubicBezTo>
                    <a:pt x="734099" y="1290755"/>
                    <a:pt x="674462" y="1136566"/>
                    <a:pt x="587763" y="975417"/>
                  </a:cubicBezTo>
                  <a:cubicBezTo>
                    <a:pt x="581293" y="963371"/>
                    <a:pt x="574598" y="951459"/>
                    <a:pt x="567846" y="939413"/>
                  </a:cubicBezTo>
                  <a:cubicBezTo>
                    <a:pt x="561376" y="927902"/>
                    <a:pt x="554906" y="916258"/>
                    <a:pt x="548211" y="904479"/>
                  </a:cubicBezTo>
                  <a:cubicBezTo>
                    <a:pt x="513498" y="844785"/>
                    <a:pt x="475184" y="784287"/>
                    <a:pt x="433269" y="722986"/>
                  </a:cubicBezTo>
                  <a:cubicBezTo>
                    <a:pt x="307300" y="538815"/>
                    <a:pt x="157138" y="382351"/>
                    <a:pt x="0" y="250648"/>
                  </a:cubicBezTo>
                  <a:cubicBezTo>
                    <a:pt x="21914" y="181734"/>
                    <a:pt x="46152" y="115377"/>
                    <a:pt x="71980" y="51803"/>
                  </a:cubicBezTo>
                  <a:close/>
                </a:path>
              </a:pathLst>
            </a:custGeom>
            <a:solidFill>
              <a:srgbClr val="333333">
                <a:alpha val="22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493285A7-C2DB-4E4A-AD82-99E8B6BD9E86}"/>
                </a:ext>
              </a:extLst>
            </p:cNvPr>
            <p:cNvSpPr/>
            <p:nvPr/>
          </p:nvSpPr>
          <p:spPr>
            <a:xfrm>
              <a:off x="4433881" y="2874585"/>
              <a:ext cx="1713569" cy="1366522"/>
            </a:xfrm>
            <a:custGeom>
              <a:avLst/>
              <a:gdLst>
                <a:gd name="connsiteX0" fmla="*/ 0 w 1713569"/>
                <a:gd name="connsiteY0" fmla="*/ 0 h 1366522"/>
                <a:gd name="connsiteX1" fmla="*/ 187374 w 1713569"/>
                <a:gd name="connsiteY1" fmla="*/ 35066 h 1366522"/>
                <a:gd name="connsiteX2" fmla="*/ 581585 w 1713569"/>
                <a:gd name="connsiteY2" fmla="*/ 154594 h 1366522"/>
                <a:gd name="connsiteX3" fmla="*/ 802719 w 1713569"/>
                <a:gd name="connsiteY3" fmla="*/ 249576 h 1366522"/>
                <a:gd name="connsiteX4" fmla="*/ 847312 w 1713569"/>
                <a:gd name="connsiteY4" fmla="*/ 271002 h 1366522"/>
                <a:gd name="connsiteX5" fmla="*/ 892549 w 1713569"/>
                <a:gd name="connsiteY5" fmla="*/ 293343 h 1366522"/>
                <a:gd name="connsiteX6" fmla="*/ 1383493 w 1713569"/>
                <a:gd name="connsiteY6" fmla="*/ 625845 h 1366522"/>
                <a:gd name="connsiteX7" fmla="*/ 1418844 w 1713569"/>
                <a:gd name="connsiteY7" fmla="*/ 659683 h 1366522"/>
                <a:gd name="connsiteX8" fmla="*/ 1455700 w 1713569"/>
                <a:gd name="connsiteY8" fmla="*/ 697963 h 1366522"/>
                <a:gd name="connsiteX9" fmla="*/ 1544347 w 1713569"/>
                <a:gd name="connsiteY9" fmla="*/ 803789 h 1366522"/>
                <a:gd name="connsiteX10" fmla="*/ 1646640 w 1713569"/>
                <a:gd name="connsiteY10" fmla="*/ 975854 h 1366522"/>
                <a:gd name="connsiteX11" fmla="*/ 1669850 w 1713569"/>
                <a:gd name="connsiteY11" fmla="*/ 1031903 h 1366522"/>
                <a:gd name="connsiteX12" fmla="*/ 1691018 w 1713569"/>
                <a:gd name="connsiteY12" fmla="*/ 1098795 h 1366522"/>
                <a:gd name="connsiteX13" fmla="*/ 1713569 w 1713569"/>
                <a:gd name="connsiteY13" fmla="*/ 1226897 h 1366522"/>
                <a:gd name="connsiteX14" fmla="*/ 1712724 w 1713569"/>
                <a:gd name="connsiteY14" fmla="*/ 1280248 h 1366522"/>
                <a:gd name="connsiteX15" fmla="*/ 1644583 w 1713569"/>
                <a:gd name="connsiteY15" fmla="*/ 1366522 h 1366522"/>
                <a:gd name="connsiteX16" fmla="*/ 1627623 w 1713569"/>
                <a:gd name="connsiteY16" fmla="*/ 1154802 h 1366522"/>
                <a:gd name="connsiteX17" fmla="*/ 1610130 w 1713569"/>
                <a:gd name="connsiteY17" fmla="*/ 1099524 h 1366522"/>
                <a:gd name="connsiteX18" fmla="*/ 1590951 w 1713569"/>
                <a:gd name="connsiteY18" fmla="*/ 1053207 h 1366522"/>
                <a:gd name="connsiteX19" fmla="*/ 1506418 w 1713569"/>
                <a:gd name="connsiteY19" fmla="*/ 911017 h 1366522"/>
                <a:gd name="connsiteX20" fmla="*/ 1433162 w 1713569"/>
                <a:gd name="connsiteY20" fmla="*/ 823565 h 1366522"/>
                <a:gd name="connsiteX21" fmla="*/ 1402705 w 1713569"/>
                <a:gd name="connsiteY21" fmla="*/ 791931 h 1366522"/>
                <a:gd name="connsiteX22" fmla="*/ 1373492 w 1713569"/>
                <a:gd name="connsiteY22" fmla="*/ 763968 h 1366522"/>
                <a:gd name="connsiteX23" fmla="*/ 967788 w 1713569"/>
                <a:gd name="connsiteY23" fmla="*/ 489197 h 1366522"/>
                <a:gd name="connsiteX24" fmla="*/ 930405 w 1713569"/>
                <a:gd name="connsiteY24" fmla="*/ 470735 h 1366522"/>
                <a:gd name="connsiteX25" fmla="*/ 893556 w 1713569"/>
                <a:gd name="connsiteY25" fmla="*/ 453029 h 1366522"/>
                <a:gd name="connsiteX26" fmla="*/ 710816 w 1713569"/>
                <a:gd name="connsiteY26" fmla="*/ 374538 h 1366522"/>
                <a:gd name="connsiteX27" fmla="*/ 62879 w 1713569"/>
                <a:gd name="connsiteY27" fmla="*/ 225978 h 1366522"/>
                <a:gd name="connsiteX28" fmla="*/ 4931 w 1713569"/>
                <a:gd name="connsiteY28" fmla="*/ 23609 h 136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13569" h="1366522">
                  <a:moveTo>
                    <a:pt x="0" y="0"/>
                  </a:moveTo>
                  <a:lnTo>
                    <a:pt x="187374" y="35066"/>
                  </a:lnTo>
                  <a:cubicBezTo>
                    <a:pt x="318760" y="64315"/>
                    <a:pt x="450871" y="103444"/>
                    <a:pt x="581585" y="154594"/>
                  </a:cubicBezTo>
                  <a:cubicBezTo>
                    <a:pt x="658628" y="184643"/>
                    <a:pt x="732232" y="216521"/>
                    <a:pt x="802719" y="249576"/>
                  </a:cubicBezTo>
                  <a:cubicBezTo>
                    <a:pt x="817763" y="256500"/>
                    <a:pt x="832483" y="263816"/>
                    <a:pt x="847312" y="271002"/>
                  </a:cubicBezTo>
                  <a:cubicBezTo>
                    <a:pt x="862355" y="278580"/>
                    <a:pt x="877720" y="285896"/>
                    <a:pt x="892549" y="293343"/>
                  </a:cubicBezTo>
                  <a:cubicBezTo>
                    <a:pt x="1089077" y="393682"/>
                    <a:pt x="1254229" y="505517"/>
                    <a:pt x="1383493" y="625845"/>
                  </a:cubicBezTo>
                  <a:cubicBezTo>
                    <a:pt x="1395635" y="637081"/>
                    <a:pt x="1407239" y="648447"/>
                    <a:pt x="1418844" y="659683"/>
                  </a:cubicBezTo>
                  <a:cubicBezTo>
                    <a:pt x="1431631" y="672487"/>
                    <a:pt x="1443773" y="685160"/>
                    <a:pt x="1455700" y="697963"/>
                  </a:cubicBezTo>
                  <a:cubicBezTo>
                    <a:pt x="1488150" y="732716"/>
                    <a:pt x="1518021" y="768122"/>
                    <a:pt x="1544347" y="803789"/>
                  </a:cubicBezTo>
                  <a:cubicBezTo>
                    <a:pt x="1586038" y="860230"/>
                    <a:pt x="1619993" y="917977"/>
                    <a:pt x="1646640" y="975854"/>
                  </a:cubicBezTo>
                  <a:cubicBezTo>
                    <a:pt x="1655022" y="994406"/>
                    <a:pt x="1662865" y="1012959"/>
                    <a:pt x="1669850" y="1031903"/>
                  </a:cubicBezTo>
                  <a:cubicBezTo>
                    <a:pt x="1678231" y="1054113"/>
                    <a:pt x="1684893" y="1076454"/>
                    <a:pt x="1691018" y="1098795"/>
                  </a:cubicBezTo>
                  <a:cubicBezTo>
                    <a:pt x="1702622" y="1141387"/>
                    <a:pt x="1710144" y="1184142"/>
                    <a:pt x="1713569" y="1226897"/>
                  </a:cubicBezTo>
                  <a:lnTo>
                    <a:pt x="1712724" y="1280248"/>
                  </a:lnTo>
                  <a:lnTo>
                    <a:pt x="1644583" y="1366522"/>
                  </a:lnTo>
                  <a:cubicBezTo>
                    <a:pt x="1652486" y="1296129"/>
                    <a:pt x="1646803" y="1225196"/>
                    <a:pt x="1627623" y="1154802"/>
                  </a:cubicBezTo>
                  <a:cubicBezTo>
                    <a:pt x="1622562" y="1136340"/>
                    <a:pt x="1617056" y="1117878"/>
                    <a:pt x="1610130" y="1099524"/>
                  </a:cubicBezTo>
                  <a:cubicBezTo>
                    <a:pt x="1604359" y="1083869"/>
                    <a:pt x="1597877" y="1068538"/>
                    <a:pt x="1590951" y="1053207"/>
                  </a:cubicBezTo>
                  <a:cubicBezTo>
                    <a:pt x="1568930" y="1005379"/>
                    <a:pt x="1540870" y="957658"/>
                    <a:pt x="1506418" y="911017"/>
                  </a:cubicBezTo>
                  <a:cubicBezTo>
                    <a:pt x="1484663" y="881543"/>
                    <a:pt x="1459978" y="852284"/>
                    <a:pt x="1433162" y="823565"/>
                  </a:cubicBezTo>
                  <a:cubicBezTo>
                    <a:pt x="1423306" y="812985"/>
                    <a:pt x="1413272" y="802512"/>
                    <a:pt x="1402705" y="791931"/>
                  </a:cubicBezTo>
                  <a:cubicBezTo>
                    <a:pt x="1393116" y="782646"/>
                    <a:pt x="1383526" y="773253"/>
                    <a:pt x="1373492" y="763968"/>
                  </a:cubicBezTo>
                  <a:cubicBezTo>
                    <a:pt x="1266672" y="664533"/>
                    <a:pt x="1130194" y="572114"/>
                    <a:pt x="967788" y="489197"/>
                  </a:cubicBezTo>
                  <a:cubicBezTo>
                    <a:pt x="955534" y="483043"/>
                    <a:pt x="942837" y="476997"/>
                    <a:pt x="930405" y="470735"/>
                  </a:cubicBezTo>
                  <a:cubicBezTo>
                    <a:pt x="918152" y="464797"/>
                    <a:pt x="905987" y="458751"/>
                    <a:pt x="893556" y="453029"/>
                  </a:cubicBezTo>
                  <a:cubicBezTo>
                    <a:pt x="835306" y="425714"/>
                    <a:pt x="774482" y="399370"/>
                    <a:pt x="710816" y="374538"/>
                  </a:cubicBezTo>
                  <a:cubicBezTo>
                    <a:pt x="494778" y="290001"/>
                    <a:pt x="274122" y="245196"/>
                    <a:pt x="62879" y="225978"/>
                  </a:cubicBezTo>
                  <a:cubicBezTo>
                    <a:pt x="40370" y="157609"/>
                    <a:pt x="21205" y="89948"/>
                    <a:pt x="4931" y="23609"/>
                  </a:cubicBezTo>
                  <a:close/>
                </a:path>
              </a:pathLst>
            </a:custGeom>
            <a:solidFill>
              <a:srgbClr val="333333">
                <a:alpha val="22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51" name="Group 50">
            <a:extLst>
              <a:ext uri="{FF2B5EF4-FFF2-40B4-BE49-F238E27FC236}">
                <a16:creationId xmlns:a16="http://schemas.microsoft.com/office/drawing/2014/main" id="{B714F4ED-19C2-4689-97A5-A21A5F2D0643}"/>
              </a:ext>
            </a:extLst>
          </p:cNvPr>
          <p:cNvGrpSpPr/>
          <p:nvPr/>
        </p:nvGrpSpPr>
        <p:grpSpPr>
          <a:xfrm>
            <a:off x="8660056" y="1160814"/>
            <a:ext cx="3647770" cy="1844150"/>
            <a:chOff x="8921977" y="4011831"/>
            <a:chExt cx="2937088" cy="1844150"/>
          </a:xfrm>
        </p:grpSpPr>
        <p:sp>
          <p:nvSpPr>
            <p:cNvPr id="52" name="TextBox 51">
              <a:extLst>
                <a:ext uri="{FF2B5EF4-FFF2-40B4-BE49-F238E27FC236}">
                  <a16:creationId xmlns:a16="http://schemas.microsoft.com/office/drawing/2014/main" id="{5709B9D5-9D67-4057-90CD-6121A610C1CD}"/>
                </a:ext>
              </a:extLst>
            </p:cNvPr>
            <p:cNvSpPr txBox="1"/>
            <p:nvPr/>
          </p:nvSpPr>
          <p:spPr>
            <a:xfrm>
              <a:off x="8921977" y="4011831"/>
              <a:ext cx="2937088" cy="523220"/>
            </a:xfrm>
            <a:prstGeom prst="rect">
              <a:avLst/>
            </a:prstGeom>
            <a:noFill/>
          </p:spPr>
          <p:txBody>
            <a:bodyPr wrap="square" lIns="0" rIns="0" rtlCol="0" anchor="b">
              <a:spAutoFit/>
            </a:bodyPr>
            <a:lstStyle/>
            <a:p>
              <a:pPr defTabSz="914400"/>
              <a:r>
                <a:rPr lang="en-US" sz="2800" b="1" cap="all" noProof="1">
                  <a:solidFill>
                    <a:srgbClr val="A2B969"/>
                  </a:solidFill>
                  <a:latin typeface="Calibri" panose="020F0502020204030204"/>
                </a:rPr>
                <a:t>Always new</a:t>
              </a:r>
            </a:p>
          </p:txBody>
        </p:sp>
        <p:sp>
          <p:nvSpPr>
            <p:cNvPr id="53" name="TextBox 52">
              <a:extLst>
                <a:ext uri="{FF2B5EF4-FFF2-40B4-BE49-F238E27FC236}">
                  <a16:creationId xmlns:a16="http://schemas.microsoft.com/office/drawing/2014/main" id="{E53AF701-77BE-40F8-8F60-82C4F8ECBE73}"/>
                </a:ext>
              </a:extLst>
            </p:cNvPr>
            <p:cNvSpPr txBox="1"/>
            <p:nvPr/>
          </p:nvSpPr>
          <p:spPr>
            <a:xfrm>
              <a:off x="8929772" y="4532542"/>
              <a:ext cx="2929293" cy="1323439"/>
            </a:xfrm>
            <a:prstGeom prst="rect">
              <a:avLst/>
            </a:prstGeom>
            <a:noFill/>
          </p:spPr>
          <p:txBody>
            <a:bodyPr wrap="square" lIns="0" rIns="0" rtlCol="0" anchor="t">
              <a:spAutoFit/>
            </a:bodyPr>
            <a:lstStyle/>
            <a:p>
              <a:pPr algn="just" defTabSz="914400"/>
              <a:r>
                <a:rPr lang="en-US" sz="1600" b="1" noProof="1">
                  <a:solidFill>
                    <a:schemeClr val="accent1"/>
                  </a:solidFill>
                  <a:latin typeface="Calibri" panose="020F0502020204030204"/>
                </a:rPr>
                <a:t>There are always something new:</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Source identification </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Source quantitative apportionment</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MS2 data mining</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Even more..</a:t>
              </a:r>
            </a:p>
          </p:txBody>
        </p:sp>
      </p:grpSp>
      <p:grpSp>
        <p:nvGrpSpPr>
          <p:cNvPr id="5" name="Group 4">
            <a:extLst>
              <a:ext uri="{FF2B5EF4-FFF2-40B4-BE49-F238E27FC236}">
                <a16:creationId xmlns:a16="http://schemas.microsoft.com/office/drawing/2014/main" id="{B160EB70-F493-4C7E-B61D-8E26FCC5B417}"/>
              </a:ext>
            </a:extLst>
          </p:cNvPr>
          <p:cNvGrpSpPr/>
          <p:nvPr/>
        </p:nvGrpSpPr>
        <p:grpSpPr>
          <a:xfrm>
            <a:off x="236692" y="4072737"/>
            <a:ext cx="3824419" cy="1906313"/>
            <a:chOff x="8568403" y="1457151"/>
            <a:chExt cx="3824419" cy="1906313"/>
          </a:xfrm>
        </p:grpSpPr>
        <p:grpSp>
          <p:nvGrpSpPr>
            <p:cNvPr id="57" name="Group 56">
              <a:extLst>
                <a:ext uri="{FF2B5EF4-FFF2-40B4-BE49-F238E27FC236}">
                  <a16:creationId xmlns:a16="http://schemas.microsoft.com/office/drawing/2014/main" id="{47726574-0CF9-42DF-97DB-0706CF1C92D0}"/>
                </a:ext>
              </a:extLst>
            </p:cNvPr>
            <p:cNvGrpSpPr/>
            <p:nvPr/>
          </p:nvGrpSpPr>
          <p:grpSpPr>
            <a:xfrm>
              <a:off x="8568403" y="1519314"/>
              <a:ext cx="3824419" cy="1844150"/>
              <a:chOff x="8921977" y="4011831"/>
              <a:chExt cx="3824419" cy="1844150"/>
            </a:xfrm>
          </p:grpSpPr>
          <p:sp>
            <p:nvSpPr>
              <p:cNvPr id="58" name="TextBox 57">
                <a:extLst>
                  <a:ext uri="{FF2B5EF4-FFF2-40B4-BE49-F238E27FC236}">
                    <a16:creationId xmlns:a16="http://schemas.microsoft.com/office/drawing/2014/main" id="{8D921685-6E8C-45D4-A6D3-BC44CFCCFCBE}"/>
                  </a:ext>
                </a:extLst>
              </p:cNvPr>
              <p:cNvSpPr txBox="1"/>
              <p:nvPr/>
            </p:nvSpPr>
            <p:spPr>
              <a:xfrm>
                <a:off x="8921977" y="4011831"/>
                <a:ext cx="2937088" cy="523220"/>
              </a:xfrm>
              <a:prstGeom prst="rect">
                <a:avLst/>
              </a:prstGeom>
              <a:noFill/>
            </p:spPr>
            <p:txBody>
              <a:bodyPr wrap="square" lIns="0" rIns="0" rtlCol="0" anchor="b">
                <a:spAutoFit/>
              </a:bodyPr>
              <a:lstStyle/>
              <a:p>
                <a:pPr defTabSz="914400"/>
                <a:r>
                  <a:rPr lang="en-US" sz="2800" b="1" cap="all" noProof="1">
                    <a:solidFill>
                      <a:srgbClr val="FFCC4C"/>
                    </a:solidFill>
                    <a:latin typeface="Calibri" panose="020F0502020204030204"/>
                  </a:rPr>
                  <a:t>visualization</a:t>
                </a:r>
              </a:p>
            </p:txBody>
          </p:sp>
          <p:sp>
            <p:nvSpPr>
              <p:cNvPr id="59" name="TextBox 58">
                <a:extLst>
                  <a:ext uri="{FF2B5EF4-FFF2-40B4-BE49-F238E27FC236}">
                    <a16:creationId xmlns:a16="http://schemas.microsoft.com/office/drawing/2014/main" id="{3F0A96A2-276F-44C7-AD5F-E5A4C928DCF5}"/>
                  </a:ext>
                </a:extLst>
              </p:cNvPr>
              <p:cNvSpPr txBox="1"/>
              <p:nvPr/>
            </p:nvSpPr>
            <p:spPr>
              <a:xfrm>
                <a:off x="8929772" y="4532542"/>
                <a:ext cx="3816624" cy="1323439"/>
              </a:xfrm>
              <a:prstGeom prst="rect">
                <a:avLst/>
              </a:prstGeom>
              <a:noFill/>
            </p:spPr>
            <p:txBody>
              <a:bodyPr wrap="square" lIns="0" rIns="0" rtlCol="0" anchor="t">
                <a:spAutoFit/>
              </a:bodyPr>
              <a:lstStyle/>
              <a:p>
                <a:pPr algn="just" defTabSz="914400"/>
                <a:r>
                  <a:rPr lang="en-US" sz="1600" b="1" noProof="1">
                    <a:solidFill>
                      <a:schemeClr val="accent1"/>
                    </a:solidFill>
                    <a:latin typeface="Calibri" panose="020F0502020204030204"/>
                  </a:rPr>
                  <a:t>Various plot tools for visualizing HRMS data:</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Chromatograms </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Spectrums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Static/Interactive options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More..</a:t>
                </a:r>
              </a:p>
            </p:txBody>
          </p:sp>
        </p:grpSp>
        <p:pic>
          <p:nvPicPr>
            <p:cNvPr id="63" name="Graphic 62" descr="Signal">
              <a:extLst>
                <a:ext uri="{FF2B5EF4-FFF2-40B4-BE49-F238E27FC236}">
                  <a16:creationId xmlns:a16="http://schemas.microsoft.com/office/drawing/2014/main" id="{044262C5-DEBF-4662-9BD6-208F2ABB8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80636" y="1457151"/>
              <a:ext cx="580838" cy="580838"/>
            </a:xfrm>
            <a:prstGeom prst="rect">
              <a:avLst/>
            </a:prstGeom>
          </p:spPr>
        </p:pic>
      </p:grpSp>
      <p:pic>
        <p:nvPicPr>
          <p:cNvPr id="64" name="Graphic 63" descr="Puzzle">
            <a:extLst>
              <a:ext uri="{FF2B5EF4-FFF2-40B4-BE49-F238E27FC236}">
                <a16:creationId xmlns:a16="http://schemas.microsoft.com/office/drawing/2014/main" id="{3AC13F50-5AE2-45D9-B97D-7789586A56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33441" y="1133398"/>
            <a:ext cx="580838" cy="580838"/>
          </a:xfrm>
          <a:prstGeom prst="rect">
            <a:avLst/>
          </a:prstGeom>
        </p:spPr>
      </p:pic>
      <p:grpSp>
        <p:nvGrpSpPr>
          <p:cNvPr id="3" name="Group 2">
            <a:extLst>
              <a:ext uri="{FF2B5EF4-FFF2-40B4-BE49-F238E27FC236}">
                <a16:creationId xmlns:a16="http://schemas.microsoft.com/office/drawing/2014/main" id="{EF6A16E5-D0C7-4F21-AE4E-8D0E7AC66D71}"/>
              </a:ext>
            </a:extLst>
          </p:cNvPr>
          <p:cNvGrpSpPr/>
          <p:nvPr/>
        </p:nvGrpSpPr>
        <p:grpSpPr>
          <a:xfrm>
            <a:off x="8259065" y="4041624"/>
            <a:ext cx="3762408" cy="1908480"/>
            <a:chOff x="-173921" y="4138172"/>
            <a:chExt cx="3762408" cy="1908480"/>
          </a:xfrm>
        </p:grpSpPr>
        <p:grpSp>
          <p:nvGrpSpPr>
            <p:cNvPr id="54" name="Group 53">
              <a:extLst>
                <a:ext uri="{FF2B5EF4-FFF2-40B4-BE49-F238E27FC236}">
                  <a16:creationId xmlns:a16="http://schemas.microsoft.com/office/drawing/2014/main" id="{AB781471-D043-40DB-9384-06BFE1CDA37F}"/>
                </a:ext>
              </a:extLst>
            </p:cNvPr>
            <p:cNvGrpSpPr/>
            <p:nvPr/>
          </p:nvGrpSpPr>
          <p:grpSpPr>
            <a:xfrm>
              <a:off x="-173921" y="4216522"/>
              <a:ext cx="3762408" cy="1830130"/>
              <a:chOff x="-173921" y="4604803"/>
              <a:chExt cx="3762408" cy="1830130"/>
            </a:xfrm>
          </p:grpSpPr>
          <p:sp>
            <p:nvSpPr>
              <p:cNvPr id="55" name="TextBox 54">
                <a:extLst>
                  <a:ext uri="{FF2B5EF4-FFF2-40B4-BE49-F238E27FC236}">
                    <a16:creationId xmlns:a16="http://schemas.microsoft.com/office/drawing/2014/main" id="{0819E825-1198-49C0-A460-4155EEE985BF}"/>
                  </a:ext>
                </a:extLst>
              </p:cNvPr>
              <p:cNvSpPr txBox="1"/>
              <p:nvPr/>
            </p:nvSpPr>
            <p:spPr>
              <a:xfrm>
                <a:off x="-173921" y="4604803"/>
                <a:ext cx="2937088" cy="523220"/>
              </a:xfrm>
              <a:prstGeom prst="rect">
                <a:avLst/>
              </a:prstGeom>
              <a:noFill/>
            </p:spPr>
            <p:txBody>
              <a:bodyPr wrap="square" lIns="0" rIns="0" rtlCol="0" anchor="b">
                <a:spAutoFit/>
              </a:bodyPr>
              <a:lstStyle/>
              <a:p>
                <a:pPr algn="r" defTabSz="914400"/>
                <a:r>
                  <a:rPr lang="en-US" sz="2800" b="1" cap="all" noProof="1">
                    <a:solidFill>
                      <a:srgbClr val="F7931F"/>
                    </a:solidFill>
                    <a:latin typeface="Calibri" panose="020F0502020204030204"/>
                  </a:rPr>
                  <a:t>Other tools</a:t>
                </a:r>
              </a:p>
            </p:txBody>
          </p:sp>
          <p:sp>
            <p:nvSpPr>
              <p:cNvPr id="56" name="TextBox 55">
                <a:extLst>
                  <a:ext uri="{FF2B5EF4-FFF2-40B4-BE49-F238E27FC236}">
                    <a16:creationId xmlns:a16="http://schemas.microsoft.com/office/drawing/2014/main" id="{CA1F81FD-24CC-4935-A306-382310F676BE}"/>
                  </a:ext>
                </a:extLst>
              </p:cNvPr>
              <p:cNvSpPr txBox="1"/>
              <p:nvPr/>
            </p:nvSpPr>
            <p:spPr>
              <a:xfrm>
                <a:off x="340731" y="5111494"/>
                <a:ext cx="3247756" cy="1323439"/>
              </a:xfrm>
              <a:prstGeom prst="rect">
                <a:avLst/>
              </a:prstGeom>
              <a:noFill/>
            </p:spPr>
            <p:txBody>
              <a:bodyPr wrap="square" lIns="0" rIns="0" rtlCol="0" anchor="t">
                <a:spAutoFit/>
              </a:bodyPr>
              <a:lstStyle/>
              <a:p>
                <a:pPr algn="just" defTabSz="914400"/>
                <a:r>
                  <a:rPr lang="en-US" sz="1600" b="1" noProof="1">
                    <a:solidFill>
                      <a:schemeClr val="accent1"/>
                    </a:solidFill>
                    <a:latin typeface="Calibri" panose="020F0502020204030204"/>
                  </a:rPr>
                  <a:t>HRMS data processing assisting tools: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Formula annotation</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MS2 spectrum online search</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HRMS data quality report</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More.. </a:t>
                </a:r>
              </a:p>
            </p:txBody>
          </p:sp>
        </p:grpSp>
        <p:pic>
          <p:nvPicPr>
            <p:cNvPr id="65" name="Graphic 64" descr="Lightbulb">
              <a:extLst>
                <a:ext uri="{FF2B5EF4-FFF2-40B4-BE49-F238E27FC236}">
                  <a16:creationId xmlns:a16="http://schemas.microsoft.com/office/drawing/2014/main" id="{35344D72-FAE1-413E-BC67-E93E633D557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312" y="4138172"/>
              <a:ext cx="580838" cy="580838"/>
            </a:xfrm>
            <a:prstGeom prst="rect">
              <a:avLst/>
            </a:prstGeom>
          </p:spPr>
        </p:pic>
      </p:grpSp>
      <p:grpSp>
        <p:nvGrpSpPr>
          <p:cNvPr id="4" name="Group 3">
            <a:extLst>
              <a:ext uri="{FF2B5EF4-FFF2-40B4-BE49-F238E27FC236}">
                <a16:creationId xmlns:a16="http://schemas.microsoft.com/office/drawing/2014/main" id="{E2026D45-D52B-4C7E-AE2C-DD4FD9F1C0B5}"/>
              </a:ext>
            </a:extLst>
          </p:cNvPr>
          <p:cNvGrpSpPr/>
          <p:nvPr/>
        </p:nvGrpSpPr>
        <p:grpSpPr>
          <a:xfrm>
            <a:off x="4282936" y="4641472"/>
            <a:ext cx="4169933" cy="2118390"/>
            <a:chOff x="349409" y="1491295"/>
            <a:chExt cx="4169933" cy="2118390"/>
          </a:xfrm>
        </p:grpSpPr>
        <p:grpSp>
          <p:nvGrpSpPr>
            <p:cNvPr id="60" name="Group 59">
              <a:extLst>
                <a:ext uri="{FF2B5EF4-FFF2-40B4-BE49-F238E27FC236}">
                  <a16:creationId xmlns:a16="http://schemas.microsoft.com/office/drawing/2014/main" id="{060A1ACA-94B8-442E-9FFA-D3173D8C3F25}"/>
                </a:ext>
              </a:extLst>
            </p:cNvPr>
            <p:cNvGrpSpPr/>
            <p:nvPr/>
          </p:nvGrpSpPr>
          <p:grpSpPr>
            <a:xfrm>
              <a:off x="349409" y="1519071"/>
              <a:ext cx="4169933" cy="2090614"/>
              <a:chOff x="340731" y="4590540"/>
              <a:chExt cx="3746015" cy="2090614"/>
            </a:xfrm>
          </p:grpSpPr>
          <p:sp>
            <p:nvSpPr>
              <p:cNvPr id="61" name="TextBox 60">
                <a:extLst>
                  <a:ext uri="{FF2B5EF4-FFF2-40B4-BE49-F238E27FC236}">
                    <a16:creationId xmlns:a16="http://schemas.microsoft.com/office/drawing/2014/main" id="{7B96D3EE-F309-4C30-AAAA-2F8A805F939A}"/>
                  </a:ext>
                </a:extLst>
              </p:cNvPr>
              <p:cNvSpPr txBox="1"/>
              <p:nvPr/>
            </p:nvSpPr>
            <p:spPr>
              <a:xfrm>
                <a:off x="622927" y="4590540"/>
                <a:ext cx="2937088" cy="523220"/>
              </a:xfrm>
              <a:prstGeom prst="rect">
                <a:avLst/>
              </a:prstGeom>
              <a:noFill/>
            </p:spPr>
            <p:txBody>
              <a:bodyPr wrap="square" lIns="0" rIns="0" rtlCol="0" anchor="b">
                <a:spAutoFit/>
              </a:bodyPr>
              <a:lstStyle/>
              <a:p>
                <a:pPr algn="ctr" defTabSz="914400"/>
                <a:r>
                  <a:rPr lang="en-US" sz="2800" b="1" cap="all" noProof="1">
                    <a:solidFill>
                      <a:srgbClr val="C13018"/>
                    </a:solidFill>
                    <a:latin typeface="Calibri" panose="020F0502020204030204"/>
                  </a:rPr>
                  <a:t>Data mining</a:t>
                </a:r>
              </a:p>
            </p:txBody>
          </p:sp>
          <p:sp>
            <p:nvSpPr>
              <p:cNvPr id="62" name="TextBox 61">
                <a:extLst>
                  <a:ext uri="{FF2B5EF4-FFF2-40B4-BE49-F238E27FC236}">
                    <a16:creationId xmlns:a16="http://schemas.microsoft.com/office/drawing/2014/main" id="{A01B1A23-BF46-4E9B-87D6-0987A2C24F29}"/>
                  </a:ext>
                </a:extLst>
              </p:cNvPr>
              <p:cNvSpPr txBox="1"/>
              <p:nvPr/>
            </p:nvSpPr>
            <p:spPr>
              <a:xfrm>
                <a:off x="340731" y="5111494"/>
                <a:ext cx="3746015" cy="1569660"/>
              </a:xfrm>
              <a:prstGeom prst="rect">
                <a:avLst/>
              </a:prstGeom>
              <a:noFill/>
            </p:spPr>
            <p:txBody>
              <a:bodyPr wrap="square" lIns="0" rIns="0" rtlCol="0" anchor="t">
                <a:spAutoFit/>
              </a:bodyPr>
              <a:lstStyle/>
              <a:p>
                <a:pPr algn="just" defTabSz="914400"/>
                <a:r>
                  <a:rPr lang="en-US" sz="1600" b="1" noProof="1">
                    <a:solidFill>
                      <a:schemeClr val="accent1"/>
                    </a:solidFill>
                    <a:latin typeface="Calibri" panose="020F0502020204030204"/>
                  </a:rPr>
                  <a:t>Explore HRMS data with data science tools: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Principle Component Analysis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T-SNE Dimension reduction</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Clustering analysis based on DBSCAN/OPTICS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Various modeling options</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More..</a:t>
                </a:r>
              </a:p>
            </p:txBody>
          </p:sp>
        </p:grpSp>
        <p:pic>
          <p:nvPicPr>
            <p:cNvPr id="66" name="Graphic 65" descr="Atom">
              <a:extLst>
                <a:ext uri="{FF2B5EF4-FFF2-40B4-BE49-F238E27FC236}">
                  <a16:creationId xmlns:a16="http://schemas.microsoft.com/office/drawing/2014/main" id="{E4396593-4EFF-4D3C-98C0-4CE4EC9A952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7781" y="1491295"/>
              <a:ext cx="580838" cy="580838"/>
            </a:xfrm>
            <a:prstGeom prst="rect">
              <a:avLst/>
            </a:prstGeom>
          </p:spPr>
        </p:pic>
      </p:grpSp>
      <p:pic>
        <p:nvPicPr>
          <p:cNvPr id="67" name="Graphic 66" descr="Puzzle">
            <a:extLst>
              <a:ext uri="{FF2B5EF4-FFF2-40B4-BE49-F238E27FC236}">
                <a16:creationId xmlns:a16="http://schemas.microsoft.com/office/drawing/2014/main" id="{FA2D8F95-DF7C-4742-8CC2-7737849CBF1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02727" y="1906633"/>
            <a:ext cx="597366" cy="597366"/>
          </a:xfrm>
          <a:prstGeom prst="rect">
            <a:avLst/>
          </a:prstGeom>
        </p:spPr>
      </p:pic>
      <p:pic>
        <p:nvPicPr>
          <p:cNvPr id="68" name="Graphic 67" descr="Lightbulb">
            <a:extLst>
              <a:ext uri="{FF2B5EF4-FFF2-40B4-BE49-F238E27FC236}">
                <a16:creationId xmlns:a16="http://schemas.microsoft.com/office/drawing/2014/main" id="{91A6E35A-B9FD-48ED-AA76-B1FC47BBB3B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38217" y="3083771"/>
            <a:ext cx="597366" cy="597366"/>
          </a:xfrm>
          <a:prstGeom prst="rect">
            <a:avLst/>
          </a:prstGeom>
        </p:spPr>
      </p:pic>
      <p:pic>
        <p:nvPicPr>
          <p:cNvPr id="69" name="Graphic 68" descr="Signal">
            <a:extLst>
              <a:ext uri="{FF2B5EF4-FFF2-40B4-BE49-F238E27FC236}">
                <a16:creationId xmlns:a16="http://schemas.microsoft.com/office/drawing/2014/main" id="{9EF36BD6-2CF9-49C6-911F-FF0052825E8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694279" y="2950891"/>
            <a:ext cx="597366" cy="597366"/>
          </a:xfrm>
          <a:prstGeom prst="rect">
            <a:avLst/>
          </a:prstGeom>
        </p:spPr>
      </p:pic>
      <p:pic>
        <p:nvPicPr>
          <p:cNvPr id="70" name="Graphic 69" descr="Atom">
            <a:extLst>
              <a:ext uri="{FF2B5EF4-FFF2-40B4-BE49-F238E27FC236}">
                <a16:creationId xmlns:a16="http://schemas.microsoft.com/office/drawing/2014/main" id="{26516881-C34F-4720-895B-FBC6C8CB6F5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828328" y="1319085"/>
            <a:ext cx="597366" cy="597366"/>
          </a:xfrm>
          <a:prstGeom prst="rect">
            <a:avLst/>
          </a:prstGeom>
        </p:spPr>
      </p:pic>
      <p:pic>
        <p:nvPicPr>
          <p:cNvPr id="71" name="Graphic 70" descr="Magnifying glass">
            <a:extLst>
              <a:ext uri="{FF2B5EF4-FFF2-40B4-BE49-F238E27FC236}">
                <a16:creationId xmlns:a16="http://schemas.microsoft.com/office/drawing/2014/main" id="{B2AB8741-8987-412D-8ECD-C2AF86A9406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454467" y="1817827"/>
            <a:ext cx="594360" cy="594360"/>
          </a:xfrm>
          <a:prstGeom prst="rect">
            <a:avLst/>
          </a:prstGeom>
        </p:spPr>
      </p:pic>
      <p:pic>
        <p:nvPicPr>
          <p:cNvPr id="72" name="Graphic 71" descr="Magnifying glass">
            <a:extLst>
              <a:ext uri="{FF2B5EF4-FFF2-40B4-BE49-F238E27FC236}">
                <a16:creationId xmlns:a16="http://schemas.microsoft.com/office/drawing/2014/main" id="{E85843FB-D167-4C7D-AE20-47CAF745D52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24607" y="1193024"/>
            <a:ext cx="585216" cy="585216"/>
          </a:xfrm>
          <a:prstGeom prst="rect">
            <a:avLst/>
          </a:prstGeom>
        </p:spPr>
      </p:pic>
      <p:grpSp>
        <p:nvGrpSpPr>
          <p:cNvPr id="73" name="Group 72">
            <a:extLst>
              <a:ext uri="{FF2B5EF4-FFF2-40B4-BE49-F238E27FC236}">
                <a16:creationId xmlns:a16="http://schemas.microsoft.com/office/drawing/2014/main" id="{CACC6F0A-9342-4F8C-A150-44B7998B0190}"/>
              </a:ext>
            </a:extLst>
          </p:cNvPr>
          <p:cNvGrpSpPr/>
          <p:nvPr/>
        </p:nvGrpSpPr>
        <p:grpSpPr>
          <a:xfrm>
            <a:off x="318324" y="1212716"/>
            <a:ext cx="3936528" cy="2090371"/>
            <a:chOff x="332936" y="4590783"/>
            <a:chExt cx="3643978" cy="2090371"/>
          </a:xfrm>
        </p:grpSpPr>
        <p:sp>
          <p:nvSpPr>
            <p:cNvPr id="74" name="TextBox 73">
              <a:extLst>
                <a:ext uri="{FF2B5EF4-FFF2-40B4-BE49-F238E27FC236}">
                  <a16:creationId xmlns:a16="http://schemas.microsoft.com/office/drawing/2014/main" id="{25FD4E26-304A-497E-9EAB-2BE6B56B9BA7}"/>
                </a:ext>
              </a:extLst>
            </p:cNvPr>
            <p:cNvSpPr txBox="1"/>
            <p:nvPr/>
          </p:nvSpPr>
          <p:spPr>
            <a:xfrm>
              <a:off x="332936" y="4590783"/>
              <a:ext cx="3255470" cy="523220"/>
            </a:xfrm>
            <a:prstGeom prst="rect">
              <a:avLst/>
            </a:prstGeom>
            <a:noFill/>
          </p:spPr>
          <p:txBody>
            <a:bodyPr wrap="square" lIns="640080" rIns="0" rtlCol="0" anchor="b">
              <a:spAutoFit/>
            </a:bodyPr>
            <a:lstStyle/>
            <a:p>
              <a:pPr algn="ctr" defTabSz="914400"/>
              <a:r>
                <a:rPr lang="en-US" sz="2800" b="1" cap="all" noProof="1">
                  <a:solidFill>
                    <a:srgbClr val="4CC1EF"/>
                  </a:solidFill>
                  <a:latin typeface="Calibri" panose="020F0502020204030204"/>
                </a:rPr>
                <a:t>data processing</a:t>
              </a:r>
            </a:p>
          </p:txBody>
        </p:sp>
        <p:sp>
          <p:nvSpPr>
            <p:cNvPr id="75" name="TextBox 74">
              <a:extLst>
                <a:ext uri="{FF2B5EF4-FFF2-40B4-BE49-F238E27FC236}">
                  <a16:creationId xmlns:a16="http://schemas.microsoft.com/office/drawing/2014/main" id="{36002B38-BA52-4299-8968-12ECF60DFEE6}"/>
                </a:ext>
              </a:extLst>
            </p:cNvPr>
            <p:cNvSpPr txBox="1"/>
            <p:nvPr/>
          </p:nvSpPr>
          <p:spPr>
            <a:xfrm>
              <a:off x="340730" y="5111494"/>
              <a:ext cx="3636184" cy="1569660"/>
            </a:xfrm>
            <a:prstGeom prst="rect">
              <a:avLst/>
            </a:prstGeom>
            <a:noFill/>
          </p:spPr>
          <p:txBody>
            <a:bodyPr wrap="square" lIns="0" rIns="0" rtlCol="0" anchor="t">
              <a:spAutoFit/>
            </a:bodyPr>
            <a:lstStyle/>
            <a:p>
              <a:pPr algn="just" defTabSz="914400"/>
              <a:r>
                <a:rPr lang="en-US" sz="1600" b="1" noProof="1">
                  <a:solidFill>
                    <a:schemeClr val="accent1"/>
                  </a:solidFill>
                  <a:latin typeface="Calibri" panose="020F0502020204030204"/>
                </a:rPr>
                <a:t>Essential functions for HRMS data processing:</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Mzml import</a:t>
              </a:r>
              <a:endParaRPr lang="en-US" sz="1600" b="1" baseline="50000" noProof="1">
                <a:solidFill>
                  <a:schemeClr val="accent1"/>
                </a:solidFill>
                <a:latin typeface="Calibri" panose="020F0502020204030204"/>
              </a:endParaRP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Peak picking &amp; Alignment</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Blank subtraction</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Data curation</a:t>
              </a:r>
            </a:p>
            <a:p>
              <a:pPr marL="171450" indent="-171450" algn="just" defTabSz="914400">
                <a:buFont typeface="Arial" panose="020B0604020202020204" pitchFamily="34" charset="0"/>
                <a:buChar char="•"/>
              </a:pPr>
              <a:r>
                <a:rPr lang="en-US" sz="1600" b="1" noProof="1">
                  <a:solidFill>
                    <a:schemeClr val="accent1"/>
                  </a:solidFill>
                  <a:latin typeface="Calibri" panose="020F0502020204030204"/>
                </a:rPr>
                <a:t>More..</a:t>
              </a:r>
            </a:p>
          </p:txBody>
        </p:sp>
      </p:grpSp>
      <p:sp>
        <p:nvSpPr>
          <p:cNvPr id="2" name="Slide Number Placeholder 1">
            <a:extLst>
              <a:ext uri="{FF2B5EF4-FFF2-40B4-BE49-F238E27FC236}">
                <a16:creationId xmlns:a16="http://schemas.microsoft.com/office/drawing/2014/main" id="{98007793-260E-47B1-8C37-AAD99EB90436}"/>
              </a:ext>
            </a:extLst>
          </p:cNvPr>
          <p:cNvSpPr>
            <a:spLocks noGrp="1"/>
          </p:cNvSpPr>
          <p:nvPr>
            <p:ph type="sldNum" sz="quarter" idx="12"/>
          </p:nvPr>
        </p:nvSpPr>
        <p:spPr/>
        <p:txBody>
          <a:bodyPr/>
          <a:lstStyle/>
          <a:p>
            <a:fld id="{E126DD6A-2234-4F2C-9973-1EB23FFF7494}" type="slidenum">
              <a:rPr lang="zh-CN" altLang="en-US" smtClean="0"/>
              <a:t>3</a:t>
            </a:fld>
            <a:endParaRPr lang="zh-CN" altLang="en-US"/>
          </a:p>
        </p:txBody>
      </p:sp>
    </p:spTree>
    <p:extLst>
      <p:ext uri="{BB962C8B-B14F-4D97-AF65-F5344CB8AC3E}">
        <p14:creationId xmlns:p14="http://schemas.microsoft.com/office/powerpoint/2010/main" val="41534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E06A0C-D10C-4069-BA1B-C4DC34CD2B89}"/>
              </a:ext>
            </a:extLst>
          </p:cNvPr>
          <p:cNvSpPr>
            <a:spLocks noGrp="1"/>
          </p:cNvSpPr>
          <p:nvPr>
            <p:ph type="sldNum" sz="quarter" idx="12"/>
          </p:nvPr>
        </p:nvSpPr>
        <p:spPr/>
        <p:txBody>
          <a:bodyPr/>
          <a:lstStyle/>
          <a:p>
            <a:fld id="{E126DD6A-2234-4F2C-9973-1EB23FFF7494}" type="slidenum">
              <a:rPr lang="zh-CN" altLang="en-US" smtClean="0"/>
              <a:t>4</a:t>
            </a:fld>
            <a:endParaRPr lang="zh-CN" altLang="en-US"/>
          </a:p>
        </p:txBody>
      </p:sp>
      <p:sp>
        <p:nvSpPr>
          <p:cNvPr id="5" name="TextBox 4">
            <a:extLst>
              <a:ext uri="{FF2B5EF4-FFF2-40B4-BE49-F238E27FC236}">
                <a16:creationId xmlns:a16="http://schemas.microsoft.com/office/drawing/2014/main" id="{18701CB0-3772-4C58-B7B8-ECFB473C02F8}"/>
              </a:ext>
            </a:extLst>
          </p:cNvPr>
          <p:cNvSpPr txBox="1"/>
          <p:nvPr/>
        </p:nvSpPr>
        <p:spPr>
          <a:xfrm>
            <a:off x="12946" y="234105"/>
            <a:ext cx="5433697" cy="523220"/>
          </a:xfrm>
          <a:prstGeom prst="rect">
            <a:avLst/>
          </a:prstGeom>
          <a:noFill/>
        </p:spPr>
        <p:txBody>
          <a:bodyPr wrap="square" rtlCol="0">
            <a:spAutoFit/>
          </a:bodyPr>
          <a:lstStyle/>
          <a:p>
            <a:r>
              <a:rPr lang="en-US" altLang="zh-CN" sz="2800" b="1" dirty="0">
                <a:solidFill>
                  <a:schemeClr val="accent1"/>
                </a:solidFill>
              </a:rPr>
              <a:t>Feature extraction &amp; alignment</a:t>
            </a:r>
            <a:endParaRPr lang="zh-CN" altLang="en-US" sz="2800" b="1" dirty="0">
              <a:solidFill>
                <a:schemeClr val="accent1"/>
              </a:solidFill>
            </a:endParaRPr>
          </a:p>
        </p:txBody>
      </p:sp>
      <p:sp>
        <p:nvSpPr>
          <p:cNvPr id="6" name="Rectangle 5">
            <a:extLst>
              <a:ext uri="{FF2B5EF4-FFF2-40B4-BE49-F238E27FC236}">
                <a16:creationId xmlns:a16="http://schemas.microsoft.com/office/drawing/2014/main" id="{ED35F3CE-C6C7-4572-B65A-25DECD49A4E1}"/>
              </a:ext>
            </a:extLst>
          </p:cNvPr>
          <p:cNvSpPr/>
          <p:nvPr/>
        </p:nvSpPr>
        <p:spPr>
          <a:xfrm>
            <a:off x="12946" y="86666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5" name="Group 94">
            <a:extLst>
              <a:ext uri="{FF2B5EF4-FFF2-40B4-BE49-F238E27FC236}">
                <a16:creationId xmlns:a16="http://schemas.microsoft.com/office/drawing/2014/main" id="{043456DF-A68C-45CB-93AB-7B82C9DC9A5E}"/>
              </a:ext>
            </a:extLst>
          </p:cNvPr>
          <p:cNvGrpSpPr/>
          <p:nvPr/>
        </p:nvGrpSpPr>
        <p:grpSpPr>
          <a:xfrm>
            <a:off x="924142" y="2000305"/>
            <a:ext cx="10281703" cy="3171119"/>
            <a:chOff x="1206060" y="1996499"/>
            <a:chExt cx="10281703" cy="3171119"/>
          </a:xfrm>
        </p:grpSpPr>
        <p:grpSp>
          <p:nvGrpSpPr>
            <p:cNvPr id="51" name="Group 50">
              <a:extLst>
                <a:ext uri="{FF2B5EF4-FFF2-40B4-BE49-F238E27FC236}">
                  <a16:creationId xmlns:a16="http://schemas.microsoft.com/office/drawing/2014/main" id="{DA91B71C-C4FC-4A4C-99B0-150FB75E3C65}"/>
                </a:ext>
              </a:extLst>
            </p:cNvPr>
            <p:cNvGrpSpPr/>
            <p:nvPr/>
          </p:nvGrpSpPr>
          <p:grpSpPr>
            <a:xfrm>
              <a:off x="1206060" y="2872077"/>
              <a:ext cx="9779879" cy="1461726"/>
              <a:chOff x="1206060" y="2872077"/>
              <a:chExt cx="9779879" cy="1461726"/>
            </a:xfrm>
          </p:grpSpPr>
          <p:sp>
            <p:nvSpPr>
              <p:cNvPr id="52" name="Shape">
                <a:extLst>
                  <a:ext uri="{FF2B5EF4-FFF2-40B4-BE49-F238E27FC236}">
                    <a16:creationId xmlns:a16="http://schemas.microsoft.com/office/drawing/2014/main" id="{5D507745-C764-4D96-96EF-9EB4F5660CC5}"/>
                  </a:ext>
                </a:extLst>
              </p:cNvPr>
              <p:cNvSpPr/>
              <p:nvPr/>
            </p:nvSpPr>
            <p:spPr>
              <a:xfrm>
                <a:off x="3692271" y="2872077"/>
                <a:ext cx="2492705" cy="733008"/>
              </a:xfrm>
              <a:custGeom>
                <a:avLst/>
                <a:gdLst/>
                <a:ahLst/>
                <a:cxnLst>
                  <a:cxn ang="0">
                    <a:pos x="wd2" y="hd2"/>
                  </a:cxn>
                  <a:cxn ang="5400000">
                    <a:pos x="wd2" y="hd2"/>
                  </a:cxn>
                  <a:cxn ang="10800000">
                    <a:pos x="wd2" y="hd2"/>
                  </a:cxn>
                  <a:cxn ang="16200000">
                    <a:pos x="wd2" y="hd2"/>
                  </a:cxn>
                </a:cxnLst>
                <a:rect l="0" t="0" r="r" b="b"/>
                <a:pathLst>
                  <a:path w="21398" h="21600" extrusionOk="0">
                    <a:moveTo>
                      <a:pt x="20717" y="5937"/>
                    </a:moveTo>
                    <a:cubicBezTo>
                      <a:pt x="19981" y="2274"/>
                      <a:pt x="18767" y="0"/>
                      <a:pt x="17442" y="0"/>
                    </a:cubicBezTo>
                    <a:lnTo>
                      <a:pt x="5152" y="0"/>
                    </a:lnTo>
                    <a:cubicBezTo>
                      <a:pt x="3533" y="0"/>
                      <a:pt x="2024" y="3537"/>
                      <a:pt x="1435" y="8716"/>
                    </a:cubicBezTo>
                    <a:lnTo>
                      <a:pt x="0" y="21600"/>
                    </a:lnTo>
                    <a:lnTo>
                      <a:pt x="20754" y="21600"/>
                    </a:lnTo>
                    <a:lnTo>
                      <a:pt x="21122" y="18442"/>
                    </a:lnTo>
                    <a:cubicBezTo>
                      <a:pt x="21600" y="14274"/>
                      <a:pt x="21453" y="9600"/>
                      <a:pt x="20717" y="5937"/>
                    </a:cubicBezTo>
                    <a:close/>
                  </a:path>
                </a:pathLst>
              </a:custGeom>
              <a:solidFill>
                <a:srgbClr val="FFCC4C">
                  <a:lumMod val="7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Shape">
                <a:extLst>
                  <a:ext uri="{FF2B5EF4-FFF2-40B4-BE49-F238E27FC236}">
                    <a16:creationId xmlns:a16="http://schemas.microsoft.com/office/drawing/2014/main" id="{84F1B887-E223-4DB5-B259-54B47BF5EECF}"/>
                  </a:ext>
                </a:extLst>
              </p:cNvPr>
              <p:cNvSpPr/>
              <p:nvPr/>
            </p:nvSpPr>
            <p:spPr>
              <a:xfrm>
                <a:off x="8493237" y="2872077"/>
                <a:ext cx="2492702" cy="733008"/>
              </a:xfrm>
              <a:custGeom>
                <a:avLst/>
                <a:gdLst/>
                <a:ahLst/>
                <a:cxnLst>
                  <a:cxn ang="0">
                    <a:pos x="wd2" y="hd2"/>
                  </a:cxn>
                  <a:cxn ang="5400000">
                    <a:pos x="wd2" y="hd2"/>
                  </a:cxn>
                  <a:cxn ang="10800000">
                    <a:pos x="wd2" y="hd2"/>
                  </a:cxn>
                  <a:cxn ang="16200000">
                    <a:pos x="wd2" y="hd2"/>
                  </a:cxn>
                </a:cxnLst>
                <a:rect l="0" t="0" r="r" b="b"/>
                <a:pathLst>
                  <a:path w="21398" h="21600" extrusionOk="0">
                    <a:moveTo>
                      <a:pt x="20717" y="5937"/>
                    </a:moveTo>
                    <a:cubicBezTo>
                      <a:pt x="19981" y="2274"/>
                      <a:pt x="18767" y="0"/>
                      <a:pt x="17442" y="0"/>
                    </a:cubicBezTo>
                    <a:lnTo>
                      <a:pt x="5152" y="0"/>
                    </a:lnTo>
                    <a:cubicBezTo>
                      <a:pt x="3533" y="0"/>
                      <a:pt x="2024" y="3537"/>
                      <a:pt x="1435" y="8716"/>
                    </a:cubicBezTo>
                    <a:lnTo>
                      <a:pt x="0" y="21600"/>
                    </a:lnTo>
                    <a:lnTo>
                      <a:pt x="20754" y="21600"/>
                    </a:lnTo>
                    <a:lnTo>
                      <a:pt x="21122" y="18442"/>
                    </a:lnTo>
                    <a:cubicBezTo>
                      <a:pt x="21600" y="14274"/>
                      <a:pt x="21453" y="9600"/>
                      <a:pt x="20717" y="5937"/>
                    </a:cubicBezTo>
                    <a:close/>
                  </a:path>
                </a:pathLst>
              </a:custGeom>
              <a:solidFill>
                <a:srgbClr val="C13018">
                  <a:lumMod val="7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6E101EE2-1939-43D4-8376-80D6F9295E11}"/>
                  </a:ext>
                </a:extLst>
              </p:cNvPr>
              <p:cNvSpPr/>
              <p:nvPr/>
            </p:nvSpPr>
            <p:spPr>
              <a:xfrm>
                <a:off x="4008738" y="3136092"/>
                <a:ext cx="1973790" cy="468993"/>
              </a:xfrm>
              <a:custGeom>
                <a:avLst/>
                <a:gdLst>
                  <a:gd name="connsiteX0" fmla="*/ 325265 w 1973790"/>
                  <a:gd name="connsiteY0" fmla="*/ 0 h 468993"/>
                  <a:gd name="connsiteX1" fmla="*/ 1756949 w 1973790"/>
                  <a:gd name="connsiteY1" fmla="*/ 0 h 468993"/>
                  <a:gd name="connsiteX2" fmla="*/ 1958486 w 1973790"/>
                  <a:gd name="connsiteY2" fmla="*/ 295761 h 468993"/>
                  <a:gd name="connsiteX3" fmla="*/ 1892992 w 1973790"/>
                  <a:gd name="connsiteY3" fmla="*/ 468993 h 468993"/>
                  <a:gd name="connsiteX4" fmla="*/ 0 w 1973790"/>
                  <a:gd name="connsiteY4" fmla="*/ 468993 h 468993"/>
                  <a:gd name="connsiteX5" fmla="*/ 123827 w 1973790"/>
                  <a:gd name="connsiteY5" fmla="*/ 141473 h 468993"/>
                  <a:gd name="connsiteX6" fmla="*/ 325265 w 1973790"/>
                  <a:gd name="connsiteY6" fmla="*/ 0 h 468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3790" h="468993">
                    <a:moveTo>
                      <a:pt x="325265" y="0"/>
                    </a:moveTo>
                    <a:lnTo>
                      <a:pt x="1756949" y="0"/>
                    </a:lnTo>
                    <a:cubicBezTo>
                      <a:pt x="1911265" y="0"/>
                      <a:pt x="2014175" y="154334"/>
                      <a:pt x="1958486" y="295761"/>
                    </a:cubicBezTo>
                    <a:lnTo>
                      <a:pt x="1892992" y="468993"/>
                    </a:lnTo>
                    <a:lnTo>
                      <a:pt x="0" y="468993"/>
                    </a:lnTo>
                    <a:lnTo>
                      <a:pt x="123827" y="141473"/>
                    </a:lnTo>
                    <a:cubicBezTo>
                      <a:pt x="153813" y="55717"/>
                      <a:pt x="235206" y="0"/>
                      <a:pt x="325265" y="0"/>
                    </a:cubicBezTo>
                    <a:close/>
                  </a:path>
                </a:pathLst>
              </a:custGeom>
              <a:solidFill>
                <a:sysClr val="windowText" lastClr="000000">
                  <a:alpha val="40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Freeform: Shape 54">
                <a:extLst>
                  <a:ext uri="{FF2B5EF4-FFF2-40B4-BE49-F238E27FC236}">
                    <a16:creationId xmlns:a16="http://schemas.microsoft.com/office/drawing/2014/main" id="{B5448804-71E0-4C9C-8D0C-49E02190A83F}"/>
                  </a:ext>
                </a:extLst>
              </p:cNvPr>
              <p:cNvSpPr/>
              <p:nvPr/>
            </p:nvSpPr>
            <p:spPr>
              <a:xfrm>
                <a:off x="8852571" y="3136091"/>
                <a:ext cx="1973790" cy="468994"/>
              </a:xfrm>
              <a:custGeom>
                <a:avLst/>
                <a:gdLst>
                  <a:gd name="connsiteX0" fmla="*/ 325265 w 1973790"/>
                  <a:gd name="connsiteY0" fmla="*/ 0 h 468994"/>
                  <a:gd name="connsiteX1" fmla="*/ 1756949 w 1973790"/>
                  <a:gd name="connsiteY1" fmla="*/ 0 h 468994"/>
                  <a:gd name="connsiteX2" fmla="*/ 1958486 w 1973790"/>
                  <a:gd name="connsiteY2" fmla="*/ 295761 h 468994"/>
                  <a:gd name="connsiteX3" fmla="*/ 1892991 w 1973790"/>
                  <a:gd name="connsiteY3" fmla="*/ 468994 h 468994"/>
                  <a:gd name="connsiteX4" fmla="*/ 0 w 1973790"/>
                  <a:gd name="connsiteY4" fmla="*/ 468994 h 468994"/>
                  <a:gd name="connsiteX5" fmla="*/ 123827 w 1973790"/>
                  <a:gd name="connsiteY5" fmla="*/ 141473 h 468994"/>
                  <a:gd name="connsiteX6" fmla="*/ 325265 w 1973790"/>
                  <a:gd name="connsiteY6" fmla="*/ 0 h 46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3790" h="468994">
                    <a:moveTo>
                      <a:pt x="325265" y="0"/>
                    </a:moveTo>
                    <a:lnTo>
                      <a:pt x="1756949" y="0"/>
                    </a:lnTo>
                    <a:cubicBezTo>
                      <a:pt x="1911265" y="0"/>
                      <a:pt x="2014175" y="154334"/>
                      <a:pt x="1958486" y="295761"/>
                    </a:cubicBezTo>
                    <a:lnTo>
                      <a:pt x="1892991" y="468994"/>
                    </a:lnTo>
                    <a:lnTo>
                      <a:pt x="0" y="468994"/>
                    </a:lnTo>
                    <a:lnTo>
                      <a:pt x="123827" y="141473"/>
                    </a:lnTo>
                    <a:cubicBezTo>
                      <a:pt x="153813" y="55717"/>
                      <a:pt x="235205" y="0"/>
                      <a:pt x="325265" y="0"/>
                    </a:cubicBezTo>
                    <a:close/>
                  </a:path>
                </a:pathLst>
              </a:custGeom>
              <a:solidFill>
                <a:sysClr val="windowText" lastClr="000000">
                  <a:alpha val="40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Shape">
                <a:extLst>
                  <a:ext uri="{FF2B5EF4-FFF2-40B4-BE49-F238E27FC236}">
                    <a16:creationId xmlns:a16="http://schemas.microsoft.com/office/drawing/2014/main" id="{581C2C7B-7BA5-4EE4-9224-E09BB517A817}"/>
                  </a:ext>
                </a:extLst>
              </p:cNvPr>
              <p:cNvSpPr/>
              <p:nvPr/>
            </p:nvSpPr>
            <p:spPr>
              <a:xfrm>
                <a:off x="1206060" y="3600795"/>
                <a:ext cx="2495605" cy="733008"/>
              </a:xfrm>
              <a:custGeom>
                <a:avLst/>
                <a:gdLst/>
                <a:ahLst/>
                <a:cxnLst>
                  <a:cxn ang="0">
                    <a:pos x="wd2" y="hd2"/>
                  </a:cxn>
                  <a:cxn ang="5400000">
                    <a:pos x="wd2" y="hd2"/>
                  </a:cxn>
                  <a:cxn ang="10800000">
                    <a:pos x="wd2" y="hd2"/>
                  </a:cxn>
                  <a:cxn ang="16200000">
                    <a:pos x="wd2" y="hd2"/>
                  </a:cxn>
                </a:cxnLst>
                <a:rect l="0" t="0" r="r" b="b"/>
                <a:pathLst>
                  <a:path w="21387" h="21600" extrusionOk="0">
                    <a:moveTo>
                      <a:pt x="632" y="0"/>
                    </a:moveTo>
                    <a:lnTo>
                      <a:pt x="265" y="3158"/>
                    </a:lnTo>
                    <a:cubicBezTo>
                      <a:pt x="-213" y="7326"/>
                      <a:pt x="-29" y="12000"/>
                      <a:pt x="705" y="15663"/>
                    </a:cubicBezTo>
                    <a:cubicBezTo>
                      <a:pt x="1440" y="19326"/>
                      <a:pt x="2652" y="21600"/>
                      <a:pt x="3975" y="21600"/>
                    </a:cubicBezTo>
                    <a:lnTo>
                      <a:pt x="16244" y="21600"/>
                    </a:lnTo>
                    <a:cubicBezTo>
                      <a:pt x="17860" y="21600"/>
                      <a:pt x="19367" y="18063"/>
                      <a:pt x="19954" y="12884"/>
                    </a:cubicBezTo>
                    <a:lnTo>
                      <a:pt x="21387" y="0"/>
                    </a:lnTo>
                    <a:lnTo>
                      <a:pt x="632" y="0"/>
                    </a:lnTo>
                    <a:close/>
                  </a:path>
                </a:pathLst>
              </a:custGeom>
              <a:solidFill>
                <a:srgbClr val="4CC1EF">
                  <a:lumMod val="7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Shape">
                <a:extLst>
                  <a:ext uri="{FF2B5EF4-FFF2-40B4-BE49-F238E27FC236}">
                    <a16:creationId xmlns:a16="http://schemas.microsoft.com/office/drawing/2014/main" id="{D5D477CE-AF4C-45DD-B501-22A16FF78B1B}"/>
                  </a:ext>
                </a:extLst>
              </p:cNvPr>
              <p:cNvSpPr/>
              <p:nvPr/>
            </p:nvSpPr>
            <p:spPr>
              <a:xfrm>
                <a:off x="6007026" y="3600795"/>
                <a:ext cx="2495605" cy="733008"/>
              </a:xfrm>
              <a:custGeom>
                <a:avLst/>
                <a:gdLst/>
                <a:ahLst/>
                <a:cxnLst>
                  <a:cxn ang="0">
                    <a:pos x="wd2" y="hd2"/>
                  </a:cxn>
                  <a:cxn ang="5400000">
                    <a:pos x="wd2" y="hd2"/>
                  </a:cxn>
                  <a:cxn ang="10800000">
                    <a:pos x="wd2" y="hd2"/>
                  </a:cxn>
                  <a:cxn ang="16200000">
                    <a:pos x="wd2" y="hd2"/>
                  </a:cxn>
                </a:cxnLst>
                <a:rect l="0" t="0" r="r" b="b"/>
                <a:pathLst>
                  <a:path w="21387" h="21600" extrusionOk="0">
                    <a:moveTo>
                      <a:pt x="632" y="0"/>
                    </a:moveTo>
                    <a:lnTo>
                      <a:pt x="265" y="3158"/>
                    </a:lnTo>
                    <a:cubicBezTo>
                      <a:pt x="-213" y="7326"/>
                      <a:pt x="-29" y="12000"/>
                      <a:pt x="705" y="15663"/>
                    </a:cubicBezTo>
                    <a:cubicBezTo>
                      <a:pt x="1440" y="19326"/>
                      <a:pt x="2652" y="21600"/>
                      <a:pt x="3975" y="21600"/>
                    </a:cubicBezTo>
                    <a:lnTo>
                      <a:pt x="16244" y="21600"/>
                    </a:lnTo>
                    <a:cubicBezTo>
                      <a:pt x="17860" y="21600"/>
                      <a:pt x="19367" y="18063"/>
                      <a:pt x="19954" y="12884"/>
                    </a:cubicBezTo>
                    <a:lnTo>
                      <a:pt x="21387" y="0"/>
                    </a:lnTo>
                    <a:lnTo>
                      <a:pt x="632" y="0"/>
                    </a:lnTo>
                    <a:close/>
                  </a:path>
                </a:pathLst>
              </a:custGeom>
              <a:solidFill>
                <a:srgbClr val="A2B969">
                  <a:lumMod val="7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916F8091-E63B-4E5A-BB1D-F609665F5327}"/>
                  </a:ext>
                </a:extLst>
              </p:cNvPr>
              <p:cNvSpPr/>
              <p:nvPr/>
            </p:nvSpPr>
            <p:spPr>
              <a:xfrm>
                <a:off x="1454443" y="3600795"/>
                <a:ext cx="2004813" cy="551046"/>
              </a:xfrm>
              <a:custGeom>
                <a:avLst/>
                <a:gdLst>
                  <a:gd name="connsiteX0" fmla="*/ 111821 w 2004813"/>
                  <a:gd name="connsiteY0" fmla="*/ 0 h 551046"/>
                  <a:gd name="connsiteX1" fmla="*/ 2004813 w 2004813"/>
                  <a:gd name="connsiteY1" fmla="*/ 0 h 551046"/>
                  <a:gd name="connsiteX2" fmla="*/ 1849964 w 2004813"/>
                  <a:gd name="connsiteY2" fmla="*/ 409573 h 551046"/>
                  <a:gd name="connsiteX3" fmla="*/ 1648526 w 2004813"/>
                  <a:gd name="connsiteY3" fmla="*/ 551046 h 551046"/>
                  <a:gd name="connsiteX4" fmla="*/ 216842 w 2004813"/>
                  <a:gd name="connsiteY4" fmla="*/ 551046 h 551046"/>
                  <a:gd name="connsiteX5" fmla="*/ 15304 w 2004813"/>
                  <a:gd name="connsiteY5" fmla="*/ 255285 h 55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813" h="551046">
                    <a:moveTo>
                      <a:pt x="111821" y="0"/>
                    </a:moveTo>
                    <a:lnTo>
                      <a:pt x="2004813" y="0"/>
                    </a:lnTo>
                    <a:lnTo>
                      <a:pt x="1849964" y="409573"/>
                    </a:lnTo>
                    <a:cubicBezTo>
                      <a:pt x="1815694" y="495330"/>
                      <a:pt x="1738585" y="551046"/>
                      <a:pt x="1648526" y="551046"/>
                    </a:cubicBezTo>
                    <a:lnTo>
                      <a:pt x="216842" y="551046"/>
                    </a:lnTo>
                    <a:cubicBezTo>
                      <a:pt x="62526" y="551046"/>
                      <a:pt x="-40385" y="396712"/>
                      <a:pt x="15304" y="255285"/>
                    </a:cubicBezTo>
                    <a:close/>
                  </a:path>
                </a:pathLst>
              </a:custGeom>
              <a:solidFill>
                <a:sysClr val="windowText" lastClr="000000">
                  <a:alpha val="40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Freeform: Shape 58">
                <a:extLst>
                  <a:ext uri="{FF2B5EF4-FFF2-40B4-BE49-F238E27FC236}">
                    <a16:creationId xmlns:a16="http://schemas.microsoft.com/office/drawing/2014/main" id="{743A586C-4E06-4388-9B48-5317746657BF}"/>
                  </a:ext>
                </a:extLst>
              </p:cNvPr>
              <p:cNvSpPr/>
              <p:nvPr/>
            </p:nvSpPr>
            <p:spPr>
              <a:xfrm>
                <a:off x="6298276" y="3600795"/>
                <a:ext cx="2004812" cy="551046"/>
              </a:xfrm>
              <a:custGeom>
                <a:avLst/>
                <a:gdLst>
                  <a:gd name="connsiteX0" fmla="*/ 111820 w 2004812"/>
                  <a:gd name="connsiteY0" fmla="*/ 0 h 551046"/>
                  <a:gd name="connsiteX1" fmla="*/ 2004812 w 2004812"/>
                  <a:gd name="connsiteY1" fmla="*/ 0 h 551046"/>
                  <a:gd name="connsiteX2" fmla="*/ 1849963 w 2004812"/>
                  <a:gd name="connsiteY2" fmla="*/ 409573 h 551046"/>
                  <a:gd name="connsiteX3" fmla="*/ 1648525 w 2004812"/>
                  <a:gd name="connsiteY3" fmla="*/ 551046 h 551046"/>
                  <a:gd name="connsiteX4" fmla="*/ 216841 w 2004812"/>
                  <a:gd name="connsiteY4" fmla="*/ 551046 h 551046"/>
                  <a:gd name="connsiteX5" fmla="*/ 15304 w 2004812"/>
                  <a:gd name="connsiteY5" fmla="*/ 255285 h 55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812" h="551046">
                    <a:moveTo>
                      <a:pt x="111820" y="0"/>
                    </a:moveTo>
                    <a:lnTo>
                      <a:pt x="2004812" y="0"/>
                    </a:lnTo>
                    <a:lnTo>
                      <a:pt x="1849963" y="409573"/>
                    </a:lnTo>
                    <a:cubicBezTo>
                      <a:pt x="1819976" y="495330"/>
                      <a:pt x="1738584" y="551046"/>
                      <a:pt x="1648525" y="551046"/>
                    </a:cubicBezTo>
                    <a:lnTo>
                      <a:pt x="216841" y="551046"/>
                    </a:lnTo>
                    <a:cubicBezTo>
                      <a:pt x="62525" y="551046"/>
                      <a:pt x="-40386" y="396712"/>
                      <a:pt x="15304" y="255285"/>
                    </a:cubicBezTo>
                    <a:close/>
                  </a:path>
                </a:pathLst>
              </a:custGeom>
              <a:solidFill>
                <a:sysClr val="windowText" lastClr="000000">
                  <a:alpha val="40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0" name="Shape">
                <a:extLst>
                  <a:ext uri="{FF2B5EF4-FFF2-40B4-BE49-F238E27FC236}">
                    <a16:creationId xmlns:a16="http://schemas.microsoft.com/office/drawing/2014/main" id="{2359457E-0733-4EB6-99E5-85BBA1454ACC}"/>
                  </a:ext>
                </a:extLst>
              </p:cNvPr>
              <p:cNvSpPr/>
              <p:nvPr/>
            </p:nvSpPr>
            <p:spPr>
              <a:xfrm>
                <a:off x="1334654" y="2957805"/>
                <a:ext cx="2450464" cy="830766"/>
              </a:xfrm>
              <a:custGeom>
                <a:avLst/>
                <a:gdLst/>
                <a:ahLst/>
                <a:cxnLst>
                  <a:cxn ang="0">
                    <a:pos x="wd2" y="hd2"/>
                  </a:cxn>
                  <a:cxn ang="5400000">
                    <a:pos x="wd2" y="hd2"/>
                  </a:cxn>
                  <a:cxn ang="10800000">
                    <a:pos x="wd2" y="hd2"/>
                  </a:cxn>
                  <a:cxn ang="16200000">
                    <a:pos x="wd2" y="hd2"/>
                  </a:cxn>
                </a:cxnLst>
                <a:rect l="0" t="0" r="r" b="b"/>
                <a:pathLst>
                  <a:path w="21587" h="21468" extrusionOk="0">
                    <a:moveTo>
                      <a:pt x="21524" y="1419"/>
                    </a:moveTo>
                    <a:lnTo>
                      <a:pt x="20958" y="90"/>
                    </a:lnTo>
                    <a:cubicBezTo>
                      <a:pt x="20883" y="-132"/>
                      <a:pt x="20769" y="90"/>
                      <a:pt x="20769" y="422"/>
                    </a:cubicBezTo>
                    <a:lnTo>
                      <a:pt x="20769" y="1419"/>
                    </a:lnTo>
                    <a:lnTo>
                      <a:pt x="4607" y="1419"/>
                    </a:lnTo>
                    <a:cubicBezTo>
                      <a:pt x="3361" y="1419"/>
                      <a:pt x="2266" y="3745"/>
                      <a:pt x="1813" y="7068"/>
                    </a:cubicBezTo>
                    <a:lnTo>
                      <a:pt x="0" y="21136"/>
                    </a:lnTo>
                    <a:cubicBezTo>
                      <a:pt x="0" y="21246"/>
                      <a:pt x="0" y="21357"/>
                      <a:pt x="38" y="21468"/>
                    </a:cubicBezTo>
                    <a:cubicBezTo>
                      <a:pt x="38" y="21468"/>
                      <a:pt x="38" y="21468"/>
                      <a:pt x="76" y="21468"/>
                    </a:cubicBezTo>
                    <a:cubicBezTo>
                      <a:pt x="113" y="21468"/>
                      <a:pt x="151" y="21357"/>
                      <a:pt x="151" y="21357"/>
                    </a:cubicBezTo>
                    <a:lnTo>
                      <a:pt x="1964" y="7290"/>
                    </a:lnTo>
                    <a:cubicBezTo>
                      <a:pt x="2379" y="4077"/>
                      <a:pt x="3436" y="1973"/>
                      <a:pt x="4607" y="1973"/>
                    </a:cubicBezTo>
                    <a:lnTo>
                      <a:pt x="20769" y="1973"/>
                    </a:lnTo>
                    <a:lnTo>
                      <a:pt x="20769" y="3302"/>
                    </a:lnTo>
                    <a:cubicBezTo>
                      <a:pt x="20769" y="3634"/>
                      <a:pt x="20882" y="3745"/>
                      <a:pt x="20996" y="3634"/>
                    </a:cubicBezTo>
                    <a:lnTo>
                      <a:pt x="21562" y="2194"/>
                    </a:lnTo>
                    <a:cubicBezTo>
                      <a:pt x="21600" y="1862"/>
                      <a:pt x="21600" y="1640"/>
                      <a:pt x="21524" y="1419"/>
                    </a:cubicBezTo>
                    <a:close/>
                  </a:path>
                </a:pathLst>
              </a:custGeom>
              <a:solidFill>
                <a:srgbClr val="D3D3D3">
                  <a:lumMod val="2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1" name="Shape">
                <a:extLst>
                  <a:ext uri="{FF2B5EF4-FFF2-40B4-BE49-F238E27FC236}">
                    <a16:creationId xmlns:a16="http://schemas.microsoft.com/office/drawing/2014/main" id="{56DD27F6-8EF7-42A9-84B9-2BBFFA7D931B}"/>
                  </a:ext>
                </a:extLst>
              </p:cNvPr>
              <p:cNvSpPr/>
              <p:nvPr/>
            </p:nvSpPr>
            <p:spPr>
              <a:xfrm>
                <a:off x="3735140" y="3215003"/>
                <a:ext cx="2119530" cy="1068968"/>
              </a:xfrm>
              <a:custGeom>
                <a:avLst/>
                <a:gdLst/>
                <a:ahLst/>
                <a:cxnLst>
                  <a:cxn ang="0">
                    <a:pos x="wd2" y="hd2"/>
                  </a:cxn>
                  <a:cxn ang="5400000">
                    <a:pos x="wd2" y="hd2"/>
                  </a:cxn>
                  <a:cxn ang="10800000">
                    <a:pos x="wd2" y="hd2"/>
                  </a:cxn>
                  <a:cxn ang="16200000">
                    <a:pos x="wd2" y="hd2"/>
                  </a:cxn>
                </a:cxnLst>
                <a:rect l="0" t="0" r="r" b="b"/>
                <a:pathLst>
                  <a:path w="21403" h="21546" extrusionOk="0">
                    <a:moveTo>
                      <a:pt x="21343" y="19958"/>
                    </a:moveTo>
                    <a:lnTo>
                      <a:pt x="20694" y="18835"/>
                    </a:lnTo>
                    <a:cubicBezTo>
                      <a:pt x="20608" y="18662"/>
                      <a:pt x="20434" y="18835"/>
                      <a:pt x="20434" y="19094"/>
                    </a:cubicBezTo>
                    <a:lnTo>
                      <a:pt x="20434" y="19958"/>
                    </a:lnTo>
                    <a:lnTo>
                      <a:pt x="3423" y="19958"/>
                    </a:lnTo>
                    <a:cubicBezTo>
                      <a:pt x="2341" y="19958"/>
                      <a:pt x="1345" y="18922"/>
                      <a:pt x="739" y="17194"/>
                    </a:cubicBezTo>
                    <a:cubicBezTo>
                      <a:pt x="133" y="15466"/>
                      <a:pt x="3" y="13219"/>
                      <a:pt x="393" y="11232"/>
                    </a:cubicBezTo>
                    <a:lnTo>
                      <a:pt x="2471" y="259"/>
                    </a:lnTo>
                    <a:cubicBezTo>
                      <a:pt x="2471" y="173"/>
                      <a:pt x="2471" y="86"/>
                      <a:pt x="2427" y="0"/>
                    </a:cubicBezTo>
                    <a:cubicBezTo>
                      <a:pt x="2384" y="0"/>
                      <a:pt x="2341" y="0"/>
                      <a:pt x="2297" y="86"/>
                    </a:cubicBezTo>
                    <a:lnTo>
                      <a:pt x="220" y="11059"/>
                    </a:lnTo>
                    <a:cubicBezTo>
                      <a:pt x="-170" y="13133"/>
                      <a:pt x="-40" y="15552"/>
                      <a:pt x="609" y="17366"/>
                    </a:cubicBezTo>
                    <a:cubicBezTo>
                      <a:pt x="1258" y="19181"/>
                      <a:pt x="2297" y="20304"/>
                      <a:pt x="3423" y="20304"/>
                    </a:cubicBezTo>
                    <a:lnTo>
                      <a:pt x="20434" y="20304"/>
                    </a:lnTo>
                    <a:lnTo>
                      <a:pt x="20434" y="20477"/>
                    </a:lnTo>
                    <a:lnTo>
                      <a:pt x="20434" y="21254"/>
                    </a:lnTo>
                    <a:cubicBezTo>
                      <a:pt x="20434" y="21514"/>
                      <a:pt x="20564" y="21600"/>
                      <a:pt x="20651" y="21514"/>
                    </a:cubicBezTo>
                    <a:lnTo>
                      <a:pt x="21300" y="20477"/>
                    </a:lnTo>
                    <a:cubicBezTo>
                      <a:pt x="21430" y="20304"/>
                      <a:pt x="21430" y="20045"/>
                      <a:pt x="21343" y="19958"/>
                    </a:cubicBezTo>
                    <a:close/>
                  </a:path>
                </a:pathLst>
              </a:custGeom>
              <a:solidFill>
                <a:srgbClr val="D3D3D3">
                  <a:lumMod val="2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2" name="Shape">
                <a:extLst>
                  <a:ext uri="{FF2B5EF4-FFF2-40B4-BE49-F238E27FC236}">
                    <a16:creationId xmlns:a16="http://schemas.microsoft.com/office/drawing/2014/main" id="{9F08AF0A-52BB-41A1-80FD-1B60393E75FD}"/>
                  </a:ext>
                </a:extLst>
              </p:cNvPr>
              <p:cNvSpPr/>
              <p:nvPr/>
            </p:nvSpPr>
            <p:spPr>
              <a:xfrm>
                <a:off x="8578972" y="3215003"/>
                <a:ext cx="2116367" cy="1068968"/>
              </a:xfrm>
              <a:custGeom>
                <a:avLst/>
                <a:gdLst/>
                <a:ahLst/>
                <a:cxnLst>
                  <a:cxn ang="0">
                    <a:pos x="wd2" y="hd2"/>
                  </a:cxn>
                  <a:cxn ang="5400000">
                    <a:pos x="wd2" y="hd2"/>
                  </a:cxn>
                  <a:cxn ang="10800000">
                    <a:pos x="wd2" y="hd2"/>
                  </a:cxn>
                  <a:cxn ang="16200000">
                    <a:pos x="wd2" y="hd2"/>
                  </a:cxn>
                </a:cxnLst>
                <a:rect l="0" t="0" r="r" b="b"/>
                <a:pathLst>
                  <a:path w="21414" h="21546" extrusionOk="0">
                    <a:moveTo>
                      <a:pt x="21386" y="19958"/>
                    </a:moveTo>
                    <a:lnTo>
                      <a:pt x="20735" y="18835"/>
                    </a:lnTo>
                    <a:cubicBezTo>
                      <a:pt x="20648" y="18662"/>
                      <a:pt x="20475" y="18835"/>
                      <a:pt x="20475" y="19094"/>
                    </a:cubicBezTo>
                    <a:lnTo>
                      <a:pt x="20475" y="19958"/>
                    </a:lnTo>
                    <a:lnTo>
                      <a:pt x="3429" y="19958"/>
                    </a:lnTo>
                    <a:cubicBezTo>
                      <a:pt x="2345" y="19958"/>
                      <a:pt x="1347" y="18922"/>
                      <a:pt x="740" y="17194"/>
                    </a:cubicBezTo>
                    <a:cubicBezTo>
                      <a:pt x="133" y="15466"/>
                      <a:pt x="3" y="13219"/>
                      <a:pt x="393" y="11232"/>
                    </a:cubicBezTo>
                    <a:lnTo>
                      <a:pt x="2475" y="259"/>
                    </a:lnTo>
                    <a:cubicBezTo>
                      <a:pt x="2475" y="173"/>
                      <a:pt x="2475" y="86"/>
                      <a:pt x="2431" y="0"/>
                    </a:cubicBezTo>
                    <a:cubicBezTo>
                      <a:pt x="2388" y="0"/>
                      <a:pt x="2345" y="0"/>
                      <a:pt x="2301" y="86"/>
                    </a:cubicBezTo>
                    <a:lnTo>
                      <a:pt x="219" y="11059"/>
                    </a:lnTo>
                    <a:cubicBezTo>
                      <a:pt x="-171" y="13133"/>
                      <a:pt x="-41" y="15552"/>
                      <a:pt x="610" y="17366"/>
                    </a:cubicBezTo>
                    <a:cubicBezTo>
                      <a:pt x="1260" y="19181"/>
                      <a:pt x="2301" y="20304"/>
                      <a:pt x="3429" y="20304"/>
                    </a:cubicBezTo>
                    <a:lnTo>
                      <a:pt x="20475" y="20304"/>
                    </a:lnTo>
                    <a:lnTo>
                      <a:pt x="20475" y="20477"/>
                    </a:lnTo>
                    <a:lnTo>
                      <a:pt x="20475" y="21254"/>
                    </a:lnTo>
                    <a:cubicBezTo>
                      <a:pt x="20475" y="21514"/>
                      <a:pt x="20605" y="21600"/>
                      <a:pt x="20692" y="21514"/>
                    </a:cubicBezTo>
                    <a:lnTo>
                      <a:pt x="21342" y="20477"/>
                    </a:lnTo>
                    <a:cubicBezTo>
                      <a:pt x="21429" y="20304"/>
                      <a:pt x="21429" y="20045"/>
                      <a:pt x="21386" y="19958"/>
                    </a:cubicBezTo>
                    <a:close/>
                  </a:path>
                </a:pathLst>
              </a:custGeom>
              <a:solidFill>
                <a:srgbClr val="D3D3D3">
                  <a:lumMod val="2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3" name="Shape">
                <a:extLst>
                  <a:ext uri="{FF2B5EF4-FFF2-40B4-BE49-F238E27FC236}">
                    <a16:creationId xmlns:a16="http://schemas.microsoft.com/office/drawing/2014/main" id="{C010D514-B158-422C-882C-2B837D43534A}"/>
                  </a:ext>
                </a:extLst>
              </p:cNvPr>
              <p:cNvSpPr/>
              <p:nvPr/>
            </p:nvSpPr>
            <p:spPr>
              <a:xfrm>
                <a:off x="1420385" y="3129268"/>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25" y="20374"/>
                      <a:pt x="17451" y="21600"/>
                      <a:pt x="16547" y="21600"/>
                    </a:cubicBez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 name="Shape">
                <a:extLst>
                  <a:ext uri="{FF2B5EF4-FFF2-40B4-BE49-F238E27FC236}">
                    <a16:creationId xmlns:a16="http://schemas.microsoft.com/office/drawing/2014/main" id="{DC1C7606-5C3D-4BDB-9339-7C09EEE160BA}"/>
                  </a:ext>
                </a:extLst>
              </p:cNvPr>
              <p:cNvSpPr/>
              <p:nvPr/>
            </p:nvSpPr>
            <p:spPr>
              <a:xfrm>
                <a:off x="3863734" y="3129268"/>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68" y="20374"/>
                      <a:pt x="17451" y="21600"/>
                      <a:pt x="16547" y="21600"/>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5" name="Shape">
                <a:extLst>
                  <a:ext uri="{FF2B5EF4-FFF2-40B4-BE49-F238E27FC236}">
                    <a16:creationId xmlns:a16="http://schemas.microsoft.com/office/drawing/2014/main" id="{C56E3302-F390-48C4-983D-67384FDF1E31}"/>
                  </a:ext>
                </a:extLst>
              </p:cNvPr>
              <p:cNvSpPr/>
              <p:nvPr/>
            </p:nvSpPr>
            <p:spPr>
              <a:xfrm>
                <a:off x="6264217" y="3129268"/>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68" y="20374"/>
                      <a:pt x="17451" y="21600"/>
                      <a:pt x="16547" y="2160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 name="Shape">
                <a:extLst>
                  <a:ext uri="{FF2B5EF4-FFF2-40B4-BE49-F238E27FC236}">
                    <a16:creationId xmlns:a16="http://schemas.microsoft.com/office/drawing/2014/main" id="{B4B22550-3787-4668-A6E6-3F8FC4DCC42C}"/>
                  </a:ext>
                </a:extLst>
              </p:cNvPr>
              <p:cNvSpPr/>
              <p:nvPr/>
            </p:nvSpPr>
            <p:spPr>
              <a:xfrm>
                <a:off x="8707566" y="3129268"/>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68" y="20374"/>
                      <a:pt x="17451" y="21600"/>
                      <a:pt x="16547" y="21600"/>
                    </a:cubicBezTo>
                    <a:close/>
                  </a:path>
                </a:pathLst>
              </a:cu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 name="Shape">
                <a:extLst>
                  <a:ext uri="{FF2B5EF4-FFF2-40B4-BE49-F238E27FC236}">
                    <a16:creationId xmlns:a16="http://schemas.microsoft.com/office/drawing/2014/main" id="{9511734A-E704-4641-95CE-93D4FF20321B}"/>
                  </a:ext>
                </a:extLst>
              </p:cNvPr>
              <p:cNvSpPr/>
              <p:nvPr/>
            </p:nvSpPr>
            <p:spPr>
              <a:xfrm>
                <a:off x="6178486" y="2957805"/>
                <a:ext cx="2450464" cy="830766"/>
              </a:xfrm>
              <a:custGeom>
                <a:avLst/>
                <a:gdLst/>
                <a:ahLst/>
                <a:cxnLst>
                  <a:cxn ang="0">
                    <a:pos x="wd2" y="hd2"/>
                  </a:cxn>
                  <a:cxn ang="5400000">
                    <a:pos x="wd2" y="hd2"/>
                  </a:cxn>
                  <a:cxn ang="10800000">
                    <a:pos x="wd2" y="hd2"/>
                  </a:cxn>
                  <a:cxn ang="16200000">
                    <a:pos x="wd2" y="hd2"/>
                  </a:cxn>
                </a:cxnLst>
                <a:rect l="0" t="0" r="r" b="b"/>
                <a:pathLst>
                  <a:path w="21587" h="21468" extrusionOk="0">
                    <a:moveTo>
                      <a:pt x="21524" y="1419"/>
                    </a:moveTo>
                    <a:lnTo>
                      <a:pt x="20958" y="90"/>
                    </a:lnTo>
                    <a:cubicBezTo>
                      <a:pt x="20883" y="-132"/>
                      <a:pt x="20769" y="90"/>
                      <a:pt x="20769" y="422"/>
                    </a:cubicBezTo>
                    <a:lnTo>
                      <a:pt x="20769" y="1419"/>
                    </a:lnTo>
                    <a:lnTo>
                      <a:pt x="4607" y="1419"/>
                    </a:lnTo>
                    <a:cubicBezTo>
                      <a:pt x="3361" y="1419"/>
                      <a:pt x="2266" y="3745"/>
                      <a:pt x="1813" y="7068"/>
                    </a:cubicBezTo>
                    <a:lnTo>
                      <a:pt x="0" y="21136"/>
                    </a:lnTo>
                    <a:cubicBezTo>
                      <a:pt x="0" y="21246"/>
                      <a:pt x="0" y="21357"/>
                      <a:pt x="38" y="21468"/>
                    </a:cubicBezTo>
                    <a:cubicBezTo>
                      <a:pt x="38" y="21468"/>
                      <a:pt x="38" y="21468"/>
                      <a:pt x="76" y="21468"/>
                    </a:cubicBezTo>
                    <a:cubicBezTo>
                      <a:pt x="113" y="21468"/>
                      <a:pt x="151" y="21357"/>
                      <a:pt x="151" y="21357"/>
                    </a:cubicBezTo>
                    <a:lnTo>
                      <a:pt x="1964" y="7290"/>
                    </a:lnTo>
                    <a:cubicBezTo>
                      <a:pt x="2379" y="4077"/>
                      <a:pt x="3436" y="1973"/>
                      <a:pt x="4607" y="1973"/>
                    </a:cubicBezTo>
                    <a:lnTo>
                      <a:pt x="20769" y="1973"/>
                    </a:lnTo>
                    <a:lnTo>
                      <a:pt x="20769" y="3302"/>
                    </a:lnTo>
                    <a:cubicBezTo>
                      <a:pt x="20769" y="3634"/>
                      <a:pt x="20882" y="3745"/>
                      <a:pt x="20996" y="3634"/>
                    </a:cubicBezTo>
                    <a:lnTo>
                      <a:pt x="21562" y="2194"/>
                    </a:lnTo>
                    <a:cubicBezTo>
                      <a:pt x="21600" y="1862"/>
                      <a:pt x="21600" y="1640"/>
                      <a:pt x="21524" y="1419"/>
                    </a:cubicBezTo>
                    <a:close/>
                  </a:path>
                </a:pathLst>
              </a:custGeom>
              <a:solidFill>
                <a:srgbClr val="D3D3D3">
                  <a:lumMod val="2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68" name="Graphic 37" descr="Users">
              <a:extLst>
                <a:ext uri="{FF2B5EF4-FFF2-40B4-BE49-F238E27FC236}">
                  <a16:creationId xmlns:a16="http://schemas.microsoft.com/office/drawing/2014/main" id="{FAF9B48E-2DB2-449D-A550-E046D9F10956}"/>
                </a:ext>
              </a:extLst>
            </p:cNvPr>
            <p:cNvGrpSpPr/>
            <p:nvPr/>
          </p:nvGrpSpPr>
          <p:grpSpPr>
            <a:xfrm>
              <a:off x="9386725" y="3398155"/>
              <a:ext cx="705724" cy="440237"/>
              <a:chOff x="9386725" y="2702119"/>
              <a:chExt cx="705724" cy="440237"/>
            </a:xfrm>
            <a:solidFill>
              <a:srgbClr val="FFFFFF"/>
            </a:solidFill>
          </p:grpSpPr>
          <p:sp>
            <p:nvSpPr>
              <p:cNvPr id="69" name="Freeform: Shape 68">
                <a:extLst>
                  <a:ext uri="{FF2B5EF4-FFF2-40B4-BE49-F238E27FC236}">
                    <a16:creationId xmlns:a16="http://schemas.microsoft.com/office/drawing/2014/main" id="{767D1AF8-D2E8-44EE-95CF-51818AA362AD}"/>
                  </a:ext>
                </a:extLst>
              </p:cNvPr>
              <p:cNvSpPr/>
              <p:nvPr/>
            </p:nvSpPr>
            <p:spPr>
              <a:xfrm>
                <a:off x="9462339" y="2702119"/>
                <a:ext cx="151226" cy="151226"/>
              </a:xfrm>
              <a:custGeom>
                <a:avLst/>
                <a:gdLst>
                  <a:gd name="connsiteX0" fmla="*/ 151227 w 151226"/>
                  <a:gd name="connsiteY0" fmla="*/ 75613 h 151226"/>
                  <a:gd name="connsiteX1" fmla="*/ 75613 w 151226"/>
                  <a:gd name="connsiteY1" fmla="*/ 151227 h 151226"/>
                  <a:gd name="connsiteX2" fmla="*/ 0 w 151226"/>
                  <a:gd name="connsiteY2" fmla="*/ 75613 h 151226"/>
                  <a:gd name="connsiteX3" fmla="*/ 75613 w 151226"/>
                  <a:gd name="connsiteY3" fmla="*/ 0 h 151226"/>
                  <a:gd name="connsiteX4" fmla="*/ 151227 w 151226"/>
                  <a:gd name="connsiteY4" fmla="*/ 75613 h 15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26" h="151226">
                    <a:moveTo>
                      <a:pt x="151227" y="75613"/>
                    </a:moveTo>
                    <a:cubicBezTo>
                      <a:pt x="151227" y="117373"/>
                      <a:pt x="117373" y="151227"/>
                      <a:pt x="75613" y="151227"/>
                    </a:cubicBezTo>
                    <a:cubicBezTo>
                      <a:pt x="33853" y="151227"/>
                      <a:pt x="0" y="117373"/>
                      <a:pt x="0" y="75613"/>
                    </a:cubicBezTo>
                    <a:cubicBezTo>
                      <a:pt x="0" y="33853"/>
                      <a:pt x="33853" y="0"/>
                      <a:pt x="75613" y="0"/>
                    </a:cubicBezTo>
                    <a:cubicBezTo>
                      <a:pt x="117373" y="0"/>
                      <a:pt x="151227" y="33853"/>
                      <a:pt x="151227" y="75613"/>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Shape 69">
                <a:extLst>
                  <a:ext uri="{FF2B5EF4-FFF2-40B4-BE49-F238E27FC236}">
                    <a16:creationId xmlns:a16="http://schemas.microsoft.com/office/drawing/2014/main" id="{0D31DBF5-63D6-4577-BD08-3FF167DE329E}"/>
                  </a:ext>
                </a:extLst>
              </p:cNvPr>
              <p:cNvSpPr/>
              <p:nvPr/>
            </p:nvSpPr>
            <p:spPr>
              <a:xfrm>
                <a:off x="9865610" y="2702119"/>
                <a:ext cx="151226" cy="151226"/>
              </a:xfrm>
              <a:custGeom>
                <a:avLst/>
                <a:gdLst>
                  <a:gd name="connsiteX0" fmla="*/ 151227 w 151226"/>
                  <a:gd name="connsiteY0" fmla="*/ 75613 h 151226"/>
                  <a:gd name="connsiteX1" fmla="*/ 75613 w 151226"/>
                  <a:gd name="connsiteY1" fmla="*/ 151227 h 151226"/>
                  <a:gd name="connsiteX2" fmla="*/ 0 w 151226"/>
                  <a:gd name="connsiteY2" fmla="*/ 75613 h 151226"/>
                  <a:gd name="connsiteX3" fmla="*/ 75613 w 151226"/>
                  <a:gd name="connsiteY3" fmla="*/ 0 h 151226"/>
                  <a:gd name="connsiteX4" fmla="*/ 151227 w 151226"/>
                  <a:gd name="connsiteY4" fmla="*/ 75613 h 15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26" h="151226">
                    <a:moveTo>
                      <a:pt x="151227" y="75613"/>
                    </a:moveTo>
                    <a:cubicBezTo>
                      <a:pt x="151227" y="117373"/>
                      <a:pt x="117373" y="151227"/>
                      <a:pt x="75613" y="151227"/>
                    </a:cubicBezTo>
                    <a:cubicBezTo>
                      <a:pt x="33853" y="151227"/>
                      <a:pt x="0" y="117373"/>
                      <a:pt x="0" y="75613"/>
                    </a:cubicBezTo>
                    <a:cubicBezTo>
                      <a:pt x="0" y="33853"/>
                      <a:pt x="33853" y="0"/>
                      <a:pt x="75613" y="0"/>
                    </a:cubicBezTo>
                    <a:cubicBezTo>
                      <a:pt x="117373" y="0"/>
                      <a:pt x="151227" y="33853"/>
                      <a:pt x="151227" y="75613"/>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Shape 70">
                <a:extLst>
                  <a:ext uri="{FF2B5EF4-FFF2-40B4-BE49-F238E27FC236}">
                    <a16:creationId xmlns:a16="http://schemas.microsoft.com/office/drawing/2014/main" id="{E8E1467E-FA6F-4CBF-B9E6-51C01B6C0746}"/>
                  </a:ext>
                </a:extLst>
              </p:cNvPr>
              <p:cNvSpPr/>
              <p:nvPr/>
            </p:nvSpPr>
            <p:spPr>
              <a:xfrm>
                <a:off x="9588361" y="2991130"/>
                <a:ext cx="302453" cy="151226"/>
              </a:xfrm>
              <a:custGeom>
                <a:avLst/>
                <a:gdLst>
                  <a:gd name="connsiteX0" fmla="*/ 302453 w 302453"/>
                  <a:gd name="connsiteY0" fmla="*/ 151227 h 151226"/>
                  <a:gd name="connsiteX1" fmla="*/ 302453 w 302453"/>
                  <a:gd name="connsiteY1" fmla="*/ 75613 h 151226"/>
                  <a:gd name="connsiteX2" fmla="*/ 287331 w 302453"/>
                  <a:gd name="connsiteY2" fmla="*/ 45368 h 151226"/>
                  <a:gd name="connsiteX3" fmla="*/ 213398 w 302453"/>
                  <a:gd name="connsiteY3" fmla="*/ 10082 h 151226"/>
                  <a:gd name="connsiteX4" fmla="*/ 151227 w 302453"/>
                  <a:gd name="connsiteY4" fmla="*/ 0 h 151226"/>
                  <a:gd name="connsiteX5" fmla="*/ 89056 w 302453"/>
                  <a:gd name="connsiteY5" fmla="*/ 10082 h 151226"/>
                  <a:gd name="connsiteX6" fmla="*/ 15123 w 302453"/>
                  <a:gd name="connsiteY6" fmla="*/ 45368 h 151226"/>
                  <a:gd name="connsiteX7" fmla="*/ 0 w 302453"/>
                  <a:gd name="connsiteY7" fmla="*/ 75613 h 151226"/>
                  <a:gd name="connsiteX8" fmla="*/ 0 w 302453"/>
                  <a:gd name="connsiteY8" fmla="*/ 151227 h 151226"/>
                  <a:gd name="connsiteX9" fmla="*/ 302453 w 302453"/>
                  <a:gd name="connsiteY9" fmla="*/ 151227 h 15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2453" h="151226">
                    <a:moveTo>
                      <a:pt x="302453" y="151227"/>
                    </a:moveTo>
                    <a:lnTo>
                      <a:pt x="302453" y="75613"/>
                    </a:lnTo>
                    <a:cubicBezTo>
                      <a:pt x="302453" y="63851"/>
                      <a:pt x="297412" y="52089"/>
                      <a:pt x="287331" y="45368"/>
                    </a:cubicBezTo>
                    <a:cubicBezTo>
                      <a:pt x="267167" y="28565"/>
                      <a:pt x="240282" y="16803"/>
                      <a:pt x="213398" y="10082"/>
                    </a:cubicBezTo>
                    <a:cubicBezTo>
                      <a:pt x="194914" y="5041"/>
                      <a:pt x="173070" y="0"/>
                      <a:pt x="151227" y="0"/>
                    </a:cubicBezTo>
                    <a:cubicBezTo>
                      <a:pt x="131063" y="0"/>
                      <a:pt x="109219" y="3361"/>
                      <a:pt x="89056" y="10082"/>
                    </a:cubicBezTo>
                    <a:cubicBezTo>
                      <a:pt x="62171" y="16803"/>
                      <a:pt x="36967" y="30245"/>
                      <a:pt x="15123" y="45368"/>
                    </a:cubicBezTo>
                    <a:cubicBezTo>
                      <a:pt x="5041" y="53769"/>
                      <a:pt x="0" y="63851"/>
                      <a:pt x="0" y="75613"/>
                    </a:cubicBezTo>
                    <a:lnTo>
                      <a:pt x="0" y="151227"/>
                    </a:lnTo>
                    <a:lnTo>
                      <a:pt x="302453" y="151227"/>
                    </a:ln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Shape 71">
                <a:extLst>
                  <a:ext uri="{FF2B5EF4-FFF2-40B4-BE49-F238E27FC236}">
                    <a16:creationId xmlns:a16="http://schemas.microsoft.com/office/drawing/2014/main" id="{B93BEDD8-9516-4ED8-ABEB-8A9AE7187ACE}"/>
                  </a:ext>
                </a:extLst>
              </p:cNvPr>
              <p:cNvSpPr/>
              <p:nvPr/>
            </p:nvSpPr>
            <p:spPr>
              <a:xfrm>
                <a:off x="9663974" y="2819739"/>
                <a:ext cx="151226" cy="151226"/>
              </a:xfrm>
              <a:custGeom>
                <a:avLst/>
                <a:gdLst>
                  <a:gd name="connsiteX0" fmla="*/ 151227 w 151226"/>
                  <a:gd name="connsiteY0" fmla="*/ 75613 h 151226"/>
                  <a:gd name="connsiteX1" fmla="*/ 75613 w 151226"/>
                  <a:gd name="connsiteY1" fmla="*/ 151227 h 151226"/>
                  <a:gd name="connsiteX2" fmla="*/ 0 w 151226"/>
                  <a:gd name="connsiteY2" fmla="*/ 75613 h 151226"/>
                  <a:gd name="connsiteX3" fmla="*/ 75613 w 151226"/>
                  <a:gd name="connsiteY3" fmla="*/ 0 h 151226"/>
                  <a:gd name="connsiteX4" fmla="*/ 151227 w 151226"/>
                  <a:gd name="connsiteY4" fmla="*/ 75613 h 15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26" h="151226">
                    <a:moveTo>
                      <a:pt x="151227" y="75613"/>
                    </a:moveTo>
                    <a:cubicBezTo>
                      <a:pt x="151227" y="117373"/>
                      <a:pt x="117373" y="151227"/>
                      <a:pt x="75613" y="151227"/>
                    </a:cubicBezTo>
                    <a:cubicBezTo>
                      <a:pt x="33853" y="151227"/>
                      <a:pt x="0" y="117373"/>
                      <a:pt x="0" y="75613"/>
                    </a:cubicBezTo>
                    <a:cubicBezTo>
                      <a:pt x="0" y="33853"/>
                      <a:pt x="33853" y="0"/>
                      <a:pt x="75613" y="0"/>
                    </a:cubicBezTo>
                    <a:cubicBezTo>
                      <a:pt x="117373" y="0"/>
                      <a:pt x="151227" y="33853"/>
                      <a:pt x="151227" y="75613"/>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F0D10423-93F7-42AC-9915-98528BA864A2}"/>
                  </a:ext>
                </a:extLst>
              </p:cNvPr>
              <p:cNvSpPr/>
              <p:nvPr/>
            </p:nvSpPr>
            <p:spPr>
              <a:xfrm>
                <a:off x="9818561" y="2873509"/>
                <a:ext cx="273888" cy="151226"/>
              </a:xfrm>
              <a:custGeom>
                <a:avLst/>
                <a:gdLst>
                  <a:gd name="connsiteX0" fmla="*/ 258766 w 273888"/>
                  <a:gd name="connsiteY0" fmla="*/ 45368 h 151226"/>
                  <a:gd name="connsiteX1" fmla="*/ 184833 w 273888"/>
                  <a:gd name="connsiteY1" fmla="*/ 10082 h 151226"/>
                  <a:gd name="connsiteX2" fmla="*/ 122662 w 273888"/>
                  <a:gd name="connsiteY2" fmla="*/ 0 h 151226"/>
                  <a:gd name="connsiteX3" fmla="*/ 60491 w 273888"/>
                  <a:gd name="connsiteY3" fmla="*/ 10082 h 151226"/>
                  <a:gd name="connsiteX4" fmla="*/ 30245 w 273888"/>
                  <a:gd name="connsiteY4" fmla="*/ 21844 h 151226"/>
                  <a:gd name="connsiteX5" fmla="*/ 30245 w 273888"/>
                  <a:gd name="connsiteY5" fmla="*/ 23524 h 151226"/>
                  <a:gd name="connsiteX6" fmla="*/ 0 w 273888"/>
                  <a:gd name="connsiteY6" fmla="*/ 97457 h 151226"/>
                  <a:gd name="connsiteX7" fmla="*/ 77294 w 273888"/>
                  <a:gd name="connsiteY7" fmla="*/ 136104 h 151226"/>
                  <a:gd name="connsiteX8" fmla="*/ 90736 w 273888"/>
                  <a:gd name="connsiteY8" fmla="*/ 151227 h 151226"/>
                  <a:gd name="connsiteX9" fmla="*/ 273888 w 273888"/>
                  <a:gd name="connsiteY9" fmla="*/ 151227 h 151226"/>
                  <a:gd name="connsiteX10" fmla="*/ 273888 w 273888"/>
                  <a:gd name="connsiteY10" fmla="*/ 75613 h 151226"/>
                  <a:gd name="connsiteX11" fmla="*/ 258766 w 273888"/>
                  <a:gd name="connsiteY11" fmla="*/ 45368 h 15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888" h="151226">
                    <a:moveTo>
                      <a:pt x="258766" y="45368"/>
                    </a:moveTo>
                    <a:cubicBezTo>
                      <a:pt x="238602" y="28565"/>
                      <a:pt x="211717" y="16803"/>
                      <a:pt x="184833" y="10082"/>
                    </a:cubicBezTo>
                    <a:cubicBezTo>
                      <a:pt x="166349" y="5041"/>
                      <a:pt x="144505" y="0"/>
                      <a:pt x="122662" y="0"/>
                    </a:cubicBezTo>
                    <a:cubicBezTo>
                      <a:pt x="102498" y="0"/>
                      <a:pt x="80654" y="3361"/>
                      <a:pt x="60491" y="10082"/>
                    </a:cubicBezTo>
                    <a:cubicBezTo>
                      <a:pt x="50409" y="13442"/>
                      <a:pt x="40327" y="16803"/>
                      <a:pt x="30245" y="21844"/>
                    </a:cubicBezTo>
                    <a:lnTo>
                      <a:pt x="30245" y="23524"/>
                    </a:lnTo>
                    <a:cubicBezTo>
                      <a:pt x="30245" y="52089"/>
                      <a:pt x="18483" y="78974"/>
                      <a:pt x="0" y="97457"/>
                    </a:cubicBezTo>
                    <a:cubicBezTo>
                      <a:pt x="31926" y="107539"/>
                      <a:pt x="57130" y="120981"/>
                      <a:pt x="77294" y="136104"/>
                    </a:cubicBezTo>
                    <a:cubicBezTo>
                      <a:pt x="82334" y="141145"/>
                      <a:pt x="87375" y="144505"/>
                      <a:pt x="90736" y="151227"/>
                    </a:cubicBezTo>
                    <a:lnTo>
                      <a:pt x="273888" y="151227"/>
                    </a:lnTo>
                    <a:lnTo>
                      <a:pt x="273888" y="75613"/>
                    </a:lnTo>
                    <a:cubicBezTo>
                      <a:pt x="273888" y="63851"/>
                      <a:pt x="268847" y="52089"/>
                      <a:pt x="258766" y="45368"/>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Shape 73">
                <a:extLst>
                  <a:ext uri="{FF2B5EF4-FFF2-40B4-BE49-F238E27FC236}">
                    <a16:creationId xmlns:a16="http://schemas.microsoft.com/office/drawing/2014/main" id="{BF5942C2-E87F-4C73-94AB-AD6A0FFA62F7}"/>
                  </a:ext>
                </a:extLst>
              </p:cNvPr>
              <p:cNvSpPr/>
              <p:nvPr/>
            </p:nvSpPr>
            <p:spPr>
              <a:xfrm>
                <a:off x="9386725" y="2873509"/>
                <a:ext cx="273888" cy="151226"/>
              </a:xfrm>
              <a:custGeom>
                <a:avLst/>
                <a:gdLst>
                  <a:gd name="connsiteX0" fmla="*/ 196595 w 273888"/>
                  <a:gd name="connsiteY0" fmla="*/ 136104 h 151226"/>
                  <a:gd name="connsiteX1" fmla="*/ 196595 w 273888"/>
                  <a:gd name="connsiteY1" fmla="*/ 136104 h 151226"/>
                  <a:gd name="connsiteX2" fmla="*/ 273888 w 273888"/>
                  <a:gd name="connsiteY2" fmla="*/ 97457 h 151226"/>
                  <a:gd name="connsiteX3" fmla="*/ 243643 w 273888"/>
                  <a:gd name="connsiteY3" fmla="*/ 23524 h 151226"/>
                  <a:gd name="connsiteX4" fmla="*/ 243643 w 273888"/>
                  <a:gd name="connsiteY4" fmla="*/ 20164 h 151226"/>
                  <a:gd name="connsiteX5" fmla="*/ 213398 w 273888"/>
                  <a:gd name="connsiteY5" fmla="*/ 10082 h 151226"/>
                  <a:gd name="connsiteX6" fmla="*/ 151227 w 273888"/>
                  <a:gd name="connsiteY6" fmla="*/ 0 h 151226"/>
                  <a:gd name="connsiteX7" fmla="*/ 89056 w 273888"/>
                  <a:gd name="connsiteY7" fmla="*/ 10082 h 151226"/>
                  <a:gd name="connsiteX8" fmla="*/ 15123 w 273888"/>
                  <a:gd name="connsiteY8" fmla="*/ 45368 h 151226"/>
                  <a:gd name="connsiteX9" fmla="*/ 0 w 273888"/>
                  <a:gd name="connsiteY9" fmla="*/ 75613 h 151226"/>
                  <a:gd name="connsiteX10" fmla="*/ 0 w 273888"/>
                  <a:gd name="connsiteY10" fmla="*/ 151227 h 151226"/>
                  <a:gd name="connsiteX11" fmla="*/ 181472 w 273888"/>
                  <a:gd name="connsiteY11" fmla="*/ 151227 h 151226"/>
                  <a:gd name="connsiteX12" fmla="*/ 196595 w 273888"/>
                  <a:gd name="connsiteY12" fmla="*/ 136104 h 15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3888" h="151226">
                    <a:moveTo>
                      <a:pt x="196595" y="136104"/>
                    </a:moveTo>
                    <a:lnTo>
                      <a:pt x="196595" y="136104"/>
                    </a:lnTo>
                    <a:cubicBezTo>
                      <a:pt x="220119" y="119301"/>
                      <a:pt x="247004" y="105859"/>
                      <a:pt x="273888" y="97457"/>
                    </a:cubicBezTo>
                    <a:cubicBezTo>
                      <a:pt x="255405" y="77294"/>
                      <a:pt x="243643" y="52089"/>
                      <a:pt x="243643" y="23524"/>
                    </a:cubicBezTo>
                    <a:cubicBezTo>
                      <a:pt x="243643" y="21844"/>
                      <a:pt x="243643" y="21844"/>
                      <a:pt x="243643" y="20164"/>
                    </a:cubicBezTo>
                    <a:cubicBezTo>
                      <a:pt x="233561" y="16803"/>
                      <a:pt x="223479" y="11762"/>
                      <a:pt x="213398" y="10082"/>
                    </a:cubicBezTo>
                    <a:cubicBezTo>
                      <a:pt x="194914" y="5041"/>
                      <a:pt x="173070" y="0"/>
                      <a:pt x="151227" y="0"/>
                    </a:cubicBezTo>
                    <a:cubicBezTo>
                      <a:pt x="131063" y="0"/>
                      <a:pt x="109219" y="3361"/>
                      <a:pt x="89056" y="10082"/>
                    </a:cubicBezTo>
                    <a:cubicBezTo>
                      <a:pt x="62171" y="18483"/>
                      <a:pt x="36967" y="30245"/>
                      <a:pt x="15123" y="45368"/>
                    </a:cubicBezTo>
                    <a:cubicBezTo>
                      <a:pt x="5041" y="52089"/>
                      <a:pt x="0" y="63851"/>
                      <a:pt x="0" y="75613"/>
                    </a:cubicBezTo>
                    <a:lnTo>
                      <a:pt x="0" y="151227"/>
                    </a:lnTo>
                    <a:lnTo>
                      <a:pt x="181472" y="151227"/>
                    </a:lnTo>
                    <a:cubicBezTo>
                      <a:pt x="186513" y="144505"/>
                      <a:pt x="189873" y="141145"/>
                      <a:pt x="196595" y="136104"/>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5" name="Graphic 38" descr="Puzzle">
              <a:extLst>
                <a:ext uri="{FF2B5EF4-FFF2-40B4-BE49-F238E27FC236}">
                  <a16:creationId xmlns:a16="http://schemas.microsoft.com/office/drawing/2014/main" id="{92D7E336-BD40-4F12-8BD1-6A409080C053}"/>
                </a:ext>
              </a:extLst>
            </p:cNvPr>
            <p:cNvSpPr/>
            <p:nvPr/>
          </p:nvSpPr>
          <p:spPr>
            <a:xfrm>
              <a:off x="6963689" y="3265411"/>
              <a:ext cx="672118" cy="672118"/>
            </a:xfrm>
            <a:custGeom>
              <a:avLst/>
              <a:gdLst>
                <a:gd name="connsiteX0" fmla="*/ 434356 w 672118"/>
                <a:gd name="connsiteY0" fmla="*/ 509970 h 672118"/>
                <a:gd name="connsiteX1" fmla="*/ 398230 w 672118"/>
                <a:gd name="connsiteY1" fmla="*/ 399070 h 672118"/>
                <a:gd name="connsiteX2" fmla="*/ 404111 w 672118"/>
                <a:gd name="connsiteY2" fmla="*/ 393189 h 672118"/>
                <a:gd name="connsiteX3" fmla="*/ 516691 w 672118"/>
                <a:gd name="connsiteY3" fmla="*/ 427635 h 672118"/>
                <a:gd name="connsiteX4" fmla="*/ 576341 w 672118"/>
                <a:gd name="connsiteY4" fmla="*/ 475524 h 672118"/>
                <a:gd name="connsiteX5" fmla="*/ 672118 w 672118"/>
                <a:gd name="connsiteY5" fmla="*/ 379747 h 672118"/>
                <a:gd name="connsiteX6" fmla="*/ 529293 w 672118"/>
                <a:gd name="connsiteY6" fmla="*/ 236922 h 672118"/>
                <a:gd name="connsiteX7" fmla="*/ 577182 w 672118"/>
                <a:gd name="connsiteY7" fmla="*/ 177271 h 672118"/>
                <a:gd name="connsiteX8" fmla="*/ 611628 w 672118"/>
                <a:gd name="connsiteY8" fmla="*/ 64691 h 672118"/>
                <a:gd name="connsiteX9" fmla="*/ 605747 w 672118"/>
                <a:gd name="connsiteY9" fmla="*/ 58810 h 672118"/>
                <a:gd name="connsiteX10" fmla="*/ 494847 w 672118"/>
                <a:gd name="connsiteY10" fmla="*/ 94937 h 672118"/>
                <a:gd name="connsiteX11" fmla="*/ 435197 w 672118"/>
                <a:gd name="connsiteY11" fmla="*/ 142825 h 672118"/>
                <a:gd name="connsiteX12" fmla="*/ 292371 w 672118"/>
                <a:gd name="connsiteY12" fmla="*/ 0 h 672118"/>
                <a:gd name="connsiteX13" fmla="*/ 195754 w 672118"/>
                <a:gd name="connsiteY13" fmla="*/ 95777 h 672118"/>
                <a:gd name="connsiteX14" fmla="*/ 243643 w 672118"/>
                <a:gd name="connsiteY14" fmla="*/ 155427 h 672118"/>
                <a:gd name="connsiteX15" fmla="*/ 279769 w 672118"/>
                <a:gd name="connsiteY15" fmla="*/ 266327 h 672118"/>
                <a:gd name="connsiteX16" fmla="*/ 273888 w 672118"/>
                <a:gd name="connsiteY16" fmla="*/ 272208 h 672118"/>
                <a:gd name="connsiteX17" fmla="*/ 161308 w 672118"/>
                <a:gd name="connsiteY17" fmla="*/ 237762 h 672118"/>
                <a:gd name="connsiteX18" fmla="*/ 101658 w 672118"/>
                <a:gd name="connsiteY18" fmla="*/ 189873 h 672118"/>
                <a:gd name="connsiteX19" fmla="*/ 0 w 672118"/>
                <a:gd name="connsiteY19" fmla="*/ 292371 h 672118"/>
                <a:gd name="connsiteX20" fmla="*/ 142825 w 672118"/>
                <a:gd name="connsiteY20" fmla="*/ 435197 h 672118"/>
                <a:gd name="connsiteX21" fmla="*/ 94937 w 672118"/>
                <a:gd name="connsiteY21" fmla="*/ 494847 h 672118"/>
                <a:gd name="connsiteX22" fmla="*/ 60491 w 672118"/>
                <a:gd name="connsiteY22" fmla="*/ 607427 h 672118"/>
                <a:gd name="connsiteX23" fmla="*/ 66372 w 672118"/>
                <a:gd name="connsiteY23" fmla="*/ 613308 h 672118"/>
                <a:gd name="connsiteX24" fmla="*/ 177271 w 672118"/>
                <a:gd name="connsiteY24" fmla="*/ 577182 h 672118"/>
                <a:gd name="connsiteX25" fmla="*/ 236922 w 672118"/>
                <a:gd name="connsiteY25" fmla="*/ 529293 h 672118"/>
                <a:gd name="connsiteX26" fmla="*/ 379747 w 672118"/>
                <a:gd name="connsiteY26" fmla="*/ 672118 h 672118"/>
                <a:gd name="connsiteX27" fmla="*/ 482245 w 672118"/>
                <a:gd name="connsiteY27" fmla="*/ 569620 h 672118"/>
                <a:gd name="connsiteX28" fmla="*/ 434356 w 672118"/>
                <a:gd name="connsiteY28" fmla="*/ 509970 h 67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72118" h="672118">
                  <a:moveTo>
                    <a:pt x="434356" y="509970"/>
                  </a:moveTo>
                  <a:cubicBezTo>
                    <a:pt x="378907" y="511650"/>
                    <a:pt x="358743" y="440238"/>
                    <a:pt x="398230" y="399070"/>
                  </a:cubicBezTo>
                  <a:lnTo>
                    <a:pt x="404111" y="393189"/>
                  </a:lnTo>
                  <a:cubicBezTo>
                    <a:pt x="445278" y="353702"/>
                    <a:pt x="518371" y="372186"/>
                    <a:pt x="516691" y="427635"/>
                  </a:cubicBezTo>
                  <a:cubicBezTo>
                    <a:pt x="515851" y="459561"/>
                    <a:pt x="553658" y="498208"/>
                    <a:pt x="576341" y="475524"/>
                  </a:cubicBezTo>
                  <a:lnTo>
                    <a:pt x="672118" y="379747"/>
                  </a:lnTo>
                  <a:lnTo>
                    <a:pt x="529293" y="236922"/>
                  </a:lnTo>
                  <a:cubicBezTo>
                    <a:pt x="506609" y="214238"/>
                    <a:pt x="545256" y="176431"/>
                    <a:pt x="577182" y="177271"/>
                  </a:cubicBezTo>
                  <a:cubicBezTo>
                    <a:pt x="632631" y="178952"/>
                    <a:pt x="651115" y="105859"/>
                    <a:pt x="611628" y="64691"/>
                  </a:cubicBezTo>
                  <a:lnTo>
                    <a:pt x="605747" y="58810"/>
                  </a:lnTo>
                  <a:cubicBezTo>
                    <a:pt x="564579" y="19323"/>
                    <a:pt x="493167" y="39487"/>
                    <a:pt x="494847" y="94937"/>
                  </a:cubicBezTo>
                  <a:cubicBezTo>
                    <a:pt x="495687" y="126862"/>
                    <a:pt x="457881" y="165509"/>
                    <a:pt x="435197" y="142825"/>
                  </a:cubicBezTo>
                  <a:lnTo>
                    <a:pt x="292371" y="0"/>
                  </a:lnTo>
                  <a:lnTo>
                    <a:pt x="195754" y="95777"/>
                  </a:lnTo>
                  <a:cubicBezTo>
                    <a:pt x="173070" y="118461"/>
                    <a:pt x="211717" y="156268"/>
                    <a:pt x="243643" y="155427"/>
                  </a:cubicBezTo>
                  <a:cubicBezTo>
                    <a:pt x="299093" y="153747"/>
                    <a:pt x="319256" y="225160"/>
                    <a:pt x="279769" y="266327"/>
                  </a:cubicBezTo>
                  <a:lnTo>
                    <a:pt x="273888" y="272208"/>
                  </a:lnTo>
                  <a:cubicBezTo>
                    <a:pt x="232721" y="311695"/>
                    <a:pt x="159628" y="293212"/>
                    <a:pt x="161308" y="237762"/>
                  </a:cubicBezTo>
                  <a:cubicBezTo>
                    <a:pt x="162149" y="205836"/>
                    <a:pt x="124342" y="167189"/>
                    <a:pt x="101658" y="189873"/>
                  </a:cubicBezTo>
                  <a:lnTo>
                    <a:pt x="0" y="292371"/>
                  </a:lnTo>
                  <a:lnTo>
                    <a:pt x="142825" y="435197"/>
                  </a:lnTo>
                  <a:cubicBezTo>
                    <a:pt x="165509" y="457881"/>
                    <a:pt x="126862" y="495687"/>
                    <a:pt x="94937" y="494847"/>
                  </a:cubicBezTo>
                  <a:cubicBezTo>
                    <a:pt x="39487" y="493167"/>
                    <a:pt x="21004" y="566260"/>
                    <a:pt x="60491" y="607427"/>
                  </a:cubicBezTo>
                  <a:lnTo>
                    <a:pt x="66372" y="613308"/>
                  </a:lnTo>
                  <a:cubicBezTo>
                    <a:pt x="107539" y="652795"/>
                    <a:pt x="178952" y="632631"/>
                    <a:pt x="177271" y="577182"/>
                  </a:cubicBezTo>
                  <a:cubicBezTo>
                    <a:pt x="176431" y="545256"/>
                    <a:pt x="214238" y="506609"/>
                    <a:pt x="236922" y="529293"/>
                  </a:cubicBezTo>
                  <a:lnTo>
                    <a:pt x="379747" y="672118"/>
                  </a:lnTo>
                  <a:lnTo>
                    <a:pt x="482245" y="569620"/>
                  </a:lnTo>
                  <a:cubicBezTo>
                    <a:pt x="504929" y="546936"/>
                    <a:pt x="467122" y="509130"/>
                    <a:pt x="434356" y="509970"/>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aphic 39" descr="Lightbulb">
              <a:extLst>
                <a:ext uri="{FF2B5EF4-FFF2-40B4-BE49-F238E27FC236}">
                  <a16:creationId xmlns:a16="http://schemas.microsoft.com/office/drawing/2014/main" id="{CCBBA1DC-7125-4FAF-8A72-696C3B99B5A9}"/>
                </a:ext>
              </a:extLst>
            </p:cNvPr>
            <p:cNvGrpSpPr/>
            <p:nvPr/>
          </p:nvGrpSpPr>
          <p:grpSpPr>
            <a:xfrm>
              <a:off x="4495995" y="3215003"/>
              <a:ext cx="806542" cy="806542"/>
              <a:chOff x="4495995" y="2518967"/>
              <a:chExt cx="806542" cy="806542"/>
            </a:xfrm>
          </p:grpSpPr>
          <p:sp>
            <p:nvSpPr>
              <p:cNvPr id="77" name="Freeform: Shape 76">
                <a:extLst>
                  <a:ext uri="{FF2B5EF4-FFF2-40B4-BE49-F238E27FC236}">
                    <a16:creationId xmlns:a16="http://schemas.microsoft.com/office/drawing/2014/main" id="{4BFCCB9F-3935-4986-A4ED-81DBFB2B7CE9}"/>
                  </a:ext>
                </a:extLst>
              </p:cNvPr>
              <p:cNvSpPr/>
              <p:nvPr/>
            </p:nvSpPr>
            <p:spPr>
              <a:xfrm>
                <a:off x="4790046" y="3056661"/>
                <a:ext cx="218438" cy="50408"/>
              </a:xfrm>
              <a:custGeom>
                <a:avLst/>
                <a:gdLst>
                  <a:gd name="connsiteX0" fmla="*/ 25204 w 218438"/>
                  <a:gd name="connsiteY0" fmla="*/ 0 h 50408"/>
                  <a:gd name="connsiteX1" fmla="*/ 193234 w 218438"/>
                  <a:gd name="connsiteY1" fmla="*/ 0 h 50408"/>
                  <a:gd name="connsiteX2" fmla="*/ 218438 w 218438"/>
                  <a:gd name="connsiteY2" fmla="*/ 25204 h 50408"/>
                  <a:gd name="connsiteX3" fmla="*/ 193234 w 218438"/>
                  <a:gd name="connsiteY3" fmla="*/ 50409 h 50408"/>
                  <a:gd name="connsiteX4" fmla="*/ 25204 w 218438"/>
                  <a:gd name="connsiteY4" fmla="*/ 50409 h 50408"/>
                  <a:gd name="connsiteX5" fmla="*/ 0 w 218438"/>
                  <a:gd name="connsiteY5" fmla="*/ 25204 h 50408"/>
                  <a:gd name="connsiteX6" fmla="*/ 25204 w 218438"/>
                  <a:gd name="connsiteY6" fmla="*/ 0 h 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38" h="50408">
                    <a:moveTo>
                      <a:pt x="25204" y="0"/>
                    </a:moveTo>
                    <a:lnTo>
                      <a:pt x="193234" y="0"/>
                    </a:lnTo>
                    <a:cubicBezTo>
                      <a:pt x="207517" y="0"/>
                      <a:pt x="218438" y="10922"/>
                      <a:pt x="218438" y="25204"/>
                    </a:cubicBezTo>
                    <a:cubicBezTo>
                      <a:pt x="218438" y="39487"/>
                      <a:pt x="207517" y="50409"/>
                      <a:pt x="193234" y="50409"/>
                    </a:cubicBezTo>
                    <a:lnTo>
                      <a:pt x="25204" y="50409"/>
                    </a:lnTo>
                    <a:cubicBezTo>
                      <a:pt x="10922" y="50409"/>
                      <a:pt x="0" y="39487"/>
                      <a:pt x="0" y="25204"/>
                    </a:cubicBezTo>
                    <a:cubicBezTo>
                      <a:pt x="0" y="10922"/>
                      <a:pt x="10922" y="0"/>
                      <a:pt x="25204" y="0"/>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id="{A5D3629E-BED8-41B2-A65A-697CA51FA36B}"/>
                  </a:ext>
                </a:extLst>
              </p:cNvPr>
              <p:cNvSpPr/>
              <p:nvPr/>
            </p:nvSpPr>
            <p:spPr>
              <a:xfrm>
                <a:off x="4790046" y="3140676"/>
                <a:ext cx="218438" cy="50408"/>
              </a:xfrm>
              <a:custGeom>
                <a:avLst/>
                <a:gdLst>
                  <a:gd name="connsiteX0" fmla="*/ 25204 w 218438"/>
                  <a:gd name="connsiteY0" fmla="*/ 0 h 50408"/>
                  <a:gd name="connsiteX1" fmla="*/ 193234 w 218438"/>
                  <a:gd name="connsiteY1" fmla="*/ 0 h 50408"/>
                  <a:gd name="connsiteX2" fmla="*/ 218438 w 218438"/>
                  <a:gd name="connsiteY2" fmla="*/ 25204 h 50408"/>
                  <a:gd name="connsiteX3" fmla="*/ 193234 w 218438"/>
                  <a:gd name="connsiteY3" fmla="*/ 50409 h 50408"/>
                  <a:gd name="connsiteX4" fmla="*/ 25204 w 218438"/>
                  <a:gd name="connsiteY4" fmla="*/ 50409 h 50408"/>
                  <a:gd name="connsiteX5" fmla="*/ 0 w 218438"/>
                  <a:gd name="connsiteY5" fmla="*/ 25204 h 50408"/>
                  <a:gd name="connsiteX6" fmla="*/ 25204 w 218438"/>
                  <a:gd name="connsiteY6" fmla="*/ 0 h 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38" h="50408">
                    <a:moveTo>
                      <a:pt x="25204" y="0"/>
                    </a:moveTo>
                    <a:lnTo>
                      <a:pt x="193234" y="0"/>
                    </a:lnTo>
                    <a:cubicBezTo>
                      <a:pt x="207517" y="0"/>
                      <a:pt x="218438" y="10922"/>
                      <a:pt x="218438" y="25204"/>
                    </a:cubicBezTo>
                    <a:cubicBezTo>
                      <a:pt x="218438" y="39487"/>
                      <a:pt x="207517" y="50409"/>
                      <a:pt x="193234" y="50409"/>
                    </a:cubicBezTo>
                    <a:lnTo>
                      <a:pt x="25204" y="50409"/>
                    </a:lnTo>
                    <a:cubicBezTo>
                      <a:pt x="10922" y="50409"/>
                      <a:pt x="0" y="39487"/>
                      <a:pt x="0" y="25204"/>
                    </a:cubicBezTo>
                    <a:cubicBezTo>
                      <a:pt x="0" y="10922"/>
                      <a:pt x="10922" y="0"/>
                      <a:pt x="25204" y="0"/>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13770686-5941-40B6-BF3D-0293F66443A0}"/>
                  </a:ext>
                </a:extLst>
              </p:cNvPr>
              <p:cNvSpPr/>
              <p:nvPr/>
            </p:nvSpPr>
            <p:spPr>
              <a:xfrm>
                <a:off x="4844656" y="3224691"/>
                <a:ext cx="109219" cy="50408"/>
              </a:xfrm>
              <a:custGeom>
                <a:avLst/>
                <a:gdLst>
                  <a:gd name="connsiteX0" fmla="*/ 0 w 109219"/>
                  <a:gd name="connsiteY0" fmla="*/ 0 h 50408"/>
                  <a:gd name="connsiteX1" fmla="*/ 54610 w 109219"/>
                  <a:gd name="connsiteY1" fmla="*/ 50409 h 50408"/>
                  <a:gd name="connsiteX2" fmla="*/ 109219 w 109219"/>
                  <a:gd name="connsiteY2" fmla="*/ 0 h 50408"/>
                  <a:gd name="connsiteX3" fmla="*/ 0 w 109219"/>
                  <a:gd name="connsiteY3" fmla="*/ 0 h 50408"/>
                </a:gdLst>
                <a:ahLst/>
                <a:cxnLst>
                  <a:cxn ang="0">
                    <a:pos x="connsiteX0" y="connsiteY0"/>
                  </a:cxn>
                  <a:cxn ang="0">
                    <a:pos x="connsiteX1" y="connsiteY1"/>
                  </a:cxn>
                  <a:cxn ang="0">
                    <a:pos x="connsiteX2" y="connsiteY2"/>
                  </a:cxn>
                  <a:cxn ang="0">
                    <a:pos x="connsiteX3" y="connsiteY3"/>
                  </a:cxn>
                </a:cxnLst>
                <a:rect l="l" t="t" r="r" b="b"/>
                <a:pathLst>
                  <a:path w="109219" h="50408">
                    <a:moveTo>
                      <a:pt x="0" y="0"/>
                    </a:moveTo>
                    <a:cubicBezTo>
                      <a:pt x="2520" y="28565"/>
                      <a:pt x="26045" y="50409"/>
                      <a:pt x="54610" y="50409"/>
                    </a:cubicBezTo>
                    <a:cubicBezTo>
                      <a:pt x="83175" y="50409"/>
                      <a:pt x="106699" y="28565"/>
                      <a:pt x="109219" y="0"/>
                    </a:cubicBezTo>
                    <a:lnTo>
                      <a:pt x="0" y="0"/>
                    </a:ln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Freeform: Shape 79">
                <a:extLst>
                  <a:ext uri="{FF2B5EF4-FFF2-40B4-BE49-F238E27FC236}">
                    <a16:creationId xmlns:a16="http://schemas.microsoft.com/office/drawing/2014/main" id="{1B71553E-59CC-4369-B1B4-CA486FD7CB6E}"/>
                  </a:ext>
                </a:extLst>
              </p:cNvPr>
              <p:cNvSpPr/>
              <p:nvPr/>
            </p:nvSpPr>
            <p:spPr>
              <a:xfrm>
                <a:off x="4680827" y="2569375"/>
                <a:ext cx="436876" cy="453679"/>
              </a:xfrm>
              <a:custGeom>
                <a:avLst/>
                <a:gdLst>
                  <a:gd name="connsiteX0" fmla="*/ 218438 w 436876"/>
                  <a:gd name="connsiteY0" fmla="*/ 0 h 453679"/>
                  <a:gd name="connsiteX1" fmla="*/ 218438 w 436876"/>
                  <a:gd name="connsiteY1" fmla="*/ 0 h 453679"/>
                  <a:gd name="connsiteX2" fmla="*/ 218438 w 436876"/>
                  <a:gd name="connsiteY2" fmla="*/ 0 h 453679"/>
                  <a:gd name="connsiteX3" fmla="*/ 0 w 436876"/>
                  <a:gd name="connsiteY3" fmla="*/ 215918 h 453679"/>
                  <a:gd name="connsiteX4" fmla="*/ 0 w 436876"/>
                  <a:gd name="connsiteY4" fmla="*/ 223479 h 453679"/>
                  <a:gd name="connsiteX5" fmla="*/ 15123 w 436876"/>
                  <a:gd name="connsiteY5" fmla="*/ 299093 h 453679"/>
                  <a:gd name="connsiteX6" fmla="*/ 52929 w 436876"/>
                  <a:gd name="connsiteY6" fmla="*/ 361264 h 453679"/>
                  <a:gd name="connsiteX7" fmla="*/ 104178 w 436876"/>
                  <a:gd name="connsiteY7" fmla="*/ 444438 h 453679"/>
                  <a:gd name="connsiteX8" fmla="*/ 119301 w 436876"/>
                  <a:gd name="connsiteY8" fmla="*/ 453680 h 453679"/>
                  <a:gd name="connsiteX9" fmla="*/ 317576 w 436876"/>
                  <a:gd name="connsiteY9" fmla="*/ 453680 h 453679"/>
                  <a:gd name="connsiteX10" fmla="*/ 332699 w 436876"/>
                  <a:gd name="connsiteY10" fmla="*/ 444438 h 453679"/>
                  <a:gd name="connsiteX11" fmla="*/ 383948 w 436876"/>
                  <a:gd name="connsiteY11" fmla="*/ 361264 h 453679"/>
                  <a:gd name="connsiteX12" fmla="*/ 421754 w 436876"/>
                  <a:gd name="connsiteY12" fmla="*/ 299093 h 453679"/>
                  <a:gd name="connsiteX13" fmla="*/ 436877 w 436876"/>
                  <a:gd name="connsiteY13" fmla="*/ 223479 h 453679"/>
                  <a:gd name="connsiteX14" fmla="*/ 436877 w 436876"/>
                  <a:gd name="connsiteY14" fmla="*/ 215918 h 453679"/>
                  <a:gd name="connsiteX15" fmla="*/ 218438 w 436876"/>
                  <a:gd name="connsiteY15" fmla="*/ 0 h 453679"/>
                  <a:gd name="connsiteX16" fmla="*/ 386468 w 436876"/>
                  <a:gd name="connsiteY16" fmla="*/ 222639 h 453679"/>
                  <a:gd name="connsiteX17" fmla="*/ 374706 w 436876"/>
                  <a:gd name="connsiteY17" fmla="*/ 281450 h 453679"/>
                  <a:gd name="connsiteX18" fmla="*/ 346141 w 436876"/>
                  <a:gd name="connsiteY18" fmla="*/ 327658 h 453679"/>
                  <a:gd name="connsiteX19" fmla="*/ 297412 w 436876"/>
                  <a:gd name="connsiteY19" fmla="*/ 403271 h 453679"/>
                  <a:gd name="connsiteX20" fmla="*/ 218438 w 436876"/>
                  <a:gd name="connsiteY20" fmla="*/ 403271 h 453679"/>
                  <a:gd name="connsiteX21" fmla="*/ 140305 w 436876"/>
                  <a:gd name="connsiteY21" fmla="*/ 403271 h 453679"/>
                  <a:gd name="connsiteX22" fmla="*/ 91576 w 436876"/>
                  <a:gd name="connsiteY22" fmla="*/ 327658 h 453679"/>
                  <a:gd name="connsiteX23" fmla="*/ 63011 w 436876"/>
                  <a:gd name="connsiteY23" fmla="*/ 281450 h 453679"/>
                  <a:gd name="connsiteX24" fmla="*/ 51249 w 436876"/>
                  <a:gd name="connsiteY24" fmla="*/ 222639 h 453679"/>
                  <a:gd name="connsiteX25" fmla="*/ 51249 w 436876"/>
                  <a:gd name="connsiteY25" fmla="*/ 215918 h 453679"/>
                  <a:gd name="connsiteX26" fmla="*/ 219279 w 436876"/>
                  <a:gd name="connsiteY26" fmla="*/ 49569 h 453679"/>
                  <a:gd name="connsiteX27" fmla="*/ 219279 w 436876"/>
                  <a:gd name="connsiteY27" fmla="*/ 49569 h 453679"/>
                  <a:gd name="connsiteX28" fmla="*/ 219279 w 436876"/>
                  <a:gd name="connsiteY28" fmla="*/ 49569 h 453679"/>
                  <a:gd name="connsiteX29" fmla="*/ 219279 w 436876"/>
                  <a:gd name="connsiteY29" fmla="*/ 49569 h 453679"/>
                  <a:gd name="connsiteX30" fmla="*/ 219279 w 436876"/>
                  <a:gd name="connsiteY30" fmla="*/ 49569 h 453679"/>
                  <a:gd name="connsiteX31" fmla="*/ 219279 w 436876"/>
                  <a:gd name="connsiteY31" fmla="*/ 49569 h 453679"/>
                  <a:gd name="connsiteX32" fmla="*/ 219279 w 436876"/>
                  <a:gd name="connsiteY32" fmla="*/ 49569 h 453679"/>
                  <a:gd name="connsiteX33" fmla="*/ 387308 w 436876"/>
                  <a:gd name="connsiteY33" fmla="*/ 215918 h 453679"/>
                  <a:gd name="connsiteX34" fmla="*/ 387308 w 436876"/>
                  <a:gd name="connsiteY34" fmla="*/ 222639 h 45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6876" h="453679">
                    <a:moveTo>
                      <a:pt x="218438" y="0"/>
                    </a:moveTo>
                    <a:cubicBezTo>
                      <a:pt x="218438" y="0"/>
                      <a:pt x="218438" y="0"/>
                      <a:pt x="218438" y="0"/>
                    </a:cubicBezTo>
                    <a:cubicBezTo>
                      <a:pt x="218438" y="0"/>
                      <a:pt x="218438" y="0"/>
                      <a:pt x="218438" y="0"/>
                    </a:cubicBezTo>
                    <a:cubicBezTo>
                      <a:pt x="99137" y="840"/>
                      <a:pt x="2520" y="96617"/>
                      <a:pt x="0" y="215918"/>
                    </a:cubicBezTo>
                    <a:lnTo>
                      <a:pt x="0" y="223479"/>
                    </a:lnTo>
                    <a:cubicBezTo>
                      <a:pt x="840" y="249524"/>
                      <a:pt x="5881" y="274728"/>
                      <a:pt x="15123" y="299093"/>
                    </a:cubicBezTo>
                    <a:cubicBezTo>
                      <a:pt x="24364" y="321777"/>
                      <a:pt x="36967" y="342780"/>
                      <a:pt x="52929" y="361264"/>
                    </a:cubicBezTo>
                    <a:cubicBezTo>
                      <a:pt x="73093" y="383107"/>
                      <a:pt x="94937" y="425955"/>
                      <a:pt x="104178" y="444438"/>
                    </a:cubicBezTo>
                    <a:cubicBezTo>
                      <a:pt x="106699" y="450319"/>
                      <a:pt x="112580" y="453680"/>
                      <a:pt x="119301" y="453680"/>
                    </a:cubicBezTo>
                    <a:lnTo>
                      <a:pt x="317576" y="453680"/>
                    </a:lnTo>
                    <a:cubicBezTo>
                      <a:pt x="324297" y="453680"/>
                      <a:pt x="330178" y="450319"/>
                      <a:pt x="332699" y="444438"/>
                    </a:cubicBezTo>
                    <a:cubicBezTo>
                      <a:pt x="341940" y="425955"/>
                      <a:pt x="363784" y="383107"/>
                      <a:pt x="383948" y="361264"/>
                    </a:cubicBezTo>
                    <a:cubicBezTo>
                      <a:pt x="399910" y="342780"/>
                      <a:pt x="413353" y="321777"/>
                      <a:pt x="421754" y="299093"/>
                    </a:cubicBezTo>
                    <a:cubicBezTo>
                      <a:pt x="430996" y="274728"/>
                      <a:pt x="436037" y="249524"/>
                      <a:pt x="436877" y="223479"/>
                    </a:cubicBezTo>
                    <a:lnTo>
                      <a:pt x="436877" y="215918"/>
                    </a:lnTo>
                    <a:cubicBezTo>
                      <a:pt x="434356" y="96617"/>
                      <a:pt x="337739" y="840"/>
                      <a:pt x="218438" y="0"/>
                    </a:cubicBezTo>
                    <a:close/>
                    <a:moveTo>
                      <a:pt x="386468" y="222639"/>
                    </a:moveTo>
                    <a:cubicBezTo>
                      <a:pt x="385628" y="242803"/>
                      <a:pt x="381427" y="262966"/>
                      <a:pt x="374706" y="281450"/>
                    </a:cubicBezTo>
                    <a:cubicBezTo>
                      <a:pt x="367985" y="298253"/>
                      <a:pt x="358743" y="314215"/>
                      <a:pt x="346141" y="327658"/>
                    </a:cubicBezTo>
                    <a:cubicBezTo>
                      <a:pt x="326818" y="351182"/>
                      <a:pt x="310015" y="376386"/>
                      <a:pt x="297412" y="403271"/>
                    </a:cubicBezTo>
                    <a:lnTo>
                      <a:pt x="218438" y="403271"/>
                    </a:lnTo>
                    <a:lnTo>
                      <a:pt x="140305" y="403271"/>
                    </a:lnTo>
                    <a:cubicBezTo>
                      <a:pt x="126862" y="376386"/>
                      <a:pt x="110059" y="351182"/>
                      <a:pt x="91576" y="327658"/>
                    </a:cubicBezTo>
                    <a:cubicBezTo>
                      <a:pt x="79814" y="314215"/>
                      <a:pt x="69732" y="298253"/>
                      <a:pt x="63011" y="281450"/>
                    </a:cubicBezTo>
                    <a:cubicBezTo>
                      <a:pt x="55450" y="262966"/>
                      <a:pt x="52089" y="242803"/>
                      <a:pt x="51249" y="222639"/>
                    </a:cubicBezTo>
                    <a:lnTo>
                      <a:pt x="51249" y="215918"/>
                    </a:lnTo>
                    <a:cubicBezTo>
                      <a:pt x="52929" y="124342"/>
                      <a:pt x="127702" y="50409"/>
                      <a:pt x="219279" y="49569"/>
                    </a:cubicBezTo>
                    <a:lnTo>
                      <a:pt x="219279" y="49569"/>
                    </a:lnTo>
                    <a:lnTo>
                      <a:pt x="219279" y="49569"/>
                    </a:lnTo>
                    <a:cubicBezTo>
                      <a:pt x="219279" y="49569"/>
                      <a:pt x="219279" y="49569"/>
                      <a:pt x="219279" y="49569"/>
                    </a:cubicBezTo>
                    <a:cubicBezTo>
                      <a:pt x="219279" y="49569"/>
                      <a:pt x="219279" y="49569"/>
                      <a:pt x="219279" y="49569"/>
                    </a:cubicBezTo>
                    <a:lnTo>
                      <a:pt x="219279" y="49569"/>
                    </a:lnTo>
                    <a:lnTo>
                      <a:pt x="219279" y="49569"/>
                    </a:lnTo>
                    <a:cubicBezTo>
                      <a:pt x="310855" y="50409"/>
                      <a:pt x="385628" y="123502"/>
                      <a:pt x="387308" y="215918"/>
                    </a:cubicBezTo>
                    <a:lnTo>
                      <a:pt x="387308" y="222639"/>
                    </a:ln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1" name="Graphic 42" descr="Rocket">
              <a:extLst>
                <a:ext uri="{FF2B5EF4-FFF2-40B4-BE49-F238E27FC236}">
                  <a16:creationId xmlns:a16="http://schemas.microsoft.com/office/drawing/2014/main" id="{E792D43C-A91D-4842-A39A-C14096438756}"/>
                </a:ext>
              </a:extLst>
            </p:cNvPr>
            <p:cNvGrpSpPr/>
            <p:nvPr/>
          </p:nvGrpSpPr>
          <p:grpSpPr>
            <a:xfrm>
              <a:off x="2052646" y="3197524"/>
              <a:ext cx="806542" cy="806542"/>
              <a:chOff x="2052646" y="2501488"/>
              <a:chExt cx="806542" cy="806542"/>
            </a:xfrm>
          </p:grpSpPr>
          <p:sp>
            <p:nvSpPr>
              <p:cNvPr id="82" name="Freeform: Shape 81">
                <a:extLst>
                  <a:ext uri="{FF2B5EF4-FFF2-40B4-BE49-F238E27FC236}">
                    <a16:creationId xmlns:a16="http://schemas.microsoft.com/office/drawing/2014/main" id="{D417CA59-CAC9-4F07-A17D-4A151B3E1DD7}"/>
                  </a:ext>
                </a:extLst>
              </p:cNvPr>
              <p:cNvSpPr/>
              <p:nvPr/>
            </p:nvSpPr>
            <p:spPr>
              <a:xfrm>
                <a:off x="2639909" y="2567612"/>
                <a:ext cx="154134" cy="148112"/>
              </a:xfrm>
              <a:custGeom>
                <a:avLst/>
                <a:gdLst>
                  <a:gd name="connsiteX0" fmla="*/ 150386 w 154134"/>
                  <a:gd name="connsiteY0" fmla="*/ 4448 h 148112"/>
                  <a:gd name="connsiteX1" fmla="*/ 0 w 154134"/>
                  <a:gd name="connsiteY1" fmla="*/ 22931 h 148112"/>
                  <a:gd name="connsiteX2" fmla="*/ 68892 w 154134"/>
                  <a:gd name="connsiteY2" fmla="*/ 77540 h 148112"/>
                  <a:gd name="connsiteX3" fmla="*/ 124342 w 154134"/>
                  <a:gd name="connsiteY3" fmla="*/ 148113 h 148112"/>
                  <a:gd name="connsiteX4" fmla="*/ 150386 w 154134"/>
                  <a:gd name="connsiteY4" fmla="*/ 4448 h 14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34" h="148112">
                    <a:moveTo>
                      <a:pt x="150386" y="4448"/>
                    </a:moveTo>
                    <a:cubicBezTo>
                      <a:pt x="138624" y="-7315"/>
                      <a:pt x="63011" y="6128"/>
                      <a:pt x="0" y="22931"/>
                    </a:cubicBezTo>
                    <a:cubicBezTo>
                      <a:pt x="22684" y="36373"/>
                      <a:pt x="46208" y="54856"/>
                      <a:pt x="68892" y="77540"/>
                    </a:cubicBezTo>
                    <a:cubicBezTo>
                      <a:pt x="92416" y="101065"/>
                      <a:pt x="110900" y="124589"/>
                      <a:pt x="124342" y="148113"/>
                    </a:cubicBezTo>
                    <a:cubicBezTo>
                      <a:pt x="141145" y="83421"/>
                      <a:pt x="162989" y="16210"/>
                      <a:pt x="150386" y="4448"/>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DD9C5DAC-91E4-46C6-B181-280638C3651B}"/>
                  </a:ext>
                </a:extLst>
              </p:cNvPr>
              <p:cNvSpPr/>
              <p:nvPr/>
            </p:nvSpPr>
            <p:spPr>
              <a:xfrm>
                <a:off x="2117394" y="2798585"/>
                <a:ext cx="204939" cy="196018"/>
              </a:xfrm>
              <a:custGeom>
                <a:avLst/>
                <a:gdLst>
                  <a:gd name="connsiteX0" fmla="*/ 204939 w 204939"/>
                  <a:gd name="connsiteY0" fmla="*/ 12917 h 196018"/>
                  <a:gd name="connsiteX1" fmla="*/ 176374 w 204939"/>
                  <a:gd name="connsiteY1" fmla="*/ 1996 h 196018"/>
                  <a:gd name="connsiteX2" fmla="*/ 142768 w 204939"/>
                  <a:gd name="connsiteY2" fmla="*/ 8717 h 196018"/>
                  <a:gd name="connsiteX3" fmla="*/ 9185 w 204939"/>
                  <a:gd name="connsiteY3" fmla="*/ 142300 h 196018"/>
                  <a:gd name="connsiteX4" fmla="*/ 37750 w 204939"/>
                  <a:gd name="connsiteY4" fmla="*/ 195230 h 196018"/>
                  <a:gd name="connsiteX5" fmla="*/ 149490 w 204939"/>
                  <a:gd name="connsiteY5" fmla="*/ 170025 h 196018"/>
                  <a:gd name="connsiteX6" fmla="*/ 204939 w 204939"/>
                  <a:gd name="connsiteY6" fmla="*/ 12917 h 19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939" h="196018">
                    <a:moveTo>
                      <a:pt x="204939" y="12917"/>
                    </a:moveTo>
                    <a:lnTo>
                      <a:pt x="176374" y="1996"/>
                    </a:lnTo>
                    <a:cubicBezTo>
                      <a:pt x="164612" y="-2205"/>
                      <a:pt x="152010" y="315"/>
                      <a:pt x="142768" y="8717"/>
                    </a:cubicBezTo>
                    <a:lnTo>
                      <a:pt x="9185" y="142300"/>
                    </a:lnTo>
                    <a:cubicBezTo>
                      <a:pt x="-12659" y="164144"/>
                      <a:pt x="7505" y="201951"/>
                      <a:pt x="37750" y="195230"/>
                    </a:cubicBezTo>
                    <a:lnTo>
                      <a:pt x="149490" y="170025"/>
                    </a:lnTo>
                    <a:cubicBezTo>
                      <a:pt x="158731" y="128018"/>
                      <a:pt x="173854" y="71728"/>
                      <a:pt x="204939" y="12917"/>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6F3D080A-5D4B-4DB8-AF90-2B6CFEAC0527}"/>
                  </a:ext>
                </a:extLst>
              </p:cNvPr>
              <p:cNvSpPr/>
              <p:nvPr/>
            </p:nvSpPr>
            <p:spPr>
              <a:xfrm>
                <a:off x="2364376" y="3030781"/>
                <a:ext cx="196406" cy="211189"/>
              </a:xfrm>
              <a:custGeom>
                <a:avLst/>
                <a:gdLst>
                  <a:gd name="connsiteX0" fmla="*/ 180596 w 196406"/>
                  <a:gd name="connsiteY0" fmla="*/ 0 h 211189"/>
                  <a:gd name="connsiteX1" fmla="*/ 26849 w 196406"/>
                  <a:gd name="connsiteY1" fmla="*/ 53769 h 211189"/>
                  <a:gd name="connsiteX2" fmla="*/ 804 w 196406"/>
                  <a:gd name="connsiteY2" fmla="*/ 173070 h 211189"/>
                  <a:gd name="connsiteX3" fmla="*/ 53733 w 196406"/>
                  <a:gd name="connsiteY3" fmla="*/ 201636 h 211189"/>
                  <a:gd name="connsiteX4" fmla="*/ 187317 w 196406"/>
                  <a:gd name="connsiteY4" fmla="*/ 68052 h 211189"/>
                  <a:gd name="connsiteX5" fmla="*/ 194038 w 196406"/>
                  <a:gd name="connsiteY5" fmla="*/ 34446 h 211189"/>
                  <a:gd name="connsiteX6" fmla="*/ 180596 w 196406"/>
                  <a:gd name="connsiteY6" fmla="*/ 0 h 21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406" h="211189">
                    <a:moveTo>
                      <a:pt x="180596" y="0"/>
                    </a:moveTo>
                    <a:cubicBezTo>
                      <a:pt x="124306" y="29405"/>
                      <a:pt x="70536" y="45368"/>
                      <a:pt x="26849" y="53769"/>
                    </a:cubicBezTo>
                    <a:lnTo>
                      <a:pt x="804" y="173070"/>
                    </a:lnTo>
                    <a:cubicBezTo>
                      <a:pt x="-5917" y="203316"/>
                      <a:pt x="31049" y="224319"/>
                      <a:pt x="53733" y="201636"/>
                    </a:cubicBezTo>
                    <a:lnTo>
                      <a:pt x="187317" y="68052"/>
                    </a:lnTo>
                    <a:cubicBezTo>
                      <a:pt x="195718" y="59650"/>
                      <a:pt x="199079" y="46208"/>
                      <a:pt x="194038" y="34446"/>
                    </a:cubicBezTo>
                    <a:lnTo>
                      <a:pt x="180596" y="0"/>
                    </a:ln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4F53FC07-75E1-4C1D-8E11-2C67D5892395}"/>
                  </a:ext>
                </a:extLst>
              </p:cNvPr>
              <p:cNvSpPr/>
              <p:nvPr/>
            </p:nvSpPr>
            <p:spPr>
              <a:xfrm>
                <a:off x="2296288" y="2605666"/>
                <a:ext cx="451999" cy="451159"/>
              </a:xfrm>
              <a:custGeom>
                <a:avLst/>
                <a:gdLst>
                  <a:gd name="connsiteX0" fmla="*/ 298253 w 451999"/>
                  <a:gd name="connsiteY0" fmla="*/ 0 h 451159"/>
                  <a:gd name="connsiteX1" fmla="*/ 137784 w 451999"/>
                  <a:gd name="connsiteY1" fmla="*/ 109219 h 451159"/>
                  <a:gd name="connsiteX2" fmla="*/ 0 w 451999"/>
                  <a:gd name="connsiteY2" fmla="*/ 399070 h 451159"/>
                  <a:gd name="connsiteX3" fmla="*/ 52089 w 451999"/>
                  <a:gd name="connsiteY3" fmla="*/ 451159 h 451159"/>
                  <a:gd name="connsiteX4" fmla="*/ 342780 w 451999"/>
                  <a:gd name="connsiteY4" fmla="*/ 314215 h 451159"/>
                  <a:gd name="connsiteX5" fmla="*/ 452000 w 451999"/>
                  <a:gd name="connsiteY5" fmla="*/ 154587 h 451159"/>
                  <a:gd name="connsiteX6" fmla="*/ 388148 w 451999"/>
                  <a:gd name="connsiteY6" fmla="*/ 62171 h 451159"/>
                  <a:gd name="connsiteX7" fmla="*/ 298253 w 451999"/>
                  <a:gd name="connsiteY7" fmla="*/ 0 h 451159"/>
                  <a:gd name="connsiteX8" fmla="*/ 341100 w 451999"/>
                  <a:gd name="connsiteY8" fmla="*/ 181472 h 451159"/>
                  <a:gd name="connsiteX9" fmla="*/ 269687 w 451999"/>
                  <a:gd name="connsiteY9" fmla="*/ 181472 h 451159"/>
                  <a:gd name="connsiteX10" fmla="*/ 269687 w 451999"/>
                  <a:gd name="connsiteY10" fmla="*/ 110059 h 451159"/>
                  <a:gd name="connsiteX11" fmla="*/ 341100 w 451999"/>
                  <a:gd name="connsiteY11" fmla="*/ 110059 h 451159"/>
                  <a:gd name="connsiteX12" fmla="*/ 341100 w 451999"/>
                  <a:gd name="connsiteY12" fmla="*/ 181472 h 45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1999" h="451159">
                    <a:moveTo>
                      <a:pt x="298253" y="0"/>
                    </a:moveTo>
                    <a:cubicBezTo>
                      <a:pt x="248684" y="20164"/>
                      <a:pt x="192394" y="54610"/>
                      <a:pt x="137784" y="109219"/>
                    </a:cubicBezTo>
                    <a:cubicBezTo>
                      <a:pt x="37807" y="209197"/>
                      <a:pt x="8401" y="330178"/>
                      <a:pt x="0" y="399070"/>
                    </a:cubicBezTo>
                    <a:lnTo>
                      <a:pt x="52089" y="451159"/>
                    </a:lnTo>
                    <a:cubicBezTo>
                      <a:pt x="120981" y="442758"/>
                      <a:pt x="242803" y="414193"/>
                      <a:pt x="342780" y="314215"/>
                    </a:cubicBezTo>
                    <a:cubicBezTo>
                      <a:pt x="397390" y="259606"/>
                      <a:pt x="431836" y="204156"/>
                      <a:pt x="452000" y="154587"/>
                    </a:cubicBezTo>
                    <a:cubicBezTo>
                      <a:pt x="441078" y="126862"/>
                      <a:pt x="419234" y="94097"/>
                      <a:pt x="388148" y="62171"/>
                    </a:cubicBezTo>
                    <a:cubicBezTo>
                      <a:pt x="357903" y="32766"/>
                      <a:pt x="325977" y="10922"/>
                      <a:pt x="298253" y="0"/>
                    </a:cubicBezTo>
                    <a:close/>
                    <a:moveTo>
                      <a:pt x="341100" y="181472"/>
                    </a:moveTo>
                    <a:cubicBezTo>
                      <a:pt x="321777" y="200795"/>
                      <a:pt x="289851" y="200795"/>
                      <a:pt x="269687" y="181472"/>
                    </a:cubicBezTo>
                    <a:cubicBezTo>
                      <a:pt x="250364" y="162149"/>
                      <a:pt x="250364" y="130223"/>
                      <a:pt x="269687" y="110059"/>
                    </a:cubicBezTo>
                    <a:cubicBezTo>
                      <a:pt x="289011" y="90736"/>
                      <a:pt x="320936" y="90736"/>
                      <a:pt x="341100" y="110059"/>
                    </a:cubicBezTo>
                    <a:cubicBezTo>
                      <a:pt x="360423" y="130223"/>
                      <a:pt x="360423" y="162149"/>
                      <a:pt x="341100" y="181472"/>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Shape 85">
                <a:extLst>
                  <a:ext uri="{FF2B5EF4-FFF2-40B4-BE49-F238E27FC236}">
                    <a16:creationId xmlns:a16="http://schemas.microsoft.com/office/drawing/2014/main" id="{2453DA00-3D4B-44E9-AAE3-CC5128F80B8C}"/>
                  </a:ext>
                </a:extLst>
              </p:cNvPr>
              <p:cNvSpPr/>
              <p:nvPr/>
            </p:nvSpPr>
            <p:spPr>
              <a:xfrm>
                <a:off x="2197334" y="3036119"/>
                <a:ext cx="119660" cy="119908"/>
              </a:xfrm>
              <a:custGeom>
                <a:avLst/>
                <a:gdLst>
                  <a:gd name="connsiteX0" fmla="*/ 98114 w 119660"/>
                  <a:gd name="connsiteY0" fmla="*/ 21546 h 119908"/>
                  <a:gd name="connsiteX1" fmla="*/ 58627 w 119660"/>
                  <a:gd name="connsiteY1" fmla="*/ 13145 h 119908"/>
                  <a:gd name="connsiteX2" fmla="*/ 2337 w 119660"/>
                  <a:gd name="connsiteY2" fmla="*/ 117323 h 119908"/>
                  <a:gd name="connsiteX3" fmla="*/ 106516 w 119660"/>
                  <a:gd name="connsiteY3" fmla="*/ 61033 h 119908"/>
                  <a:gd name="connsiteX4" fmla="*/ 98114 w 119660"/>
                  <a:gd name="connsiteY4" fmla="*/ 21546 h 119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660" h="119908">
                    <a:moveTo>
                      <a:pt x="98114" y="21546"/>
                    </a:moveTo>
                    <a:cubicBezTo>
                      <a:pt x="84672" y="8104"/>
                      <a:pt x="86352" y="-14580"/>
                      <a:pt x="58627" y="13145"/>
                    </a:cubicBezTo>
                    <a:cubicBezTo>
                      <a:pt x="30902" y="40870"/>
                      <a:pt x="-10265" y="103881"/>
                      <a:pt x="2337" y="117323"/>
                    </a:cubicBezTo>
                    <a:cubicBezTo>
                      <a:pt x="15780" y="130766"/>
                      <a:pt x="78791" y="88758"/>
                      <a:pt x="106516" y="61033"/>
                    </a:cubicBezTo>
                    <a:cubicBezTo>
                      <a:pt x="134241" y="32468"/>
                      <a:pt x="111557" y="34149"/>
                      <a:pt x="98114" y="21546"/>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7" name="Rectangle 86">
              <a:extLst>
                <a:ext uri="{FF2B5EF4-FFF2-40B4-BE49-F238E27FC236}">
                  <a16:creationId xmlns:a16="http://schemas.microsoft.com/office/drawing/2014/main" id="{0AF833B3-C11D-45D6-BD14-FC87F9691922}"/>
                </a:ext>
              </a:extLst>
            </p:cNvPr>
            <p:cNvSpPr/>
            <p:nvPr/>
          </p:nvSpPr>
          <p:spPr>
            <a:xfrm>
              <a:off x="1420385" y="2440620"/>
              <a:ext cx="2071065" cy="523220"/>
            </a:xfrm>
            <a:prstGeom prst="rect">
              <a:avLst/>
            </a:prstGeom>
          </p:spPr>
          <p:txBody>
            <a:bodyPr wrap="square" anchor="b">
              <a:spAutoFit/>
            </a:bodyPr>
            <a:lstStyle/>
            <a:p>
              <a:pPr algn="ctr">
                <a:buClrTx/>
                <a:buFontTx/>
                <a:buNone/>
              </a:pPr>
              <a:r>
                <a:rPr lang="en-US" sz="2800" b="1" kern="1200" noProof="1">
                  <a:solidFill>
                    <a:srgbClr val="FF0000"/>
                  </a:solidFill>
                  <a:latin typeface="Calibri" panose="020F0502020204030204"/>
                  <a:ea typeface="+mn-ea"/>
                  <a:cs typeface="+mn-cs"/>
                </a:rPr>
                <a:t>File import</a:t>
              </a:r>
            </a:p>
          </p:txBody>
        </p:sp>
        <p:sp>
          <p:nvSpPr>
            <p:cNvPr id="88" name="Rectangle 87">
              <a:extLst>
                <a:ext uri="{FF2B5EF4-FFF2-40B4-BE49-F238E27FC236}">
                  <a16:creationId xmlns:a16="http://schemas.microsoft.com/office/drawing/2014/main" id="{193FCAC3-2E7F-4F31-93A3-BE0809A85B04}"/>
                </a:ext>
              </a:extLst>
            </p:cNvPr>
            <p:cNvSpPr/>
            <p:nvPr/>
          </p:nvSpPr>
          <p:spPr>
            <a:xfrm>
              <a:off x="6264217" y="2440620"/>
              <a:ext cx="2071065" cy="523220"/>
            </a:xfrm>
            <a:prstGeom prst="rect">
              <a:avLst/>
            </a:prstGeom>
          </p:spPr>
          <p:txBody>
            <a:bodyPr wrap="square" anchor="b">
              <a:spAutoFit/>
            </a:bodyPr>
            <a:lstStyle/>
            <a:p>
              <a:pPr algn="ctr">
                <a:buClrTx/>
                <a:buFontTx/>
                <a:buNone/>
              </a:pPr>
              <a:r>
                <a:rPr lang="en-US" sz="2800" b="1" kern="1200" noProof="1">
                  <a:solidFill>
                    <a:srgbClr val="FF0000"/>
                  </a:solidFill>
                  <a:latin typeface="Calibri" panose="020F0502020204030204"/>
                  <a:ea typeface="+mn-ea"/>
                  <a:cs typeface="+mn-cs"/>
                </a:rPr>
                <a:t>Peak list</a:t>
              </a:r>
            </a:p>
          </p:txBody>
        </p:sp>
        <p:sp>
          <p:nvSpPr>
            <p:cNvPr id="89" name="Rectangle 88">
              <a:extLst>
                <a:ext uri="{FF2B5EF4-FFF2-40B4-BE49-F238E27FC236}">
                  <a16:creationId xmlns:a16="http://schemas.microsoft.com/office/drawing/2014/main" id="{133B87B0-F3AD-4A9D-AA7F-60338C033847}"/>
                </a:ext>
              </a:extLst>
            </p:cNvPr>
            <p:cNvSpPr/>
            <p:nvPr/>
          </p:nvSpPr>
          <p:spPr>
            <a:xfrm>
              <a:off x="3692271" y="4213607"/>
              <a:ext cx="2360452" cy="461665"/>
            </a:xfrm>
            <a:prstGeom prst="rect">
              <a:avLst/>
            </a:prstGeom>
          </p:spPr>
          <p:txBody>
            <a:bodyPr wrap="square" anchor="b">
              <a:spAutoFit/>
            </a:bodyPr>
            <a:lstStyle/>
            <a:p>
              <a:pPr algn="ctr">
                <a:buClrTx/>
                <a:buFontTx/>
                <a:buNone/>
              </a:pPr>
              <a:r>
                <a:rPr lang="en-US" sz="2400" b="1" kern="1200" noProof="1">
                  <a:solidFill>
                    <a:srgbClr val="FF0000"/>
                  </a:solidFill>
                  <a:latin typeface="Calibri" panose="020F0502020204030204"/>
                  <a:ea typeface="+mn-ea"/>
                  <a:cs typeface="+mn-cs"/>
                </a:rPr>
                <a:t>Noise removal</a:t>
              </a:r>
            </a:p>
          </p:txBody>
        </p:sp>
        <p:sp>
          <p:nvSpPr>
            <p:cNvPr id="90" name="Rectangle 89">
              <a:extLst>
                <a:ext uri="{FF2B5EF4-FFF2-40B4-BE49-F238E27FC236}">
                  <a16:creationId xmlns:a16="http://schemas.microsoft.com/office/drawing/2014/main" id="{CD79C583-C8E2-46D1-A1D5-ADA273239E09}"/>
                </a:ext>
              </a:extLst>
            </p:cNvPr>
            <p:cNvSpPr/>
            <p:nvPr/>
          </p:nvSpPr>
          <p:spPr>
            <a:xfrm>
              <a:off x="8707565" y="4187487"/>
              <a:ext cx="2071065" cy="523220"/>
            </a:xfrm>
            <a:prstGeom prst="rect">
              <a:avLst/>
            </a:prstGeom>
          </p:spPr>
          <p:txBody>
            <a:bodyPr wrap="square" anchor="b">
              <a:spAutoFit/>
            </a:bodyPr>
            <a:lstStyle/>
            <a:p>
              <a:pPr algn="ctr">
                <a:buClrTx/>
                <a:buFontTx/>
                <a:buNone/>
              </a:pPr>
              <a:r>
                <a:rPr lang="en-US" sz="2800" b="1" kern="1200" noProof="1">
                  <a:solidFill>
                    <a:srgbClr val="FF0000"/>
                  </a:solidFill>
                  <a:latin typeface="Calibri" panose="020F0502020204030204"/>
                  <a:ea typeface="+mn-ea"/>
                  <a:cs typeface="+mn-cs"/>
                </a:rPr>
                <a:t>Alignment</a:t>
              </a:r>
            </a:p>
          </p:txBody>
        </p:sp>
        <p:sp>
          <p:nvSpPr>
            <p:cNvPr id="91" name="TextBox 90">
              <a:extLst>
                <a:ext uri="{FF2B5EF4-FFF2-40B4-BE49-F238E27FC236}">
                  <a16:creationId xmlns:a16="http://schemas.microsoft.com/office/drawing/2014/main" id="{A6691093-6DE6-4495-B2FA-06FAE873EBBD}"/>
                </a:ext>
              </a:extLst>
            </p:cNvPr>
            <p:cNvSpPr txBox="1"/>
            <p:nvPr/>
          </p:nvSpPr>
          <p:spPr>
            <a:xfrm>
              <a:off x="1261151" y="4459732"/>
              <a:ext cx="2271886" cy="707886"/>
            </a:xfrm>
            <a:prstGeom prst="rect">
              <a:avLst/>
            </a:prstGeom>
            <a:noFill/>
          </p:spPr>
          <p:txBody>
            <a:bodyPr wrap="square" lIns="0" rIns="0" rtlCol="0" anchor="t">
              <a:spAutoFit/>
            </a:bodyPr>
            <a:lstStyle/>
            <a:p>
              <a:pPr>
                <a:buClrTx/>
                <a:buFontTx/>
                <a:buNone/>
              </a:pPr>
              <a:r>
                <a:rPr lang="en-US" sz="2000" b="1" kern="1200" noProof="1">
                  <a:solidFill>
                    <a:schemeClr val="tx1"/>
                  </a:solidFill>
                  <a:latin typeface="Proxima nova"/>
                  <a:ea typeface="+mn-ea"/>
                  <a:cs typeface="+mn-cs"/>
                </a:rPr>
                <a:t>Read mzml file into the pipeline</a:t>
              </a:r>
            </a:p>
          </p:txBody>
        </p:sp>
        <p:sp>
          <p:nvSpPr>
            <p:cNvPr id="92" name="TextBox 91">
              <a:extLst>
                <a:ext uri="{FF2B5EF4-FFF2-40B4-BE49-F238E27FC236}">
                  <a16:creationId xmlns:a16="http://schemas.microsoft.com/office/drawing/2014/main" id="{6DC2F283-690F-4E4E-9B68-53F6A4C031B7}"/>
                </a:ext>
              </a:extLst>
            </p:cNvPr>
            <p:cNvSpPr txBox="1"/>
            <p:nvPr/>
          </p:nvSpPr>
          <p:spPr>
            <a:xfrm>
              <a:off x="6054915" y="4453823"/>
              <a:ext cx="2588354" cy="707886"/>
            </a:xfrm>
            <a:prstGeom prst="rect">
              <a:avLst/>
            </a:prstGeom>
            <a:noFill/>
          </p:spPr>
          <p:txBody>
            <a:bodyPr wrap="square" lIns="0" rIns="0" rtlCol="0" anchor="t">
              <a:spAutoFit/>
            </a:bodyPr>
            <a:lstStyle/>
            <a:p>
              <a:pPr>
                <a:buClrTx/>
                <a:buFontTx/>
                <a:buNone/>
              </a:pPr>
              <a:r>
                <a:rPr lang="en-US" sz="2000" b="1" kern="1200" noProof="1">
                  <a:solidFill>
                    <a:srgbClr val="263238"/>
                  </a:solidFill>
                  <a:latin typeface="Proxima nova"/>
                  <a:ea typeface="+mn-ea"/>
                  <a:cs typeface="+mn-cs"/>
                </a:rPr>
                <a:t>Extract peaks from chromatogram</a:t>
              </a:r>
            </a:p>
          </p:txBody>
        </p:sp>
        <p:sp>
          <p:nvSpPr>
            <p:cNvPr id="93" name="TextBox 92">
              <a:extLst>
                <a:ext uri="{FF2B5EF4-FFF2-40B4-BE49-F238E27FC236}">
                  <a16:creationId xmlns:a16="http://schemas.microsoft.com/office/drawing/2014/main" id="{D4268EAF-0529-47C7-A55E-664AEA07A4F0}"/>
                </a:ext>
              </a:extLst>
            </p:cNvPr>
            <p:cNvSpPr txBox="1"/>
            <p:nvPr/>
          </p:nvSpPr>
          <p:spPr>
            <a:xfrm>
              <a:off x="4207845" y="2085529"/>
              <a:ext cx="2298496" cy="707886"/>
            </a:xfrm>
            <a:prstGeom prst="rect">
              <a:avLst/>
            </a:prstGeom>
            <a:noFill/>
          </p:spPr>
          <p:txBody>
            <a:bodyPr wrap="square" lIns="0" rIns="0" rtlCol="0" anchor="t">
              <a:spAutoFit/>
            </a:bodyPr>
            <a:lstStyle/>
            <a:p>
              <a:pPr>
                <a:buClrTx/>
                <a:buFontTx/>
                <a:buNone/>
              </a:pPr>
              <a:r>
                <a:rPr lang="en-US" sz="2000" b="1" kern="1200" noProof="1">
                  <a:solidFill>
                    <a:srgbClr val="263238"/>
                  </a:solidFill>
                  <a:latin typeface="Proxima nova"/>
                  <a:ea typeface="+mn-ea"/>
                  <a:cs typeface="+mn-cs"/>
                </a:rPr>
                <a:t>Remove noise detections</a:t>
              </a:r>
            </a:p>
          </p:txBody>
        </p:sp>
        <p:sp>
          <p:nvSpPr>
            <p:cNvPr id="94" name="TextBox 93">
              <a:extLst>
                <a:ext uri="{FF2B5EF4-FFF2-40B4-BE49-F238E27FC236}">
                  <a16:creationId xmlns:a16="http://schemas.microsoft.com/office/drawing/2014/main" id="{DB814576-8D79-4273-9529-511F07A75ED2}"/>
                </a:ext>
              </a:extLst>
            </p:cNvPr>
            <p:cNvSpPr txBox="1"/>
            <p:nvPr/>
          </p:nvSpPr>
          <p:spPr>
            <a:xfrm>
              <a:off x="8423246" y="1996499"/>
              <a:ext cx="3064517" cy="707886"/>
            </a:xfrm>
            <a:prstGeom prst="rect">
              <a:avLst/>
            </a:prstGeom>
            <a:noFill/>
          </p:spPr>
          <p:txBody>
            <a:bodyPr wrap="square" lIns="0" rIns="0" rtlCol="0" anchor="t">
              <a:spAutoFit/>
            </a:bodyPr>
            <a:lstStyle/>
            <a:p>
              <a:pPr>
                <a:buClrTx/>
                <a:buFontTx/>
                <a:buNone/>
              </a:pPr>
              <a:r>
                <a:rPr lang="en-US" sz="2000" b="1" kern="1200" noProof="1">
                  <a:solidFill>
                    <a:srgbClr val="263238"/>
                  </a:solidFill>
                  <a:latin typeface="Proxima nova"/>
                  <a:ea typeface="+mn-ea"/>
                  <a:cs typeface="+mn-cs"/>
                </a:rPr>
                <a:t>Alignment of results from different samples</a:t>
              </a:r>
            </a:p>
          </p:txBody>
        </p:sp>
      </p:grpSp>
      <p:pic>
        <p:nvPicPr>
          <p:cNvPr id="97" name="Picture 96">
            <a:extLst>
              <a:ext uri="{FF2B5EF4-FFF2-40B4-BE49-F238E27FC236}">
                <a16:creationId xmlns:a16="http://schemas.microsoft.com/office/drawing/2014/main" id="{7268A19E-085A-4A7D-95BD-4613DDBAE16E}"/>
              </a:ext>
            </a:extLst>
          </p:cNvPr>
          <p:cNvPicPr>
            <a:picLocks noChangeAspect="1"/>
          </p:cNvPicPr>
          <p:nvPr/>
        </p:nvPicPr>
        <p:blipFill rotWithShape="1">
          <a:blip r:embed="rId3"/>
          <a:srcRect t="2074"/>
          <a:stretch/>
        </p:blipFill>
        <p:spPr>
          <a:xfrm>
            <a:off x="528498" y="1259036"/>
            <a:ext cx="1717040" cy="925439"/>
          </a:xfrm>
          <a:prstGeom prst="rect">
            <a:avLst/>
          </a:prstGeom>
        </p:spPr>
      </p:pic>
      <p:sp>
        <p:nvSpPr>
          <p:cNvPr id="98" name="Arrow: Right 97">
            <a:extLst>
              <a:ext uri="{FF2B5EF4-FFF2-40B4-BE49-F238E27FC236}">
                <a16:creationId xmlns:a16="http://schemas.microsoft.com/office/drawing/2014/main" id="{D50528D0-C781-4576-9336-C8CA0EA6B638}"/>
              </a:ext>
            </a:extLst>
          </p:cNvPr>
          <p:cNvSpPr/>
          <p:nvPr/>
        </p:nvSpPr>
        <p:spPr>
          <a:xfrm>
            <a:off x="2374832" y="1600494"/>
            <a:ext cx="424334" cy="22261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TextBox 98">
            <a:extLst>
              <a:ext uri="{FF2B5EF4-FFF2-40B4-BE49-F238E27FC236}">
                <a16:creationId xmlns:a16="http://schemas.microsoft.com/office/drawing/2014/main" id="{7D30A97E-49C1-4950-A6B7-D86738FD7F00}"/>
              </a:ext>
            </a:extLst>
          </p:cNvPr>
          <p:cNvSpPr txBox="1"/>
          <p:nvPr/>
        </p:nvSpPr>
        <p:spPr>
          <a:xfrm>
            <a:off x="2959617" y="1430809"/>
            <a:ext cx="1248228" cy="584775"/>
          </a:xfrm>
          <a:prstGeom prst="rect">
            <a:avLst/>
          </a:prstGeom>
          <a:solidFill>
            <a:schemeClr val="accent1">
              <a:lumMod val="60000"/>
              <a:lumOff val="40000"/>
            </a:schemeClr>
          </a:solidFill>
        </p:spPr>
        <p:txBody>
          <a:bodyPr wrap="square" rtlCol="0">
            <a:spAutoFit/>
          </a:bodyPr>
          <a:lstStyle/>
          <a:p>
            <a:pPr algn="ctr"/>
            <a:r>
              <a:rPr lang="en-US" altLang="zh-CN" sz="1600" dirty="0">
                <a:solidFill>
                  <a:srgbClr val="FFFFFF"/>
                </a:solidFill>
                <a:latin typeface="Proxima nova"/>
              </a:rPr>
              <a:t>Python object</a:t>
            </a:r>
            <a:endParaRPr lang="zh-CN" altLang="en-US" sz="1600" dirty="0">
              <a:solidFill>
                <a:srgbClr val="FFFFFF"/>
              </a:solidFill>
              <a:latin typeface="Proxima nova"/>
            </a:endParaRPr>
          </a:p>
        </p:txBody>
      </p:sp>
      <p:pic>
        <p:nvPicPr>
          <p:cNvPr id="3074" name="Picture 2">
            <a:extLst>
              <a:ext uri="{FF2B5EF4-FFF2-40B4-BE49-F238E27FC236}">
                <a16:creationId xmlns:a16="http://schemas.microsoft.com/office/drawing/2014/main" id="{27F6AC2C-49AD-4C32-BF59-D17D977185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571" y="5149900"/>
            <a:ext cx="2271885" cy="16109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EB31B7A-51FD-472A-B950-9A98CF8C13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0573" y="5149900"/>
            <a:ext cx="2271885" cy="1610973"/>
          </a:xfrm>
          <a:prstGeom prst="rect">
            <a:avLst/>
          </a:prstGeom>
          <a:noFill/>
          <a:extLst>
            <a:ext uri="{909E8E84-426E-40DD-AFC4-6F175D3DCCD1}">
              <a14:hiddenFill xmlns:a14="http://schemas.microsoft.com/office/drawing/2010/main">
                <a:solidFill>
                  <a:srgbClr val="FFFFFF"/>
                </a:solidFill>
              </a14:hiddenFill>
            </a:ext>
          </a:extLst>
        </p:spPr>
      </p:pic>
      <p:sp>
        <p:nvSpPr>
          <p:cNvPr id="104" name="Arrow: Right 103">
            <a:extLst>
              <a:ext uri="{FF2B5EF4-FFF2-40B4-BE49-F238E27FC236}">
                <a16:creationId xmlns:a16="http://schemas.microsoft.com/office/drawing/2014/main" id="{67660729-E174-46EC-8CE7-0C6AC9272963}"/>
              </a:ext>
            </a:extLst>
          </p:cNvPr>
          <p:cNvSpPr/>
          <p:nvPr/>
        </p:nvSpPr>
        <p:spPr>
          <a:xfrm>
            <a:off x="3351630" y="5844077"/>
            <a:ext cx="424334" cy="22261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8" name="Picture 6">
            <a:extLst>
              <a:ext uri="{FF2B5EF4-FFF2-40B4-BE49-F238E27FC236}">
                <a16:creationId xmlns:a16="http://schemas.microsoft.com/office/drawing/2014/main" id="{4D74222B-ED6C-411F-97BD-28C0EED13DB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0340"/>
          <a:stretch/>
        </p:blipFill>
        <p:spPr bwMode="auto">
          <a:xfrm>
            <a:off x="5446643" y="623282"/>
            <a:ext cx="2453185" cy="15396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2" name="Table 101">
            <a:extLst>
              <a:ext uri="{FF2B5EF4-FFF2-40B4-BE49-F238E27FC236}">
                <a16:creationId xmlns:a16="http://schemas.microsoft.com/office/drawing/2014/main" id="{28FEDDEB-384D-435D-BCE4-4BC913F6D465}"/>
              </a:ext>
            </a:extLst>
          </p:cNvPr>
          <p:cNvGraphicFramePr>
            <a:graphicFrameLocks noGrp="1"/>
          </p:cNvGraphicFramePr>
          <p:nvPr>
            <p:extLst>
              <p:ext uri="{D42A27DB-BD31-4B8C-83A1-F6EECF244321}">
                <p14:modId xmlns:p14="http://schemas.microsoft.com/office/powerpoint/2010/main" val="1485199547"/>
              </p:ext>
            </p:extLst>
          </p:nvPr>
        </p:nvGraphicFramePr>
        <p:xfrm>
          <a:off x="8303088" y="793336"/>
          <a:ext cx="3837180" cy="760095"/>
        </p:xfrm>
        <a:graphic>
          <a:graphicData uri="http://schemas.openxmlformats.org/drawingml/2006/table">
            <a:tbl>
              <a:tblPr firstRow="1">
                <a:tableStyleId>{5C22544A-7EE6-4342-B048-85BDC9FD1C3A}</a:tableStyleId>
              </a:tblPr>
              <a:tblGrid>
                <a:gridCol w="671561">
                  <a:extLst>
                    <a:ext uri="{9D8B030D-6E8A-4147-A177-3AD203B41FA5}">
                      <a16:colId xmlns:a16="http://schemas.microsoft.com/office/drawing/2014/main" val="2606962559"/>
                    </a:ext>
                  </a:extLst>
                </a:gridCol>
                <a:gridCol w="662474">
                  <a:extLst>
                    <a:ext uri="{9D8B030D-6E8A-4147-A177-3AD203B41FA5}">
                      <a16:colId xmlns:a16="http://schemas.microsoft.com/office/drawing/2014/main" val="3536186596"/>
                    </a:ext>
                  </a:extLst>
                </a:gridCol>
                <a:gridCol w="625151">
                  <a:extLst>
                    <a:ext uri="{9D8B030D-6E8A-4147-A177-3AD203B41FA5}">
                      <a16:colId xmlns:a16="http://schemas.microsoft.com/office/drawing/2014/main" val="941518053"/>
                    </a:ext>
                  </a:extLst>
                </a:gridCol>
                <a:gridCol w="587828">
                  <a:extLst>
                    <a:ext uri="{9D8B030D-6E8A-4147-A177-3AD203B41FA5}">
                      <a16:colId xmlns:a16="http://schemas.microsoft.com/office/drawing/2014/main" val="1358598061"/>
                    </a:ext>
                  </a:extLst>
                </a:gridCol>
                <a:gridCol w="1290166">
                  <a:extLst>
                    <a:ext uri="{9D8B030D-6E8A-4147-A177-3AD203B41FA5}">
                      <a16:colId xmlns:a16="http://schemas.microsoft.com/office/drawing/2014/main" val="1969660554"/>
                    </a:ext>
                  </a:extLst>
                </a:gridCol>
              </a:tblGrid>
              <a:tr h="180975">
                <a:tc>
                  <a:txBody>
                    <a:bodyPr/>
                    <a:lstStyle/>
                    <a:p>
                      <a:pPr algn="ctr" fontAlgn="ctr"/>
                      <a:r>
                        <a:rPr lang="en-US" sz="1600" b="0" u="none" strike="noStrike" dirty="0" err="1">
                          <a:solidFill>
                            <a:srgbClr val="FFFFFF"/>
                          </a:solidFill>
                          <a:effectLst/>
                        </a:rPr>
                        <a:t>mz</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rt</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SN</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score</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peak area</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18845874"/>
                  </a:ext>
                </a:extLst>
              </a:tr>
              <a:tr h="180975">
                <a:tc>
                  <a:txBody>
                    <a:bodyPr/>
                    <a:lstStyle/>
                    <a:p>
                      <a:pPr algn="ctr" fontAlgn="ctr"/>
                      <a:r>
                        <a:rPr lang="en-US" altLang="zh-CN" sz="1600" b="0" u="none" strike="noStrike" dirty="0">
                          <a:solidFill>
                            <a:srgbClr val="000000"/>
                          </a:solidFill>
                          <a:effectLst/>
                        </a:rPr>
                        <a:t>300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000000"/>
                          </a:solidFill>
                          <a:effectLst/>
                        </a:rPr>
                        <a:t>1e7</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31867680"/>
                  </a:ext>
                </a:extLst>
              </a:tr>
              <a:tr h="180975">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08415261"/>
                  </a:ext>
                </a:extLst>
              </a:tr>
            </a:tbl>
          </a:graphicData>
        </a:graphic>
      </p:graphicFrame>
      <p:sp>
        <p:nvSpPr>
          <p:cNvPr id="107" name="Arrow: Right 106">
            <a:extLst>
              <a:ext uri="{FF2B5EF4-FFF2-40B4-BE49-F238E27FC236}">
                <a16:creationId xmlns:a16="http://schemas.microsoft.com/office/drawing/2014/main" id="{CBDE5D2C-A1A5-4450-A6A3-F118B89A7D4B}"/>
              </a:ext>
            </a:extLst>
          </p:cNvPr>
          <p:cNvSpPr/>
          <p:nvPr/>
        </p:nvSpPr>
        <p:spPr>
          <a:xfrm>
            <a:off x="7878754" y="1036418"/>
            <a:ext cx="424334" cy="22261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8" name="Table 107">
            <a:extLst>
              <a:ext uri="{FF2B5EF4-FFF2-40B4-BE49-F238E27FC236}">
                <a16:creationId xmlns:a16="http://schemas.microsoft.com/office/drawing/2014/main" id="{3711E33F-B39C-498F-9E92-76598454FC5F}"/>
              </a:ext>
            </a:extLst>
          </p:cNvPr>
          <p:cNvGraphicFramePr>
            <a:graphicFrameLocks noGrp="1"/>
          </p:cNvGraphicFramePr>
          <p:nvPr>
            <p:extLst>
              <p:ext uri="{D42A27DB-BD31-4B8C-83A1-F6EECF244321}">
                <p14:modId xmlns:p14="http://schemas.microsoft.com/office/powerpoint/2010/main" val="1199658577"/>
              </p:ext>
            </p:extLst>
          </p:nvPr>
        </p:nvGraphicFramePr>
        <p:xfrm>
          <a:off x="7740796" y="4683690"/>
          <a:ext cx="3837180" cy="760095"/>
        </p:xfrm>
        <a:graphic>
          <a:graphicData uri="http://schemas.openxmlformats.org/drawingml/2006/table">
            <a:tbl>
              <a:tblPr firstRow="1">
                <a:tableStyleId>{5C22544A-7EE6-4342-B048-85BDC9FD1C3A}</a:tableStyleId>
              </a:tblPr>
              <a:tblGrid>
                <a:gridCol w="671561">
                  <a:extLst>
                    <a:ext uri="{9D8B030D-6E8A-4147-A177-3AD203B41FA5}">
                      <a16:colId xmlns:a16="http://schemas.microsoft.com/office/drawing/2014/main" val="2606962559"/>
                    </a:ext>
                  </a:extLst>
                </a:gridCol>
                <a:gridCol w="662474">
                  <a:extLst>
                    <a:ext uri="{9D8B030D-6E8A-4147-A177-3AD203B41FA5}">
                      <a16:colId xmlns:a16="http://schemas.microsoft.com/office/drawing/2014/main" val="3536186596"/>
                    </a:ext>
                  </a:extLst>
                </a:gridCol>
                <a:gridCol w="625151">
                  <a:extLst>
                    <a:ext uri="{9D8B030D-6E8A-4147-A177-3AD203B41FA5}">
                      <a16:colId xmlns:a16="http://schemas.microsoft.com/office/drawing/2014/main" val="941518053"/>
                    </a:ext>
                  </a:extLst>
                </a:gridCol>
                <a:gridCol w="587828">
                  <a:extLst>
                    <a:ext uri="{9D8B030D-6E8A-4147-A177-3AD203B41FA5}">
                      <a16:colId xmlns:a16="http://schemas.microsoft.com/office/drawing/2014/main" val="1358598061"/>
                    </a:ext>
                  </a:extLst>
                </a:gridCol>
                <a:gridCol w="1290166">
                  <a:extLst>
                    <a:ext uri="{9D8B030D-6E8A-4147-A177-3AD203B41FA5}">
                      <a16:colId xmlns:a16="http://schemas.microsoft.com/office/drawing/2014/main" val="1969660554"/>
                    </a:ext>
                  </a:extLst>
                </a:gridCol>
              </a:tblGrid>
              <a:tr h="180975">
                <a:tc>
                  <a:txBody>
                    <a:bodyPr/>
                    <a:lstStyle/>
                    <a:p>
                      <a:pPr algn="ctr" fontAlgn="ctr"/>
                      <a:r>
                        <a:rPr lang="en-US" sz="1600" b="0" u="none" strike="noStrike" dirty="0" err="1">
                          <a:solidFill>
                            <a:srgbClr val="FFFFFF"/>
                          </a:solidFill>
                          <a:effectLst/>
                        </a:rPr>
                        <a:t>mz</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rt</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SN</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score</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peak area</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18845874"/>
                  </a:ext>
                </a:extLst>
              </a:tr>
              <a:tr h="180975">
                <a:tc>
                  <a:txBody>
                    <a:bodyPr/>
                    <a:lstStyle/>
                    <a:p>
                      <a:pPr algn="ctr" fontAlgn="ctr"/>
                      <a:r>
                        <a:rPr lang="en-US" altLang="zh-CN" sz="1600" b="0" u="none" strike="noStrike" dirty="0">
                          <a:solidFill>
                            <a:srgbClr val="000000"/>
                          </a:solidFill>
                          <a:effectLst/>
                        </a:rPr>
                        <a:t>300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000000"/>
                          </a:solidFill>
                          <a:effectLst/>
                        </a:rPr>
                        <a:t>1.00E+07</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31867680"/>
                  </a:ext>
                </a:extLst>
              </a:tr>
              <a:tr h="180975">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08415261"/>
                  </a:ext>
                </a:extLst>
              </a:tr>
            </a:tbl>
          </a:graphicData>
        </a:graphic>
      </p:graphicFrame>
      <p:graphicFrame>
        <p:nvGraphicFramePr>
          <p:cNvPr id="113" name="Table 112">
            <a:extLst>
              <a:ext uri="{FF2B5EF4-FFF2-40B4-BE49-F238E27FC236}">
                <a16:creationId xmlns:a16="http://schemas.microsoft.com/office/drawing/2014/main" id="{A41DF67F-3928-44AF-9C60-A12F89E30206}"/>
              </a:ext>
            </a:extLst>
          </p:cNvPr>
          <p:cNvGraphicFramePr>
            <a:graphicFrameLocks noGrp="1"/>
          </p:cNvGraphicFramePr>
          <p:nvPr>
            <p:extLst>
              <p:ext uri="{D42A27DB-BD31-4B8C-83A1-F6EECF244321}">
                <p14:modId xmlns:p14="http://schemas.microsoft.com/office/powerpoint/2010/main" val="2937474287"/>
              </p:ext>
            </p:extLst>
          </p:nvPr>
        </p:nvGraphicFramePr>
        <p:xfrm>
          <a:off x="7893196" y="4836090"/>
          <a:ext cx="3837180" cy="760095"/>
        </p:xfrm>
        <a:graphic>
          <a:graphicData uri="http://schemas.openxmlformats.org/drawingml/2006/table">
            <a:tbl>
              <a:tblPr firstRow="1">
                <a:tableStyleId>{5C22544A-7EE6-4342-B048-85BDC9FD1C3A}</a:tableStyleId>
              </a:tblPr>
              <a:tblGrid>
                <a:gridCol w="671561">
                  <a:extLst>
                    <a:ext uri="{9D8B030D-6E8A-4147-A177-3AD203B41FA5}">
                      <a16:colId xmlns:a16="http://schemas.microsoft.com/office/drawing/2014/main" val="2606962559"/>
                    </a:ext>
                  </a:extLst>
                </a:gridCol>
                <a:gridCol w="662474">
                  <a:extLst>
                    <a:ext uri="{9D8B030D-6E8A-4147-A177-3AD203B41FA5}">
                      <a16:colId xmlns:a16="http://schemas.microsoft.com/office/drawing/2014/main" val="3536186596"/>
                    </a:ext>
                  </a:extLst>
                </a:gridCol>
                <a:gridCol w="625151">
                  <a:extLst>
                    <a:ext uri="{9D8B030D-6E8A-4147-A177-3AD203B41FA5}">
                      <a16:colId xmlns:a16="http://schemas.microsoft.com/office/drawing/2014/main" val="941518053"/>
                    </a:ext>
                  </a:extLst>
                </a:gridCol>
                <a:gridCol w="587828">
                  <a:extLst>
                    <a:ext uri="{9D8B030D-6E8A-4147-A177-3AD203B41FA5}">
                      <a16:colId xmlns:a16="http://schemas.microsoft.com/office/drawing/2014/main" val="1358598061"/>
                    </a:ext>
                  </a:extLst>
                </a:gridCol>
                <a:gridCol w="1290166">
                  <a:extLst>
                    <a:ext uri="{9D8B030D-6E8A-4147-A177-3AD203B41FA5}">
                      <a16:colId xmlns:a16="http://schemas.microsoft.com/office/drawing/2014/main" val="1969660554"/>
                    </a:ext>
                  </a:extLst>
                </a:gridCol>
              </a:tblGrid>
              <a:tr h="180975">
                <a:tc>
                  <a:txBody>
                    <a:bodyPr/>
                    <a:lstStyle/>
                    <a:p>
                      <a:pPr algn="ctr" fontAlgn="ctr"/>
                      <a:r>
                        <a:rPr lang="en-US" sz="1600" b="0" u="none" strike="noStrike" dirty="0" err="1">
                          <a:solidFill>
                            <a:srgbClr val="FFFFFF"/>
                          </a:solidFill>
                          <a:effectLst/>
                        </a:rPr>
                        <a:t>mz</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rt</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SN</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score</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peak area</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18845874"/>
                  </a:ext>
                </a:extLst>
              </a:tr>
              <a:tr h="180975">
                <a:tc>
                  <a:txBody>
                    <a:bodyPr/>
                    <a:lstStyle/>
                    <a:p>
                      <a:pPr algn="ctr" fontAlgn="ctr"/>
                      <a:r>
                        <a:rPr lang="en-US" altLang="zh-CN" sz="1600" b="0" u="none" strike="noStrike" dirty="0">
                          <a:solidFill>
                            <a:srgbClr val="000000"/>
                          </a:solidFill>
                          <a:effectLst/>
                        </a:rPr>
                        <a:t>300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000000"/>
                          </a:solidFill>
                          <a:effectLst/>
                        </a:rPr>
                        <a:t>1.00E+07</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31867680"/>
                  </a:ext>
                </a:extLst>
              </a:tr>
              <a:tr h="180975">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08415261"/>
                  </a:ext>
                </a:extLst>
              </a:tr>
            </a:tbl>
          </a:graphicData>
        </a:graphic>
      </p:graphicFrame>
      <p:graphicFrame>
        <p:nvGraphicFramePr>
          <p:cNvPr id="114" name="Table 113">
            <a:extLst>
              <a:ext uri="{FF2B5EF4-FFF2-40B4-BE49-F238E27FC236}">
                <a16:creationId xmlns:a16="http://schemas.microsoft.com/office/drawing/2014/main" id="{9DC6CF92-AB06-40A4-812D-C9D6BEFE6038}"/>
              </a:ext>
            </a:extLst>
          </p:cNvPr>
          <p:cNvGraphicFramePr>
            <a:graphicFrameLocks noGrp="1"/>
          </p:cNvGraphicFramePr>
          <p:nvPr>
            <p:extLst>
              <p:ext uri="{D42A27DB-BD31-4B8C-83A1-F6EECF244321}">
                <p14:modId xmlns:p14="http://schemas.microsoft.com/office/powerpoint/2010/main" val="3864338407"/>
              </p:ext>
            </p:extLst>
          </p:nvPr>
        </p:nvGraphicFramePr>
        <p:xfrm>
          <a:off x="8045596" y="4988490"/>
          <a:ext cx="3837180" cy="760095"/>
        </p:xfrm>
        <a:graphic>
          <a:graphicData uri="http://schemas.openxmlformats.org/drawingml/2006/table">
            <a:tbl>
              <a:tblPr firstRow="1">
                <a:tableStyleId>{5C22544A-7EE6-4342-B048-85BDC9FD1C3A}</a:tableStyleId>
              </a:tblPr>
              <a:tblGrid>
                <a:gridCol w="671561">
                  <a:extLst>
                    <a:ext uri="{9D8B030D-6E8A-4147-A177-3AD203B41FA5}">
                      <a16:colId xmlns:a16="http://schemas.microsoft.com/office/drawing/2014/main" val="2606962559"/>
                    </a:ext>
                  </a:extLst>
                </a:gridCol>
                <a:gridCol w="662474">
                  <a:extLst>
                    <a:ext uri="{9D8B030D-6E8A-4147-A177-3AD203B41FA5}">
                      <a16:colId xmlns:a16="http://schemas.microsoft.com/office/drawing/2014/main" val="3536186596"/>
                    </a:ext>
                  </a:extLst>
                </a:gridCol>
                <a:gridCol w="625151">
                  <a:extLst>
                    <a:ext uri="{9D8B030D-6E8A-4147-A177-3AD203B41FA5}">
                      <a16:colId xmlns:a16="http://schemas.microsoft.com/office/drawing/2014/main" val="941518053"/>
                    </a:ext>
                  </a:extLst>
                </a:gridCol>
                <a:gridCol w="587828">
                  <a:extLst>
                    <a:ext uri="{9D8B030D-6E8A-4147-A177-3AD203B41FA5}">
                      <a16:colId xmlns:a16="http://schemas.microsoft.com/office/drawing/2014/main" val="1358598061"/>
                    </a:ext>
                  </a:extLst>
                </a:gridCol>
                <a:gridCol w="1290166">
                  <a:extLst>
                    <a:ext uri="{9D8B030D-6E8A-4147-A177-3AD203B41FA5}">
                      <a16:colId xmlns:a16="http://schemas.microsoft.com/office/drawing/2014/main" val="1969660554"/>
                    </a:ext>
                  </a:extLst>
                </a:gridCol>
              </a:tblGrid>
              <a:tr h="180975">
                <a:tc>
                  <a:txBody>
                    <a:bodyPr/>
                    <a:lstStyle/>
                    <a:p>
                      <a:pPr algn="ctr" fontAlgn="ctr"/>
                      <a:r>
                        <a:rPr lang="en-US" sz="1600" b="0" u="none" strike="noStrike" dirty="0" err="1">
                          <a:solidFill>
                            <a:srgbClr val="FFFFFF"/>
                          </a:solidFill>
                          <a:effectLst/>
                        </a:rPr>
                        <a:t>mz</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rt</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SN</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score</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peak area</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18845874"/>
                  </a:ext>
                </a:extLst>
              </a:tr>
              <a:tr h="180975">
                <a:tc>
                  <a:txBody>
                    <a:bodyPr/>
                    <a:lstStyle/>
                    <a:p>
                      <a:pPr algn="ctr" fontAlgn="ctr"/>
                      <a:r>
                        <a:rPr lang="en-US" altLang="zh-CN" sz="1600" b="0" u="none" strike="noStrike" dirty="0">
                          <a:solidFill>
                            <a:srgbClr val="000000"/>
                          </a:solidFill>
                          <a:effectLst/>
                        </a:rPr>
                        <a:t>300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000000"/>
                          </a:solidFill>
                          <a:effectLst/>
                        </a:rPr>
                        <a:t>1e7</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31867680"/>
                  </a:ext>
                </a:extLst>
              </a:tr>
              <a:tr h="180975">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08415261"/>
                  </a:ext>
                </a:extLst>
              </a:tr>
            </a:tbl>
          </a:graphicData>
        </a:graphic>
      </p:graphicFrame>
      <p:graphicFrame>
        <p:nvGraphicFramePr>
          <p:cNvPr id="115" name="Table 114">
            <a:extLst>
              <a:ext uri="{FF2B5EF4-FFF2-40B4-BE49-F238E27FC236}">
                <a16:creationId xmlns:a16="http://schemas.microsoft.com/office/drawing/2014/main" id="{59573A28-A13D-4C10-B360-1E393DB73C42}"/>
              </a:ext>
            </a:extLst>
          </p:cNvPr>
          <p:cNvGraphicFramePr>
            <a:graphicFrameLocks noGrp="1"/>
          </p:cNvGraphicFramePr>
          <p:nvPr>
            <p:extLst>
              <p:ext uri="{D42A27DB-BD31-4B8C-83A1-F6EECF244321}">
                <p14:modId xmlns:p14="http://schemas.microsoft.com/office/powerpoint/2010/main" val="537218069"/>
              </p:ext>
            </p:extLst>
          </p:nvPr>
        </p:nvGraphicFramePr>
        <p:xfrm>
          <a:off x="7469545" y="5892127"/>
          <a:ext cx="4624103" cy="882015"/>
        </p:xfrm>
        <a:graphic>
          <a:graphicData uri="http://schemas.openxmlformats.org/drawingml/2006/table">
            <a:tbl>
              <a:tblPr firstRow="1">
                <a:tableStyleId>{5C22544A-7EE6-4342-B048-85BDC9FD1C3A}</a:tableStyleId>
              </a:tblPr>
              <a:tblGrid>
                <a:gridCol w="483889">
                  <a:extLst>
                    <a:ext uri="{9D8B030D-6E8A-4147-A177-3AD203B41FA5}">
                      <a16:colId xmlns:a16="http://schemas.microsoft.com/office/drawing/2014/main" val="2606962559"/>
                    </a:ext>
                  </a:extLst>
                </a:gridCol>
                <a:gridCol w="477341">
                  <a:extLst>
                    <a:ext uri="{9D8B030D-6E8A-4147-A177-3AD203B41FA5}">
                      <a16:colId xmlns:a16="http://schemas.microsoft.com/office/drawing/2014/main" val="3536186596"/>
                    </a:ext>
                  </a:extLst>
                </a:gridCol>
                <a:gridCol w="450450">
                  <a:extLst>
                    <a:ext uri="{9D8B030D-6E8A-4147-A177-3AD203B41FA5}">
                      <a16:colId xmlns:a16="http://schemas.microsoft.com/office/drawing/2014/main" val="941518053"/>
                    </a:ext>
                  </a:extLst>
                </a:gridCol>
                <a:gridCol w="618828">
                  <a:extLst>
                    <a:ext uri="{9D8B030D-6E8A-4147-A177-3AD203B41FA5}">
                      <a16:colId xmlns:a16="http://schemas.microsoft.com/office/drawing/2014/main" val="1358598061"/>
                    </a:ext>
                  </a:extLst>
                </a:gridCol>
                <a:gridCol w="922017">
                  <a:extLst>
                    <a:ext uri="{9D8B030D-6E8A-4147-A177-3AD203B41FA5}">
                      <a16:colId xmlns:a16="http://schemas.microsoft.com/office/drawing/2014/main" val="1969660554"/>
                    </a:ext>
                  </a:extLst>
                </a:gridCol>
                <a:gridCol w="1079435">
                  <a:extLst>
                    <a:ext uri="{9D8B030D-6E8A-4147-A177-3AD203B41FA5}">
                      <a16:colId xmlns:a16="http://schemas.microsoft.com/office/drawing/2014/main" val="783789643"/>
                    </a:ext>
                  </a:extLst>
                </a:gridCol>
                <a:gridCol w="592143">
                  <a:extLst>
                    <a:ext uri="{9D8B030D-6E8A-4147-A177-3AD203B41FA5}">
                      <a16:colId xmlns:a16="http://schemas.microsoft.com/office/drawing/2014/main" val="2454712846"/>
                    </a:ext>
                  </a:extLst>
                </a:gridCol>
              </a:tblGrid>
              <a:tr h="180975">
                <a:tc>
                  <a:txBody>
                    <a:bodyPr/>
                    <a:lstStyle/>
                    <a:p>
                      <a:pPr algn="ctr" fontAlgn="ctr"/>
                      <a:r>
                        <a:rPr lang="en-US" sz="1400" b="0" u="none" strike="noStrike" dirty="0">
                          <a:solidFill>
                            <a:srgbClr val="FFFFFF"/>
                          </a:solidFill>
                          <a:effectLst/>
                        </a:rPr>
                        <a:t>Avg. </a:t>
                      </a:r>
                      <a:r>
                        <a:rPr lang="en-US" sz="1400" b="0" u="none" strike="noStrike" dirty="0" err="1">
                          <a:solidFill>
                            <a:srgbClr val="FFFFFF"/>
                          </a:solidFill>
                          <a:effectLst/>
                        </a:rPr>
                        <a:t>mz</a:t>
                      </a:r>
                      <a:endParaRPr lang="en-US" sz="14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400" b="0" u="none" strike="noStrike" dirty="0">
                          <a:solidFill>
                            <a:srgbClr val="FFFFFF"/>
                          </a:solidFill>
                          <a:effectLst/>
                        </a:rPr>
                        <a:t>Avg.</a:t>
                      </a:r>
                    </a:p>
                    <a:p>
                      <a:pPr algn="ctr" fontAlgn="ctr"/>
                      <a:r>
                        <a:rPr lang="en-US" sz="1400" b="0" u="none" strike="noStrike" dirty="0">
                          <a:solidFill>
                            <a:srgbClr val="FFFFFF"/>
                          </a:solidFill>
                          <a:effectLst/>
                        </a:rPr>
                        <a:t>rt</a:t>
                      </a:r>
                      <a:endParaRPr lang="en-US" sz="14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400" b="0" u="none" strike="noStrike" dirty="0">
                          <a:solidFill>
                            <a:srgbClr val="FFFFFF"/>
                          </a:solidFill>
                          <a:effectLst/>
                        </a:rPr>
                        <a:t>Avg. SN</a:t>
                      </a:r>
                      <a:endParaRPr lang="en-US" sz="14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400" b="0" u="none" strike="noStrike" dirty="0">
                          <a:solidFill>
                            <a:srgbClr val="FFFFFF"/>
                          </a:solidFill>
                          <a:effectLst/>
                        </a:rPr>
                        <a:t>Avg. Score</a:t>
                      </a:r>
                      <a:endParaRPr lang="en-US" sz="14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400" b="0" u="none" strike="noStrike" dirty="0">
                          <a:solidFill>
                            <a:srgbClr val="FFFFFF"/>
                          </a:solidFill>
                          <a:effectLst/>
                        </a:rPr>
                        <a:t>Sample 1</a:t>
                      </a:r>
                    </a:p>
                    <a:p>
                      <a:pPr algn="ctr" fontAlgn="ctr"/>
                      <a:r>
                        <a:rPr lang="en-US" sz="1400" b="0" u="none" strike="noStrike" dirty="0">
                          <a:solidFill>
                            <a:srgbClr val="FFFFFF"/>
                          </a:solidFill>
                          <a:effectLst/>
                        </a:rPr>
                        <a:t>peak area </a:t>
                      </a:r>
                      <a:endParaRPr lang="en-US" sz="14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R="0" algn="ctr" rtl="0" eaLnBrk="1" fontAlgn="ctr" hangingPunct="1">
                        <a:lnSpc>
                          <a:spcPct val="100000"/>
                        </a:lnSpc>
                        <a:spcBef>
                          <a:spcPts val="0"/>
                        </a:spcBef>
                        <a:spcAft>
                          <a:spcPts val="0"/>
                        </a:spcAft>
                        <a:buClr>
                          <a:srgbClr val="000000"/>
                        </a:buClr>
                        <a:buFont typeface="Arial"/>
                      </a:pPr>
                      <a:r>
                        <a:rPr lang="en-US" sz="1400" b="0" i="0" u="none" strike="noStrike" cap="none" dirty="0">
                          <a:solidFill>
                            <a:srgbClr val="FFFFFF"/>
                          </a:solidFill>
                          <a:effectLst/>
                          <a:latin typeface="+mn-lt"/>
                          <a:ea typeface="+mn-ea"/>
                          <a:cs typeface="+mn-cs"/>
                          <a:sym typeface="Arial"/>
                        </a:rPr>
                        <a:t>Sample 2 peak area</a:t>
                      </a:r>
                    </a:p>
                  </a:txBody>
                  <a:tcPr marL="9525" marR="9525" marT="9525" marB="0" anchor="ctr"/>
                </a:tc>
                <a:tc>
                  <a:txBody>
                    <a:bodyPr/>
                    <a:lstStyle/>
                    <a:p>
                      <a:pPr algn="ctr" fontAlgn="ctr"/>
                      <a:r>
                        <a:rPr lang="en-US" sz="1400" b="0" i="0" u="none" strike="noStrike" dirty="0">
                          <a:solidFill>
                            <a:srgbClr val="FFFFFF"/>
                          </a:solidFill>
                          <a:effectLst/>
                          <a:latin typeface="等线" panose="02010600030101010101" pitchFamily="2" charset="-122"/>
                          <a:ea typeface="等线" panose="02010600030101010101" pitchFamily="2" charset="-122"/>
                        </a:rPr>
                        <a:t>…</a:t>
                      </a:r>
                    </a:p>
                  </a:txBody>
                  <a:tcPr marL="9525" marR="9525" marT="9525" marB="0" anchor="ctr"/>
                </a:tc>
                <a:extLst>
                  <a:ext uri="{0D108BD9-81ED-4DB2-BD59-A6C34878D82A}">
                    <a16:rowId xmlns:a16="http://schemas.microsoft.com/office/drawing/2014/main" val="1318845874"/>
                  </a:ext>
                </a:extLst>
              </a:tr>
              <a:tr h="180975">
                <a:tc>
                  <a:txBody>
                    <a:bodyPr/>
                    <a:lstStyle/>
                    <a:p>
                      <a:pPr algn="ctr" fontAlgn="ctr"/>
                      <a:r>
                        <a:rPr lang="en-US" altLang="zh-CN" sz="1400" b="0" u="none" strike="noStrike" dirty="0">
                          <a:solidFill>
                            <a:srgbClr val="000000"/>
                          </a:solidFill>
                          <a:effectLst/>
                        </a:rPr>
                        <a:t>300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u="none" strike="noStrike" dirty="0">
                          <a:solidFill>
                            <a:srgbClr val="000000"/>
                          </a:solidFill>
                          <a:effectLst/>
                        </a:rPr>
                        <a:t>10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u="none" strike="noStrike" dirty="0">
                          <a:solidFill>
                            <a:srgbClr val="000000"/>
                          </a:solidFill>
                          <a:effectLst/>
                        </a:rPr>
                        <a:t>100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u="none" strike="noStrike" dirty="0">
                          <a:solidFill>
                            <a:srgbClr val="000000"/>
                          </a:solidFill>
                          <a:effectLst/>
                        </a:rPr>
                        <a:t>1</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400" b="0" u="none" strike="noStrike" dirty="0">
                          <a:solidFill>
                            <a:srgbClr val="000000"/>
                          </a:solidFill>
                          <a:effectLst/>
                        </a:rPr>
                        <a:t>1e7</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400" b="0" i="0" u="none" strike="noStrike" dirty="0">
                          <a:solidFill>
                            <a:srgbClr val="000000"/>
                          </a:solidFill>
                          <a:effectLst/>
                          <a:latin typeface="等线" panose="02010600030101010101" pitchFamily="2" charset="-122"/>
                          <a:ea typeface="等线" panose="02010600030101010101" pitchFamily="2" charset="-122"/>
                        </a:rPr>
                        <a:t>1e8</a:t>
                      </a:r>
                    </a:p>
                  </a:txBody>
                  <a:tcPr marL="9525" marR="9525" marT="9525" marB="0" anchor="ctr"/>
                </a:tc>
                <a:tc>
                  <a:txBody>
                    <a:bodyPr/>
                    <a:lstStyle/>
                    <a:p>
                      <a:pPr algn="ctr" fontAlgn="ctr"/>
                      <a:r>
                        <a:rPr lang="en-US" sz="1400" b="0" i="0" u="none" strike="noStrike" dirty="0">
                          <a:solidFill>
                            <a:srgbClr val="000000"/>
                          </a:solidFill>
                          <a:effectLst/>
                          <a:latin typeface="等线" panose="02010600030101010101" pitchFamily="2" charset="-122"/>
                          <a:ea typeface="等线" panose="02010600030101010101" pitchFamily="2" charset="-122"/>
                        </a:rPr>
                        <a:t>…</a:t>
                      </a:r>
                    </a:p>
                  </a:txBody>
                  <a:tcPr marL="9525" marR="9525" marT="9525" marB="0" anchor="ctr"/>
                </a:tc>
                <a:extLst>
                  <a:ext uri="{0D108BD9-81ED-4DB2-BD59-A6C34878D82A}">
                    <a16:rowId xmlns:a16="http://schemas.microsoft.com/office/drawing/2014/main" val="2831867680"/>
                  </a:ext>
                </a:extLst>
              </a:tr>
              <a:tr h="180975">
                <a:tc>
                  <a:txBody>
                    <a:bodyPr/>
                    <a:lstStyle/>
                    <a:p>
                      <a:pPr algn="ct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08415261"/>
                  </a:ext>
                </a:extLst>
              </a:tr>
            </a:tbl>
          </a:graphicData>
        </a:graphic>
      </p:graphicFrame>
      <p:sp>
        <p:nvSpPr>
          <p:cNvPr id="103" name="Arrow: Down 102">
            <a:extLst>
              <a:ext uri="{FF2B5EF4-FFF2-40B4-BE49-F238E27FC236}">
                <a16:creationId xmlns:a16="http://schemas.microsoft.com/office/drawing/2014/main" id="{352A4DAB-92BD-4F44-9F26-E175FC275C16}"/>
              </a:ext>
            </a:extLst>
          </p:cNvPr>
          <p:cNvSpPr/>
          <p:nvPr/>
        </p:nvSpPr>
        <p:spPr>
          <a:xfrm>
            <a:off x="9659386" y="5596185"/>
            <a:ext cx="529643" cy="3048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467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fade">
                                      <p:cBhvr>
                                        <p:cTn id="17" dur="500"/>
                                        <p:tgtEl>
                                          <p:spTgt spid="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97"/>
                                        </p:tgtEl>
                                      </p:cBhvr>
                                    </p:animEffect>
                                    <p:set>
                                      <p:cBhvr>
                                        <p:cTn id="22" dur="1" fill="hold">
                                          <p:stCondLst>
                                            <p:cond delay="499"/>
                                          </p:stCondLst>
                                        </p:cTn>
                                        <p:tgtEl>
                                          <p:spTgt spid="97"/>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98"/>
                                        </p:tgtEl>
                                      </p:cBhvr>
                                    </p:animEffect>
                                    <p:set>
                                      <p:cBhvr>
                                        <p:cTn id="25" dur="1" fill="hold">
                                          <p:stCondLst>
                                            <p:cond delay="499"/>
                                          </p:stCondLst>
                                        </p:cTn>
                                        <p:tgtEl>
                                          <p:spTgt spid="9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99"/>
                                        </p:tgtEl>
                                      </p:cBhvr>
                                    </p:animEffect>
                                    <p:set>
                                      <p:cBhvr>
                                        <p:cTn id="28" dur="1" fill="hold">
                                          <p:stCondLst>
                                            <p:cond delay="499"/>
                                          </p:stCondLst>
                                        </p:cTn>
                                        <p:tgtEl>
                                          <p:spTgt spid="9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074"/>
                                        </p:tgtEl>
                                        <p:attrNameLst>
                                          <p:attrName>style.visibility</p:attrName>
                                        </p:attrNameLst>
                                      </p:cBhvr>
                                      <p:to>
                                        <p:strVal val="visible"/>
                                      </p:to>
                                    </p:set>
                                    <p:animEffect transition="in" filter="wipe(down)">
                                      <p:cBhvr>
                                        <p:cTn id="33" dur="500"/>
                                        <p:tgtEl>
                                          <p:spTgt spid="307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4"/>
                                        </p:tgtEl>
                                        <p:attrNameLst>
                                          <p:attrName>style.visibility</p:attrName>
                                        </p:attrNameLst>
                                      </p:cBhvr>
                                      <p:to>
                                        <p:strVal val="visible"/>
                                      </p:to>
                                    </p:set>
                                    <p:animEffect transition="in" filter="wipe(down)">
                                      <p:cBhvr>
                                        <p:cTn id="38" dur="500"/>
                                        <p:tgtEl>
                                          <p:spTgt spid="10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076"/>
                                        </p:tgtEl>
                                        <p:attrNameLst>
                                          <p:attrName>style.visibility</p:attrName>
                                        </p:attrNameLst>
                                      </p:cBhvr>
                                      <p:to>
                                        <p:strVal val="visible"/>
                                      </p:to>
                                    </p:set>
                                    <p:animEffect transition="in" filter="wipe(down)">
                                      <p:cBhvr>
                                        <p:cTn id="43" dur="500"/>
                                        <p:tgtEl>
                                          <p:spTgt spid="307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3074"/>
                                        </p:tgtEl>
                                      </p:cBhvr>
                                    </p:animEffect>
                                    <p:set>
                                      <p:cBhvr>
                                        <p:cTn id="48" dur="1" fill="hold">
                                          <p:stCondLst>
                                            <p:cond delay="499"/>
                                          </p:stCondLst>
                                        </p:cTn>
                                        <p:tgtEl>
                                          <p:spTgt spid="307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04"/>
                                        </p:tgtEl>
                                      </p:cBhvr>
                                    </p:animEffect>
                                    <p:set>
                                      <p:cBhvr>
                                        <p:cTn id="51" dur="1" fill="hold">
                                          <p:stCondLst>
                                            <p:cond delay="499"/>
                                          </p:stCondLst>
                                        </p:cTn>
                                        <p:tgtEl>
                                          <p:spTgt spid="104"/>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3076"/>
                                        </p:tgtEl>
                                      </p:cBhvr>
                                    </p:animEffect>
                                    <p:set>
                                      <p:cBhvr>
                                        <p:cTn id="54" dur="1" fill="hold">
                                          <p:stCondLst>
                                            <p:cond delay="499"/>
                                          </p:stCondLst>
                                        </p:cTn>
                                        <p:tgtEl>
                                          <p:spTgt spid="307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078"/>
                                        </p:tgtEl>
                                        <p:attrNameLst>
                                          <p:attrName>style.visibility</p:attrName>
                                        </p:attrNameLst>
                                      </p:cBhvr>
                                      <p:to>
                                        <p:strVal val="visible"/>
                                      </p:to>
                                    </p:set>
                                    <p:animEffect transition="in" filter="fade">
                                      <p:cBhvr>
                                        <p:cTn id="59" dur="500"/>
                                        <p:tgtEl>
                                          <p:spTgt spid="307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07"/>
                                        </p:tgtEl>
                                        <p:attrNameLst>
                                          <p:attrName>style.visibility</p:attrName>
                                        </p:attrNameLst>
                                      </p:cBhvr>
                                      <p:to>
                                        <p:strVal val="visible"/>
                                      </p:to>
                                    </p:set>
                                    <p:animEffect transition="in" filter="fade">
                                      <p:cBhvr>
                                        <p:cTn id="64" dur="500"/>
                                        <p:tgtEl>
                                          <p:spTgt spid="10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02"/>
                                        </p:tgtEl>
                                        <p:attrNameLst>
                                          <p:attrName>style.visibility</p:attrName>
                                        </p:attrNameLst>
                                      </p:cBhvr>
                                      <p:to>
                                        <p:strVal val="visible"/>
                                      </p:to>
                                    </p:set>
                                    <p:animEffect transition="in" filter="fade">
                                      <p:cBhvr>
                                        <p:cTn id="69" dur="500"/>
                                        <p:tgtEl>
                                          <p:spTgt spid="10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3078"/>
                                        </p:tgtEl>
                                      </p:cBhvr>
                                    </p:animEffect>
                                    <p:set>
                                      <p:cBhvr>
                                        <p:cTn id="74" dur="1" fill="hold">
                                          <p:stCondLst>
                                            <p:cond delay="499"/>
                                          </p:stCondLst>
                                        </p:cTn>
                                        <p:tgtEl>
                                          <p:spTgt spid="3078"/>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07"/>
                                        </p:tgtEl>
                                      </p:cBhvr>
                                    </p:animEffect>
                                    <p:set>
                                      <p:cBhvr>
                                        <p:cTn id="77" dur="1" fill="hold">
                                          <p:stCondLst>
                                            <p:cond delay="499"/>
                                          </p:stCondLst>
                                        </p:cTn>
                                        <p:tgtEl>
                                          <p:spTgt spid="107"/>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02"/>
                                        </p:tgtEl>
                                      </p:cBhvr>
                                    </p:animEffect>
                                    <p:set>
                                      <p:cBhvr>
                                        <p:cTn id="80" dur="1" fill="hold">
                                          <p:stCondLst>
                                            <p:cond delay="499"/>
                                          </p:stCondLst>
                                        </p:cTn>
                                        <p:tgtEl>
                                          <p:spTgt spid="10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114"/>
                                        </p:tgtEl>
                                        <p:attrNameLst>
                                          <p:attrName>style.visibility</p:attrName>
                                        </p:attrNameLst>
                                      </p:cBhvr>
                                      <p:to>
                                        <p:strVal val="visible"/>
                                      </p:to>
                                    </p:set>
                                    <p:animEffect transition="in" filter="wipe(down)">
                                      <p:cBhvr>
                                        <p:cTn id="85" dur="500"/>
                                        <p:tgtEl>
                                          <p:spTgt spid="114"/>
                                        </p:tgtEl>
                                      </p:cBhvr>
                                    </p:animEffect>
                                  </p:childTnLst>
                                </p:cTn>
                              </p:par>
                              <p:par>
                                <p:cTn id="86" presetID="22" presetClass="entr" presetSubtype="4" fill="hold" nodeType="withEffect">
                                  <p:stCondLst>
                                    <p:cond delay="0"/>
                                  </p:stCondLst>
                                  <p:childTnLst>
                                    <p:set>
                                      <p:cBhvr>
                                        <p:cTn id="87" dur="1" fill="hold">
                                          <p:stCondLst>
                                            <p:cond delay="0"/>
                                          </p:stCondLst>
                                        </p:cTn>
                                        <p:tgtEl>
                                          <p:spTgt spid="113"/>
                                        </p:tgtEl>
                                        <p:attrNameLst>
                                          <p:attrName>style.visibility</p:attrName>
                                        </p:attrNameLst>
                                      </p:cBhvr>
                                      <p:to>
                                        <p:strVal val="visible"/>
                                      </p:to>
                                    </p:set>
                                    <p:animEffect transition="in" filter="wipe(down)">
                                      <p:cBhvr>
                                        <p:cTn id="88" dur="500"/>
                                        <p:tgtEl>
                                          <p:spTgt spid="113"/>
                                        </p:tgtEl>
                                      </p:cBhvr>
                                    </p:animEffect>
                                  </p:childTnLst>
                                </p:cTn>
                              </p:par>
                              <p:par>
                                <p:cTn id="89" presetID="22" presetClass="entr" presetSubtype="4"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wipe(down)">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103"/>
                                        </p:tgtEl>
                                        <p:attrNameLst>
                                          <p:attrName>style.visibility</p:attrName>
                                        </p:attrNameLst>
                                      </p:cBhvr>
                                      <p:to>
                                        <p:strVal val="visible"/>
                                      </p:to>
                                    </p:set>
                                    <p:animEffect transition="in" filter="wipe(down)">
                                      <p:cBhvr>
                                        <p:cTn id="96" dur="500"/>
                                        <p:tgtEl>
                                          <p:spTgt spid="10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115"/>
                                        </p:tgtEl>
                                        <p:attrNameLst>
                                          <p:attrName>style.visibility</p:attrName>
                                        </p:attrNameLst>
                                      </p:cBhvr>
                                      <p:to>
                                        <p:strVal val="visible"/>
                                      </p:to>
                                    </p:set>
                                    <p:animEffect transition="in" filter="wipe(down)">
                                      <p:cBhvr>
                                        <p:cTn id="101" dur="500"/>
                                        <p:tgtEl>
                                          <p:spTgt spid="115"/>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nodeType="clickEffect">
                                  <p:stCondLst>
                                    <p:cond delay="0"/>
                                  </p:stCondLst>
                                  <p:childTnLst>
                                    <p:animEffect transition="out" filter="fade">
                                      <p:cBhvr>
                                        <p:cTn id="105" dur="500"/>
                                        <p:tgtEl>
                                          <p:spTgt spid="114"/>
                                        </p:tgtEl>
                                      </p:cBhvr>
                                    </p:animEffect>
                                    <p:set>
                                      <p:cBhvr>
                                        <p:cTn id="106" dur="1" fill="hold">
                                          <p:stCondLst>
                                            <p:cond delay="499"/>
                                          </p:stCondLst>
                                        </p:cTn>
                                        <p:tgtEl>
                                          <p:spTgt spid="114"/>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113"/>
                                        </p:tgtEl>
                                      </p:cBhvr>
                                    </p:animEffect>
                                    <p:set>
                                      <p:cBhvr>
                                        <p:cTn id="109" dur="1" fill="hold">
                                          <p:stCondLst>
                                            <p:cond delay="499"/>
                                          </p:stCondLst>
                                        </p:cTn>
                                        <p:tgtEl>
                                          <p:spTgt spid="113"/>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108"/>
                                        </p:tgtEl>
                                      </p:cBhvr>
                                    </p:animEffect>
                                    <p:set>
                                      <p:cBhvr>
                                        <p:cTn id="112" dur="1" fill="hold">
                                          <p:stCondLst>
                                            <p:cond delay="499"/>
                                          </p:stCondLst>
                                        </p:cTn>
                                        <p:tgtEl>
                                          <p:spTgt spid="108"/>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103"/>
                                        </p:tgtEl>
                                      </p:cBhvr>
                                    </p:animEffect>
                                    <p:set>
                                      <p:cBhvr>
                                        <p:cTn id="115" dur="1" fill="hold">
                                          <p:stCondLst>
                                            <p:cond delay="499"/>
                                          </p:stCondLst>
                                        </p:cTn>
                                        <p:tgtEl>
                                          <p:spTgt spid="103"/>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115"/>
                                        </p:tgtEl>
                                      </p:cBhvr>
                                    </p:animEffect>
                                    <p:set>
                                      <p:cBhvr>
                                        <p:cTn id="118" dur="1" fill="hold">
                                          <p:stCondLst>
                                            <p:cond delay="499"/>
                                          </p:stCondLst>
                                        </p:cTn>
                                        <p:tgtEl>
                                          <p:spTgt spid="1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8" grpId="1" animBg="1"/>
      <p:bldP spid="99" grpId="0" animBg="1"/>
      <p:bldP spid="99" grpId="1" animBg="1"/>
      <p:bldP spid="104" grpId="0" animBg="1"/>
      <p:bldP spid="104" grpId="1" animBg="1"/>
      <p:bldP spid="107" grpId="0" animBg="1"/>
      <p:bldP spid="107" grpId="1" animBg="1"/>
      <p:bldP spid="103" grpId="0" animBg="1"/>
      <p:bldP spid="10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108B39-702B-4D3E-B110-18DA96A5E2F6}"/>
              </a:ext>
            </a:extLst>
          </p:cNvPr>
          <p:cNvSpPr>
            <a:spLocks noGrp="1"/>
          </p:cNvSpPr>
          <p:nvPr>
            <p:ph type="sldNum" sz="quarter" idx="12"/>
          </p:nvPr>
        </p:nvSpPr>
        <p:spPr/>
        <p:txBody>
          <a:bodyPr/>
          <a:lstStyle/>
          <a:p>
            <a:fld id="{E126DD6A-2234-4F2C-9973-1EB23FFF7494}" type="slidenum">
              <a:rPr lang="zh-CN" altLang="en-US" smtClean="0"/>
              <a:t>5</a:t>
            </a:fld>
            <a:endParaRPr lang="zh-CN" altLang="en-US"/>
          </a:p>
        </p:txBody>
      </p:sp>
      <p:sp>
        <p:nvSpPr>
          <p:cNvPr id="5" name="TextBox 4">
            <a:extLst>
              <a:ext uri="{FF2B5EF4-FFF2-40B4-BE49-F238E27FC236}">
                <a16:creationId xmlns:a16="http://schemas.microsoft.com/office/drawing/2014/main" id="{068FD9FF-878D-4940-B3CE-2F8540808065}"/>
              </a:ext>
            </a:extLst>
          </p:cNvPr>
          <p:cNvSpPr txBox="1"/>
          <p:nvPr/>
        </p:nvSpPr>
        <p:spPr>
          <a:xfrm>
            <a:off x="12946" y="234105"/>
            <a:ext cx="5433697" cy="523220"/>
          </a:xfrm>
          <a:prstGeom prst="rect">
            <a:avLst/>
          </a:prstGeom>
          <a:noFill/>
        </p:spPr>
        <p:txBody>
          <a:bodyPr wrap="square" rtlCol="0">
            <a:spAutoFit/>
          </a:bodyPr>
          <a:lstStyle/>
          <a:p>
            <a:r>
              <a:rPr lang="en-US" altLang="zh-CN" sz="2800" b="1" dirty="0">
                <a:solidFill>
                  <a:schemeClr val="accent1"/>
                </a:solidFill>
              </a:rPr>
              <a:t>Feature extraction &amp; alignment</a:t>
            </a:r>
            <a:endParaRPr lang="zh-CN" altLang="en-US" sz="2800" b="1" dirty="0">
              <a:solidFill>
                <a:schemeClr val="accent1"/>
              </a:solidFill>
            </a:endParaRPr>
          </a:p>
        </p:txBody>
      </p:sp>
      <p:sp>
        <p:nvSpPr>
          <p:cNvPr id="6" name="Rectangle 5">
            <a:extLst>
              <a:ext uri="{FF2B5EF4-FFF2-40B4-BE49-F238E27FC236}">
                <a16:creationId xmlns:a16="http://schemas.microsoft.com/office/drawing/2014/main" id="{83CA8EB4-C969-4101-9AEB-BBDBA1209935}"/>
              </a:ext>
            </a:extLst>
          </p:cNvPr>
          <p:cNvSpPr/>
          <p:nvPr/>
        </p:nvSpPr>
        <p:spPr>
          <a:xfrm>
            <a:off x="12946" y="86666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Group 6">
            <a:extLst>
              <a:ext uri="{FF2B5EF4-FFF2-40B4-BE49-F238E27FC236}">
                <a16:creationId xmlns:a16="http://schemas.microsoft.com/office/drawing/2014/main" id="{A3D299AB-DBE6-4F66-9CF7-567BAE3EC2ED}"/>
              </a:ext>
            </a:extLst>
          </p:cNvPr>
          <p:cNvGrpSpPr/>
          <p:nvPr/>
        </p:nvGrpSpPr>
        <p:grpSpPr>
          <a:xfrm>
            <a:off x="924142" y="2000305"/>
            <a:ext cx="10281703" cy="3171119"/>
            <a:chOff x="1206060" y="1996499"/>
            <a:chExt cx="10281703" cy="3171119"/>
          </a:xfrm>
        </p:grpSpPr>
        <p:grpSp>
          <p:nvGrpSpPr>
            <p:cNvPr id="8" name="Group 7">
              <a:extLst>
                <a:ext uri="{FF2B5EF4-FFF2-40B4-BE49-F238E27FC236}">
                  <a16:creationId xmlns:a16="http://schemas.microsoft.com/office/drawing/2014/main" id="{76C0DA90-7E15-4A86-8D90-A423FCB1C5E1}"/>
                </a:ext>
              </a:extLst>
            </p:cNvPr>
            <p:cNvGrpSpPr/>
            <p:nvPr/>
          </p:nvGrpSpPr>
          <p:grpSpPr>
            <a:xfrm>
              <a:off x="1206060" y="2872077"/>
              <a:ext cx="9779879" cy="1461726"/>
              <a:chOff x="1206060" y="2872077"/>
              <a:chExt cx="9779879" cy="1461726"/>
            </a:xfrm>
          </p:grpSpPr>
          <p:sp>
            <p:nvSpPr>
              <p:cNvPr id="36" name="Shape">
                <a:extLst>
                  <a:ext uri="{FF2B5EF4-FFF2-40B4-BE49-F238E27FC236}">
                    <a16:creationId xmlns:a16="http://schemas.microsoft.com/office/drawing/2014/main" id="{399E48EE-56C0-46FC-B71F-66E7F83FDC88}"/>
                  </a:ext>
                </a:extLst>
              </p:cNvPr>
              <p:cNvSpPr/>
              <p:nvPr/>
            </p:nvSpPr>
            <p:spPr>
              <a:xfrm>
                <a:off x="3692271" y="2872077"/>
                <a:ext cx="2492705" cy="733008"/>
              </a:xfrm>
              <a:custGeom>
                <a:avLst/>
                <a:gdLst/>
                <a:ahLst/>
                <a:cxnLst>
                  <a:cxn ang="0">
                    <a:pos x="wd2" y="hd2"/>
                  </a:cxn>
                  <a:cxn ang="5400000">
                    <a:pos x="wd2" y="hd2"/>
                  </a:cxn>
                  <a:cxn ang="10800000">
                    <a:pos x="wd2" y="hd2"/>
                  </a:cxn>
                  <a:cxn ang="16200000">
                    <a:pos x="wd2" y="hd2"/>
                  </a:cxn>
                </a:cxnLst>
                <a:rect l="0" t="0" r="r" b="b"/>
                <a:pathLst>
                  <a:path w="21398" h="21600" extrusionOk="0">
                    <a:moveTo>
                      <a:pt x="20717" y="5937"/>
                    </a:moveTo>
                    <a:cubicBezTo>
                      <a:pt x="19981" y="2274"/>
                      <a:pt x="18767" y="0"/>
                      <a:pt x="17442" y="0"/>
                    </a:cubicBezTo>
                    <a:lnTo>
                      <a:pt x="5152" y="0"/>
                    </a:lnTo>
                    <a:cubicBezTo>
                      <a:pt x="3533" y="0"/>
                      <a:pt x="2024" y="3537"/>
                      <a:pt x="1435" y="8716"/>
                    </a:cubicBezTo>
                    <a:lnTo>
                      <a:pt x="0" y="21600"/>
                    </a:lnTo>
                    <a:lnTo>
                      <a:pt x="20754" y="21600"/>
                    </a:lnTo>
                    <a:lnTo>
                      <a:pt x="21122" y="18442"/>
                    </a:lnTo>
                    <a:cubicBezTo>
                      <a:pt x="21600" y="14274"/>
                      <a:pt x="21453" y="9600"/>
                      <a:pt x="20717" y="5937"/>
                    </a:cubicBezTo>
                    <a:close/>
                  </a:path>
                </a:pathLst>
              </a:custGeom>
              <a:solidFill>
                <a:srgbClr val="FFCC4C">
                  <a:lumMod val="7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Shape">
                <a:extLst>
                  <a:ext uri="{FF2B5EF4-FFF2-40B4-BE49-F238E27FC236}">
                    <a16:creationId xmlns:a16="http://schemas.microsoft.com/office/drawing/2014/main" id="{25797A6D-ADF3-4F1D-8693-078004597BE5}"/>
                  </a:ext>
                </a:extLst>
              </p:cNvPr>
              <p:cNvSpPr/>
              <p:nvPr/>
            </p:nvSpPr>
            <p:spPr>
              <a:xfrm>
                <a:off x="8493237" y="2872077"/>
                <a:ext cx="2492702" cy="733008"/>
              </a:xfrm>
              <a:custGeom>
                <a:avLst/>
                <a:gdLst/>
                <a:ahLst/>
                <a:cxnLst>
                  <a:cxn ang="0">
                    <a:pos x="wd2" y="hd2"/>
                  </a:cxn>
                  <a:cxn ang="5400000">
                    <a:pos x="wd2" y="hd2"/>
                  </a:cxn>
                  <a:cxn ang="10800000">
                    <a:pos x="wd2" y="hd2"/>
                  </a:cxn>
                  <a:cxn ang="16200000">
                    <a:pos x="wd2" y="hd2"/>
                  </a:cxn>
                </a:cxnLst>
                <a:rect l="0" t="0" r="r" b="b"/>
                <a:pathLst>
                  <a:path w="21398" h="21600" extrusionOk="0">
                    <a:moveTo>
                      <a:pt x="20717" y="5937"/>
                    </a:moveTo>
                    <a:cubicBezTo>
                      <a:pt x="19981" y="2274"/>
                      <a:pt x="18767" y="0"/>
                      <a:pt x="17442" y="0"/>
                    </a:cubicBezTo>
                    <a:lnTo>
                      <a:pt x="5152" y="0"/>
                    </a:lnTo>
                    <a:cubicBezTo>
                      <a:pt x="3533" y="0"/>
                      <a:pt x="2024" y="3537"/>
                      <a:pt x="1435" y="8716"/>
                    </a:cubicBezTo>
                    <a:lnTo>
                      <a:pt x="0" y="21600"/>
                    </a:lnTo>
                    <a:lnTo>
                      <a:pt x="20754" y="21600"/>
                    </a:lnTo>
                    <a:lnTo>
                      <a:pt x="21122" y="18442"/>
                    </a:lnTo>
                    <a:cubicBezTo>
                      <a:pt x="21600" y="14274"/>
                      <a:pt x="21453" y="9600"/>
                      <a:pt x="20717" y="5937"/>
                    </a:cubicBezTo>
                    <a:close/>
                  </a:path>
                </a:pathLst>
              </a:custGeom>
              <a:solidFill>
                <a:srgbClr val="C13018">
                  <a:lumMod val="7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A415BFA5-C11C-4E71-962E-C904743DCFBA}"/>
                  </a:ext>
                </a:extLst>
              </p:cNvPr>
              <p:cNvSpPr/>
              <p:nvPr/>
            </p:nvSpPr>
            <p:spPr>
              <a:xfrm>
                <a:off x="4008738" y="3136092"/>
                <a:ext cx="1973790" cy="468993"/>
              </a:xfrm>
              <a:custGeom>
                <a:avLst/>
                <a:gdLst>
                  <a:gd name="connsiteX0" fmla="*/ 325265 w 1973790"/>
                  <a:gd name="connsiteY0" fmla="*/ 0 h 468993"/>
                  <a:gd name="connsiteX1" fmla="*/ 1756949 w 1973790"/>
                  <a:gd name="connsiteY1" fmla="*/ 0 h 468993"/>
                  <a:gd name="connsiteX2" fmla="*/ 1958486 w 1973790"/>
                  <a:gd name="connsiteY2" fmla="*/ 295761 h 468993"/>
                  <a:gd name="connsiteX3" fmla="*/ 1892992 w 1973790"/>
                  <a:gd name="connsiteY3" fmla="*/ 468993 h 468993"/>
                  <a:gd name="connsiteX4" fmla="*/ 0 w 1973790"/>
                  <a:gd name="connsiteY4" fmla="*/ 468993 h 468993"/>
                  <a:gd name="connsiteX5" fmla="*/ 123827 w 1973790"/>
                  <a:gd name="connsiteY5" fmla="*/ 141473 h 468993"/>
                  <a:gd name="connsiteX6" fmla="*/ 325265 w 1973790"/>
                  <a:gd name="connsiteY6" fmla="*/ 0 h 468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3790" h="468993">
                    <a:moveTo>
                      <a:pt x="325265" y="0"/>
                    </a:moveTo>
                    <a:lnTo>
                      <a:pt x="1756949" y="0"/>
                    </a:lnTo>
                    <a:cubicBezTo>
                      <a:pt x="1911265" y="0"/>
                      <a:pt x="2014175" y="154334"/>
                      <a:pt x="1958486" y="295761"/>
                    </a:cubicBezTo>
                    <a:lnTo>
                      <a:pt x="1892992" y="468993"/>
                    </a:lnTo>
                    <a:lnTo>
                      <a:pt x="0" y="468993"/>
                    </a:lnTo>
                    <a:lnTo>
                      <a:pt x="123827" y="141473"/>
                    </a:lnTo>
                    <a:cubicBezTo>
                      <a:pt x="153813" y="55717"/>
                      <a:pt x="235206" y="0"/>
                      <a:pt x="325265" y="0"/>
                    </a:cubicBezTo>
                    <a:close/>
                  </a:path>
                </a:pathLst>
              </a:custGeom>
              <a:solidFill>
                <a:sysClr val="windowText" lastClr="000000">
                  <a:alpha val="40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B962D0F2-3C38-4CF0-A79F-66F1BB79FB27}"/>
                  </a:ext>
                </a:extLst>
              </p:cNvPr>
              <p:cNvSpPr/>
              <p:nvPr/>
            </p:nvSpPr>
            <p:spPr>
              <a:xfrm>
                <a:off x="8852571" y="3136091"/>
                <a:ext cx="1973790" cy="468994"/>
              </a:xfrm>
              <a:custGeom>
                <a:avLst/>
                <a:gdLst>
                  <a:gd name="connsiteX0" fmla="*/ 325265 w 1973790"/>
                  <a:gd name="connsiteY0" fmla="*/ 0 h 468994"/>
                  <a:gd name="connsiteX1" fmla="*/ 1756949 w 1973790"/>
                  <a:gd name="connsiteY1" fmla="*/ 0 h 468994"/>
                  <a:gd name="connsiteX2" fmla="*/ 1958486 w 1973790"/>
                  <a:gd name="connsiteY2" fmla="*/ 295761 h 468994"/>
                  <a:gd name="connsiteX3" fmla="*/ 1892991 w 1973790"/>
                  <a:gd name="connsiteY3" fmla="*/ 468994 h 468994"/>
                  <a:gd name="connsiteX4" fmla="*/ 0 w 1973790"/>
                  <a:gd name="connsiteY4" fmla="*/ 468994 h 468994"/>
                  <a:gd name="connsiteX5" fmla="*/ 123827 w 1973790"/>
                  <a:gd name="connsiteY5" fmla="*/ 141473 h 468994"/>
                  <a:gd name="connsiteX6" fmla="*/ 325265 w 1973790"/>
                  <a:gd name="connsiteY6" fmla="*/ 0 h 46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3790" h="468994">
                    <a:moveTo>
                      <a:pt x="325265" y="0"/>
                    </a:moveTo>
                    <a:lnTo>
                      <a:pt x="1756949" y="0"/>
                    </a:lnTo>
                    <a:cubicBezTo>
                      <a:pt x="1911265" y="0"/>
                      <a:pt x="2014175" y="154334"/>
                      <a:pt x="1958486" y="295761"/>
                    </a:cubicBezTo>
                    <a:lnTo>
                      <a:pt x="1892991" y="468994"/>
                    </a:lnTo>
                    <a:lnTo>
                      <a:pt x="0" y="468994"/>
                    </a:lnTo>
                    <a:lnTo>
                      <a:pt x="123827" y="141473"/>
                    </a:lnTo>
                    <a:cubicBezTo>
                      <a:pt x="153813" y="55717"/>
                      <a:pt x="235205" y="0"/>
                      <a:pt x="325265" y="0"/>
                    </a:cubicBezTo>
                    <a:close/>
                  </a:path>
                </a:pathLst>
              </a:custGeom>
              <a:solidFill>
                <a:sysClr val="windowText" lastClr="000000">
                  <a:alpha val="40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Shape">
                <a:extLst>
                  <a:ext uri="{FF2B5EF4-FFF2-40B4-BE49-F238E27FC236}">
                    <a16:creationId xmlns:a16="http://schemas.microsoft.com/office/drawing/2014/main" id="{99D29251-E86E-4208-8881-F78009C25D33}"/>
                  </a:ext>
                </a:extLst>
              </p:cNvPr>
              <p:cNvSpPr/>
              <p:nvPr/>
            </p:nvSpPr>
            <p:spPr>
              <a:xfrm>
                <a:off x="1206060" y="3600795"/>
                <a:ext cx="2495605" cy="733008"/>
              </a:xfrm>
              <a:custGeom>
                <a:avLst/>
                <a:gdLst/>
                <a:ahLst/>
                <a:cxnLst>
                  <a:cxn ang="0">
                    <a:pos x="wd2" y="hd2"/>
                  </a:cxn>
                  <a:cxn ang="5400000">
                    <a:pos x="wd2" y="hd2"/>
                  </a:cxn>
                  <a:cxn ang="10800000">
                    <a:pos x="wd2" y="hd2"/>
                  </a:cxn>
                  <a:cxn ang="16200000">
                    <a:pos x="wd2" y="hd2"/>
                  </a:cxn>
                </a:cxnLst>
                <a:rect l="0" t="0" r="r" b="b"/>
                <a:pathLst>
                  <a:path w="21387" h="21600" extrusionOk="0">
                    <a:moveTo>
                      <a:pt x="632" y="0"/>
                    </a:moveTo>
                    <a:lnTo>
                      <a:pt x="265" y="3158"/>
                    </a:lnTo>
                    <a:cubicBezTo>
                      <a:pt x="-213" y="7326"/>
                      <a:pt x="-29" y="12000"/>
                      <a:pt x="705" y="15663"/>
                    </a:cubicBezTo>
                    <a:cubicBezTo>
                      <a:pt x="1440" y="19326"/>
                      <a:pt x="2652" y="21600"/>
                      <a:pt x="3975" y="21600"/>
                    </a:cubicBezTo>
                    <a:lnTo>
                      <a:pt x="16244" y="21600"/>
                    </a:lnTo>
                    <a:cubicBezTo>
                      <a:pt x="17860" y="21600"/>
                      <a:pt x="19367" y="18063"/>
                      <a:pt x="19954" y="12884"/>
                    </a:cubicBezTo>
                    <a:lnTo>
                      <a:pt x="21387" y="0"/>
                    </a:lnTo>
                    <a:lnTo>
                      <a:pt x="632" y="0"/>
                    </a:lnTo>
                    <a:close/>
                  </a:path>
                </a:pathLst>
              </a:custGeom>
              <a:solidFill>
                <a:srgbClr val="4CC1EF">
                  <a:lumMod val="7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Shape">
                <a:extLst>
                  <a:ext uri="{FF2B5EF4-FFF2-40B4-BE49-F238E27FC236}">
                    <a16:creationId xmlns:a16="http://schemas.microsoft.com/office/drawing/2014/main" id="{FF4CC71C-56E8-4A95-A12F-54FB4D1DE45A}"/>
                  </a:ext>
                </a:extLst>
              </p:cNvPr>
              <p:cNvSpPr/>
              <p:nvPr/>
            </p:nvSpPr>
            <p:spPr>
              <a:xfrm>
                <a:off x="6007026" y="3600795"/>
                <a:ext cx="2495605" cy="733008"/>
              </a:xfrm>
              <a:custGeom>
                <a:avLst/>
                <a:gdLst/>
                <a:ahLst/>
                <a:cxnLst>
                  <a:cxn ang="0">
                    <a:pos x="wd2" y="hd2"/>
                  </a:cxn>
                  <a:cxn ang="5400000">
                    <a:pos x="wd2" y="hd2"/>
                  </a:cxn>
                  <a:cxn ang="10800000">
                    <a:pos x="wd2" y="hd2"/>
                  </a:cxn>
                  <a:cxn ang="16200000">
                    <a:pos x="wd2" y="hd2"/>
                  </a:cxn>
                </a:cxnLst>
                <a:rect l="0" t="0" r="r" b="b"/>
                <a:pathLst>
                  <a:path w="21387" h="21600" extrusionOk="0">
                    <a:moveTo>
                      <a:pt x="632" y="0"/>
                    </a:moveTo>
                    <a:lnTo>
                      <a:pt x="265" y="3158"/>
                    </a:lnTo>
                    <a:cubicBezTo>
                      <a:pt x="-213" y="7326"/>
                      <a:pt x="-29" y="12000"/>
                      <a:pt x="705" y="15663"/>
                    </a:cubicBezTo>
                    <a:cubicBezTo>
                      <a:pt x="1440" y="19326"/>
                      <a:pt x="2652" y="21600"/>
                      <a:pt x="3975" y="21600"/>
                    </a:cubicBezTo>
                    <a:lnTo>
                      <a:pt x="16244" y="21600"/>
                    </a:lnTo>
                    <a:cubicBezTo>
                      <a:pt x="17860" y="21600"/>
                      <a:pt x="19367" y="18063"/>
                      <a:pt x="19954" y="12884"/>
                    </a:cubicBezTo>
                    <a:lnTo>
                      <a:pt x="21387" y="0"/>
                    </a:lnTo>
                    <a:lnTo>
                      <a:pt x="632" y="0"/>
                    </a:lnTo>
                    <a:close/>
                  </a:path>
                </a:pathLst>
              </a:custGeom>
              <a:solidFill>
                <a:srgbClr val="A2B969">
                  <a:lumMod val="7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51584D57-1452-4F47-B145-B27C0DF5863B}"/>
                  </a:ext>
                </a:extLst>
              </p:cNvPr>
              <p:cNvSpPr/>
              <p:nvPr/>
            </p:nvSpPr>
            <p:spPr>
              <a:xfrm>
                <a:off x="1454443" y="3600795"/>
                <a:ext cx="2004813" cy="551046"/>
              </a:xfrm>
              <a:custGeom>
                <a:avLst/>
                <a:gdLst>
                  <a:gd name="connsiteX0" fmla="*/ 111821 w 2004813"/>
                  <a:gd name="connsiteY0" fmla="*/ 0 h 551046"/>
                  <a:gd name="connsiteX1" fmla="*/ 2004813 w 2004813"/>
                  <a:gd name="connsiteY1" fmla="*/ 0 h 551046"/>
                  <a:gd name="connsiteX2" fmla="*/ 1849964 w 2004813"/>
                  <a:gd name="connsiteY2" fmla="*/ 409573 h 551046"/>
                  <a:gd name="connsiteX3" fmla="*/ 1648526 w 2004813"/>
                  <a:gd name="connsiteY3" fmla="*/ 551046 h 551046"/>
                  <a:gd name="connsiteX4" fmla="*/ 216842 w 2004813"/>
                  <a:gd name="connsiteY4" fmla="*/ 551046 h 551046"/>
                  <a:gd name="connsiteX5" fmla="*/ 15304 w 2004813"/>
                  <a:gd name="connsiteY5" fmla="*/ 255285 h 55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813" h="551046">
                    <a:moveTo>
                      <a:pt x="111821" y="0"/>
                    </a:moveTo>
                    <a:lnTo>
                      <a:pt x="2004813" y="0"/>
                    </a:lnTo>
                    <a:lnTo>
                      <a:pt x="1849964" y="409573"/>
                    </a:lnTo>
                    <a:cubicBezTo>
                      <a:pt x="1815694" y="495330"/>
                      <a:pt x="1738585" y="551046"/>
                      <a:pt x="1648526" y="551046"/>
                    </a:cubicBezTo>
                    <a:lnTo>
                      <a:pt x="216842" y="551046"/>
                    </a:lnTo>
                    <a:cubicBezTo>
                      <a:pt x="62526" y="551046"/>
                      <a:pt x="-40385" y="396712"/>
                      <a:pt x="15304" y="255285"/>
                    </a:cubicBezTo>
                    <a:close/>
                  </a:path>
                </a:pathLst>
              </a:custGeom>
              <a:solidFill>
                <a:sysClr val="windowText" lastClr="000000">
                  <a:alpha val="40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0A91A0B0-E89F-4357-87F9-5FED557EB88B}"/>
                  </a:ext>
                </a:extLst>
              </p:cNvPr>
              <p:cNvSpPr/>
              <p:nvPr/>
            </p:nvSpPr>
            <p:spPr>
              <a:xfrm>
                <a:off x="6298276" y="3600795"/>
                <a:ext cx="2004812" cy="551046"/>
              </a:xfrm>
              <a:custGeom>
                <a:avLst/>
                <a:gdLst>
                  <a:gd name="connsiteX0" fmla="*/ 111820 w 2004812"/>
                  <a:gd name="connsiteY0" fmla="*/ 0 h 551046"/>
                  <a:gd name="connsiteX1" fmla="*/ 2004812 w 2004812"/>
                  <a:gd name="connsiteY1" fmla="*/ 0 h 551046"/>
                  <a:gd name="connsiteX2" fmla="*/ 1849963 w 2004812"/>
                  <a:gd name="connsiteY2" fmla="*/ 409573 h 551046"/>
                  <a:gd name="connsiteX3" fmla="*/ 1648525 w 2004812"/>
                  <a:gd name="connsiteY3" fmla="*/ 551046 h 551046"/>
                  <a:gd name="connsiteX4" fmla="*/ 216841 w 2004812"/>
                  <a:gd name="connsiteY4" fmla="*/ 551046 h 551046"/>
                  <a:gd name="connsiteX5" fmla="*/ 15304 w 2004812"/>
                  <a:gd name="connsiteY5" fmla="*/ 255285 h 55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812" h="551046">
                    <a:moveTo>
                      <a:pt x="111820" y="0"/>
                    </a:moveTo>
                    <a:lnTo>
                      <a:pt x="2004812" y="0"/>
                    </a:lnTo>
                    <a:lnTo>
                      <a:pt x="1849963" y="409573"/>
                    </a:lnTo>
                    <a:cubicBezTo>
                      <a:pt x="1819976" y="495330"/>
                      <a:pt x="1738584" y="551046"/>
                      <a:pt x="1648525" y="551046"/>
                    </a:cubicBezTo>
                    <a:lnTo>
                      <a:pt x="216841" y="551046"/>
                    </a:lnTo>
                    <a:cubicBezTo>
                      <a:pt x="62525" y="551046"/>
                      <a:pt x="-40386" y="396712"/>
                      <a:pt x="15304" y="255285"/>
                    </a:cubicBezTo>
                    <a:close/>
                  </a:path>
                </a:pathLst>
              </a:custGeom>
              <a:solidFill>
                <a:sysClr val="windowText" lastClr="000000">
                  <a:alpha val="40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Shape">
                <a:extLst>
                  <a:ext uri="{FF2B5EF4-FFF2-40B4-BE49-F238E27FC236}">
                    <a16:creationId xmlns:a16="http://schemas.microsoft.com/office/drawing/2014/main" id="{BB4F744D-48F9-4030-A3BB-DA0C43B4344B}"/>
                  </a:ext>
                </a:extLst>
              </p:cNvPr>
              <p:cNvSpPr/>
              <p:nvPr/>
            </p:nvSpPr>
            <p:spPr>
              <a:xfrm>
                <a:off x="1334654" y="2957805"/>
                <a:ext cx="2450464" cy="830766"/>
              </a:xfrm>
              <a:custGeom>
                <a:avLst/>
                <a:gdLst/>
                <a:ahLst/>
                <a:cxnLst>
                  <a:cxn ang="0">
                    <a:pos x="wd2" y="hd2"/>
                  </a:cxn>
                  <a:cxn ang="5400000">
                    <a:pos x="wd2" y="hd2"/>
                  </a:cxn>
                  <a:cxn ang="10800000">
                    <a:pos x="wd2" y="hd2"/>
                  </a:cxn>
                  <a:cxn ang="16200000">
                    <a:pos x="wd2" y="hd2"/>
                  </a:cxn>
                </a:cxnLst>
                <a:rect l="0" t="0" r="r" b="b"/>
                <a:pathLst>
                  <a:path w="21587" h="21468" extrusionOk="0">
                    <a:moveTo>
                      <a:pt x="21524" y="1419"/>
                    </a:moveTo>
                    <a:lnTo>
                      <a:pt x="20958" y="90"/>
                    </a:lnTo>
                    <a:cubicBezTo>
                      <a:pt x="20883" y="-132"/>
                      <a:pt x="20769" y="90"/>
                      <a:pt x="20769" y="422"/>
                    </a:cubicBezTo>
                    <a:lnTo>
                      <a:pt x="20769" y="1419"/>
                    </a:lnTo>
                    <a:lnTo>
                      <a:pt x="4607" y="1419"/>
                    </a:lnTo>
                    <a:cubicBezTo>
                      <a:pt x="3361" y="1419"/>
                      <a:pt x="2266" y="3745"/>
                      <a:pt x="1813" y="7068"/>
                    </a:cubicBezTo>
                    <a:lnTo>
                      <a:pt x="0" y="21136"/>
                    </a:lnTo>
                    <a:cubicBezTo>
                      <a:pt x="0" y="21246"/>
                      <a:pt x="0" y="21357"/>
                      <a:pt x="38" y="21468"/>
                    </a:cubicBezTo>
                    <a:cubicBezTo>
                      <a:pt x="38" y="21468"/>
                      <a:pt x="38" y="21468"/>
                      <a:pt x="76" y="21468"/>
                    </a:cubicBezTo>
                    <a:cubicBezTo>
                      <a:pt x="113" y="21468"/>
                      <a:pt x="151" y="21357"/>
                      <a:pt x="151" y="21357"/>
                    </a:cubicBezTo>
                    <a:lnTo>
                      <a:pt x="1964" y="7290"/>
                    </a:lnTo>
                    <a:cubicBezTo>
                      <a:pt x="2379" y="4077"/>
                      <a:pt x="3436" y="1973"/>
                      <a:pt x="4607" y="1973"/>
                    </a:cubicBezTo>
                    <a:lnTo>
                      <a:pt x="20769" y="1973"/>
                    </a:lnTo>
                    <a:lnTo>
                      <a:pt x="20769" y="3302"/>
                    </a:lnTo>
                    <a:cubicBezTo>
                      <a:pt x="20769" y="3634"/>
                      <a:pt x="20882" y="3745"/>
                      <a:pt x="20996" y="3634"/>
                    </a:cubicBezTo>
                    <a:lnTo>
                      <a:pt x="21562" y="2194"/>
                    </a:lnTo>
                    <a:cubicBezTo>
                      <a:pt x="21600" y="1862"/>
                      <a:pt x="21600" y="1640"/>
                      <a:pt x="21524" y="1419"/>
                    </a:cubicBezTo>
                    <a:close/>
                  </a:path>
                </a:pathLst>
              </a:custGeom>
              <a:solidFill>
                <a:srgbClr val="D3D3D3">
                  <a:lumMod val="2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Shape">
                <a:extLst>
                  <a:ext uri="{FF2B5EF4-FFF2-40B4-BE49-F238E27FC236}">
                    <a16:creationId xmlns:a16="http://schemas.microsoft.com/office/drawing/2014/main" id="{5FB82C1D-64F1-409B-9E7D-8423F63F94A5}"/>
                  </a:ext>
                </a:extLst>
              </p:cNvPr>
              <p:cNvSpPr/>
              <p:nvPr/>
            </p:nvSpPr>
            <p:spPr>
              <a:xfrm>
                <a:off x="3735140" y="3215003"/>
                <a:ext cx="2119530" cy="1068968"/>
              </a:xfrm>
              <a:custGeom>
                <a:avLst/>
                <a:gdLst/>
                <a:ahLst/>
                <a:cxnLst>
                  <a:cxn ang="0">
                    <a:pos x="wd2" y="hd2"/>
                  </a:cxn>
                  <a:cxn ang="5400000">
                    <a:pos x="wd2" y="hd2"/>
                  </a:cxn>
                  <a:cxn ang="10800000">
                    <a:pos x="wd2" y="hd2"/>
                  </a:cxn>
                  <a:cxn ang="16200000">
                    <a:pos x="wd2" y="hd2"/>
                  </a:cxn>
                </a:cxnLst>
                <a:rect l="0" t="0" r="r" b="b"/>
                <a:pathLst>
                  <a:path w="21403" h="21546" extrusionOk="0">
                    <a:moveTo>
                      <a:pt x="21343" y="19958"/>
                    </a:moveTo>
                    <a:lnTo>
                      <a:pt x="20694" y="18835"/>
                    </a:lnTo>
                    <a:cubicBezTo>
                      <a:pt x="20608" y="18662"/>
                      <a:pt x="20434" y="18835"/>
                      <a:pt x="20434" y="19094"/>
                    </a:cubicBezTo>
                    <a:lnTo>
                      <a:pt x="20434" y="19958"/>
                    </a:lnTo>
                    <a:lnTo>
                      <a:pt x="3423" y="19958"/>
                    </a:lnTo>
                    <a:cubicBezTo>
                      <a:pt x="2341" y="19958"/>
                      <a:pt x="1345" y="18922"/>
                      <a:pt x="739" y="17194"/>
                    </a:cubicBezTo>
                    <a:cubicBezTo>
                      <a:pt x="133" y="15466"/>
                      <a:pt x="3" y="13219"/>
                      <a:pt x="393" y="11232"/>
                    </a:cubicBezTo>
                    <a:lnTo>
                      <a:pt x="2471" y="259"/>
                    </a:lnTo>
                    <a:cubicBezTo>
                      <a:pt x="2471" y="173"/>
                      <a:pt x="2471" y="86"/>
                      <a:pt x="2427" y="0"/>
                    </a:cubicBezTo>
                    <a:cubicBezTo>
                      <a:pt x="2384" y="0"/>
                      <a:pt x="2341" y="0"/>
                      <a:pt x="2297" y="86"/>
                    </a:cubicBezTo>
                    <a:lnTo>
                      <a:pt x="220" y="11059"/>
                    </a:lnTo>
                    <a:cubicBezTo>
                      <a:pt x="-170" y="13133"/>
                      <a:pt x="-40" y="15552"/>
                      <a:pt x="609" y="17366"/>
                    </a:cubicBezTo>
                    <a:cubicBezTo>
                      <a:pt x="1258" y="19181"/>
                      <a:pt x="2297" y="20304"/>
                      <a:pt x="3423" y="20304"/>
                    </a:cubicBezTo>
                    <a:lnTo>
                      <a:pt x="20434" y="20304"/>
                    </a:lnTo>
                    <a:lnTo>
                      <a:pt x="20434" y="20477"/>
                    </a:lnTo>
                    <a:lnTo>
                      <a:pt x="20434" y="21254"/>
                    </a:lnTo>
                    <a:cubicBezTo>
                      <a:pt x="20434" y="21514"/>
                      <a:pt x="20564" y="21600"/>
                      <a:pt x="20651" y="21514"/>
                    </a:cubicBezTo>
                    <a:lnTo>
                      <a:pt x="21300" y="20477"/>
                    </a:lnTo>
                    <a:cubicBezTo>
                      <a:pt x="21430" y="20304"/>
                      <a:pt x="21430" y="20045"/>
                      <a:pt x="21343" y="19958"/>
                    </a:cubicBezTo>
                    <a:close/>
                  </a:path>
                </a:pathLst>
              </a:custGeom>
              <a:solidFill>
                <a:srgbClr val="D3D3D3">
                  <a:lumMod val="2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Shape">
                <a:extLst>
                  <a:ext uri="{FF2B5EF4-FFF2-40B4-BE49-F238E27FC236}">
                    <a16:creationId xmlns:a16="http://schemas.microsoft.com/office/drawing/2014/main" id="{005EA166-48A4-4CEE-8B76-05C13CE2171A}"/>
                  </a:ext>
                </a:extLst>
              </p:cNvPr>
              <p:cNvSpPr/>
              <p:nvPr/>
            </p:nvSpPr>
            <p:spPr>
              <a:xfrm>
                <a:off x="8578972" y="3215003"/>
                <a:ext cx="2116367" cy="1068968"/>
              </a:xfrm>
              <a:custGeom>
                <a:avLst/>
                <a:gdLst/>
                <a:ahLst/>
                <a:cxnLst>
                  <a:cxn ang="0">
                    <a:pos x="wd2" y="hd2"/>
                  </a:cxn>
                  <a:cxn ang="5400000">
                    <a:pos x="wd2" y="hd2"/>
                  </a:cxn>
                  <a:cxn ang="10800000">
                    <a:pos x="wd2" y="hd2"/>
                  </a:cxn>
                  <a:cxn ang="16200000">
                    <a:pos x="wd2" y="hd2"/>
                  </a:cxn>
                </a:cxnLst>
                <a:rect l="0" t="0" r="r" b="b"/>
                <a:pathLst>
                  <a:path w="21414" h="21546" extrusionOk="0">
                    <a:moveTo>
                      <a:pt x="21386" y="19958"/>
                    </a:moveTo>
                    <a:lnTo>
                      <a:pt x="20735" y="18835"/>
                    </a:lnTo>
                    <a:cubicBezTo>
                      <a:pt x="20648" y="18662"/>
                      <a:pt x="20475" y="18835"/>
                      <a:pt x="20475" y="19094"/>
                    </a:cubicBezTo>
                    <a:lnTo>
                      <a:pt x="20475" y="19958"/>
                    </a:lnTo>
                    <a:lnTo>
                      <a:pt x="3429" y="19958"/>
                    </a:lnTo>
                    <a:cubicBezTo>
                      <a:pt x="2345" y="19958"/>
                      <a:pt x="1347" y="18922"/>
                      <a:pt x="740" y="17194"/>
                    </a:cubicBezTo>
                    <a:cubicBezTo>
                      <a:pt x="133" y="15466"/>
                      <a:pt x="3" y="13219"/>
                      <a:pt x="393" y="11232"/>
                    </a:cubicBezTo>
                    <a:lnTo>
                      <a:pt x="2475" y="259"/>
                    </a:lnTo>
                    <a:cubicBezTo>
                      <a:pt x="2475" y="173"/>
                      <a:pt x="2475" y="86"/>
                      <a:pt x="2431" y="0"/>
                    </a:cubicBezTo>
                    <a:cubicBezTo>
                      <a:pt x="2388" y="0"/>
                      <a:pt x="2345" y="0"/>
                      <a:pt x="2301" y="86"/>
                    </a:cubicBezTo>
                    <a:lnTo>
                      <a:pt x="219" y="11059"/>
                    </a:lnTo>
                    <a:cubicBezTo>
                      <a:pt x="-171" y="13133"/>
                      <a:pt x="-41" y="15552"/>
                      <a:pt x="610" y="17366"/>
                    </a:cubicBezTo>
                    <a:cubicBezTo>
                      <a:pt x="1260" y="19181"/>
                      <a:pt x="2301" y="20304"/>
                      <a:pt x="3429" y="20304"/>
                    </a:cubicBezTo>
                    <a:lnTo>
                      <a:pt x="20475" y="20304"/>
                    </a:lnTo>
                    <a:lnTo>
                      <a:pt x="20475" y="20477"/>
                    </a:lnTo>
                    <a:lnTo>
                      <a:pt x="20475" y="21254"/>
                    </a:lnTo>
                    <a:cubicBezTo>
                      <a:pt x="20475" y="21514"/>
                      <a:pt x="20605" y="21600"/>
                      <a:pt x="20692" y="21514"/>
                    </a:cubicBezTo>
                    <a:lnTo>
                      <a:pt x="21342" y="20477"/>
                    </a:lnTo>
                    <a:cubicBezTo>
                      <a:pt x="21429" y="20304"/>
                      <a:pt x="21429" y="20045"/>
                      <a:pt x="21386" y="19958"/>
                    </a:cubicBezTo>
                    <a:close/>
                  </a:path>
                </a:pathLst>
              </a:custGeom>
              <a:solidFill>
                <a:srgbClr val="D3D3D3">
                  <a:lumMod val="2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Shape">
                <a:extLst>
                  <a:ext uri="{FF2B5EF4-FFF2-40B4-BE49-F238E27FC236}">
                    <a16:creationId xmlns:a16="http://schemas.microsoft.com/office/drawing/2014/main" id="{3428F0CB-D9BD-4D76-B125-215337D97626}"/>
                  </a:ext>
                </a:extLst>
              </p:cNvPr>
              <p:cNvSpPr/>
              <p:nvPr/>
            </p:nvSpPr>
            <p:spPr>
              <a:xfrm>
                <a:off x="1420385" y="3129268"/>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25" y="20374"/>
                      <a:pt x="17451" y="21600"/>
                      <a:pt x="16547" y="21600"/>
                    </a:cubicBez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Shape">
                <a:extLst>
                  <a:ext uri="{FF2B5EF4-FFF2-40B4-BE49-F238E27FC236}">
                    <a16:creationId xmlns:a16="http://schemas.microsoft.com/office/drawing/2014/main" id="{275BA059-F8BA-4E36-90B2-EEA63D37F6E7}"/>
                  </a:ext>
                </a:extLst>
              </p:cNvPr>
              <p:cNvSpPr/>
              <p:nvPr/>
            </p:nvSpPr>
            <p:spPr>
              <a:xfrm>
                <a:off x="3863734" y="3129268"/>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68" y="20374"/>
                      <a:pt x="17451" y="21600"/>
                      <a:pt x="16547" y="21600"/>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Shape">
                <a:extLst>
                  <a:ext uri="{FF2B5EF4-FFF2-40B4-BE49-F238E27FC236}">
                    <a16:creationId xmlns:a16="http://schemas.microsoft.com/office/drawing/2014/main" id="{973BE769-7420-480F-BCA0-C6ECC32EE0E3}"/>
                  </a:ext>
                </a:extLst>
              </p:cNvPr>
              <p:cNvSpPr/>
              <p:nvPr/>
            </p:nvSpPr>
            <p:spPr>
              <a:xfrm>
                <a:off x="6264217" y="3129268"/>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68" y="20374"/>
                      <a:pt x="17451" y="21600"/>
                      <a:pt x="16547" y="2160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Shape">
                <a:extLst>
                  <a:ext uri="{FF2B5EF4-FFF2-40B4-BE49-F238E27FC236}">
                    <a16:creationId xmlns:a16="http://schemas.microsoft.com/office/drawing/2014/main" id="{33224801-A74E-4E64-AF7C-D624825EB65A}"/>
                  </a:ext>
                </a:extLst>
              </p:cNvPr>
              <p:cNvSpPr/>
              <p:nvPr/>
            </p:nvSpPr>
            <p:spPr>
              <a:xfrm>
                <a:off x="8707566" y="3129268"/>
                <a:ext cx="2071065" cy="981629"/>
              </a:xfrm>
              <a:custGeom>
                <a:avLst/>
                <a:gdLst/>
                <a:ahLst/>
                <a:cxnLst>
                  <a:cxn ang="0">
                    <a:pos x="wd2" y="hd2"/>
                  </a:cxn>
                  <a:cxn ang="5400000">
                    <a:pos x="wd2" y="hd2"/>
                  </a:cxn>
                  <a:cxn ang="10800000">
                    <a:pos x="wd2" y="hd2"/>
                  </a:cxn>
                  <a:cxn ang="16200000">
                    <a:pos x="wd2" y="hd2"/>
                  </a:cxn>
                </a:cxnLst>
                <a:rect l="0" t="0" r="r" b="b"/>
                <a:pathLst>
                  <a:path w="20789" h="21600" extrusionOk="0">
                    <a:moveTo>
                      <a:pt x="16547" y="21600"/>
                    </a:moveTo>
                    <a:lnTo>
                      <a:pt x="2176" y="21600"/>
                    </a:lnTo>
                    <a:cubicBezTo>
                      <a:pt x="627" y="21600"/>
                      <a:pt x="-406" y="18204"/>
                      <a:pt x="153" y="15092"/>
                    </a:cubicBezTo>
                    <a:lnTo>
                      <a:pt x="2219" y="3113"/>
                    </a:lnTo>
                    <a:cubicBezTo>
                      <a:pt x="2520" y="1226"/>
                      <a:pt x="3337" y="0"/>
                      <a:pt x="4241" y="0"/>
                    </a:cubicBezTo>
                    <a:lnTo>
                      <a:pt x="18612" y="0"/>
                    </a:lnTo>
                    <a:cubicBezTo>
                      <a:pt x="20161" y="0"/>
                      <a:pt x="21194" y="3396"/>
                      <a:pt x="20635" y="6508"/>
                    </a:cubicBezTo>
                    <a:lnTo>
                      <a:pt x="18569" y="18487"/>
                    </a:lnTo>
                    <a:cubicBezTo>
                      <a:pt x="18268" y="20374"/>
                      <a:pt x="17451" y="21600"/>
                      <a:pt x="16547" y="21600"/>
                    </a:cubicBezTo>
                    <a:close/>
                  </a:path>
                </a:pathLst>
              </a:cu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Shape">
                <a:extLst>
                  <a:ext uri="{FF2B5EF4-FFF2-40B4-BE49-F238E27FC236}">
                    <a16:creationId xmlns:a16="http://schemas.microsoft.com/office/drawing/2014/main" id="{5BB2F2FB-1DFA-4A6A-ACCF-746568C11ADB}"/>
                  </a:ext>
                </a:extLst>
              </p:cNvPr>
              <p:cNvSpPr/>
              <p:nvPr/>
            </p:nvSpPr>
            <p:spPr>
              <a:xfrm>
                <a:off x="6178486" y="2957805"/>
                <a:ext cx="2450464" cy="830766"/>
              </a:xfrm>
              <a:custGeom>
                <a:avLst/>
                <a:gdLst/>
                <a:ahLst/>
                <a:cxnLst>
                  <a:cxn ang="0">
                    <a:pos x="wd2" y="hd2"/>
                  </a:cxn>
                  <a:cxn ang="5400000">
                    <a:pos x="wd2" y="hd2"/>
                  </a:cxn>
                  <a:cxn ang="10800000">
                    <a:pos x="wd2" y="hd2"/>
                  </a:cxn>
                  <a:cxn ang="16200000">
                    <a:pos x="wd2" y="hd2"/>
                  </a:cxn>
                </a:cxnLst>
                <a:rect l="0" t="0" r="r" b="b"/>
                <a:pathLst>
                  <a:path w="21587" h="21468" extrusionOk="0">
                    <a:moveTo>
                      <a:pt x="21524" y="1419"/>
                    </a:moveTo>
                    <a:lnTo>
                      <a:pt x="20958" y="90"/>
                    </a:lnTo>
                    <a:cubicBezTo>
                      <a:pt x="20883" y="-132"/>
                      <a:pt x="20769" y="90"/>
                      <a:pt x="20769" y="422"/>
                    </a:cubicBezTo>
                    <a:lnTo>
                      <a:pt x="20769" y="1419"/>
                    </a:lnTo>
                    <a:lnTo>
                      <a:pt x="4607" y="1419"/>
                    </a:lnTo>
                    <a:cubicBezTo>
                      <a:pt x="3361" y="1419"/>
                      <a:pt x="2266" y="3745"/>
                      <a:pt x="1813" y="7068"/>
                    </a:cubicBezTo>
                    <a:lnTo>
                      <a:pt x="0" y="21136"/>
                    </a:lnTo>
                    <a:cubicBezTo>
                      <a:pt x="0" y="21246"/>
                      <a:pt x="0" y="21357"/>
                      <a:pt x="38" y="21468"/>
                    </a:cubicBezTo>
                    <a:cubicBezTo>
                      <a:pt x="38" y="21468"/>
                      <a:pt x="38" y="21468"/>
                      <a:pt x="76" y="21468"/>
                    </a:cubicBezTo>
                    <a:cubicBezTo>
                      <a:pt x="113" y="21468"/>
                      <a:pt x="151" y="21357"/>
                      <a:pt x="151" y="21357"/>
                    </a:cubicBezTo>
                    <a:lnTo>
                      <a:pt x="1964" y="7290"/>
                    </a:lnTo>
                    <a:cubicBezTo>
                      <a:pt x="2379" y="4077"/>
                      <a:pt x="3436" y="1973"/>
                      <a:pt x="4607" y="1973"/>
                    </a:cubicBezTo>
                    <a:lnTo>
                      <a:pt x="20769" y="1973"/>
                    </a:lnTo>
                    <a:lnTo>
                      <a:pt x="20769" y="3302"/>
                    </a:lnTo>
                    <a:cubicBezTo>
                      <a:pt x="20769" y="3634"/>
                      <a:pt x="20882" y="3745"/>
                      <a:pt x="20996" y="3634"/>
                    </a:cubicBezTo>
                    <a:lnTo>
                      <a:pt x="21562" y="2194"/>
                    </a:lnTo>
                    <a:cubicBezTo>
                      <a:pt x="21600" y="1862"/>
                      <a:pt x="21600" y="1640"/>
                      <a:pt x="21524" y="1419"/>
                    </a:cubicBezTo>
                    <a:close/>
                  </a:path>
                </a:pathLst>
              </a:custGeom>
              <a:solidFill>
                <a:srgbClr val="D3D3D3">
                  <a:lumMod val="2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9" name="Graphic 37" descr="Users">
              <a:extLst>
                <a:ext uri="{FF2B5EF4-FFF2-40B4-BE49-F238E27FC236}">
                  <a16:creationId xmlns:a16="http://schemas.microsoft.com/office/drawing/2014/main" id="{4E0B775B-E6C9-463E-9689-0A66F11A7D68}"/>
                </a:ext>
              </a:extLst>
            </p:cNvPr>
            <p:cNvGrpSpPr/>
            <p:nvPr/>
          </p:nvGrpSpPr>
          <p:grpSpPr>
            <a:xfrm>
              <a:off x="9386725" y="3398155"/>
              <a:ext cx="705724" cy="440237"/>
              <a:chOff x="9386725" y="2702119"/>
              <a:chExt cx="705724" cy="440237"/>
            </a:xfrm>
            <a:solidFill>
              <a:srgbClr val="FFFFFF"/>
            </a:solidFill>
          </p:grpSpPr>
          <p:sp>
            <p:nvSpPr>
              <p:cNvPr id="30" name="Freeform: Shape 29">
                <a:extLst>
                  <a:ext uri="{FF2B5EF4-FFF2-40B4-BE49-F238E27FC236}">
                    <a16:creationId xmlns:a16="http://schemas.microsoft.com/office/drawing/2014/main" id="{C5D5CA95-7D20-42B4-A13C-271CC25173BE}"/>
                  </a:ext>
                </a:extLst>
              </p:cNvPr>
              <p:cNvSpPr/>
              <p:nvPr/>
            </p:nvSpPr>
            <p:spPr>
              <a:xfrm>
                <a:off x="9462339" y="2702119"/>
                <a:ext cx="151226" cy="151226"/>
              </a:xfrm>
              <a:custGeom>
                <a:avLst/>
                <a:gdLst>
                  <a:gd name="connsiteX0" fmla="*/ 151227 w 151226"/>
                  <a:gd name="connsiteY0" fmla="*/ 75613 h 151226"/>
                  <a:gd name="connsiteX1" fmla="*/ 75613 w 151226"/>
                  <a:gd name="connsiteY1" fmla="*/ 151227 h 151226"/>
                  <a:gd name="connsiteX2" fmla="*/ 0 w 151226"/>
                  <a:gd name="connsiteY2" fmla="*/ 75613 h 151226"/>
                  <a:gd name="connsiteX3" fmla="*/ 75613 w 151226"/>
                  <a:gd name="connsiteY3" fmla="*/ 0 h 151226"/>
                  <a:gd name="connsiteX4" fmla="*/ 151227 w 151226"/>
                  <a:gd name="connsiteY4" fmla="*/ 75613 h 15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26" h="151226">
                    <a:moveTo>
                      <a:pt x="151227" y="75613"/>
                    </a:moveTo>
                    <a:cubicBezTo>
                      <a:pt x="151227" y="117373"/>
                      <a:pt x="117373" y="151227"/>
                      <a:pt x="75613" y="151227"/>
                    </a:cubicBezTo>
                    <a:cubicBezTo>
                      <a:pt x="33853" y="151227"/>
                      <a:pt x="0" y="117373"/>
                      <a:pt x="0" y="75613"/>
                    </a:cubicBezTo>
                    <a:cubicBezTo>
                      <a:pt x="0" y="33853"/>
                      <a:pt x="33853" y="0"/>
                      <a:pt x="75613" y="0"/>
                    </a:cubicBezTo>
                    <a:cubicBezTo>
                      <a:pt x="117373" y="0"/>
                      <a:pt x="151227" y="33853"/>
                      <a:pt x="151227" y="75613"/>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AC22141F-8873-4031-9C54-F4BDFD1A925A}"/>
                  </a:ext>
                </a:extLst>
              </p:cNvPr>
              <p:cNvSpPr/>
              <p:nvPr/>
            </p:nvSpPr>
            <p:spPr>
              <a:xfrm>
                <a:off x="9865610" y="2702119"/>
                <a:ext cx="151226" cy="151226"/>
              </a:xfrm>
              <a:custGeom>
                <a:avLst/>
                <a:gdLst>
                  <a:gd name="connsiteX0" fmla="*/ 151227 w 151226"/>
                  <a:gd name="connsiteY0" fmla="*/ 75613 h 151226"/>
                  <a:gd name="connsiteX1" fmla="*/ 75613 w 151226"/>
                  <a:gd name="connsiteY1" fmla="*/ 151227 h 151226"/>
                  <a:gd name="connsiteX2" fmla="*/ 0 w 151226"/>
                  <a:gd name="connsiteY2" fmla="*/ 75613 h 151226"/>
                  <a:gd name="connsiteX3" fmla="*/ 75613 w 151226"/>
                  <a:gd name="connsiteY3" fmla="*/ 0 h 151226"/>
                  <a:gd name="connsiteX4" fmla="*/ 151227 w 151226"/>
                  <a:gd name="connsiteY4" fmla="*/ 75613 h 15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26" h="151226">
                    <a:moveTo>
                      <a:pt x="151227" y="75613"/>
                    </a:moveTo>
                    <a:cubicBezTo>
                      <a:pt x="151227" y="117373"/>
                      <a:pt x="117373" y="151227"/>
                      <a:pt x="75613" y="151227"/>
                    </a:cubicBezTo>
                    <a:cubicBezTo>
                      <a:pt x="33853" y="151227"/>
                      <a:pt x="0" y="117373"/>
                      <a:pt x="0" y="75613"/>
                    </a:cubicBezTo>
                    <a:cubicBezTo>
                      <a:pt x="0" y="33853"/>
                      <a:pt x="33853" y="0"/>
                      <a:pt x="75613" y="0"/>
                    </a:cubicBezTo>
                    <a:cubicBezTo>
                      <a:pt x="117373" y="0"/>
                      <a:pt x="151227" y="33853"/>
                      <a:pt x="151227" y="75613"/>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BC504BFA-C0A9-4A1F-A8A4-BE042E2C78B3}"/>
                  </a:ext>
                </a:extLst>
              </p:cNvPr>
              <p:cNvSpPr/>
              <p:nvPr/>
            </p:nvSpPr>
            <p:spPr>
              <a:xfrm>
                <a:off x="9588361" y="2991130"/>
                <a:ext cx="302453" cy="151226"/>
              </a:xfrm>
              <a:custGeom>
                <a:avLst/>
                <a:gdLst>
                  <a:gd name="connsiteX0" fmla="*/ 302453 w 302453"/>
                  <a:gd name="connsiteY0" fmla="*/ 151227 h 151226"/>
                  <a:gd name="connsiteX1" fmla="*/ 302453 w 302453"/>
                  <a:gd name="connsiteY1" fmla="*/ 75613 h 151226"/>
                  <a:gd name="connsiteX2" fmla="*/ 287331 w 302453"/>
                  <a:gd name="connsiteY2" fmla="*/ 45368 h 151226"/>
                  <a:gd name="connsiteX3" fmla="*/ 213398 w 302453"/>
                  <a:gd name="connsiteY3" fmla="*/ 10082 h 151226"/>
                  <a:gd name="connsiteX4" fmla="*/ 151227 w 302453"/>
                  <a:gd name="connsiteY4" fmla="*/ 0 h 151226"/>
                  <a:gd name="connsiteX5" fmla="*/ 89056 w 302453"/>
                  <a:gd name="connsiteY5" fmla="*/ 10082 h 151226"/>
                  <a:gd name="connsiteX6" fmla="*/ 15123 w 302453"/>
                  <a:gd name="connsiteY6" fmla="*/ 45368 h 151226"/>
                  <a:gd name="connsiteX7" fmla="*/ 0 w 302453"/>
                  <a:gd name="connsiteY7" fmla="*/ 75613 h 151226"/>
                  <a:gd name="connsiteX8" fmla="*/ 0 w 302453"/>
                  <a:gd name="connsiteY8" fmla="*/ 151227 h 151226"/>
                  <a:gd name="connsiteX9" fmla="*/ 302453 w 302453"/>
                  <a:gd name="connsiteY9" fmla="*/ 151227 h 15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2453" h="151226">
                    <a:moveTo>
                      <a:pt x="302453" y="151227"/>
                    </a:moveTo>
                    <a:lnTo>
                      <a:pt x="302453" y="75613"/>
                    </a:lnTo>
                    <a:cubicBezTo>
                      <a:pt x="302453" y="63851"/>
                      <a:pt x="297412" y="52089"/>
                      <a:pt x="287331" y="45368"/>
                    </a:cubicBezTo>
                    <a:cubicBezTo>
                      <a:pt x="267167" y="28565"/>
                      <a:pt x="240282" y="16803"/>
                      <a:pt x="213398" y="10082"/>
                    </a:cubicBezTo>
                    <a:cubicBezTo>
                      <a:pt x="194914" y="5041"/>
                      <a:pt x="173070" y="0"/>
                      <a:pt x="151227" y="0"/>
                    </a:cubicBezTo>
                    <a:cubicBezTo>
                      <a:pt x="131063" y="0"/>
                      <a:pt x="109219" y="3361"/>
                      <a:pt x="89056" y="10082"/>
                    </a:cubicBezTo>
                    <a:cubicBezTo>
                      <a:pt x="62171" y="16803"/>
                      <a:pt x="36967" y="30245"/>
                      <a:pt x="15123" y="45368"/>
                    </a:cubicBezTo>
                    <a:cubicBezTo>
                      <a:pt x="5041" y="53769"/>
                      <a:pt x="0" y="63851"/>
                      <a:pt x="0" y="75613"/>
                    </a:cubicBezTo>
                    <a:lnTo>
                      <a:pt x="0" y="151227"/>
                    </a:lnTo>
                    <a:lnTo>
                      <a:pt x="302453" y="151227"/>
                    </a:ln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465A650F-F78B-4A5A-8267-2DCB4EC3D092}"/>
                  </a:ext>
                </a:extLst>
              </p:cNvPr>
              <p:cNvSpPr/>
              <p:nvPr/>
            </p:nvSpPr>
            <p:spPr>
              <a:xfrm>
                <a:off x="9663974" y="2819739"/>
                <a:ext cx="151226" cy="151226"/>
              </a:xfrm>
              <a:custGeom>
                <a:avLst/>
                <a:gdLst>
                  <a:gd name="connsiteX0" fmla="*/ 151227 w 151226"/>
                  <a:gd name="connsiteY0" fmla="*/ 75613 h 151226"/>
                  <a:gd name="connsiteX1" fmla="*/ 75613 w 151226"/>
                  <a:gd name="connsiteY1" fmla="*/ 151227 h 151226"/>
                  <a:gd name="connsiteX2" fmla="*/ 0 w 151226"/>
                  <a:gd name="connsiteY2" fmla="*/ 75613 h 151226"/>
                  <a:gd name="connsiteX3" fmla="*/ 75613 w 151226"/>
                  <a:gd name="connsiteY3" fmla="*/ 0 h 151226"/>
                  <a:gd name="connsiteX4" fmla="*/ 151227 w 151226"/>
                  <a:gd name="connsiteY4" fmla="*/ 75613 h 15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26" h="151226">
                    <a:moveTo>
                      <a:pt x="151227" y="75613"/>
                    </a:moveTo>
                    <a:cubicBezTo>
                      <a:pt x="151227" y="117373"/>
                      <a:pt x="117373" y="151227"/>
                      <a:pt x="75613" y="151227"/>
                    </a:cubicBezTo>
                    <a:cubicBezTo>
                      <a:pt x="33853" y="151227"/>
                      <a:pt x="0" y="117373"/>
                      <a:pt x="0" y="75613"/>
                    </a:cubicBezTo>
                    <a:cubicBezTo>
                      <a:pt x="0" y="33853"/>
                      <a:pt x="33853" y="0"/>
                      <a:pt x="75613" y="0"/>
                    </a:cubicBezTo>
                    <a:cubicBezTo>
                      <a:pt x="117373" y="0"/>
                      <a:pt x="151227" y="33853"/>
                      <a:pt x="151227" y="75613"/>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9658A264-0DB6-4ED8-A132-8B00E0A0263D}"/>
                  </a:ext>
                </a:extLst>
              </p:cNvPr>
              <p:cNvSpPr/>
              <p:nvPr/>
            </p:nvSpPr>
            <p:spPr>
              <a:xfrm>
                <a:off x="9818561" y="2873509"/>
                <a:ext cx="273888" cy="151226"/>
              </a:xfrm>
              <a:custGeom>
                <a:avLst/>
                <a:gdLst>
                  <a:gd name="connsiteX0" fmla="*/ 258766 w 273888"/>
                  <a:gd name="connsiteY0" fmla="*/ 45368 h 151226"/>
                  <a:gd name="connsiteX1" fmla="*/ 184833 w 273888"/>
                  <a:gd name="connsiteY1" fmla="*/ 10082 h 151226"/>
                  <a:gd name="connsiteX2" fmla="*/ 122662 w 273888"/>
                  <a:gd name="connsiteY2" fmla="*/ 0 h 151226"/>
                  <a:gd name="connsiteX3" fmla="*/ 60491 w 273888"/>
                  <a:gd name="connsiteY3" fmla="*/ 10082 h 151226"/>
                  <a:gd name="connsiteX4" fmla="*/ 30245 w 273888"/>
                  <a:gd name="connsiteY4" fmla="*/ 21844 h 151226"/>
                  <a:gd name="connsiteX5" fmla="*/ 30245 w 273888"/>
                  <a:gd name="connsiteY5" fmla="*/ 23524 h 151226"/>
                  <a:gd name="connsiteX6" fmla="*/ 0 w 273888"/>
                  <a:gd name="connsiteY6" fmla="*/ 97457 h 151226"/>
                  <a:gd name="connsiteX7" fmla="*/ 77294 w 273888"/>
                  <a:gd name="connsiteY7" fmla="*/ 136104 h 151226"/>
                  <a:gd name="connsiteX8" fmla="*/ 90736 w 273888"/>
                  <a:gd name="connsiteY8" fmla="*/ 151227 h 151226"/>
                  <a:gd name="connsiteX9" fmla="*/ 273888 w 273888"/>
                  <a:gd name="connsiteY9" fmla="*/ 151227 h 151226"/>
                  <a:gd name="connsiteX10" fmla="*/ 273888 w 273888"/>
                  <a:gd name="connsiteY10" fmla="*/ 75613 h 151226"/>
                  <a:gd name="connsiteX11" fmla="*/ 258766 w 273888"/>
                  <a:gd name="connsiteY11" fmla="*/ 45368 h 15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888" h="151226">
                    <a:moveTo>
                      <a:pt x="258766" y="45368"/>
                    </a:moveTo>
                    <a:cubicBezTo>
                      <a:pt x="238602" y="28565"/>
                      <a:pt x="211717" y="16803"/>
                      <a:pt x="184833" y="10082"/>
                    </a:cubicBezTo>
                    <a:cubicBezTo>
                      <a:pt x="166349" y="5041"/>
                      <a:pt x="144505" y="0"/>
                      <a:pt x="122662" y="0"/>
                    </a:cubicBezTo>
                    <a:cubicBezTo>
                      <a:pt x="102498" y="0"/>
                      <a:pt x="80654" y="3361"/>
                      <a:pt x="60491" y="10082"/>
                    </a:cubicBezTo>
                    <a:cubicBezTo>
                      <a:pt x="50409" y="13442"/>
                      <a:pt x="40327" y="16803"/>
                      <a:pt x="30245" y="21844"/>
                    </a:cubicBezTo>
                    <a:lnTo>
                      <a:pt x="30245" y="23524"/>
                    </a:lnTo>
                    <a:cubicBezTo>
                      <a:pt x="30245" y="52089"/>
                      <a:pt x="18483" y="78974"/>
                      <a:pt x="0" y="97457"/>
                    </a:cubicBezTo>
                    <a:cubicBezTo>
                      <a:pt x="31926" y="107539"/>
                      <a:pt x="57130" y="120981"/>
                      <a:pt x="77294" y="136104"/>
                    </a:cubicBezTo>
                    <a:cubicBezTo>
                      <a:pt x="82334" y="141145"/>
                      <a:pt x="87375" y="144505"/>
                      <a:pt x="90736" y="151227"/>
                    </a:cubicBezTo>
                    <a:lnTo>
                      <a:pt x="273888" y="151227"/>
                    </a:lnTo>
                    <a:lnTo>
                      <a:pt x="273888" y="75613"/>
                    </a:lnTo>
                    <a:cubicBezTo>
                      <a:pt x="273888" y="63851"/>
                      <a:pt x="268847" y="52089"/>
                      <a:pt x="258766" y="45368"/>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299A95B1-977C-4258-84BD-B3AE8DE9A9B5}"/>
                  </a:ext>
                </a:extLst>
              </p:cNvPr>
              <p:cNvSpPr/>
              <p:nvPr/>
            </p:nvSpPr>
            <p:spPr>
              <a:xfrm>
                <a:off x="9386725" y="2873509"/>
                <a:ext cx="273888" cy="151226"/>
              </a:xfrm>
              <a:custGeom>
                <a:avLst/>
                <a:gdLst>
                  <a:gd name="connsiteX0" fmla="*/ 196595 w 273888"/>
                  <a:gd name="connsiteY0" fmla="*/ 136104 h 151226"/>
                  <a:gd name="connsiteX1" fmla="*/ 196595 w 273888"/>
                  <a:gd name="connsiteY1" fmla="*/ 136104 h 151226"/>
                  <a:gd name="connsiteX2" fmla="*/ 273888 w 273888"/>
                  <a:gd name="connsiteY2" fmla="*/ 97457 h 151226"/>
                  <a:gd name="connsiteX3" fmla="*/ 243643 w 273888"/>
                  <a:gd name="connsiteY3" fmla="*/ 23524 h 151226"/>
                  <a:gd name="connsiteX4" fmla="*/ 243643 w 273888"/>
                  <a:gd name="connsiteY4" fmla="*/ 20164 h 151226"/>
                  <a:gd name="connsiteX5" fmla="*/ 213398 w 273888"/>
                  <a:gd name="connsiteY5" fmla="*/ 10082 h 151226"/>
                  <a:gd name="connsiteX6" fmla="*/ 151227 w 273888"/>
                  <a:gd name="connsiteY6" fmla="*/ 0 h 151226"/>
                  <a:gd name="connsiteX7" fmla="*/ 89056 w 273888"/>
                  <a:gd name="connsiteY7" fmla="*/ 10082 h 151226"/>
                  <a:gd name="connsiteX8" fmla="*/ 15123 w 273888"/>
                  <a:gd name="connsiteY8" fmla="*/ 45368 h 151226"/>
                  <a:gd name="connsiteX9" fmla="*/ 0 w 273888"/>
                  <a:gd name="connsiteY9" fmla="*/ 75613 h 151226"/>
                  <a:gd name="connsiteX10" fmla="*/ 0 w 273888"/>
                  <a:gd name="connsiteY10" fmla="*/ 151227 h 151226"/>
                  <a:gd name="connsiteX11" fmla="*/ 181472 w 273888"/>
                  <a:gd name="connsiteY11" fmla="*/ 151227 h 151226"/>
                  <a:gd name="connsiteX12" fmla="*/ 196595 w 273888"/>
                  <a:gd name="connsiteY12" fmla="*/ 136104 h 15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3888" h="151226">
                    <a:moveTo>
                      <a:pt x="196595" y="136104"/>
                    </a:moveTo>
                    <a:lnTo>
                      <a:pt x="196595" y="136104"/>
                    </a:lnTo>
                    <a:cubicBezTo>
                      <a:pt x="220119" y="119301"/>
                      <a:pt x="247004" y="105859"/>
                      <a:pt x="273888" y="97457"/>
                    </a:cubicBezTo>
                    <a:cubicBezTo>
                      <a:pt x="255405" y="77294"/>
                      <a:pt x="243643" y="52089"/>
                      <a:pt x="243643" y="23524"/>
                    </a:cubicBezTo>
                    <a:cubicBezTo>
                      <a:pt x="243643" y="21844"/>
                      <a:pt x="243643" y="21844"/>
                      <a:pt x="243643" y="20164"/>
                    </a:cubicBezTo>
                    <a:cubicBezTo>
                      <a:pt x="233561" y="16803"/>
                      <a:pt x="223479" y="11762"/>
                      <a:pt x="213398" y="10082"/>
                    </a:cubicBezTo>
                    <a:cubicBezTo>
                      <a:pt x="194914" y="5041"/>
                      <a:pt x="173070" y="0"/>
                      <a:pt x="151227" y="0"/>
                    </a:cubicBezTo>
                    <a:cubicBezTo>
                      <a:pt x="131063" y="0"/>
                      <a:pt x="109219" y="3361"/>
                      <a:pt x="89056" y="10082"/>
                    </a:cubicBezTo>
                    <a:cubicBezTo>
                      <a:pt x="62171" y="18483"/>
                      <a:pt x="36967" y="30245"/>
                      <a:pt x="15123" y="45368"/>
                    </a:cubicBezTo>
                    <a:cubicBezTo>
                      <a:pt x="5041" y="52089"/>
                      <a:pt x="0" y="63851"/>
                      <a:pt x="0" y="75613"/>
                    </a:cubicBezTo>
                    <a:lnTo>
                      <a:pt x="0" y="151227"/>
                    </a:lnTo>
                    <a:lnTo>
                      <a:pt x="181472" y="151227"/>
                    </a:lnTo>
                    <a:cubicBezTo>
                      <a:pt x="186513" y="144505"/>
                      <a:pt x="189873" y="141145"/>
                      <a:pt x="196595" y="136104"/>
                    </a:cubicBezTo>
                    <a:close/>
                  </a:path>
                </a:pathLst>
              </a:custGeom>
              <a:solidFill>
                <a:sysClr val="window" lastClr="FFFFFF"/>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0" name="Graphic 38" descr="Puzzle">
              <a:extLst>
                <a:ext uri="{FF2B5EF4-FFF2-40B4-BE49-F238E27FC236}">
                  <a16:creationId xmlns:a16="http://schemas.microsoft.com/office/drawing/2014/main" id="{87CF9CC3-9739-4D6D-B8FA-3502EFC98CEF}"/>
                </a:ext>
              </a:extLst>
            </p:cNvPr>
            <p:cNvSpPr/>
            <p:nvPr/>
          </p:nvSpPr>
          <p:spPr>
            <a:xfrm>
              <a:off x="6963689" y="3265411"/>
              <a:ext cx="672118" cy="672118"/>
            </a:xfrm>
            <a:custGeom>
              <a:avLst/>
              <a:gdLst>
                <a:gd name="connsiteX0" fmla="*/ 434356 w 672118"/>
                <a:gd name="connsiteY0" fmla="*/ 509970 h 672118"/>
                <a:gd name="connsiteX1" fmla="*/ 398230 w 672118"/>
                <a:gd name="connsiteY1" fmla="*/ 399070 h 672118"/>
                <a:gd name="connsiteX2" fmla="*/ 404111 w 672118"/>
                <a:gd name="connsiteY2" fmla="*/ 393189 h 672118"/>
                <a:gd name="connsiteX3" fmla="*/ 516691 w 672118"/>
                <a:gd name="connsiteY3" fmla="*/ 427635 h 672118"/>
                <a:gd name="connsiteX4" fmla="*/ 576341 w 672118"/>
                <a:gd name="connsiteY4" fmla="*/ 475524 h 672118"/>
                <a:gd name="connsiteX5" fmla="*/ 672118 w 672118"/>
                <a:gd name="connsiteY5" fmla="*/ 379747 h 672118"/>
                <a:gd name="connsiteX6" fmla="*/ 529293 w 672118"/>
                <a:gd name="connsiteY6" fmla="*/ 236922 h 672118"/>
                <a:gd name="connsiteX7" fmla="*/ 577182 w 672118"/>
                <a:gd name="connsiteY7" fmla="*/ 177271 h 672118"/>
                <a:gd name="connsiteX8" fmla="*/ 611628 w 672118"/>
                <a:gd name="connsiteY8" fmla="*/ 64691 h 672118"/>
                <a:gd name="connsiteX9" fmla="*/ 605747 w 672118"/>
                <a:gd name="connsiteY9" fmla="*/ 58810 h 672118"/>
                <a:gd name="connsiteX10" fmla="*/ 494847 w 672118"/>
                <a:gd name="connsiteY10" fmla="*/ 94937 h 672118"/>
                <a:gd name="connsiteX11" fmla="*/ 435197 w 672118"/>
                <a:gd name="connsiteY11" fmla="*/ 142825 h 672118"/>
                <a:gd name="connsiteX12" fmla="*/ 292371 w 672118"/>
                <a:gd name="connsiteY12" fmla="*/ 0 h 672118"/>
                <a:gd name="connsiteX13" fmla="*/ 195754 w 672118"/>
                <a:gd name="connsiteY13" fmla="*/ 95777 h 672118"/>
                <a:gd name="connsiteX14" fmla="*/ 243643 w 672118"/>
                <a:gd name="connsiteY14" fmla="*/ 155427 h 672118"/>
                <a:gd name="connsiteX15" fmla="*/ 279769 w 672118"/>
                <a:gd name="connsiteY15" fmla="*/ 266327 h 672118"/>
                <a:gd name="connsiteX16" fmla="*/ 273888 w 672118"/>
                <a:gd name="connsiteY16" fmla="*/ 272208 h 672118"/>
                <a:gd name="connsiteX17" fmla="*/ 161308 w 672118"/>
                <a:gd name="connsiteY17" fmla="*/ 237762 h 672118"/>
                <a:gd name="connsiteX18" fmla="*/ 101658 w 672118"/>
                <a:gd name="connsiteY18" fmla="*/ 189873 h 672118"/>
                <a:gd name="connsiteX19" fmla="*/ 0 w 672118"/>
                <a:gd name="connsiteY19" fmla="*/ 292371 h 672118"/>
                <a:gd name="connsiteX20" fmla="*/ 142825 w 672118"/>
                <a:gd name="connsiteY20" fmla="*/ 435197 h 672118"/>
                <a:gd name="connsiteX21" fmla="*/ 94937 w 672118"/>
                <a:gd name="connsiteY21" fmla="*/ 494847 h 672118"/>
                <a:gd name="connsiteX22" fmla="*/ 60491 w 672118"/>
                <a:gd name="connsiteY22" fmla="*/ 607427 h 672118"/>
                <a:gd name="connsiteX23" fmla="*/ 66372 w 672118"/>
                <a:gd name="connsiteY23" fmla="*/ 613308 h 672118"/>
                <a:gd name="connsiteX24" fmla="*/ 177271 w 672118"/>
                <a:gd name="connsiteY24" fmla="*/ 577182 h 672118"/>
                <a:gd name="connsiteX25" fmla="*/ 236922 w 672118"/>
                <a:gd name="connsiteY25" fmla="*/ 529293 h 672118"/>
                <a:gd name="connsiteX26" fmla="*/ 379747 w 672118"/>
                <a:gd name="connsiteY26" fmla="*/ 672118 h 672118"/>
                <a:gd name="connsiteX27" fmla="*/ 482245 w 672118"/>
                <a:gd name="connsiteY27" fmla="*/ 569620 h 672118"/>
                <a:gd name="connsiteX28" fmla="*/ 434356 w 672118"/>
                <a:gd name="connsiteY28" fmla="*/ 509970 h 67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72118" h="672118">
                  <a:moveTo>
                    <a:pt x="434356" y="509970"/>
                  </a:moveTo>
                  <a:cubicBezTo>
                    <a:pt x="378907" y="511650"/>
                    <a:pt x="358743" y="440238"/>
                    <a:pt x="398230" y="399070"/>
                  </a:cubicBezTo>
                  <a:lnTo>
                    <a:pt x="404111" y="393189"/>
                  </a:lnTo>
                  <a:cubicBezTo>
                    <a:pt x="445278" y="353702"/>
                    <a:pt x="518371" y="372186"/>
                    <a:pt x="516691" y="427635"/>
                  </a:cubicBezTo>
                  <a:cubicBezTo>
                    <a:pt x="515851" y="459561"/>
                    <a:pt x="553658" y="498208"/>
                    <a:pt x="576341" y="475524"/>
                  </a:cubicBezTo>
                  <a:lnTo>
                    <a:pt x="672118" y="379747"/>
                  </a:lnTo>
                  <a:lnTo>
                    <a:pt x="529293" y="236922"/>
                  </a:lnTo>
                  <a:cubicBezTo>
                    <a:pt x="506609" y="214238"/>
                    <a:pt x="545256" y="176431"/>
                    <a:pt x="577182" y="177271"/>
                  </a:cubicBezTo>
                  <a:cubicBezTo>
                    <a:pt x="632631" y="178952"/>
                    <a:pt x="651115" y="105859"/>
                    <a:pt x="611628" y="64691"/>
                  </a:cubicBezTo>
                  <a:lnTo>
                    <a:pt x="605747" y="58810"/>
                  </a:lnTo>
                  <a:cubicBezTo>
                    <a:pt x="564579" y="19323"/>
                    <a:pt x="493167" y="39487"/>
                    <a:pt x="494847" y="94937"/>
                  </a:cubicBezTo>
                  <a:cubicBezTo>
                    <a:pt x="495687" y="126862"/>
                    <a:pt x="457881" y="165509"/>
                    <a:pt x="435197" y="142825"/>
                  </a:cubicBezTo>
                  <a:lnTo>
                    <a:pt x="292371" y="0"/>
                  </a:lnTo>
                  <a:lnTo>
                    <a:pt x="195754" y="95777"/>
                  </a:lnTo>
                  <a:cubicBezTo>
                    <a:pt x="173070" y="118461"/>
                    <a:pt x="211717" y="156268"/>
                    <a:pt x="243643" y="155427"/>
                  </a:cubicBezTo>
                  <a:cubicBezTo>
                    <a:pt x="299093" y="153747"/>
                    <a:pt x="319256" y="225160"/>
                    <a:pt x="279769" y="266327"/>
                  </a:cubicBezTo>
                  <a:lnTo>
                    <a:pt x="273888" y="272208"/>
                  </a:lnTo>
                  <a:cubicBezTo>
                    <a:pt x="232721" y="311695"/>
                    <a:pt x="159628" y="293212"/>
                    <a:pt x="161308" y="237762"/>
                  </a:cubicBezTo>
                  <a:cubicBezTo>
                    <a:pt x="162149" y="205836"/>
                    <a:pt x="124342" y="167189"/>
                    <a:pt x="101658" y="189873"/>
                  </a:cubicBezTo>
                  <a:lnTo>
                    <a:pt x="0" y="292371"/>
                  </a:lnTo>
                  <a:lnTo>
                    <a:pt x="142825" y="435197"/>
                  </a:lnTo>
                  <a:cubicBezTo>
                    <a:pt x="165509" y="457881"/>
                    <a:pt x="126862" y="495687"/>
                    <a:pt x="94937" y="494847"/>
                  </a:cubicBezTo>
                  <a:cubicBezTo>
                    <a:pt x="39487" y="493167"/>
                    <a:pt x="21004" y="566260"/>
                    <a:pt x="60491" y="607427"/>
                  </a:cubicBezTo>
                  <a:lnTo>
                    <a:pt x="66372" y="613308"/>
                  </a:lnTo>
                  <a:cubicBezTo>
                    <a:pt x="107539" y="652795"/>
                    <a:pt x="178952" y="632631"/>
                    <a:pt x="177271" y="577182"/>
                  </a:cubicBezTo>
                  <a:cubicBezTo>
                    <a:pt x="176431" y="545256"/>
                    <a:pt x="214238" y="506609"/>
                    <a:pt x="236922" y="529293"/>
                  </a:cubicBezTo>
                  <a:lnTo>
                    <a:pt x="379747" y="672118"/>
                  </a:lnTo>
                  <a:lnTo>
                    <a:pt x="482245" y="569620"/>
                  </a:lnTo>
                  <a:cubicBezTo>
                    <a:pt x="504929" y="546936"/>
                    <a:pt x="467122" y="509130"/>
                    <a:pt x="434356" y="509970"/>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aphic 39" descr="Lightbulb">
              <a:extLst>
                <a:ext uri="{FF2B5EF4-FFF2-40B4-BE49-F238E27FC236}">
                  <a16:creationId xmlns:a16="http://schemas.microsoft.com/office/drawing/2014/main" id="{34CC91D7-7BD9-4A72-9F80-D66396443795}"/>
                </a:ext>
              </a:extLst>
            </p:cNvPr>
            <p:cNvGrpSpPr/>
            <p:nvPr/>
          </p:nvGrpSpPr>
          <p:grpSpPr>
            <a:xfrm>
              <a:off x="4495995" y="3215003"/>
              <a:ext cx="806542" cy="806542"/>
              <a:chOff x="4495995" y="2518967"/>
              <a:chExt cx="806542" cy="806542"/>
            </a:xfrm>
          </p:grpSpPr>
          <p:sp>
            <p:nvSpPr>
              <p:cNvPr id="26" name="Freeform: Shape 25">
                <a:extLst>
                  <a:ext uri="{FF2B5EF4-FFF2-40B4-BE49-F238E27FC236}">
                    <a16:creationId xmlns:a16="http://schemas.microsoft.com/office/drawing/2014/main" id="{DEC6BCF1-E538-44F4-AD75-0AA581ECF1EC}"/>
                  </a:ext>
                </a:extLst>
              </p:cNvPr>
              <p:cNvSpPr/>
              <p:nvPr/>
            </p:nvSpPr>
            <p:spPr>
              <a:xfrm>
                <a:off x="4790046" y="3056661"/>
                <a:ext cx="218438" cy="50408"/>
              </a:xfrm>
              <a:custGeom>
                <a:avLst/>
                <a:gdLst>
                  <a:gd name="connsiteX0" fmla="*/ 25204 w 218438"/>
                  <a:gd name="connsiteY0" fmla="*/ 0 h 50408"/>
                  <a:gd name="connsiteX1" fmla="*/ 193234 w 218438"/>
                  <a:gd name="connsiteY1" fmla="*/ 0 h 50408"/>
                  <a:gd name="connsiteX2" fmla="*/ 218438 w 218438"/>
                  <a:gd name="connsiteY2" fmla="*/ 25204 h 50408"/>
                  <a:gd name="connsiteX3" fmla="*/ 193234 w 218438"/>
                  <a:gd name="connsiteY3" fmla="*/ 50409 h 50408"/>
                  <a:gd name="connsiteX4" fmla="*/ 25204 w 218438"/>
                  <a:gd name="connsiteY4" fmla="*/ 50409 h 50408"/>
                  <a:gd name="connsiteX5" fmla="*/ 0 w 218438"/>
                  <a:gd name="connsiteY5" fmla="*/ 25204 h 50408"/>
                  <a:gd name="connsiteX6" fmla="*/ 25204 w 218438"/>
                  <a:gd name="connsiteY6" fmla="*/ 0 h 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38" h="50408">
                    <a:moveTo>
                      <a:pt x="25204" y="0"/>
                    </a:moveTo>
                    <a:lnTo>
                      <a:pt x="193234" y="0"/>
                    </a:lnTo>
                    <a:cubicBezTo>
                      <a:pt x="207517" y="0"/>
                      <a:pt x="218438" y="10922"/>
                      <a:pt x="218438" y="25204"/>
                    </a:cubicBezTo>
                    <a:cubicBezTo>
                      <a:pt x="218438" y="39487"/>
                      <a:pt x="207517" y="50409"/>
                      <a:pt x="193234" y="50409"/>
                    </a:cubicBezTo>
                    <a:lnTo>
                      <a:pt x="25204" y="50409"/>
                    </a:lnTo>
                    <a:cubicBezTo>
                      <a:pt x="10922" y="50409"/>
                      <a:pt x="0" y="39487"/>
                      <a:pt x="0" y="25204"/>
                    </a:cubicBezTo>
                    <a:cubicBezTo>
                      <a:pt x="0" y="10922"/>
                      <a:pt x="10922" y="0"/>
                      <a:pt x="25204" y="0"/>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AA0E455A-6DF4-4383-BD0F-7412BF64EC1C}"/>
                  </a:ext>
                </a:extLst>
              </p:cNvPr>
              <p:cNvSpPr/>
              <p:nvPr/>
            </p:nvSpPr>
            <p:spPr>
              <a:xfrm>
                <a:off x="4790046" y="3140676"/>
                <a:ext cx="218438" cy="50408"/>
              </a:xfrm>
              <a:custGeom>
                <a:avLst/>
                <a:gdLst>
                  <a:gd name="connsiteX0" fmla="*/ 25204 w 218438"/>
                  <a:gd name="connsiteY0" fmla="*/ 0 h 50408"/>
                  <a:gd name="connsiteX1" fmla="*/ 193234 w 218438"/>
                  <a:gd name="connsiteY1" fmla="*/ 0 h 50408"/>
                  <a:gd name="connsiteX2" fmla="*/ 218438 w 218438"/>
                  <a:gd name="connsiteY2" fmla="*/ 25204 h 50408"/>
                  <a:gd name="connsiteX3" fmla="*/ 193234 w 218438"/>
                  <a:gd name="connsiteY3" fmla="*/ 50409 h 50408"/>
                  <a:gd name="connsiteX4" fmla="*/ 25204 w 218438"/>
                  <a:gd name="connsiteY4" fmla="*/ 50409 h 50408"/>
                  <a:gd name="connsiteX5" fmla="*/ 0 w 218438"/>
                  <a:gd name="connsiteY5" fmla="*/ 25204 h 50408"/>
                  <a:gd name="connsiteX6" fmla="*/ 25204 w 218438"/>
                  <a:gd name="connsiteY6" fmla="*/ 0 h 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38" h="50408">
                    <a:moveTo>
                      <a:pt x="25204" y="0"/>
                    </a:moveTo>
                    <a:lnTo>
                      <a:pt x="193234" y="0"/>
                    </a:lnTo>
                    <a:cubicBezTo>
                      <a:pt x="207517" y="0"/>
                      <a:pt x="218438" y="10922"/>
                      <a:pt x="218438" y="25204"/>
                    </a:cubicBezTo>
                    <a:cubicBezTo>
                      <a:pt x="218438" y="39487"/>
                      <a:pt x="207517" y="50409"/>
                      <a:pt x="193234" y="50409"/>
                    </a:cubicBezTo>
                    <a:lnTo>
                      <a:pt x="25204" y="50409"/>
                    </a:lnTo>
                    <a:cubicBezTo>
                      <a:pt x="10922" y="50409"/>
                      <a:pt x="0" y="39487"/>
                      <a:pt x="0" y="25204"/>
                    </a:cubicBezTo>
                    <a:cubicBezTo>
                      <a:pt x="0" y="10922"/>
                      <a:pt x="10922" y="0"/>
                      <a:pt x="25204" y="0"/>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29969267-42F1-4FEE-935C-A35ECBE86177}"/>
                  </a:ext>
                </a:extLst>
              </p:cNvPr>
              <p:cNvSpPr/>
              <p:nvPr/>
            </p:nvSpPr>
            <p:spPr>
              <a:xfrm>
                <a:off x="4844656" y="3224691"/>
                <a:ext cx="109219" cy="50408"/>
              </a:xfrm>
              <a:custGeom>
                <a:avLst/>
                <a:gdLst>
                  <a:gd name="connsiteX0" fmla="*/ 0 w 109219"/>
                  <a:gd name="connsiteY0" fmla="*/ 0 h 50408"/>
                  <a:gd name="connsiteX1" fmla="*/ 54610 w 109219"/>
                  <a:gd name="connsiteY1" fmla="*/ 50409 h 50408"/>
                  <a:gd name="connsiteX2" fmla="*/ 109219 w 109219"/>
                  <a:gd name="connsiteY2" fmla="*/ 0 h 50408"/>
                  <a:gd name="connsiteX3" fmla="*/ 0 w 109219"/>
                  <a:gd name="connsiteY3" fmla="*/ 0 h 50408"/>
                </a:gdLst>
                <a:ahLst/>
                <a:cxnLst>
                  <a:cxn ang="0">
                    <a:pos x="connsiteX0" y="connsiteY0"/>
                  </a:cxn>
                  <a:cxn ang="0">
                    <a:pos x="connsiteX1" y="connsiteY1"/>
                  </a:cxn>
                  <a:cxn ang="0">
                    <a:pos x="connsiteX2" y="connsiteY2"/>
                  </a:cxn>
                  <a:cxn ang="0">
                    <a:pos x="connsiteX3" y="connsiteY3"/>
                  </a:cxn>
                </a:cxnLst>
                <a:rect l="l" t="t" r="r" b="b"/>
                <a:pathLst>
                  <a:path w="109219" h="50408">
                    <a:moveTo>
                      <a:pt x="0" y="0"/>
                    </a:moveTo>
                    <a:cubicBezTo>
                      <a:pt x="2520" y="28565"/>
                      <a:pt x="26045" y="50409"/>
                      <a:pt x="54610" y="50409"/>
                    </a:cubicBezTo>
                    <a:cubicBezTo>
                      <a:pt x="83175" y="50409"/>
                      <a:pt x="106699" y="28565"/>
                      <a:pt x="109219" y="0"/>
                    </a:cubicBezTo>
                    <a:lnTo>
                      <a:pt x="0" y="0"/>
                    </a:ln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B97EFF0C-5635-4A31-9F8F-71A42B00ADE4}"/>
                  </a:ext>
                </a:extLst>
              </p:cNvPr>
              <p:cNvSpPr/>
              <p:nvPr/>
            </p:nvSpPr>
            <p:spPr>
              <a:xfrm>
                <a:off x="4680827" y="2569375"/>
                <a:ext cx="436876" cy="453679"/>
              </a:xfrm>
              <a:custGeom>
                <a:avLst/>
                <a:gdLst>
                  <a:gd name="connsiteX0" fmla="*/ 218438 w 436876"/>
                  <a:gd name="connsiteY0" fmla="*/ 0 h 453679"/>
                  <a:gd name="connsiteX1" fmla="*/ 218438 w 436876"/>
                  <a:gd name="connsiteY1" fmla="*/ 0 h 453679"/>
                  <a:gd name="connsiteX2" fmla="*/ 218438 w 436876"/>
                  <a:gd name="connsiteY2" fmla="*/ 0 h 453679"/>
                  <a:gd name="connsiteX3" fmla="*/ 0 w 436876"/>
                  <a:gd name="connsiteY3" fmla="*/ 215918 h 453679"/>
                  <a:gd name="connsiteX4" fmla="*/ 0 w 436876"/>
                  <a:gd name="connsiteY4" fmla="*/ 223479 h 453679"/>
                  <a:gd name="connsiteX5" fmla="*/ 15123 w 436876"/>
                  <a:gd name="connsiteY5" fmla="*/ 299093 h 453679"/>
                  <a:gd name="connsiteX6" fmla="*/ 52929 w 436876"/>
                  <a:gd name="connsiteY6" fmla="*/ 361264 h 453679"/>
                  <a:gd name="connsiteX7" fmla="*/ 104178 w 436876"/>
                  <a:gd name="connsiteY7" fmla="*/ 444438 h 453679"/>
                  <a:gd name="connsiteX8" fmla="*/ 119301 w 436876"/>
                  <a:gd name="connsiteY8" fmla="*/ 453680 h 453679"/>
                  <a:gd name="connsiteX9" fmla="*/ 317576 w 436876"/>
                  <a:gd name="connsiteY9" fmla="*/ 453680 h 453679"/>
                  <a:gd name="connsiteX10" fmla="*/ 332699 w 436876"/>
                  <a:gd name="connsiteY10" fmla="*/ 444438 h 453679"/>
                  <a:gd name="connsiteX11" fmla="*/ 383948 w 436876"/>
                  <a:gd name="connsiteY11" fmla="*/ 361264 h 453679"/>
                  <a:gd name="connsiteX12" fmla="*/ 421754 w 436876"/>
                  <a:gd name="connsiteY12" fmla="*/ 299093 h 453679"/>
                  <a:gd name="connsiteX13" fmla="*/ 436877 w 436876"/>
                  <a:gd name="connsiteY13" fmla="*/ 223479 h 453679"/>
                  <a:gd name="connsiteX14" fmla="*/ 436877 w 436876"/>
                  <a:gd name="connsiteY14" fmla="*/ 215918 h 453679"/>
                  <a:gd name="connsiteX15" fmla="*/ 218438 w 436876"/>
                  <a:gd name="connsiteY15" fmla="*/ 0 h 453679"/>
                  <a:gd name="connsiteX16" fmla="*/ 386468 w 436876"/>
                  <a:gd name="connsiteY16" fmla="*/ 222639 h 453679"/>
                  <a:gd name="connsiteX17" fmla="*/ 374706 w 436876"/>
                  <a:gd name="connsiteY17" fmla="*/ 281450 h 453679"/>
                  <a:gd name="connsiteX18" fmla="*/ 346141 w 436876"/>
                  <a:gd name="connsiteY18" fmla="*/ 327658 h 453679"/>
                  <a:gd name="connsiteX19" fmla="*/ 297412 w 436876"/>
                  <a:gd name="connsiteY19" fmla="*/ 403271 h 453679"/>
                  <a:gd name="connsiteX20" fmla="*/ 218438 w 436876"/>
                  <a:gd name="connsiteY20" fmla="*/ 403271 h 453679"/>
                  <a:gd name="connsiteX21" fmla="*/ 140305 w 436876"/>
                  <a:gd name="connsiteY21" fmla="*/ 403271 h 453679"/>
                  <a:gd name="connsiteX22" fmla="*/ 91576 w 436876"/>
                  <a:gd name="connsiteY22" fmla="*/ 327658 h 453679"/>
                  <a:gd name="connsiteX23" fmla="*/ 63011 w 436876"/>
                  <a:gd name="connsiteY23" fmla="*/ 281450 h 453679"/>
                  <a:gd name="connsiteX24" fmla="*/ 51249 w 436876"/>
                  <a:gd name="connsiteY24" fmla="*/ 222639 h 453679"/>
                  <a:gd name="connsiteX25" fmla="*/ 51249 w 436876"/>
                  <a:gd name="connsiteY25" fmla="*/ 215918 h 453679"/>
                  <a:gd name="connsiteX26" fmla="*/ 219279 w 436876"/>
                  <a:gd name="connsiteY26" fmla="*/ 49569 h 453679"/>
                  <a:gd name="connsiteX27" fmla="*/ 219279 w 436876"/>
                  <a:gd name="connsiteY27" fmla="*/ 49569 h 453679"/>
                  <a:gd name="connsiteX28" fmla="*/ 219279 w 436876"/>
                  <a:gd name="connsiteY28" fmla="*/ 49569 h 453679"/>
                  <a:gd name="connsiteX29" fmla="*/ 219279 w 436876"/>
                  <a:gd name="connsiteY29" fmla="*/ 49569 h 453679"/>
                  <a:gd name="connsiteX30" fmla="*/ 219279 w 436876"/>
                  <a:gd name="connsiteY30" fmla="*/ 49569 h 453679"/>
                  <a:gd name="connsiteX31" fmla="*/ 219279 w 436876"/>
                  <a:gd name="connsiteY31" fmla="*/ 49569 h 453679"/>
                  <a:gd name="connsiteX32" fmla="*/ 219279 w 436876"/>
                  <a:gd name="connsiteY32" fmla="*/ 49569 h 453679"/>
                  <a:gd name="connsiteX33" fmla="*/ 387308 w 436876"/>
                  <a:gd name="connsiteY33" fmla="*/ 215918 h 453679"/>
                  <a:gd name="connsiteX34" fmla="*/ 387308 w 436876"/>
                  <a:gd name="connsiteY34" fmla="*/ 222639 h 45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6876" h="453679">
                    <a:moveTo>
                      <a:pt x="218438" y="0"/>
                    </a:moveTo>
                    <a:cubicBezTo>
                      <a:pt x="218438" y="0"/>
                      <a:pt x="218438" y="0"/>
                      <a:pt x="218438" y="0"/>
                    </a:cubicBezTo>
                    <a:cubicBezTo>
                      <a:pt x="218438" y="0"/>
                      <a:pt x="218438" y="0"/>
                      <a:pt x="218438" y="0"/>
                    </a:cubicBezTo>
                    <a:cubicBezTo>
                      <a:pt x="99137" y="840"/>
                      <a:pt x="2520" y="96617"/>
                      <a:pt x="0" y="215918"/>
                    </a:cubicBezTo>
                    <a:lnTo>
                      <a:pt x="0" y="223479"/>
                    </a:lnTo>
                    <a:cubicBezTo>
                      <a:pt x="840" y="249524"/>
                      <a:pt x="5881" y="274728"/>
                      <a:pt x="15123" y="299093"/>
                    </a:cubicBezTo>
                    <a:cubicBezTo>
                      <a:pt x="24364" y="321777"/>
                      <a:pt x="36967" y="342780"/>
                      <a:pt x="52929" y="361264"/>
                    </a:cubicBezTo>
                    <a:cubicBezTo>
                      <a:pt x="73093" y="383107"/>
                      <a:pt x="94937" y="425955"/>
                      <a:pt x="104178" y="444438"/>
                    </a:cubicBezTo>
                    <a:cubicBezTo>
                      <a:pt x="106699" y="450319"/>
                      <a:pt x="112580" y="453680"/>
                      <a:pt x="119301" y="453680"/>
                    </a:cubicBezTo>
                    <a:lnTo>
                      <a:pt x="317576" y="453680"/>
                    </a:lnTo>
                    <a:cubicBezTo>
                      <a:pt x="324297" y="453680"/>
                      <a:pt x="330178" y="450319"/>
                      <a:pt x="332699" y="444438"/>
                    </a:cubicBezTo>
                    <a:cubicBezTo>
                      <a:pt x="341940" y="425955"/>
                      <a:pt x="363784" y="383107"/>
                      <a:pt x="383948" y="361264"/>
                    </a:cubicBezTo>
                    <a:cubicBezTo>
                      <a:pt x="399910" y="342780"/>
                      <a:pt x="413353" y="321777"/>
                      <a:pt x="421754" y="299093"/>
                    </a:cubicBezTo>
                    <a:cubicBezTo>
                      <a:pt x="430996" y="274728"/>
                      <a:pt x="436037" y="249524"/>
                      <a:pt x="436877" y="223479"/>
                    </a:cubicBezTo>
                    <a:lnTo>
                      <a:pt x="436877" y="215918"/>
                    </a:lnTo>
                    <a:cubicBezTo>
                      <a:pt x="434356" y="96617"/>
                      <a:pt x="337739" y="840"/>
                      <a:pt x="218438" y="0"/>
                    </a:cubicBezTo>
                    <a:close/>
                    <a:moveTo>
                      <a:pt x="386468" y="222639"/>
                    </a:moveTo>
                    <a:cubicBezTo>
                      <a:pt x="385628" y="242803"/>
                      <a:pt x="381427" y="262966"/>
                      <a:pt x="374706" y="281450"/>
                    </a:cubicBezTo>
                    <a:cubicBezTo>
                      <a:pt x="367985" y="298253"/>
                      <a:pt x="358743" y="314215"/>
                      <a:pt x="346141" y="327658"/>
                    </a:cubicBezTo>
                    <a:cubicBezTo>
                      <a:pt x="326818" y="351182"/>
                      <a:pt x="310015" y="376386"/>
                      <a:pt x="297412" y="403271"/>
                    </a:cubicBezTo>
                    <a:lnTo>
                      <a:pt x="218438" y="403271"/>
                    </a:lnTo>
                    <a:lnTo>
                      <a:pt x="140305" y="403271"/>
                    </a:lnTo>
                    <a:cubicBezTo>
                      <a:pt x="126862" y="376386"/>
                      <a:pt x="110059" y="351182"/>
                      <a:pt x="91576" y="327658"/>
                    </a:cubicBezTo>
                    <a:cubicBezTo>
                      <a:pt x="79814" y="314215"/>
                      <a:pt x="69732" y="298253"/>
                      <a:pt x="63011" y="281450"/>
                    </a:cubicBezTo>
                    <a:cubicBezTo>
                      <a:pt x="55450" y="262966"/>
                      <a:pt x="52089" y="242803"/>
                      <a:pt x="51249" y="222639"/>
                    </a:cubicBezTo>
                    <a:lnTo>
                      <a:pt x="51249" y="215918"/>
                    </a:lnTo>
                    <a:cubicBezTo>
                      <a:pt x="52929" y="124342"/>
                      <a:pt x="127702" y="50409"/>
                      <a:pt x="219279" y="49569"/>
                    </a:cubicBezTo>
                    <a:lnTo>
                      <a:pt x="219279" y="49569"/>
                    </a:lnTo>
                    <a:lnTo>
                      <a:pt x="219279" y="49569"/>
                    </a:lnTo>
                    <a:cubicBezTo>
                      <a:pt x="219279" y="49569"/>
                      <a:pt x="219279" y="49569"/>
                      <a:pt x="219279" y="49569"/>
                    </a:cubicBezTo>
                    <a:cubicBezTo>
                      <a:pt x="219279" y="49569"/>
                      <a:pt x="219279" y="49569"/>
                      <a:pt x="219279" y="49569"/>
                    </a:cubicBezTo>
                    <a:lnTo>
                      <a:pt x="219279" y="49569"/>
                    </a:lnTo>
                    <a:lnTo>
                      <a:pt x="219279" y="49569"/>
                    </a:lnTo>
                    <a:cubicBezTo>
                      <a:pt x="310855" y="50409"/>
                      <a:pt x="385628" y="123502"/>
                      <a:pt x="387308" y="215918"/>
                    </a:cubicBezTo>
                    <a:lnTo>
                      <a:pt x="387308" y="222639"/>
                    </a:ln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 name="Graphic 42" descr="Rocket">
              <a:extLst>
                <a:ext uri="{FF2B5EF4-FFF2-40B4-BE49-F238E27FC236}">
                  <a16:creationId xmlns:a16="http://schemas.microsoft.com/office/drawing/2014/main" id="{4484A0A8-97F5-4D67-BF3F-536DB9BBFF95}"/>
                </a:ext>
              </a:extLst>
            </p:cNvPr>
            <p:cNvGrpSpPr/>
            <p:nvPr/>
          </p:nvGrpSpPr>
          <p:grpSpPr>
            <a:xfrm>
              <a:off x="2052646" y="3197524"/>
              <a:ext cx="806542" cy="806542"/>
              <a:chOff x="2052646" y="2501488"/>
              <a:chExt cx="806542" cy="806542"/>
            </a:xfrm>
          </p:grpSpPr>
          <p:sp>
            <p:nvSpPr>
              <p:cNvPr id="21" name="Freeform: Shape 20">
                <a:extLst>
                  <a:ext uri="{FF2B5EF4-FFF2-40B4-BE49-F238E27FC236}">
                    <a16:creationId xmlns:a16="http://schemas.microsoft.com/office/drawing/2014/main" id="{8D5560BC-FEA9-4A1F-9069-6C4FBADA2535}"/>
                  </a:ext>
                </a:extLst>
              </p:cNvPr>
              <p:cNvSpPr/>
              <p:nvPr/>
            </p:nvSpPr>
            <p:spPr>
              <a:xfrm>
                <a:off x="2639909" y="2567612"/>
                <a:ext cx="154134" cy="148112"/>
              </a:xfrm>
              <a:custGeom>
                <a:avLst/>
                <a:gdLst>
                  <a:gd name="connsiteX0" fmla="*/ 150386 w 154134"/>
                  <a:gd name="connsiteY0" fmla="*/ 4448 h 148112"/>
                  <a:gd name="connsiteX1" fmla="*/ 0 w 154134"/>
                  <a:gd name="connsiteY1" fmla="*/ 22931 h 148112"/>
                  <a:gd name="connsiteX2" fmla="*/ 68892 w 154134"/>
                  <a:gd name="connsiteY2" fmla="*/ 77540 h 148112"/>
                  <a:gd name="connsiteX3" fmla="*/ 124342 w 154134"/>
                  <a:gd name="connsiteY3" fmla="*/ 148113 h 148112"/>
                  <a:gd name="connsiteX4" fmla="*/ 150386 w 154134"/>
                  <a:gd name="connsiteY4" fmla="*/ 4448 h 14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34" h="148112">
                    <a:moveTo>
                      <a:pt x="150386" y="4448"/>
                    </a:moveTo>
                    <a:cubicBezTo>
                      <a:pt x="138624" y="-7315"/>
                      <a:pt x="63011" y="6128"/>
                      <a:pt x="0" y="22931"/>
                    </a:cubicBezTo>
                    <a:cubicBezTo>
                      <a:pt x="22684" y="36373"/>
                      <a:pt x="46208" y="54856"/>
                      <a:pt x="68892" y="77540"/>
                    </a:cubicBezTo>
                    <a:cubicBezTo>
                      <a:pt x="92416" y="101065"/>
                      <a:pt x="110900" y="124589"/>
                      <a:pt x="124342" y="148113"/>
                    </a:cubicBezTo>
                    <a:cubicBezTo>
                      <a:pt x="141145" y="83421"/>
                      <a:pt x="162989" y="16210"/>
                      <a:pt x="150386" y="4448"/>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9049AC5E-44BF-410F-9773-2C1AC502873A}"/>
                  </a:ext>
                </a:extLst>
              </p:cNvPr>
              <p:cNvSpPr/>
              <p:nvPr/>
            </p:nvSpPr>
            <p:spPr>
              <a:xfrm>
                <a:off x="2117394" y="2798585"/>
                <a:ext cx="204939" cy="196018"/>
              </a:xfrm>
              <a:custGeom>
                <a:avLst/>
                <a:gdLst>
                  <a:gd name="connsiteX0" fmla="*/ 204939 w 204939"/>
                  <a:gd name="connsiteY0" fmla="*/ 12917 h 196018"/>
                  <a:gd name="connsiteX1" fmla="*/ 176374 w 204939"/>
                  <a:gd name="connsiteY1" fmla="*/ 1996 h 196018"/>
                  <a:gd name="connsiteX2" fmla="*/ 142768 w 204939"/>
                  <a:gd name="connsiteY2" fmla="*/ 8717 h 196018"/>
                  <a:gd name="connsiteX3" fmla="*/ 9185 w 204939"/>
                  <a:gd name="connsiteY3" fmla="*/ 142300 h 196018"/>
                  <a:gd name="connsiteX4" fmla="*/ 37750 w 204939"/>
                  <a:gd name="connsiteY4" fmla="*/ 195230 h 196018"/>
                  <a:gd name="connsiteX5" fmla="*/ 149490 w 204939"/>
                  <a:gd name="connsiteY5" fmla="*/ 170025 h 196018"/>
                  <a:gd name="connsiteX6" fmla="*/ 204939 w 204939"/>
                  <a:gd name="connsiteY6" fmla="*/ 12917 h 19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939" h="196018">
                    <a:moveTo>
                      <a:pt x="204939" y="12917"/>
                    </a:moveTo>
                    <a:lnTo>
                      <a:pt x="176374" y="1996"/>
                    </a:lnTo>
                    <a:cubicBezTo>
                      <a:pt x="164612" y="-2205"/>
                      <a:pt x="152010" y="315"/>
                      <a:pt x="142768" y="8717"/>
                    </a:cubicBezTo>
                    <a:lnTo>
                      <a:pt x="9185" y="142300"/>
                    </a:lnTo>
                    <a:cubicBezTo>
                      <a:pt x="-12659" y="164144"/>
                      <a:pt x="7505" y="201951"/>
                      <a:pt x="37750" y="195230"/>
                    </a:cubicBezTo>
                    <a:lnTo>
                      <a:pt x="149490" y="170025"/>
                    </a:lnTo>
                    <a:cubicBezTo>
                      <a:pt x="158731" y="128018"/>
                      <a:pt x="173854" y="71728"/>
                      <a:pt x="204939" y="12917"/>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954C8563-FC46-43B9-BDA9-EF547911B763}"/>
                  </a:ext>
                </a:extLst>
              </p:cNvPr>
              <p:cNvSpPr/>
              <p:nvPr/>
            </p:nvSpPr>
            <p:spPr>
              <a:xfrm>
                <a:off x="2364376" y="3030781"/>
                <a:ext cx="196406" cy="211189"/>
              </a:xfrm>
              <a:custGeom>
                <a:avLst/>
                <a:gdLst>
                  <a:gd name="connsiteX0" fmla="*/ 180596 w 196406"/>
                  <a:gd name="connsiteY0" fmla="*/ 0 h 211189"/>
                  <a:gd name="connsiteX1" fmla="*/ 26849 w 196406"/>
                  <a:gd name="connsiteY1" fmla="*/ 53769 h 211189"/>
                  <a:gd name="connsiteX2" fmla="*/ 804 w 196406"/>
                  <a:gd name="connsiteY2" fmla="*/ 173070 h 211189"/>
                  <a:gd name="connsiteX3" fmla="*/ 53733 w 196406"/>
                  <a:gd name="connsiteY3" fmla="*/ 201636 h 211189"/>
                  <a:gd name="connsiteX4" fmla="*/ 187317 w 196406"/>
                  <a:gd name="connsiteY4" fmla="*/ 68052 h 211189"/>
                  <a:gd name="connsiteX5" fmla="*/ 194038 w 196406"/>
                  <a:gd name="connsiteY5" fmla="*/ 34446 h 211189"/>
                  <a:gd name="connsiteX6" fmla="*/ 180596 w 196406"/>
                  <a:gd name="connsiteY6" fmla="*/ 0 h 21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406" h="211189">
                    <a:moveTo>
                      <a:pt x="180596" y="0"/>
                    </a:moveTo>
                    <a:cubicBezTo>
                      <a:pt x="124306" y="29405"/>
                      <a:pt x="70536" y="45368"/>
                      <a:pt x="26849" y="53769"/>
                    </a:cubicBezTo>
                    <a:lnTo>
                      <a:pt x="804" y="173070"/>
                    </a:lnTo>
                    <a:cubicBezTo>
                      <a:pt x="-5917" y="203316"/>
                      <a:pt x="31049" y="224319"/>
                      <a:pt x="53733" y="201636"/>
                    </a:cubicBezTo>
                    <a:lnTo>
                      <a:pt x="187317" y="68052"/>
                    </a:lnTo>
                    <a:cubicBezTo>
                      <a:pt x="195718" y="59650"/>
                      <a:pt x="199079" y="46208"/>
                      <a:pt x="194038" y="34446"/>
                    </a:cubicBezTo>
                    <a:lnTo>
                      <a:pt x="180596" y="0"/>
                    </a:ln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C7979BB3-955E-4C4F-BB85-8D0078F113CC}"/>
                  </a:ext>
                </a:extLst>
              </p:cNvPr>
              <p:cNvSpPr/>
              <p:nvPr/>
            </p:nvSpPr>
            <p:spPr>
              <a:xfrm>
                <a:off x="2296288" y="2605666"/>
                <a:ext cx="451999" cy="451159"/>
              </a:xfrm>
              <a:custGeom>
                <a:avLst/>
                <a:gdLst>
                  <a:gd name="connsiteX0" fmla="*/ 298253 w 451999"/>
                  <a:gd name="connsiteY0" fmla="*/ 0 h 451159"/>
                  <a:gd name="connsiteX1" fmla="*/ 137784 w 451999"/>
                  <a:gd name="connsiteY1" fmla="*/ 109219 h 451159"/>
                  <a:gd name="connsiteX2" fmla="*/ 0 w 451999"/>
                  <a:gd name="connsiteY2" fmla="*/ 399070 h 451159"/>
                  <a:gd name="connsiteX3" fmla="*/ 52089 w 451999"/>
                  <a:gd name="connsiteY3" fmla="*/ 451159 h 451159"/>
                  <a:gd name="connsiteX4" fmla="*/ 342780 w 451999"/>
                  <a:gd name="connsiteY4" fmla="*/ 314215 h 451159"/>
                  <a:gd name="connsiteX5" fmla="*/ 452000 w 451999"/>
                  <a:gd name="connsiteY5" fmla="*/ 154587 h 451159"/>
                  <a:gd name="connsiteX6" fmla="*/ 388148 w 451999"/>
                  <a:gd name="connsiteY6" fmla="*/ 62171 h 451159"/>
                  <a:gd name="connsiteX7" fmla="*/ 298253 w 451999"/>
                  <a:gd name="connsiteY7" fmla="*/ 0 h 451159"/>
                  <a:gd name="connsiteX8" fmla="*/ 341100 w 451999"/>
                  <a:gd name="connsiteY8" fmla="*/ 181472 h 451159"/>
                  <a:gd name="connsiteX9" fmla="*/ 269687 w 451999"/>
                  <a:gd name="connsiteY9" fmla="*/ 181472 h 451159"/>
                  <a:gd name="connsiteX10" fmla="*/ 269687 w 451999"/>
                  <a:gd name="connsiteY10" fmla="*/ 110059 h 451159"/>
                  <a:gd name="connsiteX11" fmla="*/ 341100 w 451999"/>
                  <a:gd name="connsiteY11" fmla="*/ 110059 h 451159"/>
                  <a:gd name="connsiteX12" fmla="*/ 341100 w 451999"/>
                  <a:gd name="connsiteY12" fmla="*/ 181472 h 45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1999" h="451159">
                    <a:moveTo>
                      <a:pt x="298253" y="0"/>
                    </a:moveTo>
                    <a:cubicBezTo>
                      <a:pt x="248684" y="20164"/>
                      <a:pt x="192394" y="54610"/>
                      <a:pt x="137784" y="109219"/>
                    </a:cubicBezTo>
                    <a:cubicBezTo>
                      <a:pt x="37807" y="209197"/>
                      <a:pt x="8401" y="330178"/>
                      <a:pt x="0" y="399070"/>
                    </a:cubicBezTo>
                    <a:lnTo>
                      <a:pt x="52089" y="451159"/>
                    </a:lnTo>
                    <a:cubicBezTo>
                      <a:pt x="120981" y="442758"/>
                      <a:pt x="242803" y="414193"/>
                      <a:pt x="342780" y="314215"/>
                    </a:cubicBezTo>
                    <a:cubicBezTo>
                      <a:pt x="397390" y="259606"/>
                      <a:pt x="431836" y="204156"/>
                      <a:pt x="452000" y="154587"/>
                    </a:cubicBezTo>
                    <a:cubicBezTo>
                      <a:pt x="441078" y="126862"/>
                      <a:pt x="419234" y="94097"/>
                      <a:pt x="388148" y="62171"/>
                    </a:cubicBezTo>
                    <a:cubicBezTo>
                      <a:pt x="357903" y="32766"/>
                      <a:pt x="325977" y="10922"/>
                      <a:pt x="298253" y="0"/>
                    </a:cubicBezTo>
                    <a:close/>
                    <a:moveTo>
                      <a:pt x="341100" y="181472"/>
                    </a:moveTo>
                    <a:cubicBezTo>
                      <a:pt x="321777" y="200795"/>
                      <a:pt x="289851" y="200795"/>
                      <a:pt x="269687" y="181472"/>
                    </a:cubicBezTo>
                    <a:cubicBezTo>
                      <a:pt x="250364" y="162149"/>
                      <a:pt x="250364" y="130223"/>
                      <a:pt x="269687" y="110059"/>
                    </a:cubicBezTo>
                    <a:cubicBezTo>
                      <a:pt x="289011" y="90736"/>
                      <a:pt x="320936" y="90736"/>
                      <a:pt x="341100" y="110059"/>
                    </a:cubicBezTo>
                    <a:cubicBezTo>
                      <a:pt x="360423" y="130223"/>
                      <a:pt x="360423" y="162149"/>
                      <a:pt x="341100" y="181472"/>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93A17CC4-9332-406F-BBFC-E410E48DEDF6}"/>
                  </a:ext>
                </a:extLst>
              </p:cNvPr>
              <p:cNvSpPr/>
              <p:nvPr/>
            </p:nvSpPr>
            <p:spPr>
              <a:xfrm>
                <a:off x="2197334" y="3036119"/>
                <a:ext cx="119660" cy="119908"/>
              </a:xfrm>
              <a:custGeom>
                <a:avLst/>
                <a:gdLst>
                  <a:gd name="connsiteX0" fmla="*/ 98114 w 119660"/>
                  <a:gd name="connsiteY0" fmla="*/ 21546 h 119908"/>
                  <a:gd name="connsiteX1" fmla="*/ 58627 w 119660"/>
                  <a:gd name="connsiteY1" fmla="*/ 13145 h 119908"/>
                  <a:gd name="connsiteX2" fmla="*/ 2337 w 119660"/>
                  <a:gd name="connsiteY2" fmla="*/ 117323 h 119908"/>
                  <a:gd name="connsiteX3" fmla="*/ 106516 w 119660"/>
                  <a:gd name="connsiteY3" fmla="*/ 61033 h 119908"/>
                  <a:gd name="connsiteX4" fmla="*/ 98114 w 119660"/>
                  <a:gd name="connsiteY4" fmla="*/ 21546 h 119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660" h="119908">
                    <a:moveTo>
                      <a:pt x="98114" y="21546"/>
                    </a:moveTo>
                    <a:cubicBezTo>
                      <a:pt x="84672" y="8104"/>
                      <a:pt x="86352" y="-14580"/>
                      <a:pt x="58627" y="13145"/>
                    </a:cubicBezTo>
                    <a:cubicBezTo>
                      <a:pt x="30902" y="40870"/>
                      <a:pt x="-10265" y="103881"/>
                      <a:pt x="2337" y="117323"/>
                    </a:cubicBezTo>
                    <a:cubicBezTo>
                      <a:pt x="15780" y="130766"/>
                      <a:pt x="78791" y="88758"/>
                      <a:pt x="106516" y="61033"/>
                    </a:cubicBezTo>
                    <a:cubicBezTo>
                      <a:pt x="134241" y="32468"/>
                      <a:pt x="111557" y="34149"/>
                      <a:pt x="98114" y="21546"/>
                    </a:cubicBezTo>
                    <a:close/>
                  </a:path>
                </a:pathLst>
              </a:custGeom>
              <a:solidFill>
                <a:srgbClr val="D3D3D3">
                  <a:lumMod val="10000"/>
                </a:srgbClr>
              </a:solidFill>
              <a:ln w="833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 name="Rectangle 12">
              <a:extLst>
                <a:ext uri="{FF2B5EF4-FFF2-40B4-BE49-F238E27FC236}">
                  <a16:creationId xmlns:a16="http://schemas.microsoft.com/office/drawing/2014/main" id="{B69B01BA-7B07-4CD6-B0AA-C69925911A97}"/>
                </a:ext>
              </a:extLst>
            </p:cNvPr>
            <p:cNvSpPr/>
            <p:nvPr/>
          </p:nvSpPr>
          <p:spPr>
            <a:xfrm>
              <a:off x="1420385" y="2440620"/>
              <a:ext cx="2071065" cy="523220"/>
            </a:xfrm>
            <a:prstGeom prst="rect">
              <a:avLst/>
            </a:prstGeom>
          </p:spPr>
          <p:txBody>
            <a:bodyPr wrap="square" anchor="b">
              <a:spAutoFit/>
            </a:bodyPr>
            <a:lstStyle/>
            <a:p>
              <a:pPr algn="ctr">
                <a:buClrTx/>
                <a:buFontTx/>
                <a:buNone/>
              </a:pPr>
              <a:r>
                <a:rPr lang="en-US" sz="2800" b="1" kern="1200" noProof="1">
                  <a:solidFill>
                    <a:srgbClr val="FF0000"/>
                  </a:solidFill>
                  <a:latin typeface="Calibri" panose="020F0502020204030204"/>
                  <a:ea typeface="+mn-ea"/>
                  <a:cs typeface="+mn-cs"/>
                </a:rPr>
                <a:t>File import</a:t>
              </a:r>
            </a:p>
          </p:txBody>
        </p:sp>
        <p:sp>
          <p:nvSpPr>
            <p:cNvPr id="14" name="Rectangle 13">
              <a:extLst>
                <a:ext uri="{FF2B5EF4-FFF2-40B4-BE49-F238E27FC236}">
                  <a16:creationId xmlns:a16="http://schemas.microsoft.com/office/drawing/2014/main" id="{1B3F7367-0DE7-42B5-AFD0-4F0872259021}"/>
                </a:ext>
              </a:extLst>
            </p:cNvPr>
            <p:cNvSpPr/>
            <p:nvPr/>
          </p:nvSpPr>
          <p:spPr>
            <a:xfrm>
              <a:off x="6264217" y="2440620"/>
              <a:ext cx="2071065" cy="523220"/>
            </a:xfrm>
            <a:prstGeom prst="rect">
              <a:avLst/>
            </a:prstGeom>
          </p:spPr>
          <p:txBody>
            <a:bodyPr wrap="square" anchor="b">
              <a:spAutoFit/>
            </a:bodyPr>
            <a:lstStyle/>
            <a:p>
              <a:pPr algn="ctr">
                <a:buClrTx/>
                <a:buFontTx/>
                <a:buNone/>
              </a:pPr>
              <a:r>
                <a:rPr lang="en-US" sz="2800" b="1" kern="1200" noProof="1">
                  <a:solidFill>
                    <a:srgbClr val="FF0000"/>
                  </a:solidFill>
                  <a:latin typeface="Calibri" panose="020F0502020204030204"/>
                  <a:ea typeface="+mn-ea"/>
                  <a:cs typeface="+mn-cs"/>
                </a:rPr>
                <a:t>Peak list</a:t>
              </a:r>
            </a:p>
          </p:txBody>
        </p:sp>
        <p:sp>
          <p:nvSpPr>
            <p:cNvPr id="15" name="Rectangle 14">
              <a:extLst>
                <a:ext uri="{FF2B5EF4-FFF2-40B4-BE49-F238E27FC236}">
                  <a16:creationId xmlns:a16="http://schemas.microsoft.com/office/drawing/2014/main" id="{C9223822-B627-4FFF-BCF2-20B9699EA3EC}"/>
                </a:ext>
              </a:extLst>
            </p:cNvPr>
            <p:cNvSpPr/>
            <p:nvPr/>
          </p:nvSpPr>
          <p:spPr>
            <a:xfrm>
              <a:off x="3692271" y="4213607"/>
              <a:ext cx="2360452" cy="461665"/>
            </a:xfrm>
            <a:prstGeom prst="rect">
              <a:avLst/>
            </a:prstGeom>
          </p:spPr>
          <p:txBody>
            <a:bodyPr wrap="square" anchor="b">
              <a:spAutoFit/>
            </a:bodyPr>
            <a:lstStyle/>
            <a:p>
              <a:pPr algn="ctr">
                <a:buClrTx/>
                <a:buFontTx/>
                <a:buNone/>
              </a:pPr>
              <a:r>
                <a:rPr lang="en-US" sz="2400" b="1" kern="1200" noProof="1">
                  <a:solidFill>
                    <a:srgbClr val="FF0000"/>
                  </a:solidFill>
                  <a:latin typeface="Calibri" panose="020F0502020204030204"/>
                  <a:ea typeface="+mn-ea"/>
                  <a:cs typeface="+mn-cs"/>
                </a:rPr>
                <a:t>Noise removal</a:t>
              </a:r>
            </a:p>
          </p:txBody>
        </p:sp>
        <p:sp>
          <p:nvSpPr>
            <p:cNvPr id="16" name="Rectangle 15">
              <a:extLst>
                <a:ext uri="{FF2B5EF4-FFF2-40B4-BE49-F238E27FC236}">
                  <a16:creationId xmlns:a16="http://schemas.microsoft.com/office/drawing/2014/main" id="{8634125C-036D-4514-8503-7AB9B6C93105}"/>
                </a:ext>
              </a:extLst>
            </p:cNvPr>
            <p:cNvSpPr/>
            <p:nvPr/>
          </p:nvSpPr>
          <p:spPr>
            <a:xfrm>
              <a:off x="8707565" y="4187487"/>
              <a:ext cx="2071065" cy="523220"/>
            </a:xfrm>
            <a:prstGeom prst="rect">
              <a:avLst/>
            </a:prstGeom>
          </p:spPr>
          <p:txBody>
            <a:bodyPr wrap="square" anchor="b">
              <a:spAutoFit/>
            </a:bodyPr>
            <a:lstStyle/>
            <a:p>
              <a:pPr algn="ctr">
                <a:buClrTx/>
                <a:buFontTx/>
                <a:buNone/>
              </a:pPr>
              <a:r>
                <a:rPr lang="en-US" sz="2800" b="1" kern="1200" noProof="1">
                  <a:solidFill>
                    <a:srgbClr val="FF0000"/>
                  </a:solidFill>
                  <a:latin typeface="Calibri" panose="020F0502020204030204"/>
                  <a:ea typeface="+mn-ea"/>
                  <a:cs typeface="+mn-cs"/>
                </a:rPr>
                <a:t>Alignment</a:t>
              </a:r>
            </a:p>
          </p:txBody>
        </p:sp>
        <p:sp>
          <p:nvSpPr>
            <p:cNvPr id="17" name="TextBox 16">
              <a:extLst>
                <a:ext uri="{FF2B5EF4-FFF2-40B4-BE49-F238E27FC236}">
                  <a16:creationId xmlns:a16="http://schemas.microsoft.com/office/drawing/2014/main" id="{F557764E-9157-470D-B6AB-620A8603AE13}"/>
                </a:ext>
              </a:extLst>
            </p:cNvPr>
            <p:cNvSpPr txBox="1"/>
            <p:nvPr/>
          </p:nvSpPr>
          <p:spPr>
            <a:xfrm>
              <a:off x="1261151" y="4459732"/>
              <a:ext cx="2271886" cy="707886"/>
            </a:xfrm>
            <a:prstGeom prst="rect">
              <a:avLst/>
            </a:prstGeom>
            <a:noFill/>
          </p:spPr>
          <p:txBody>
            <a:bodyPr wrap="square" lIns="0" rIns="0" rtlCol="0" anchor="t">
              <a:spAutoFit/>
            </a:bodyPr>
            <a:lstStyle/>
            <a:p>
              <a:pPr>
                <a:buClrTx/>
                <a:buFontTx/>
                <a:buNone/>
              </a:pPr>
              <a:r>
                <a:rPr lang="en-US" sz="2000" b="1" kern="1200" noProof="1">
                  <a:solidFill>
                    <a:schemeClr val="tx1"/>
                  </a:solidFill>
                  <a:latin typeface="Proxima nova"/>
                  <a:ea typeface="+mn-ea"/>
                  <a:cs typeface="+mn-cs"/>
                </a:rPr>
                <a:t>Read mzml file into the pipeline</a:t>
              </a:r>
            </a:p>
          </p:txBody>
        </p:sp>
        <p:sp>
          <p:nvSpPr>
            <p:cNvPr id="18" name="TextBox 17">
              <a:extLst>
                <a:ext uri="{FF2B5EF4-FFF2-40B4-BE49-F238E27FC236}">
                  <a16:creationId xmlns:a16="http://schemas.microsoft.com/office/drawing/2014/main" id="{8D193845-07E8-4054-AE88-BFC4AD27C8BC}"/>
                </a:ext>
              </a:extLst>
            </p:cNvPr>
            <p:cNvSpPr txBox="1"/>
            <p:nvPr/>
          </p:nvSpPr>
          <p:spPr>
            <a:xfrm>
              <a:off x="6054915" y="4453823"/>
              <a:ext cx="2588354" cy="707886"/>
            </a:xfrm>
            <a:prstGeom prst="rect">
              <a:avLst/>
            </a:prstGeom>
            <a:noFill/>
          </p:spPr>
          <p:txBody>
            <a:bodyPr wrap="square" lIns="0" rIns="0" rtlCol="0" anchor="t">
              <a:spAutoFit/>
            </a:bodyPr>
            <a:lstStyle/>
            <a:p>
              <a:pPr>
                <a:buClrTx/>
                <a:buFontTx/>
                <a:buNone/>
              </a:pPr>
              <a:r>
                <a:rPr lang="en-US" sz="2000" b="1" kern="1200" noProof="1">
                  <a:solidFill>
                    <a:srgbClr val="263238"/>
                  </a:solidFill>
                  <a:latin typeface="Proxima nova"/>
                  <a:ea typeface="+mn-ea"/>
                  <a:cs typeface="+mn-cs"/>
                </a:rPr>
                <a:t>Extract peaks from chromatogram</a:t>
              </a:r>
            </a:p>
          </p:txBody>
        </p:sp>
        <p:sp>
          <p:nvSpPr>
            <p:cNvPr id="19" name="TextBox 18">
              <a:extLst>
                <a:ext uri="{FF2B5EF4-FFF2-40B4-BE49-F238E27FC236}">
                  <a16:creationId xmlns:a16="http://schemas.microsoft.com/office/drawing/2014/main" id="{21C47A47-DEC1-4FBC-99F4-90CE92332475}"/>
                </a:ext>
              </a:extLst>
            </p:cNvPr>
            <p:cNvSpPr txBox="1"/>
            <p:nvPr/>
          </p:nvSpPr>
          <p:spPr>
            <a:xfrm>
              <a:off x="4207845" y="2085529"/>
              <a:ext cx="2298496" cy="707886"/>
            </a:xfrm>
            <a:prstGeom prst="rect">
              <a:avLst/>
            </a:prstGeom>
            <a:noFill/>
          </p:spPr>
          <p:txBody>
            <a:bodyPr wrap="square" lIns="0" rIns="0" rtlCol="0" anchor="t">
              <a:spAutoFit/>
            </a:bodyPr>
            <a:lstStyle/>
            <a:p>
              <a:pPr>
                <a:buClrTx/>
                <a:buFontTx/>
                <a:buNone/>
              </a:pPr>
              <a:r>
                <a:rPr lang="en-US" sz="2000" b="1" kern="1200" noProof="1">
                  <a:solidFill>
                    <a:srgbClr val="263238"/>
                  </a:solidFill>
                  <a:latin typeface="Proxima nova"/>
                  <a:ea typeface="+mn-ea"/>
                  <a:cs typeface="+mn-cs"/>
                </a:rPr>
                <a:t>Remove noise detections</a:t>
              </a:r>
            </a:p>
          </p:txBody>
        </p:sp>
        <p:sp>
          <p:nvSpPr>
            <p:cNvPr id="20" name="TextBox 19">
              <a:extLst>
                <a:ext uri="{FF2B5EF4-FFF2-40B4-BE49-F238E27FC236}">
                  <a16:creationId xmlns:a16="http://schemas.microsoft.com/office/drawing/2014/main" id="{DC0B2F24-FB91-4DD9-92F5-765091D38F9C}"/>
                </a:ext>
              </a:extLst>
            </p:cNvPr>
            <p:cNvSpPr txBox="1"/>
            <p:nvPr/>
          </p:nvSpPr>
          <p:spPr>
            <a:xfrm>
              <a:off x="8423246" y="1996499"/>
              <a:ext cx="3064517" cy="707886"/>
            </a:xfrm>
            <a:prstGeom prst="rect">
              <a:avLst/>
            </a:prstGeom>
            <a:noFill/>
          </p:spPr>
          <p:txBody>
            <a:bodyPr wrap="square" lIns="0" rIns="0" rtlCol="0" anchor="t">
              <a:spAutoFit/>
            </a:bodyPr>
            <a:lstStyle/>
            <a:p>
              <a:pPr>
                <a:buClrTx/>
                <a:buFontTx/>
                <a:buNone/>
              </a:pPr>
              <a:r>
                <a:rPr lang="en-US" sz="2000" b="1" kern="1200" noProof="1">
                  <a:solidFill>
                    <a:srgbClr val="263238"/>
                  </a:solidFill>
                  <a:latin typeface="Proxima nova"/>
                  <a:ea typeface="+mn-ea"/>
                  <a:cs typeface="+mn-cs"/>
                </a:rPr>
                <a:t>Alignment of results from different samples</a:t>
              </a:r>
            </a:p>
          </p:txBody>
        </p:sp>
      </p:grpSp>
      <p:sp>
        <p:nvSpPr>
          <p:cNvPr id="52" name="Right Brace 51">
            <a:extLst>
              <a:ext uri="{FF2B5EF4-FFF2-40B4-BE49-F238E27FC236}">
                <a16:creationId xmlns:a16="http://schemas.microsoft.com/office/drawing/2014/main" id="{C6D25AF6-BA13-496B-8908-610820EA3F7C}"/>
              </a:ext>
            </a:extLst>
          </p:cNvPr>
          <p:cNvSpPr/>
          <p:nvPr/>
        </p:nvSpPr>
        <p:spPr>
          <a:xfrm rot="16200000">
            <a:off x="5732215" y="-3327224"/>
            <a:ext cx="341684" cy="10183531"/>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53" name="Rectangle 52">
            <a:extLst>
              <a:ext uri="{FF2B5EF4-FFF2-40B4-BE49-F238E27FC236}">
                <a16:creationId xmlns:a16="http://schemas.microsoft.com/office/drawing/2014/main" id="{E24C4114-974A-468F-A8AB-62394D2ABD48}"/>
              </a:ext>
            </a:extLst>
          </p:cNvPr>
          <p:cNvSpPr/>
          <p:nvPr/>
        </p:nvSpPr>
        <p:spPr>
          <a:xfrm>
            <a:off x="4867524" y="1054420"/>
            <a:ext cx="2071065" cy="523220"/>
          </a:xfrm>
          <a:prstGeom prst="rect">
            <a:avLst/>
          </a:prstGeom>
        </p:spPr>
        <p:txBody>
          <a:bodyPr wrap="square" anchor="b">
            <a:spAutoFit/>
          </a:bodyPr>
          <a:lstStyle/>
          <a:p>
            <a:pPr algn="ctr">
              <a:buClrTx/>
              <a:buFontTx/>
              <a:buNone/>
            </a:pPr>
            <a:r>
              <a:rPr lang="en-US" sz="2800" b="1" kern="1200" noProof="1">
                <a:solidFill>
                  <a:srgbClr val="FF0000"/>
                </a:solidFill>
                <a:latin typeface="Calibri" panose="020F0502020204030204"/>
                <a:ea typeface="+mn-ea"/>
                <a:cs typeface="+mn-cs"/>
              </a:rPr>
              <a:t>mss_process</a:t>
            </a:r>
          </a:p>
        </p:txBody>
      </p:sp>
      <p:pic>
        <p:nvPicPr>
          <p:cNvPr id="54" name="Picture 53">
            <a:extLst>
              <a:ext uri="{FF2B5EF4-FFF2-40B4-BE49-F238E27FC236}">
                <a16:creationId xmlns:a16="http://schemas.microsoft.com/office/drawing/2014/main" id="{6DBCBB40-EAE3-4EA5-A22A-57FA3933ECE8}"/>
              </a:ext>
            </a:extLst>
          </p:cNvPr>
          <p:cNvPicPr>
            <a:picLocks noChangeAspect="1"/>
          </p:cNvPicPr>
          <p:nvPr/>
        </p:nvPicPr>
        <p:blipFill rotWithShape="1">
          <a:blip r:embed="rId2"/>
          <a:srcRect t="2074"/>
          <a:stretch/>
        </p:blipFill>
        <p:spPr>
          <a:xfrm>
            <a:off x="824458" y="5406725"/>
            <a:ext cx="2240518" cy="1207580"/>
          </a:xfrm>
          <a:prstGeom prst="rect">
            <a:avLst/>
          </a:prstGeom>
        </p:spPr>
      </p:pic>
      <p:graphicFrame>
        <p:nvGraphicFramePr>
          <p:cNvPr id="55" name="Table 54">
            <a:extLst>
              <a:ext uri="{FF2B5EF4-FFF2-40B4-BE49-F238E27FC236}">
                <a16:creationId xmlns:a16="http://schemas.microsoft.com/office/drawing/2014/main" id="{6E77466B-AFA0-4630-B34A-96EA967756AF}"/>
              </a:ext>
            </a:extLst>
          </p:cNvPr>
          <p:cNvGraphicFramePr>
            <a:graphicFrameLocks noGrp="1"/>
          </p:cNvGraphicFramePr>
          <p:nvPr>
            <p:extLst>
              <p:ext uri="{D42A27DB-BD31-4B8C-83A1-F6EECF244321}">
                <p14:modId xmlns:p14="http://schemas.microsoft.com/office/powerpoint/2010/main" val="3001225906"/>
              </p:ext>
            </p:extLst>
          </p:nvPr>
        </p:nvGraphicFramePr>
        <p:xfrm>
          <a:off x="5429835" y="5441674"/>
          <a:ext cx="6033864" cy="1150916"/>
        </p:xfrm>
        <a:graphic>
          <a:graphicData uri="http://schemas.openxmlformats.org/drawingml/2006/table">
            <a:tbl>
              <a:tblPr firstRow="1">
                <a:tableStyleId>{5C22544A-7EE6-4342-B048-85BDC9FD1C3A}</a:tableStyleId>
              </a:tblPr>
              <a:tblGrid>
                <a:gridCol w="631413">
                  <a:extLst>
                    <a:ext uri="{9D8B030D-6E8A-4147-A177-3AD203B41FA5}">
                      <a16:colId xmlns:a16="http://schemas.microsoft.com/office/drawing/2014/main" val="2606962559"/>
                    </a:ext>
                  </a:extLst>
                </a:gridCol>
                <a:gridCol w="622869">
                  <a:extLst>
                    <a:ext uri="{9D8B030D-6E8A-4147-A177-3AD203B41FA5}">
                      <a16:colId xmlns:a16="http://schemas.microsoft.com/office/drawing/2014/main" val="3536186596"/>
                    </a:ext>
                  </a:extLst>
                </a:gridCol>
                <a:gridCol w="587780">
                  <a:extLst>
                    <a:ext uri="{9D8B030D-6E8A-4147-A177-3AD203B41FA5}">
                      <a16:colId xmlns:a16="http://schemas.microsoft.com/office/drawing/2014/main" val="941518053"/>
                    </a:ext>
                  </a:extLst>
                </a:gridCol>
                <a:gridCol w="807492">
                  <a:extLst>
                    <a:ext uri="{9D8B030D-6E8A-4147-A177-3AD203B41FA5}">
                      <a16:colId xmlns:a16="http://schemas.microsoft.com/office/drawing/2014/main" val="1358598061"/>
                    </a:ext>
                  </a:extLst>
                </a:gridCol>
                <a:gridCol w="1203114">
                  <a:extLst>
                    <a:ext uri="{9D8B030D-6E8A-4147-A177-3AD203B41FA5}">
                      <a16:colId xmlns:a16="http://schemas.microsoft.com/office/drawing/2014/main" val="1969660554"/>
                    </a:ext>
                  </a:extLst>
                </a:gridCol>
                <a:gridCol w="1408525">
                  <a:extLst>
                    <a:ext uri="{9D8B030D-6E8A-4147-A177-3AD203B41FA5}">
                      <a16:colId xmlns:a16="http://schemas.microsoft.com/office/drawing/2014/main" val="783789643"/>
                    </a:ext>
                  </a:extLst>
                </a:gridCol>
                <a:gridCol w="772671">
                  <a:extLst>
                    <a:ext uri="{9D8B030D-6E8A-4147-A177-3AD203B41FA5}">
                      <a16:colId xmlns:a16="http://schemas.microsoft.com/office/drawing/2014/main" val="2454712846"/>
                    </a:ext>
                  </a:extLst>
                </a:gridCol>
              </a:tblGrid>
              <a:tr h="569244">
                <a:tc>
                  <a:txBody>
                    <a:bodyPr/>
                    <a:lstStyle/>
                    <a:p>
                      <a:pPr algn="ctr" fontAlgn="ctr"/>
                      <a:r>
                        <a:rPr lang="en-US" sz="1800" b="0" u="none" strike="noStrike" dirty="0">
                          <a:solidFill>
                            <a:srgbClr val="FFFFFF"/>
                          </a:solidFill>
                          <a:effectLst/>
                        </a:rPr>
                        <a:t>Avg. </a:t>
                      </a:r>
                      <a:r>
                        <a:rPr lang="en-US" sz="1800" b="0" u="none" strike="noStrike" dirty="0" err="1">
                          <a:solidFill>
                            <a:srgbClr val="FFFFFF"/>
                          </a:solidFill>
                          <a:effectLst/>
                        </a:rPr>
                        <a:t>mz</a:t>
                      </a:r>
                      <a:endParaRPr lang="en-US" sz="1800" b="0" i="0" u="none" strike="noStrike" dirty="0">
                        <a:solidFill>
                          <a:srgbClr val="FFFFFF"/>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sz="1800" b="0" u="none" strike="noStrike" dirty="0">
                          <a:solidFill>
                            <a:srgbClr val="FFFFFF"/>
                          </a:solidFill>
                          <a:effectLst/>
                        </a:rPr>
                        <a:t>Avg.</a:t>
                      </a:r>
                    </a:p>
                    <a:p>
                      <a:pPr algn="ctr" fontAlgn="ctr"/>
                      <a:r>
                        <a:rPr lang="en-US" sz="1800" b="0" u="none" strike="noStrike" dirty="0">
                          <a:solidFill>
                            <a:srgbClr val="FFFFFF"/>
                          </a:solidFill>
                          <a:effectLst/>
                        </a:rPr>
                        <a:t>rt</a:t>
                      </a:r>
                      <a:endParaRPr lang="en-US" sz="1800" b="0" i="0" u="none" strike="noStrike" dirty="0">
                        <a:solidFill>
                          <a:srgbClr val="FFFFFF"/>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sz="1800" b="0" u="none" strike="noStrike" dirty="0">
                          <a:solidFill>
                            <a:srgbClr val="FFFFFF"/>
                          </a:solidFill>
                          <a:effectLst/>
                        </a:rPr>
                        <a:t>Avg. SN</a:t>
                      </a:r>
                      <a:endParaRPr lang="en-US" sz="1800" b="0" i="0" u="none" strike="noStrike" dirty="0">
                        <a:solidFill>
                          <a:srgbClr val="FFFFFF"/>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sz="1800" b="0" u="none" strike="noStrike" dirty="0">
                          <a:solidFill>
                            <a:srgbClr val="FFFFFF"/>
                          </a:solidFill>
                          <a:effectLst/>
                        </a:rPr>
                        <a:t>Avg. Score</a:t>
                      </a:r>
                      <a:endParaRPr lang="en-US" sz="1800" b="0" i="0" u="none" strike="noStrike" dirty="0">
                        <a:solidFill>
                          <a:srgbClr val="FFFFFF"/>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sz="1800" b="0" u="none" strike="noStrike" dirty="0">
                          <a:solidFill>
                            <a:srgbClr val="FFFFFF"/>
                          </a:solidFill>
                          <a:effectLst/>
                        </a:rPr>
                        <a:t>Sample 1</a:t>
                      </a:r>
                    </a:p>
                    <a:p>
                      <a:pPr algn="ctr" fontAlgn="ctr"/>
                      <a:r>
                        <a:rPr lang="en-US" sz="1800" b="0" u="none" strike="noStrike" dirty="0">
                          <a:solidFill>
                            <a:srgbClr val="FFFFFF"/>
                          </a:solidFill>
                          <a:effectLst/>
                        </a:rPr>
                        <a:t>peak area </a:t>
                      </a:r>
                      <a:endParaRPr lang="en-US" sz="1800" b="0" i="0" u="none" strike="noStrike" dirty="0">
                        <a:solidFill>
                          <a:srgbClr val="FFFFFF"/>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marR="0" algn="ctr" rtl="0" eaLnBrk="1" fontAlgn="ctr" hangingPunct="1">
                        <a:lnSpc>
                          <a:spcPct val="100000"/>
                        </a:lnSpc>
                        <a:spcBef>
                          <a:spcPts val="0"/>
                        </a:spcBef>
                        <a:spcAft>
                          <a:spcPts val="0"/>
                        </a:spcAft>
                        <a:buClr>
                          <a:srgbClr val="000000"/>
                        </a:buClr>
                        <a:buFont typeface="Arial"/>
                      </a:pPr>
                      <a:r>
                        <a:rPr lang="en-US" sz="1800" b="0" i="0" u="none" strike="noStrike" cap="none" dirty="0">
                          <a:solidFill>
                            <a:srgbClr val="FFFFFF"/>
                          </a:solidFill>
                          <a:effectLst/>
                          <a:latin typeface="+mn-lt"/>
                          <a:ea typeface="+mn-ea"/>
                          <a:cs typeface="+mn-cs"/>
                          <a:sym typeface="Arial"/>
                        </a:rPr>
                        <a:t>Sample 2 peak area</a:t>
                      </a:r>
                    </a:p>
                  </a:txBody>
                  <a:tcPr marL="12429" marR="12429" marT="12429" marB="0" anchor="ctr"/>
                </a:tc>
                <a:tc>
                  <a:txBody>
                    <a:bodyPr/>
                    <a:lstStyle/>
                    <a:p>
                      <a:pPr algn="ctr" fontAlgn="ctr"/>
                      <a:r>
                        <a:rPr lang="en-US" sz="1800" b="0" i="0" u="none" strike="noStrike" dirty="0">
                          <a:solidFill>
                            <a:srgbClr val="FFFFFF"/>
                          </a:solidFill>
                          <a:effectLst/>
                          <a:latin typeface="等线" panose="02010600030101010101" pitchFamily="2" charset="-122"/>
                          <a:ea typeface="等线" panose="02010600030101010101" pitchFamily="2" charset="-122"/>
                        </a:rPr>
                        <a:t>…</a:t>
                      </a:r>
                    </a:p>
                  </a:txBody>
                  <a:tcPr marL="12429" marR="12429" marT="12429" marB="0" anchor="ctr"/>
                </a:tc>
                <a:extLst>
                  <a:ext uri="{0D108BD9-81ED-4DB2-BD59-A6C34878D82A}">
                    <a16:rowId xmlns:a16="http://schemas.microsoft.com/office/drawing/2014/main" val="1318845874"/>
                  </a:ext>
                </a:extLst>
              </a:tr>
              <a:tr h="290836">
                <a:tc>
                  <a:txBody>
                    <a:bodyPr/>
                    <a:lstStyle/>
                    <a:p>
                      <a:pPr algn="ctr" fontAlgn="ctr"/>
                      <a:r>
                        <a:rPr lang="en-US" altLang="zh-CN" sz="1800" b="0" u="none" strike="noStrike" dirty="0">
                          <a:solidFill>
                            <a:srgbClr val="000000"/>
                          </a:solidFill>
                          <a:effectLst/>
                        </a:rPr>
                        <a:t>300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altLang="zh-CN" sz="1800" b="0" u="none" strike="noStrike" dirty="0">
                          <a:solidFill>
                            <a:srgbClr val="000000"/>
                          </a:solidFill>
                          <a:effectLst/>
                        </a:rPr>
                        <a:t>10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altLang="zh-CN" sz="1800" b="0" u="none" strike="noStrike" dirty="0">
                          <a:solidFill>
                            <a:srgbClr val="000000"/>
                          </a:solidFill>
                          <a:effectLst/>
                        </a:rPr>
                        <a:t>100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altLang="zh-CN" sz="1800" b="0" u="none" strike="noStrike" dirty="0">
                          <a:solidFill>
                            <a:srgbClr val="000000"/>
                          </a:solidFill>
                          <a:effectLst/>
                        </a:rPr>
                        <a:t>1</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sz="1800" b="0" u="none" strike="noStrike" dirty="0">
                          <a:solidFill>
                            <a:srgbClr val="000000"/>
                          </a:solidFill>
                          <a:effectLst/>
                        </a:rPr>
                        <a:t>1e7</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sz="1800" b="0" i="0" u="none" strike="noStrike" dirty="0">
                          <a:solidFill>
                            <a:srgbClr val="000000"/>
                          </a:solidFill>
                          <a:effectLst/>
                          <a:latin typeface="等线" panose="02010600030101010101" pitchFamily="2" charset="-122"/>
                          <a:ea typeface="等线" panose="02010600030101010101" pitchFamily="2" charset="-122"/>
                        </a:rPr>
                        <a:t>1e8</a:t>
                      </a:r>
                    </a:p>
                  </a:txBody>
                  <a:tcPr marL="12429" marR="12429" marT="12429" marB="0" anchor="ctr"/>
                </a:tc>
                <a:tc>
                  <a:txBody>
                    <a:bodyPr/>
                    <a:lstStyle/>
                    <a:p>
                      <a:pPr algn="ctr" fontAlgn="ctr"/>
                      <a:r>
                        <a:rPr lang="en-US" sz="1800" b="0" i="0" u="none" strike="noStrike" dirty="0">
                          <a:solidFill>
                            <a:srgbClr val="000000"/>
                          </a:solidFill>
                          <a:effectLst/>
                          <a:latin typeface="等线" panose="02010600030101010101" pitchFamily="2" charset="-122"/>
                          <a:ea typeface="等线" panose="02010600030101010101" pitchFamily="2" charset="-122"/>
                        </a:rPr>
                        <a:t>…</a:t>
                      </a:r>
                    </a:p>
                  </a:txBody>
                  <a:tcPr marL="12429" marR="12429" marT="12429" marB="0" anchor="ctr"/>
                </a:tc>
                <a:extLst>
                  <a:ext uri="{0D108BD9-81ED-4DB2-BD59-A6C34878D82A}">
                    <a16:rowId xmlns:a16="http://schemas.microsoft.com/office/drawing/2014/main" val="2831867680"/>
                  </a:ext>
                </a:extLst>
              </a:tr>
              <a:tr h="290836">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12429" marR="12429" marT="12429" marB="0" anchor="ctr"/>
                </a:tc>
                <a:extLst>
                  <a:ext uri="{0D108BD9-81ED-4DB2-BD59-A6C34878D82A}">
                    <a16:rowId xmlns:a16="http://schemas.microsoft.com/office/drawing/2014/main" val="3208415261"/>
                  </a:ext>
                </a:extLst>
              </a:tr>
            </a:tbl>
          </a:graphicData>
        </a:graphic>
      </p:graphicFrame>
      <p:sp>
        <p:nvSpPr>
          <p:cNvPr id="56" name="Arrow: Right 55">
            <a:extLst>
              <a:ext uri="{FF2B5EF4-FFF2-40B4-BE49-F238E27FC236}">
                <a16:creationId xmlns:a16="http://schemas.microsoft.com/office/drawing/2014/main" id="{B41E67C7-6D37-42DC-9823-5D8E92148419}"/>
              </a:ext>
            </a:extLst>
          </p:cNvPr>
          <p:cNvSpPr/>
          <p:nvPr/>
        </p:nvSpPr>
        <p:spPr>
          <a:xfrm>
            <a:off x="3767523" y="5666156"/>
            <a:ext cx="904434" cy="65034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696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down)">
                                      <p:cBhvr>
                                        <p:cTn id="20" dur="5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down)">
                                      <p:cBhvr>
                                        <p:cTn id="2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88249A-AFBB-4027-954A-75735CA26F04}"/>
              </a:ext>
            </a:extLst>
          </p:cNvPr>
          <p:cNvSpPr txBox="1"/>
          <p:nvPr/>
        </p:nvSpPr>
        <p:spPr>
          <a:xfrm>
            <a:off x="0" y="15618"/>
            <a:ext cx="4776186" cy="892552"/>
          </a:xfrm>
          <a:prstGeom prst="rect">
            <a:avLst/>
          </a:prstGeom>
          <a:noFill/>
        </p:spPr>
        <p:txBody>
          <a:bodyPr wrap="square" rtlCol="0">
            <a:spAutoFit/>
          </a:bodyPr>
          <a:lstStyle/>
          <a:p>
            <a:r>
              <a:rPr lang="en-US" altLang="zh-CN" sz="3200" b="1" dirty="0">
                <a:solidFill>
                  <a:schemeClr val="accent1"/>
                </a:solidFill>
              </a:rPr>
              <a:t>Example showcase</a:t>
            </a:r>
          </a:p>
          <a:p>
            <a:r>
              <a:rPr lang="en-US" altLang="zh-CN" sz="1800" b="1" dirty="0">
                <a:solidFill>
                  <a:schemeClr val="accent1"/>
                </a:solidFill>
              </a:rPr>
              <a:t>Data interactive interface</a:t>
            </a:r>
            <a:endParaRPr lang="zh-CN" altLang="en-US" sz="1800" b="1" dirty="0">
              <a:solidFill>
                <a:schemeClr val="accent1"/>
              </a:solidFill>
            </a:endParaRPr>
          </a:p>
        </p:txBody>
      </p:sp>
      <p:sp>
        <p:nvSpPr>
          <p:cNvPr id="17" name="Rectangle 1">
            <a:extLst>
              <a:ext uri="{FF2B5EF4-FFF2-40B4-BE49-F238E27FC236}">
                <a16:creationId xmlns:a16="http://schemas.microsoft.com/office/drawing/2014/main" id="{64EF6967-4C12-4C05-92BE-60D3809323E4}"/>
              </a:ext>
            </a:extLst>
          </p:cNvPr>
          <p:cNvSpPr>
            <a:spLocks noChangeArrowheads="1"/>
          </p:cNvSpPr>
          <p:nvPr/>
        </p:nvSpPr>
        <p:spPr bwMode="auto">
          <a:xfrm>
            <a:off x="1712028" y="1137571"/>
            <a:ext cx="3023264" cy="42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solidFill>
                  <a:srgbClr val="FF0000"/>
                </a:solidFill>
                <a:latin typeface="Proxima nova"/>
                <a:ea typeface="Monaco"/>
              </a:rPr>
              <a:t>C</a:t>
            </a:r>
            <a:r>
              <a:rPr kumimoji="0" lang="zh-CN" altLang="zh-CN" sz="2400" b="1" i="0" u="none" strike="noStrike" cap="none" normalizeH="0" baseline="0" dirty="0">
                <a:ln>
                  <a:noFill/>
                </a:ln>
                <a:solidFill>
                  <a:srgbClr val="FF0000"/>
                </a:solidFill>
                <a:effectLst/>
                <a:latin typeface="Proxima nova"/>
                <a:ea typeface="Monaco"/>
              </a:rPr>
              <a:t>hromatogram</a:t>
            </a:r>
            <a:r>
              <a:rPr kumimoji="0" lang="en-US" altLang="zh-CN" sz="2400" b="1" i="0" u="none" strike="noStrike" cap="none" normalizeH="0" baseline="0" dirty="0">
                <a:ln>
                  <a:noFill/>
                </a:ln>
                <a:solidFill>
                  <a:srgbClr val="FF0000"/>
                </a:solidFill>
                <a:effectLst/>
                <a:latin typeface="Proxima nova"/>
                <a:ea typeface="Monaco"/>
              </a:rPr>
              <a:t> plot</a:t>
            </a:r>
            <a:endParaRPr kumimoji="0" lang="zh-CN" altLang="zh-CN" sz="5400" b="0" i="0" u="none" strike="noStrike" cap="none" normalizeH="0" baseline="0" dirty="0">
              <a:ln>
                <a:noFill/>
              </a:ln>
              <a:solidFill>
                <a:schemeClr val="tx1"/>
              </a:solidFill>
              <a:effectLst/>
              <a:latin typeface="Proxima nova"/>
            </a:endParaRPr>
          </a:p>
        </p:txBody>
      </p:sp>
      <p:sp>
        <p:nvSpPr>
          <p:cNvPr id="18" name="Rectangle 17">
            <a:extLst>
              <a:ext uri="{FF2B5EF4-FFF2-40B4-BE49-F238E27FC236}">
                <a16:creationId xmlns:a16="http://schemas.microsoft.com/office/drawing/2014/main" id="{53D828FB-2D93-49CC-A64C-6724569302EE}"/>
              </a:ext>
            </a:extLst>
          </p:cNvPr>
          <p:cNvSpPr/>
          <p:nvPr/>
        </p:nvSpPr>
        <p:spPr>
          <a:xfrm>
            <a:off x="12946" y="866669"/>
            <a:ext cx="5519635" cy="45719"/>
          </a:xfrm>
          <a:prstGeom prst="rect">
            <a:avLst/>
          </a:prstGeom>
          <a:solidFill>
            <a:schemeClr val="accent1">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a:extLst>
              <a:ext uri="{FF2B5EF4-FFF2-40B4-BE49-F238E27FC236}">
                <a16:creationId xmlns:a16="http://schemas.microsoft.com/office/drawing/2014/main" id="{DD51B68E-099B-42D4-9A82-22C39D1EE56F}"/>
              </a:ext>
            </a:extLst>
          </p:cNvPr>
          <p:cNvSpPr>
            <a:spLocks noGrp="1"/>
          </p:cNvSpPr>
          <p:nvPr>
            <p:ph type="sldNum" sz="quarter" idx="12"/>
          </p:nvPr>
        </p:nvSpPr>
        <p:spPr/>
        <p:txBody>
          <a:bodyPr/>
          <a:lstStyle/>
          <a:p>
            <a:fld id="{E126DD6A-2234-4F2C-9973-1EB23FFF7494}" type="slidenum">
              <a:rPr lang="zh-CN" altLang="en-US" smtClean="0"/>
              <a:t>6</a:t>
            </a:fld>
            <a:endParaRPr lang="zh-CN" altLang="en-US"/>
          </a:p>
        </p:txBody>
      </p:sp>
      <p:grpSp>
        <p:nvGrpSpPr>
          <p:cNvPr id="8" name="Group 7">
            <a:extLst>
              <a:ext uri="{FF2B5EF4-FFF2-40B4-BE49-F238E27FC236}">
                <a16:creationId xmlns:a16="http://schemas.microsoft.com/office/drawing/2014/main" id="{B76A385A-5216-4752-ABD4-1F14539EF94B}"/>
              </a:ext>
            </a:extLst>
          </p:cNvPr>
          <p:cNvGrpSpPr/>
          <p:nvPr/>
        </p:nvGrpSpPr>
        <p:grpSpPr>
          <a:xfrm>
            <a:off x="95934" y="1853856"/>
            <a:ext cx="5566912" cy="4913374"/>
            <a:chOff x="414010" y="1916967"/>
            <a:chExt cx="5566912" cy="4913374"/>
          </a:xfrm>
        </p:grpSpPr>
        <p:grpSp>
          <p:nvGrpSpPr>
            <p:cNvPr id="15" name="Group 14">
              <a:extLst>
                <a:ext uri="{FF2B5EF4-FFF2-40B4-BE49-F238E27FC236}">
                  <a16:creationId xmlns:a16="http://schemas.microsoft.com/office/drawing/2014/main" id="{B3CD0248-A1C1-47C9-A91A-BBD5C6D9B042}"/>
                </a:ext>
              </a:extLst>
            </p:cNvPr>
            <p:cNvGrpSpPr/>
            <p:nvPr/>
          </p:nvGrpSpPr>
          <p:grpSpPr>
            <a:xfrm>
              <a:off x="414010" y="1916967"/>
              <a:ext cx="5566912" cy="4678568"/>
              <a:chOff x="527401" y="2059619"/>
              <a:chExt cx="5566912" cy="4678568"/>
            </a:xfrm>
          </p:grpSpPr>
          <p:pic>
            <p:nvPicPr>
              <p:cNvPr id="13" name="Picture 12">
                <a:extLst>
                  <a:ext uri="{FF2B5EF4-FFF2-40B4-BE49-F238E27FC236}">
                    <a16:creationId xmlns:a16="http://schemas.microsoft.com/office/drawing/2014/main" id="{B24EDD71-BDD9-4DCD-867F-F71508107514}"/>
                  </a:ext>
                </a:extLst>
              </p:cNvPr>
              <p:cNvPicPr>
                <a:picLocks noChangeAspect="1"/>
              </p:cNvPicPr>
              <p:nvPr/>
            </p:nvPicPr>
            <p:blipFill rotWithShape="1">
              <a:blip r:embed="rId3"/>
              <a:srcRect l="2647" r="34980"/>
              <a:stretch/>
            </p:blipFill>
            <p:spPr>
              <a:xfrm>
                <a:off x="527401" y="2059619"/>
                <a:ext cx="5566912" cy="4678568"/>
              </a:xfrm>
              <a:prstGeom prst="rect">
                <a:avLst/>
              </a:prstGeom>
            </p:spPr>
          </p:pic>
          <p:sp>
            <p:nvSpPr>
              <p:cNvPr id="14" name="Rectangle 13">
                <a:extLst>
                  <a:ext uri="{FF2B5EF4-FFF2-40B4-BE49-F238E27FC236}">
                    <a16:creationId xmlns:a16="http://schemas.microsoft.com/office/drawing/2014/main" id="{F4C3210C-8C4E-4E45-83D5-BDBA835B05CF}"/>
                  </a:ext>
                </a:extLst>
              </p:cNvPr>
              <p:cNvSpPr/>
              <p:nvPr/>
            </p:nvSpPr>
            <p:spPr>
              <a:xfrm>
                <a:off x="4287915" y="2352583"/>
                <a:ext cx="488271" cy="2840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Picture 3">
              <a:extLst>
                <a:ext uri="{FF2B5EF4-FFF2-40B4-BE49-F238E27FC236}">
                  <a16:creationId xmlns:a16="http://schemas.microsoft.com/office/drawing/2014/main" id="{A66FFD3B-2B01-4C98-B532-87C218834163}"/>
                </a:ext>
              </a:extLst>
            </p:cNvPr>
            <p:cNvPicPr>
              <a:picLocks noChangeAspect="1"/>
            </p:cNvPicPr>
            <p:nvPr/>
          </p:nvPicPr>
          <p:blipFill>
            <a:blip r:embed="rId4"/>
            <a:stretch>
              <a:fillRect/>
            </a:stretch>
          </p:blipFill>
          <p:spPr>
            <a:xfrm>
              <a:off x="2772763" y="6291147"/>
              <a:ext cx="1761905" cy="323810"/>
            </a:xfrm>
            <a:prstGeom prst="rect">
              <a:avLst/>
            </a:prstGeom>
          </p:spPr>
        </p:pic>
        <p:pic>
          <p:nvPicPr>
            <p:cNvPr id="7" name="Picture 6">
              <a:extLst>
                <a:ext uri="{FF2B5EF4-FFF2-40B4-BE49-F238E27FC236}">
                  <a16:creationId xmlns:a16="http://schemas.microsoft.com/office/drawing/2014/main" id="{D3223548-9223-401E-A2F2-59409F91BDC1}"/>
                </a:ext>
              </a:extLst>
            </p:cNvPr>
            <p:cNvPicPr>
              <a:picLocks noChangeAspect="1"/>
            </p:cNvPicPr>
            <p:nvPr/>
          </p:nvPicPr>
          <p:blipFill>
            <a:blip r:embed="rId5"/>
            <a:stretch>
              <a:fillRect/>
            </a:stretch>
          </p:blipFill>
          <p:spPr>
            <a:xfrm>
              <a:off x="4468422" y="6267821"/>
              <a:ext cx="1232582" cy="562520"/>
            </a:xfrm>
            <a:prstGeom prst="rect">
              <a:avLst/>
            </a:prstGeom>
          </p:spPr>
        </p:pic>
      </p:grpSp>
      <p:grpSp>
        <p:nvGrpSpPr>
          <p:cNvPr id="23" name="Group 22">
            <a:extLst>
              <a:ext uri="{FF2B5EF4-FFF2-40B4-BE49-F238E27FC236}">
                <a16:creationId xmlns:a16="http://schemas.microsoft.com/office/drawing/2014/main" id="{3ABCF043-B81A-44F7-8FD2-EBD9306D3057}"/>
              </a:ext>
            </a:extLst>
          </p:cNvPr>
          <p:cNvGrpSpPr/>
          <p:nvPr/>
        </p:nvGrpSpPr>
        <p:grpSpPr>
          <a:xfrm>
            <a:off x="6757773" y="1692427"/>
            <a:ext cx="4578922" cy="4859419"/>
            <a:chOff x="6096000" y="491745"/>
            <a:chExt cx="5752381" cy="6104762"/>
          </a:xfrm>
        </p:grpSpPr>
        <p:grpSp>
          <p:nvGrpSpPr>
            <p:cNvPr id="21" name="Group 20">
              <a:extLst>
                <a:ext uri="{FF2B5EF4-FFF2-40B4-BE49-F238E27FC236}">
                  <a16:creationId xmlns:a16="http://schemas.microsoft.com/office/drawing/2014/main" id="{B71FD389-DB4C-4166-B93C-B927779C39C1}"/>
                </a:ext>
              </a:extLst>
            </p:cNvPr>
            <p:cNvGrpSpPr/>
            <p:nvPr/>
          </p:nvGrpSpPr>
          <p:grpSpPr>
            <a:xfrm>
              <a:off x="6096000" y="491745"/>
              <a:ext cx="5752381" cy="6104762"/>
              <a:chOff x="6096000" y="491745"/>
              <a:chExt cx="5752381" cy="6104762"/>
            </a:xfrm>
          </p:grpSpPr>
          <p:pic>
            <p:nvPicPr>
              <p:cNvPr id="12" name="Picture 11">
                <a:extLst>
                  <a:ext uri="{FF2B5EF4-FFF2-40B4-BE49-F238E27FC236}">
                    <a16:creationId xmlns:a16="http://schemas.microsoft.com/office/drawing/2014/main" id="{1FE73327-D335-49BB-8CB6-DB85D0AE5347}"/>
                  </a:ext>
                </a:extLst>
              </p:cNvPr>
              <p:cNvPicPr>
                <a:picLocks noChangeAspect="1"/>
              </p:cNvPicPr>
              <p:nvPr/>
            </p:nvPicPr>
            <p:blipFill rotWithShape="1">
              <a:blip r:embed="rId6"/>
              <a:srcRect r="50000"/>
              <a:stretch/>
            </p:blipFill>
            <p:spPr>
              <a:xfrm>
                <a:off x="6096000" y="491745"/>
                <a:ext cx="5752381" cy="6104762"/>
              </a:xfrm>
              <a:prstGeom prst="rect">
                <a:avLst/>
              </a:prstGeom>
            </p:spPr>
          </p:pic>
          <p:pic>
            <p:nvPicPr>
              <p:cNvPr id="20" name="Picture 19">
                <a:extLst>
                  <a:ext uri="{FF2B5EF4-FFF2-40B4-BE49-F238E27FC236}">
                    <a16:creationId xmlns:a16="http://schemas.microsoft.com/office/drawing/2014/main" id="{2A7FC959-1153-4BEF-B8DF-5310814E55AA}"/>
                  </a:ext>
                </a:extLst>
              </p:cNvPr>
              <p:cNvPicPr>
                <a:picLocks noChangeAspect="1"/>
              </p:cNvPicPr>
              <p:nvPr/>
            </p:nvPicPr>
            <p:blipFill>
              <a:blip r:embed="rId7"/>
              <a:stretch>
                <a:fillRect/>
              </a:stretch>
            </p:blipFill>
            <p:spPr>
              <a:xfrm>
                <a:off x="9156360" y="6200045"/>
                <a:ext cx="1161905" cy="295238"/>
              </a:xfrm>
              <a:prstGeom prst="rect">
                <a:avLst/>
              </a:prstGeom>
            </p:spPr>
          </p:pic>
        </p:grpSp>
        <p:sp>
          <p:nvSpPr>
            <p:cNvPr id="22" name="Rectangle 21">
              <a:extLst>
                <a:ext uri="{FF2B5EF4-FFF2-40B4-BE49-F238E27FC236}">
                  <a16:creationId xmlns:a16="http://schemas.microsoft.com/office/drawing/2014/main" id="{9CFF304B-1454-4343-9F50-4591946207C1}"/>
                </a:ext>
              </a:extLst>
            </p:cNvPr>
            <p:cNvSpPr/>
            <p:nvPr/>
          </p:nvSpPr>
          <p:spPr>
            <a:xfrm>
              <a:off x="10021079" y="783771"/>
              <a:ext cx="494522" cy="178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a:extLst>
              <a:ext uri="{FF2B5EF4-FFF2-40B4-BE49-F238E27FC236}">
                <a16:creationId xmlns:a16="http://schemas.microsoft.com/office/drawing/2014/main" id="{83402342-24D3-434F-8FCA-AC564BC5BF72}"/>
              </a:ext>
            </a:extLst>
          </p:cNvPr>
          <p:cNvSpPr txBox="1"/>
          <p:nvPr/>
        </p:nvSpPr>
        <p:spPr>
          <a:xfrm>
            <a:off x="4575451" y="2869701"/>
            <a:ext cx="3907409" cy="1323439"/>
          </a:xfrm>
          <a:prstGeom prst="rect">
            <a:avLst/>
          </a:prstGeom>
          <a:noFill/>
        </p:spPr>
        <p:txBody>
          <a:bodyPr wrap="square" rtlCol="0">
            <a:spAutoFit/>
          </a:bodyPr>
          <a:lstStyle/>
          <a:p>
            <a:r>
              <a:rPr lang="en-US" altLang="zh-CN" sz="2000" dirty="0">
                <a:solidFill>
                  <a:schemeClr val="accent1">
                    <a:lumMod val="75000"/>
                  </a:schemeClr>
                </a:solidFill>
                <a:latin typeface="Segoe UI" panose="020B0502040204020203" pitchFamily="34" charset="0"/>
                <a:cs typeface="Segoe UI" panose="020B0502040204020203" pitchFamily="34" charset="0"/>
              </a:rPr>
              <a:t>Other options: </a:t>
            </a:r>
          </a:p>
          <a:p>
            <a:pPr marL="285750" indent="-285750">
              <a:buFont typeface="Arial" panose="020B0604020202020204" pitchFamily="34" charset="0"/>
              <a:buChar char="•"/>
            </a:pPr>
            <a:r>
              <a:rPr lang="en-US" altLang="zh-CN" sz="2000" dirty="0">
                <a:solidFill>
                  <a:schemeClr val="accent1">
                    <a:lumMod val="75000"/>
                  </a:schemeClr>
                </a:solidFill>
                <a:latin typeface="Segoe UI" panose="020B0502040204020203" pitchFamily="34" charset="0"/>
                <a:cs typeface="Segoe UI" panose="020B0502040204020203" pitchFamily="34" charset="0"/>
              </a:rPr>
              <a:t>TIC plot</a:t>
            </a:r>
          </a:p>
          <a:p>
            <a:pPr marL="285750" indent="-285750">
              <a:buFont typeface="Arial" panose="020B0604020202020204" pitchFamily="34" charset="0"/>
              <a:buChar char="•"/>
            </a:pPr>
            <a:r>
              <a:rPr lang="en-US" altLang="zh-CN" sz="2000" dirty="0">
                <a:solidFill>
                  <a:schemeClr val="accent1">
                    <a:lumMod val="75000"/>
                  </a:schemeClr>
                </a:solidFill>
                <a:latin typeface="Segoe UI" panose="020B0502040204020203" pitchFamily="34" charset="0"/>
                <a:cs typeface="Segoe UI" panose="020B0502040204020203" pitchFamily="34" charset="0"/>
              </a:rPr>
              <a:t>Isotopic plot</a:t>
            </a:r>
          </a:p>
          <a:p>
            <a:pPr marL="285750" indent="-285750">
              <a:buFont typeface="Arial" panose="020B0604020202020204" pitchFamily="34" charset="0"/>
              <a:buChar char="•"/>
            </a:pPr>
            <a:r>
              <a:rPr lang="en-US" altLang="zh-CN" sz="2000" dirty="0">
                <a:solidFill>
                  <a:schemeClr val="accent1">
                    <a:lumMod val="75000"/>
                  </a:schemeClr>
                </a:solidFill>
                <a:latin typeface="Segoe UI" panose="020B0502040204020203" pitchFamily="34" charset="0"/>
                <a:cs typeface="Segoe UI" panose="020B0502040204020203" pitchFamily="34" charset="0"/>
              </a:rPr>
              <a:t>Peak Integration</a:t>
            </a:r>
          </a:p>
        </p:txBody>
      </p:sp>
      <p:sp>
        <p:nvSpPr>
          <p:cNvPr id="24" name="Rectangle 1">
            <a:extLst>
              <a:ext uri="{FF2B5EF4-FFF2-40B4-BE49-F238E27FC236}">
                <a16:creationId xmlns:a16="http://schemas.microsoft.com/office/drawing/2014/main" id="{7DFEE2A7-3AF5-4A00-8035-DB0B857D5F33}"/>
              </a:ext>
            </a:extLst>
          </p:cNvPr>
          <p:cNvSpPr>
            <a:spLocks noChangeArrowheads="1"/>
          </p:cNvSpPr>
          <p:nvPr/>
        </p:nvSpPr>
        <p:spPr bwMode="auto">
          <a:xfrm>
            <a:off x="8871112" y="1137571"/>
            <a:ext cx="2314736" cy="42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FF0000"/>
                </a:solidFill>
                <a:effectLst/>
                <a:latin typeface="Proxima nova"/>
                <a:ea typeface="Monaco"/>
              </a:rPr>
              <a:t>Mass spectrum</a:t>
            </a:r>
            <a:endParaRPr kumimoji="0" lang="zh-CN" altLang="zh-CN" sz="5400" b="0" i="0" u="none" strike="noStrike" cap="none" normalizeH="0" baseline="0" dirty="0">
              <a:ln>
                <a:noFill/>
              </a:ln>
              <a:solidFill>
                <a:schemeClr val="tx1"/>
              </a:solidFill>
              <a:effectLst/>
              <a:latin typeface="Proxima nova"/>
            </a:endParaRPr>
          </a:p>
        </p:txBody>
      </p:sp>
      <p:sp>
        <p:nvSpPr>
          <p:cNvPr id="19" name="TextBox 18">
            <a:extLst>
              <a:ext uri="{FF2B5EF4-FFF2-40B4-BE49-F238E27FC236}">
                <a16:creationId xmlns:a16="http://schemas.microsoft.com/office/drawing/2014/main" id="{E1C4AE7F-D5A0-4D63-80B1-B1856B4317F9}"/>
              </a:ext>
            </a:extLst>
          </p:cNvPr>
          <p:cNvSpPr txBox="1"/>
          <p:nvPr/>
        </p:nvSpPr>
        <p:spPr>
          <a:xfrm>
            <a:off x="7471488" y="6532424"/>
            <a:ext cx="6097554" cy="275460"/>
          </a:xfrm>
          <a:prstGeom prst="rect">
            <a:avLst/>
          </a:prstGeom>
          <a:noFill/>
        </p:spPr>
        <p:txBody>
          <a:bodyPr wrap="square">
            <a:spAutoFit/>
          </a:bodyPr>
          <a:lstStyle/>
          <a:p>
            <a:pPr marL="742950" indent="-285750">
              <a:lnSpc>
                <a:spcPct val="85000"/>
              </a:lnSpc>
              <a:spcAft>
                <a:spcPts val="600"/>
              </a:spcAft>
              <a:buFont typeface="Arial" pitchFamily="34" charset="0"/>
              <a:buChar char=" "/>
            </a:pPr>
            <a:r>
              <a:rPr lang="en-US" altLang="zh-CN" sz="1400" dirty="0">
                <a:solidFill>
                  <a:schemeClr val="tx2">
                    <a:lumMod val="50000"/>
                  </a:schemeClr>
                </a:solidFill>
                <a:latin typeface="Proxima nova"/>
              </a:rPr>
              <a:t>https://github.com/XiminHu/mass-suite</a:t>
            </a:r>
          </a:p>
        </p:txBody>
      </p:sp>
    </p:spTree>
    <p:extLst>
      <p:ext uri="{BB962C8B-B14F-4D97-AF65-F5344CB8AC3E}">
        <p14:creationId xmlns:p14="http://schemas.microsoft.com/office/powerpoint/2010/main" val="4273473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60688E-6337-4AB9-B758-4372A533D172}"/>
              </a:ext>
            </a:extLst>
          </p:cNvPr>
          <p:cNvPicPr>
            <a:picLocks noChangeAspect="1"/>
          </p:cNvPicPr>
          <p:nvPr/>
        </p:nvPicPr>
        <p:blipFill rotWithShape="1">
          <a:blip r:embed="rId3"/>
          <a:srcRect t="19431" r="58697" b="1"/>
          <a:stretch/>
        </p:blipFill>
        <p:spPr>
          <a:xfrm>
            <a:off x="6605850" y="2697309"/>
            <a:ext cx="3200624" cy="3515239"/>
          </a:xfrm>
          <a:prstGeom prst="rect">
            <a:avLst/>
          </a:prstGeom>
        </p:spPr>
      </p:pic>
      <p:sp>
        <p:nvSpPr>
          <p:cNvPr id="2" name="Slide Number Placeholder 1">
            <a:extLst>
              <a:ext uri="{FF2B5EF4-FFF2-40B4-BE49-F238E27FC236}">
                <a16:creationId xmlns:a16="http://schemas.microsoft.com/office/drawing/2014/main" id="{F0206E5B-5AAA-49B9-8824-487D26412B61}"/>
              </a:ext>
            </a:extLst>
          </p:cNvPr>
          <p:cNvSpPr>
            <a:spLocks noGrp="1"/>
          </p:cNvSpPr>
          <p:nvPr>
            <p:ph type="sldNum" sz="quarter" idx="12"/>
          </p:nvPr>
        </p:nvSpPr>
        <p:spPr/>
        <p:txBody>
          <a:bodyPr/>
          <a:lstStyle/>
          <a:p>
            <a:fld id="{E126DD6A-2234-4F2C-9973-1EB23FFF7494}" type="slidenum">
              <a:rPr lang="zh-CN" altLang="en-US" smtClean="0"/>
              <a:t>7</a:t>
            </a:fld>
            <a:endParaRPr lang="zh-CN" altLang="en-US"/>
          </a:p>
        </p:txBody>
      </p:sp>
      <p:graphicFrame>
        <p:nvGraphicFramePr>
          <p:cNvPr id="11" name="Content Placeholder 2">
            <a:extLst>
              <a:ext uri="{FF2B5EF4-FFF2-40B4-BE49-F238E27FC236}">
                <a16:creationId xmlns:a16="http://schemas.microsoft.com/office/drawing/2014/main" id="{F0534694-5B4C-40FD-AF94-72C7FE2318DF}"/>
              </a:ext>
            </a:extLst>
          </p:cNvPr>
          <p:cNvGraphicFramePr>
            <a:graphicFrameLocks noGrp="1"/>
          </p:cNvGraphicFramePr>
          <p:nvPr>
            <p:ph idx="1"/>
            <p:extLst>
              <p:ext uri="{D42A27DB-BD31-4B8C-83A1-F6EECF244321}">
                <p14:modId xmlns:p14="http://schemas.microsoft.com/office/powerpoint/2010/main" val="429030829"/>
              </p:ext>
            </p:extLst>
          </p:nvPr>
        </p:nvGraphicFramePr>
        <p:xfrm>
          <a:off x="579816" y="86456"/>
          <a:ext cx="10988472" cy="20883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angle 2">
            <a:extLst>
              <a:ext uri="{FF2B5EF4-FFF2-40B4-BE49-F238E27FC236}">
                <a16:creationId xmlns:a16="http://schemas.microsoft.com/office/drawing/2014/main" id="{D8BE24B3-187C-4736-9970-7785F001A292}"/>
              </a:ext>
            </a:extLst>
          </p:cNvPr>
          <p:cNvSpPr/>
          <p:nvPr/>
        </p:nvSpPr>
        <p:spPr>
          <a:xfrm>
            <a:off x="6074052" y="1108364"/>
            <a:ext cx="45719" cy="43226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a:extLst>
              <a:ext uri="{FF2B5EF4-FFF2-40B4-BE49-F238E27FC236}">
                <a16:creationId xmlns:a16="http://schemas.microsoft.com/office/drawing/2014/main" id="{EDA3AE99-453C-498A-B1E7-73AEC5F70C7A}"/>
              </a:ext>
            </a:extLst>
          </p:cNvPr>
          <p:cNvPicPr>
            <a:picLocks noChangeAspect="1"/>
          </p:cNvPicPr>
          <p:nvPr/>
        </p:nvPicPr>
        <p:blipFill rotWithShape="1">
          <a:blip r:embed="rId9"/>
          <a:srcRect b="64978"/>
          <a:stretch/>
        </p:blipFill>
        <p:spPr>
          <a:xfrm>
            <a:off x="412045" y="3197482"/>
            <a:ext cx="5486230" cy="934441"/>
          </a:xfrm>
          <a:prstGeom prst="rect">
            <a:avLst/>
          </a:prstGeom>
        </p:spPr>
      </p:pic>
      <p:sp>
        <p:nvSpPr>
          <p:cNvPr id="5" name="Rectangle 4">
            <a:extLst>
              <a:ext uri="{FF2B5EF4-FFF2-40B4-BE49-F238E27FC236}">
                <a16:creationId xmlns:a16="http://schemas.microsoft.com/office/drawing/2014/main" id="{D62264EB-CB01-4D65-B8D9-31B69F0B6375}"/>
              </a:ext>
            </a:extLst>
          </p:cNvPr>
          <p:cNvSpPr/>
          <p:nvPr/>
        </p:nvSpPr>
        <p:spPr>
          <a:xfrm>
            <a:off x="457764" y="3197482"/>
            <a:ext cx="5403758" cy="1234559"/>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a:t>
            </a:r>
            <a:endParaRPr lang="zh-CN" altLang="en-US" dirty="0">
              <a:solidFill>
                <a:schemeClr val="tx1"/>
              </a:solidFill>
            </a:endParaRPr>
          </a:p>
        </p:txBody>
      </p:sp>
      <p:sp>
        <p:nvSpPr>
          <p:cNvPr id="6" name="TextBox 5">
            <a:extLst>
              <a:ext uri="{FF2B5EF4-FFF2-40B4-BE49-F238E27FC236}">
                <a16:creationId xmlns:a16="http://schemas.microsoft.com/office/drawing/2014/main" id="{9A93D9D0-F69A-4251-A16F-9F664D674FE8}"/>
              </a:ext>
            </a:extLst>
          </p:cNvPr>
          <p:cNvSpPr txBox="1"/>
          <p:nvPr/>
        </p:nvSpPr>
        <p:spPr>
          <a:xfrm>
            <a:off x="9980081" y="4131923"/>
            <a:ext cx="1754155" cy="461665"/>
          </a:xfrm>
          <a:prstGeom prst="rect">
            <a:avLst/>
          </a:prstGeom>
          <a:solidFill>
            <a:schemeClr val="bg1"/>
          </a:solidFill>
          <a:ln>
            <a:solidFill>
              <a:schemeClr val="tx1"/>
            </a:solidFill>
          </a:ln>
        </p:spPr>
        <p:txBody>
          <a:bodyPr wrap="square" rtlCol="0">
            <a:spAutoFit/>
          </a:bodyPr>
          <a:lstStyle/>
          <a:p>
            <a:r>
              <a:rPr lang="en-US" altLang="zh-CN" sz="1200" b="1" dirty="0">
                <a:solidFill>
                  <a:schemeClr val="accent1"/>
                </a:solidFill>
              </a:rPr>
              <a:t>Scan spectrum</a:t>
            </a:r>
          </a:p>
          <a:p>
            <a:r>
              <a:rPr lang="en-US" altLang="zh-CN" sz="1200" b="1" dirty="0">
                <a:solidFill>
                  <a:srgbClr val="F8B200"/>
                </a:solidFill>
              </a:rPr>
              <a:t>Database spectrum</a:t>
            </a:r>
            <a:endParaRPr lang="zh-CN" altLang="en-US" sz="1200" b="1" dirty="0">
              <a:solidFill>
                <a:srgbClr val="F8B200"/>
              </a:solidFill>
            </a:endParaRPr>
          </a:p>
        </p:txBody>
      </p:sp>
      <p:sp>
        <p:nvSpPr>
          <p:cNvPr id="8" name="TextBox 7">
            <a:extLst>
              <a:ext uri="{FF2B5EF4-FFF2-40B4-BE49-F238E27FC236}">
                <a16:creationId xmlns:a16="http://schemas.microsoft.com/office/drawing/2014/main" id="{BAD27AFD-FE83-4B1F-B30A-433D5822ED8F}"/>
              </a:ext>
            </a:extLst>
          </p:cNvPr>
          <p:cNvSpPr txBox="1"/>
          <p:nvPr/>
        </p:nvSpPr>
        <p:spPr>
          <a:xfrm>
            <a:off x="8437702" y="6179246"/>
            <a:ext cx="970384" cy="307777"/>
          </a:xfrm>
          <a:prstGeom prst="rect">
            <a:avLst/>
          </a:prstGeom>
          <a:noFill/>
        </p:spPr>
        <p:txBody>
          <a:bodyPr wrap="square" rtlCol="0">
            <a:spAutoFit/>
          </a:bodyPr>
          <a:lstStyle/>
          <a:p>
            <a:r>
              <a:rPr lang="en-US" altLang="zh-CN" dirty="0"/>
              <a:t>m/z</a:t>
            </a:r>
            <a:endParaRPr lang="zh-CN" altLang="en-US" dirty="0"/>
          </a:p>
        </p:txBody>
      </p:sp>
      <p:sp>
        <p:nvSpPr>
          <p:cNvPr id="13" name="TextBox 12">
            <a:extLst>
              <a:ext uri="{FF2B5EF4-FFF2-40B4-BE49-F238E27FC236}">
                <a16:creationId xmlns:a16="http://schemas.microsoft.com/office/drawing/2014/main" id="{6351AF31-D144-409C-933A-C7C9E30B7D8B}"/>
              </a:ext>
            </a:extLst>
          </p:cNvPr>
          <p:cNvSpPr txBox="1"/>
          <p:nvPr/>
        </p:nvSpPr>
        <p:spPr>
          <a:xfrm>
            <a:off x="-786104" y="6582540"/>
            <a:ext cx="6097554" cy="275460"/>
          </a:xfrm>
          <a:prstGeom prst="rect">
            <a:avLst/>
          </a:prstGeom>
          <a:noFill/>
        </p:spPr>
        <p:txBody>
          <a:bodyPr wrap="square">
            <a:spAutoFit/>
          </a:bodyPr>
          <a:lstStyle/>
          <a:p>
            <a:pPr marL="742950" indent="-285750">
              <a:lnSpc>
                <a:spcPct val="85000"/>
              </a:lnSpc>
              <a:spcAft>
                <a:spcPts val="600"/>
              </a:spcAft>
              <a:buFont typeface="Arial" pitchFamily="34" charset="0"/>
              <a:buChar char=" "/>
            </a:pPr>
            <a:r>
              <a:rPr lang="en-US" altLang="zh-CN" sz="1400" dirty="0">
                <a:solidFill>
                  <a:schemeClr val="tx2">
                    <a:lumMod val="50000"/>
                  </a:schemeClr>
                </a:solidFill>
                <a:latin typeface="Proxima nova"/>
              </a:rPr>
              <a:t>https://github.com/XiminHu/mass-suite</a:t>
            </a:r>
          </a:p>
        </p:txBody>
      </p:sp>
    </p:spTree>
    <p:extLst>
      <p:ext uri="{BB962C8B-B14F-4D97-AF65-F5344CB8AC3E}">
        <p14:creationId xmlns:p14="http://schemas.microsoft.com/office/powerpoint/2010/main" val="144720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F189-B9BE-487D-A4C9-4CCF1956BCAF}"/>
              </a:ext>
            </a:extLst>
          </p:cNvPr>
          <p:cNvSpPr>
            <a:spLocks noGrp="1"/>
          </p:cNvSpPr>
          <p:nvPr>
            <p:ph type="title"/>
          </p:nvPr>
        </p:nvSpPr>
        <p:spPr>
          <a:xfrm>
            <a:off x="732056" y="2361117"/>
            <a:ext cx="3997693" cy="1477386"/>
          </a:xfrm>
        </p:spPr>
        <p:txBody>
          <a:bodyPr>
            <a:normAutofit/>
          </a:bodyPr>
          <a:lstStyle/>
          <a:p>
            <a:pPr algn="ctr"/>
            <a:r>
              <a:rPr lang="en-US" altLang="zh-CN" sz="6000" dirty="0">
                <a:latin typeface="Proxima nova"/>
              </a:rPr>
              <a:t>Reliability</a:t>
            </a:r>
            <a:endParaRPr lang="zh-CN" altLang="en-US" sz="6000" dirty="0">
              <a:latin typeface="Proxima nova"/>
            </a:endParaRPr>
          </a:p>
        </p:txBody>
      </p:sp>
      <p:graphicFrame>
        <p:nvGraphicFramePr>
          <p:cNvPr id="6" name="Content Placeholder 2">
            <a:extLst>
              <a:ext uri="{FF2B5EF4-FFF2-40B4-BE49-F238E27FC236}">
                <a16:creationId xmlns:a16="http://schemas.microsoft.com/office/drawing/2014/main" id="{5F607011-18E5-46D3-AA15-A1579CD86F33}"/>
              </a:ext>
            </a:extLst>
          </p:cNvPr>
          <p:cNvGraphicFramePr>
            <a:graphicFrameLocks noGrp="1"/>
          </p:cNvGraphicFramePr>
          <p:nvPr>
            <p:ph idx="1"/>
            <p:extLst>
              <p:ext uri="{D42A27DB-BD31-4B8C-83A1-F6EECF244321}">
                <p14:modId xmlns:p14="http://schemas.microsoft.com/office/powerpoint/2010/main" val="4159811191"/>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624D11DE-FB82-4230-A463-95806355F7D5}"/>
              </a:ext>
            </a:extLst>
          </p:cNvPr>
          <p:cNvSpPr>
            <a:spLocks noGrp="1"/>
          </p:cNvSpPr>
          <p:nvPr>
            <p:ph type="sldNum" sz="quarter" idx="12"/>
          </p:nvPr>
        </p:nvSpPr>
        <p:spPr/>
        <p:txBody>
          <a:bodyPr/>
          <a:lstStyle/>
          <a:p>
            <a:fld id="{E126DD6A-2234-4F2C-9973-1EB23FFF7494}" type="slidenum">
              <a:rPr lang="zh-CN" altLang="en-US" smtClean="0"/>
              <a:t>8</a:t>
            </a:fld>
            <a:endParaRPr lang="zh-CN" altLang="en-US"/>
          </a:p>
        </p:txBody>
      </p:sp>
      <p:sp>
        <p:nvSpPr>
          <p:cNvPr id="5" name="TextBox 4">
            <a:extLst>
              <a:ext uri="{FF2B5EF4-FFF2-40B4-BE49-F238E27FC236}">
                <a16:creationId xmlns:a16="http://schemas.microsoft.com/office/drawing/2014/main" id="{5E3CBC9E-9499-4040-9AB1-D29BF5C5FDD9}"/>
              </a:ext>
            </a:extLst>
          </p:cNvPr>
          <p:cNvSpPr txBox="1"/>
          <p:nvPr/>
        </p:nvSpPr>
        <p:spPr>
          <a:xfrm>
            <a:off x="7490149" y="6457805"/>
            <a:ext cx="6097554" cy="275460"/>
          </a:xfrm>
          <a:prstGeom prst="rect">
            <a:avLst/>
          </a:prstGeom>
          <a:noFill/>
        </p:spPr>
        <p:txBody>
          <a:bodyPr wrap="square">
            <a:spAutoFit/>
          </a:bodyPr>
          <a:lstStyle/>
          <a:p>
            <a:pPr marL="742950" indent="-285750">
              <a:lnSpc>
                <a:spcPct val="85000"/>
              </a:lnSpc>
              <a:spcAft>
                <a:spcPts val="600"/>
              </a:spcAft>
              <a:buFont typeface="Arial" pitchFamily="34" charset="0"/>
              <a:buChar char=" "/>
            </a:pPr>
            <a:r>
              <a:rPr lang="en-US" altLang="zh-CN" sz="1400" dirty="0">
                <a:solidFill>
                  <a:schemeClr val="tx2">
                    <a:lumMod val="50000"/>
                  </a:schemeClr>
                </a:solidFill>
                <a:latin typeface="Proxima nova"/>
              </a:rPr>
              <a:t>https://github.com/XiminHu/mass-suite</a:t>
            </a:r>
          </a:p>
        </p:txBody>
      </p:sp>
    </p:spTree>
    <p:extLst>
      <p:ext uri="{BB962C8B-B14F-4D97-AF65-F5344CB8AC3E}">
        <p14:creationId xmlns:p14="http://schemas.microsoft.com/office/powerpoint/2010/main" val="207066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68E2-0548-4DA6-B097-06A2885F5014}"/>
              </a:ext>
            </a:extLst>
          </p:cNvPr>
          <p:cNvSpPr>
            <a:spLocks noGrp="1"/>
          </p:cNvSpPr>
          <p:nvPr>
            <p:ph type="title"/>
          </p:nvPr>
        </p:nvSpPr>
        <p:spPr>
          <a:xfrm>
            <a:off x="-1" y="92535"/>
            <a:ext cx="10923638" cy="1125190"/>
          </a:xfrm>
        </p:spPr>
        <p:txBody>
          <a:bodyPr vert="horz" lIns="91440" tIns="45720" rIns="91440" bIns="45720" rtlCol="0" anchor="b">
            <a:normAutofit/>
          </a:bodyPr>
          <a:lstStyle/>
          <a:p>
            <a:pPr>
              <a:lnSpc>
                <a:spcPct val="80000"/>
              </a:lnSpc>
            </a:pPr>
            <a:r>
              <a:rPr lang="en-US" altLang="zh-CN" sz="6600" dirty="0">
                <a:latin typeface="Proxima nova"/>
              </a:rPr>
              <a:t>Peak detection</a:t>
            </a:r>
          </a:p>
        </p:txBody>
      </p:sp>
      <p:graphicFrame>
        <p:nvGraphicFramePr>
          <p:cNvPr id="4" name="Chart 3">
            <a:extLst>
              <a:ext uri="{FF2B5EF4-FFF2-40B4-BE49-F238E27FC236}">
                <a16:creationId xmlns:a16="http://schemas.microsoft.com/office/drawing/2014/main" id="{E8091908-4252-4B11-AA7C-0C2D662FD8EF}"/>
              </a:ext>
            </a:extLst>
          </p:cNvPr>
          <p:cNvGraphicFramePr/>
          <p:nvPr>
            <p:extLst>
              <p:ext uri="{D42A27DB-BD31-4B8C-83A1-F6EECF244321}">
                <p14:modId xmlns:p14="http://schemas.microsoft.com/office/powerpoint/2010/main" val="2854188212"/>
              </p:ext>
            </p:extLst>
          </p:nvPr>
        </p:nvGraphicFramePr>
        <p:xfrm>
          <a:off x="7057477" y="2141374"/>
          <a:ext cx="4383424" cy="404828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181C46E-C318-45A3-B602-84F47CD92AF1}"/>
              </a:ext>
            </a:extLst>
          </p:cNvPr>
          <p:cNvSpPr txBox="1"/>
          <p:nvPr/>
        </p:nvSpPr>
        <p:spPr>
          <a:xfrm>
            <a:off x="-25922" y="6580936"/>
            <a:ext cx="9491871" cy="276999"/>
          </a:xfrm>
          <a:prstGeom prst="rect">
            <a:avLst/>
          </a:prstGeom>
          <a:noFill/>
        </p:spPr>
        <p:txBody>
          <a:bodyPr wrap="square" rtlCol="0">
            <a:spAutoFit/>
          </a:bodyPr>
          <a:lstStyle/>
          <a:p>
            <a:r>
              <a:rPr lang="en-US" altLang="zh-CN" sz="1200" dirty="0">
                <a:solidFill>
                  <a:schemeClr val="tx1"/>
                </a:solidFill>
              </a:rPr>
              <a:t>* Mismatch derives from bad peak shape and function parameter settings</a:t>
            </a:r>
            <a:endParaRPr lang="zh-CN" altLang="en-US" sz="1200" dirty="0">
              <a:solidFill>
                <a:schemeClr val="tx1"/>
              </a:solidFill>
            </a:endParaRPr>
          </a:p>
        </p:txBody>
      </p:sp>
      <p:sp>
        <p:nvSpPr>
          <p:cNvPr id="8" name="TextBox 7">
            <a:extLst>
              <a:ext uri="{FF2B5EF4-FFF2-40B4-BE49-F238E27FC236}">
                <a16:creationId xmlns:a16="http://schemas.microsoft.com/office/drawing/2014/main" id="{EB9A6599-4B8D-4E7F-B460-042D82CD95AF}"/>
              </a:ext>
            </a:extLst>
          </p:cNvPr>
          <p:cNvSpPr txBox="1"/>
          <p:nvPr/>
        </p:nvSpPr>
        <p:spPr>
          <a:xfrm>
            <a:off x="159155" y="1065915"/>
            <a:ext cx="11046690" cy="461665"/>
          </a:xfrm>
          <a:prstGeom prst="rect">
            <a:avLst/>
          </a:prstGeom>
          <a:noFill/>
        </p:spPr>
        <p:txBody>
          <a:bodyPr wrap="square" rtlCol="0">
            <a:spAutoFit/>
          </a:bodyPr>
          <a:lstStyle/>
          <a:p>
            <a:r>
              <a:rPr lang="en-US" altLang="zh-CN" sz="2400" dirty="0">
                <a:solidFill>
                  <a:schemeClr val="tx1"/>
                </a:solidFill>
              </a:rPr>
              <a:t>Samples with 413 known compound spiked were processed by Mass-suite</a:t>
            </a:r>
            <a:endParaRPr lang="zh-CN" altLang="en-US" sz="2400" dirty="0">
              <a:solidFill>
                <a:schemeClr val="tx1"/>
              </a:solidFill>
            </a:endParaRPr>
          </a:p>
        </p:txBody>
      </p:sp>
      <p:pic>
        <p:nvPicPr>
          <p:cNvPr id="2050" name="Picture 2" descr="Pipette and test tube Royalty Free Vector Image">
            <a:extLst>
              <a:ext uri="{FF2B5EF4-FFF2-40B4-BE49-F238E27FC236}">
                <a16:creationId xmlns:a16="http://schemas.microsoft.com/office/drawing/2014/main" id="{334B4E76-3295-4335-8B63-6D71DB36F8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0753"/>
          <a:stretch/>
        </p:blipFill>
        <p:spPr bwMode="auto">
          <a:xfrm>
            <a:off x="159155" y="2323530"/>
            <a:ext cx="1404278" cy="13579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2" name="Picture 4" descr="Quadrupole Time of Flight LC/MS | Agilent">
            <a:extLst>
              <a:ext uri="{FF2B5EF4-FFF2-40B4-BE49-F238E27FC236}">
                <a16:creationId xmlns:a16="http://schemas.microsoft.com/office/drawing/2014/main" id="{05C933C7-F61A-4AD2-B9A6-1796215160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532" r="17529"/>
          <a:stretch/>
        </p:blipFill>
        <p:spPr bwMode="auto">
          <a:xfrm>
            <a:off x="2401739" y="2308318"/>
            <a:ext cx="1404279" cy="14641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812A5C4D-8373-4CE4-8A94-49E29B0900ED}"/>
              </a:ext>
            </a:extLst>
          </p:cNvPr>
          <p:cNvSpPr/>
          <p:nvPr/>
        </p:nvSpPr>
        <p:spPr>
          <a:xfrm>
            <a:off x="1717144" y="2829260"/>
            <a:ext cx="496875" cy="26748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3" name="Slide Number Placeholder 2">
            <a:extLst>
              <a:ext uri="{FF2B5EF4-FFF2-40B4-BE49-F238E27FC236}">
                <a16:creationId xmlns:a16="http://schemas.microsoft.com/office/drawing/2014/main" id="{246D1506-C7B2-4E18-8BBA-11EE3D34BC47}"/>
              </a:ext>
            </a:extLst>
          </p:cNvPr>
          <p:cNvSpPr>
            <a:spLocks noGrp="1"/>
          </p:cNvSpPr>
          <p:nvPr>
            <p:ph type="sldNum" sz="quarter" idx="12"/>
          </p:nvPr>
        </p:nvSpPr>
        <p:spPr/>
        <p:txBody>
          <a:bodyPr/>
          <a:lstStyle/>
          <a:p>
            <a:fld id="{E126DD6A-2234-4F2C-9973-1EB23FFF7494}" type="slidenum">
              <a:rPr lang="zh-CN" altLang="en-US" smtClean="0"/>
              <a:t>9</a:t>
            </a:fld>
            <a:endParaRPr lang="zh-CN" altLang="en-US"/>
          </a:p>
        </p:txBody>
      </p:sp>
      <p:sp>
        <p:nvSpPr>
          <p:cNvPr id="5" name="Rectangle 4">
            <a:extLst>
              <a:ext uri="{FF2B5EF4-FFF2-40B4-BE49-F238E27FC236}">
                <a16:creationId xmlns:a16="http://schemas.microsoft.com/office/drawing/2014/main" id="{F0331EA8-F2F6-41BA-A484-FF84BD3C39BA}"/>
              </a:ext>
            </a:extLst>
          </p:cNvPr>
          <p:cNvSpPr/>
          <p:nvPr/>
        </p:nvSpPr>
        <p:spPr>
          <a:xfrm>
            <a:off x="-1" y="1608145"/>
            <a:ext cx="11205845" cy="101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15" name="TextBox 14">
            <a:extLst>
              <a:ext uri="{FF2B5EF4-FFF2-40B4-BE49-F238E27FC236}">
                <a16:creationId xmlns:a16="http://schemas.microsoft.com/office/drawing/2014/main" id="{7CEC7D33-5BDE-48A2-914A-8BC6C304CFDD}"/>
              </a:ext>
            </a:extLst>
          </p:cNvPr>
          <p:cNvSpPr txBox="1"/>
          <p:nvPr/>
        </p:nvSpPr>
        <p:spPr>
          <a:xfrm>
            <a:off x="6852780" y="1738864"/>
            <a:ext cx="6306378" cy="307777"/>
          </a:xfrm>
          <a:prstGeom prst="rect">
            <a:avLst/>
          </a:prstGeom>
          <a:noFill/>
        </p:spPr>
        <p:txBody>
          <a:bodyPr wrap="square">
            <a:spAutoFit/>
          </a:bodyPr>
          <a:lstStyle/>
          <a:p>
            <a:r>
              <a:rPr lang="en-US" altLang="zh-CN" sz="1400" dirty="0">
                <a:solidFill>
                  <a:schemeClr val="tx1"/>
                </a:solidFill>
              </a:rPr>
              <a:t>only matched through MS1 chromatograms using </a:t>
            </a:r>
            <a:r>
              <a:rPr lang="en-US" altLang="zh-CN" sz="1400" dirty="0" err="1">
                <a:solidFill>
                  <a:schemeClr val="tx1"/>
                </a:solidFill>
              </a:rPr>
              <a:t>mz</a:t>
            </a:r>
            <a:r>
              <a:rPr lang="en-US" altLang="zh-CN" sz="1400" dirty="0">
                <a:solidFill>
                  <a:schemeClr val="tx1"/>
                </a:solidFill>
              </a:rPr>
              <a:t>/rt pairs</a:t>
            </a:r>
            <a:endParaRPr lang="zh-CN" altLang="en-US" dirty="0"/>
          </a:p>
        </p:txBody>
      </p:sp>
      <p:pic>
        <p:nvPicPr>
          <p:cNvPr id="16" name="Picture 6">
            <a:extLst>
              <a:ext uri="{FF2B5EF4-FFF2-40B4-BE49-F238E27FC236}">
                <a16:creationId xmlns:a16="http://schemas.microsoft.com/office/drawing/2014/main" id="{334F9277-626F-4E4E-ABAD-E26679915C5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0340"/>
          <a:stretch/>
        </p:blipFill>
        <p:spPr bwMode="auto">
          <a:xfrm>
            <a:off x="4181457" y="2325794"/>
            <a:ext cx="2453185" cy="15396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able 17">
            <a:extLst>
              <a:ext uri="{FF2B5EF4-FFF2-40B4-BE49-F238E27FC236}">
                <a16:creationId xmlns:a16="http://schemas.microsoft.com/office/drawing/2014/main" id="{BD90424B-A9C4-4EAB-8AEF-EF432485ADCC}"/>
              </a:ext>
            </a:extLst>
          </p:cNvPr>
          <p:cNvGraphicFramePr>
            <a:graphicFrameLocks noGrp="1"/>
          </p:cNvGraphicFramePr>
          <p:nvPr>
            <p:extLst>
              <p:ext uri="{D42A27DB-BD31-4B8C-83A1-F6EECF244321}">
                <p14:modId xmlns:p14="http://schemas.microsoft.com/office/powerpoint/2010/main" val="3565069849"/>
              </p:ext>
            </p:extLst>
          </p:nvPr>
        </p:nvGraphicFramePr>
        <p:xfrm>
          <a:off x="4057239" y="4833123"/>
          <a:ext cx="2624201" cy="760095"/>
        </p:xfrm>
        <a:graphic>
          <a:graphicData uri="http://schemas.openxmlformats.org/drawingml/2006/table">
            <a:tbl>
              <a:tblPr firstRow="1">
                <a:tableStyleId>{5C22544A-7EE6-4342-B048-85BDC9FD1C3A}</a:tableStyleId>
              </a:tblPr>
              <a:tblGrid>
                <a:gridCol w="671561">
                  <a:extLst>
                    <a:ext uri="{9D8B030D-6E8A-4147-A177-3AD203B41FA5}">
                      <a16:colId xmlns:a16="http://schemas.microsoft.com/office/drawing/2014/main" val="2606962559"/>
                    </a:ext>
                  </a:extLst>
                </a:gridCol>
                <a:gridCol w="662474">
                  <a:extLst>
                    <a:ext uri="{9D8B030D-6E8A-4147-A177-3AD203B41FA5}">
                      <a16:colId xmlns:a16="http://schemas.microsoft.com/office/drawing/2014/main" val="3536186596"/>
                    </a:ext>
                  </a:extLst>
                </a:gridCol>
                <a:gridCol w="1290166">
                  <a:extLst>
                    <a:ext uri="{9D8B030D-6E8A-4147-A177-3AD203B41FA5}">
                      <a16:colId xmlns:a16="http://schemas.microsoft.com/office/drawing/2014/main" val="1969660554"/>
                    </a:ext>
                  </a:extLst>
                </a:gridCol>
              </a:tblGrid>
              <a:tr h="180975">
                <a:tc>
                  <a:txBody>
                    <a:bodyPr/>
                    <a:lstStyle/>
                    <a:p>
                      <a:pPr algn="ctr" fontAlgn="ctr"/>
                      <a:r>
                        <a:rPr lang="en-US" sz="1600" b="0" u="none" strike="noStrike" dirty="0" err="1">
                          <a:solidFill>
                            <a:srgbClr val="FFFFFF"/>
                          </a:solidFill>
                          <a:effectLst/>
                        </a:rPr>
                        <a:t>mz</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rt</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peak area</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18845874"/>
                  </a:ext>
                </a:extLst>
              </a:tr>
              <a:tr h="180975">
                <a:tc>
                  <a:txBody>
                    <a:bodyPr/>
                    <a:lstStyle/>
                    <a:p>
                      <a:pPr algn="ctr" fontAlgn="ctr"/>
                      <a:r>
                        <a:rPr lang="en-US" altLang="zh-CN" sz="1600" b="0" u="none" strike="noStrike" dirty="0">
                          <a:solidFill>
                            <a:srgbClr val="000000"/>
                          </a:solidFill>
                          <a:effectLst/>
                        </a:rPr>
                        <a:t>300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000000"/>
                          </a:solidFill>
                          <a:effectLst/>
                        </a:rPr>
                        <a:t>1e7</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31867680"/>
                  </a:ext>
                </a:extLst>
              </a:tr>
              <a:tr h="180975">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08415261"/>
                  </a:ext>
                </a:extLst>
              </a:tr>
            </a:tbl>
          </a:graphicData>
        </a:graphic>
      </p:graphicFrame>
      <p:sp>
        <p:nvSpPr>
          <p:cNvPr id="20" name="Arrow: Right 19">
            <a:extLst>
              <a:ext uri="{FF2B5EF4-FFF2-40B4-BE49-F238E27FC236}">
                <a16:creationId xmlns:a16="http://schemas.microsoft.com/office/drawing/2014/main" id="{5309E758-08AD-47BC-B156-22252265CB88}"/>
              </a:ext>
            </a:extLst>
          </p:cNvPr>
          <p:cNvSpPr/>
          <p:nvPr/>
        </p:nvSpPr>
        <p:spPr>
          <a:xfrm>
            <a:off x="3933020" y="2829260"/>
            <a:ext cx="248438" cy="26748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21" name="Arrow: Right 20">
            <a:extLst>
              <a:ext uri="{FF2B5EF4-FFF2-40B4-BE49-F238E27FC236}">
                <a16:creationId xmlns:a16="http://schemas.microsoft.com/office/drawing/2014/main" id="{29A4AA28-FBF2-4A55-AD02-7D1F00AB25B0}"/>
              </a:ext>
            </a:extLst>
          </p:cNvPr>
          <p:cNvSpPr/>
          <p:nvPr/>
        </p:nvSpPr>
        <p:spPr>
          <a:xfrm rot="5400000">
            <a:off x="5159611" y="4178046"/>
            <a:ext cx="496875" cy="26748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pic>
        <p:nvPicPr>
          <p:cNvPr id="22" name="Picture 21">
            <a:extLst>
              <a:ext uri="{FF2B5EF4-FFF2-40B4-BE49-F238E27FC236}">
                <a16:creationId xmlns:a16="http://schemas.microsoft.com/office/drawing/2014/main" id="{72DE290C-8DFA-4C1B-AC74-7F74141EB2E2}"/>
              </a:ext>
            </a:extLst>
          </p:cNvPr>
          <p:cNvPicPr>
            <a:picLocks noChangeAspect="1"/>
          </p:cNvPicPr>
          <p:nvPr/>
        </p:nvPicPr>
        <p:blipFill>
          <a:blip r:embed="rId7"/>
          <a:stretch>
            <a:fillRect/>
          </a:stretch>
        </p:blipFill>
        <p:spPr>
          <a:xfrm>
            <a:off x="5274307" y="2387625"/>
            <a:ext cx="1289509" cy="357267"/>
          </a:xfrm>
          <a:prstGeom prst="rect">
            <a:avLst/>
          </a:prstGeom>
        </p:spPr>
      </p:pic>
      <p:sp>
        <p:nvSpPr>
          <p:cNvPr id="9" name="TextBox 8">
            <a:extLst>
              <a:ext uri="{FF2B5EF4-FFF2-40B4-BE49-F238E27FC236}">
                <a16:creationId xmlns:a16="http://schemas.microsoft.com/office/drawing/2014/main" id="{8F823DF6-51C7-40E8-BFE8-14A2ACD33874}"/>
              </a:ext>
            </a:extLst>
          </p:cNvPr>
          <p:cNvSpPr txBox="1"/>
          <p:nvPr/>
        </p:nvSpPr>
        <p:spPr>
          <a:xfrm>
            <a:off x="4238253" y="5626212"/>
            <a:ext cx="2505004" cy="369332"/>
          </a:xfrm>
          <a:prstGeom prst="rect">
            <a:avLst/>
          </a:prstGeom>
          <a:noFill/>
        </p:spPr>
        <p:txBody>
          <a:bodyPr wrap="square" rtlCol="0">
            <a:spAutoFit/>
          </a:bodyPr>
          <a:lstStyle/>
          <a:p>
            <a:r>
              <a:rPr lang="en-US" altLang="zh-CN" sz="1800" dirty="0"/>
              <a:t>Mass-suite peak list</a:t>
            </a:r>
            <a:endParaRPr lang="zh-CN" altLang="en-US" sz="1800" dirty="0"/>
          </a:p>
        </p:txBody>
      </p:sp>
      <p:graphicFrame>
        <p:nvGraphicFramePr>
          <p:cNvPr id="23" name="Table 22">
            <a:extLst>
              <a:ext uri="{FF2B5EF4-FFF2-40B4-BE49-F238E27FC236}">
                <a16:creationId xmlns:a16="http://schemas.microsoft.com/office/drawing/2014/main" id="{86D61F35-CE39-4CAF-8064-69E1D765B464}"/>
              </a:ext>
            </a:extLst>
          </p:cNvPr>
          <p:cNvGraphicFramePr>
            <a:graphicFrameLocks noGrp="1"/>
          </p:cNvGraphicFramePr>
          <p:nvPr>
            <p:extLst>
              <p:ext uri="{D42A27DB-BD31-4B8C-83A1-F6EECF244321}">
                <p14:modId xmlns:p14="http://schemas.microsoft.com/office/powerpoint/2010/main" val="3557040294"/>
              </p:ext>
            </p:extLst>
          </p:nvPr>
        </p:nvGraphicFramePr>
        <p:xfrm>
          <a:off x="698892" y="4833122"/>
          <a:ext cx="2624201" cy="760095"/>
        </p:xfrm>
        <a:graphic>
          <a:graphicData uri="http://schemas.openxmlformats.org/drawingml/2006/table">
            <a:tbl>
              <a:tblPr firstRow="1">
                <a:tableStyleId>{21E4AEA4-8DFA-4A89-87EB-49C32662AFE0}</a:tableStyleId>
              </a:tblPr>
              <a:tblGrid>
                <a:gridCol w="671561">
                  <a:extLst>
                    <a:ext uri="{9D8B030D-6E8A-4147-A177-3AD203B41FA5}">
                      <a16:colId xmlns:a16="http://schemas.microsoft.com/office/drawing/2014/main" val="2606962559"/>
                    </a:ext>
                  </a:extLst>
                </a:gridCol>
                <a:gridCol w="662474">
                  <a:extLst>
                    <a:ext uri="{9D8B030D-6E8A-4147-A177-3AD203B41FA5}">
                      <a16:colId xmlns:a16="http://schemas.microsoft.com/office/drawing/2014/main" val="3536186596"/>
                    </a:ext>
                  </a:extLst>
                </a:gridCol>
                <a:gridCol w="1290166">
                  <a:extLst>
                    <a:ext uri="{9D8B030D-6E8A-4147-A177-3AD203B41FA5}">
                      <a16:colId xmlns:a16="http://schemas.microsoft.com/office/drawing/2014/main" val="1969660554"/>
                    </a:ext>
                  </a:extLst>
                </a:gridCol>
              </a:tblGrid>
              <a:tr h="180975">
                <a:tc>
                  <a:txBody>
                    <a:bodyPr/>
                    <a:lstStyle/>
                    <a:p>
                      <a:pPr algn="ctr" fontAlgn="ctr"/>
                      <a:r>
                        <a:rPr lang="en-US" sz="1600" b="0" u="none" strike="noStrike" dirty="0" err="1">
                          <a:solidFill>
                            <a:srgbClr val="FFFFFF"/>
                          </a:solidFill>
                          <a:effectLst/>
                        </a:rPr>
                        <a:t>mz</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rt</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FFFFFF"/>
                          </a:solidFill>
                          <a:effectLst/>
                        </a:rPr>
                        <a:t>peak area</a:t>
                      </a:r>
                      <a:endParaRPr lang="en-US" sz="1600" b="0" i="0" u="none" strike="noStrike" dirty="0">
                        <a:solidFill>
                          <a:srgbClr val="FFFFFF"/>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18845874"/>
                  </a:ext>
                </a:extLst>
              </a:tr>
              <a:tr h="180975">
                <a:tc>
                  <a:txBody>
                    <a:bodyPr/>
                    <a:lstStyle/>
                    <a:p>
                      <a:pPr algn="ctr" fontAlgn="ctr"/>
                      <a:r>
                        <a:rPr lang="en-US" altLang="zh-CN" sz="1600" b="0" u="none" strike="noStrike" dirty="0">
                          <a:solidFill>
                            <a:srgbClr val="000000"/>
                          </a:solidFill>
                          <a:effectLst/>
                        </a:rPr>
                        <a:t>300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10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u="none" strike="noStrike" dirty="0">
                          <a:solidFill>
                            <a:srgbClr val="000000"/>
                          </a:solidFill>
                          <a:effectLst/>
                        </a:rPr>
                        <a:t>1e7</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31867680"/>
                  </a:ext>
                </a:extLst>
              </a:tr>
              <a:tr h="180975">
                <a:tc>
                  <a:txBody>
                    <a:bodyPr/>
                    <a:lstStyle/>
                    <a:p>
                      <a:pPr algn="ctr" fontAlgn="ctr"/>
                      <a:r>
                        <a:rPr lang="en-US" altLang="zh-CN" sz="1600" b="0" u="none" strike="noStrike" dirty="0">
                          <a:solidFill>
                            <a:srgbClr val="000000"/>
                          </a:solidFill>
                          <a:effectLst/>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u="none" strike="noStrike" dirty="0">
                          <a:solidFill>
                            <a:srgbClr val="000000"/>
                          </a:solidFill>
                          <a:effectLst/>
                        </a:rPr>
                        <a:t>…</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08415261"/>
                  </a:ext>
                </a:extLst>
              </a:tr>
            </a:tbl>
          </a:graphicData>
        </a:graphic>
      </p:graphicFrame>
      <p:sp>
        <p:nvSpPr>
          <p:cNvPr id="24" name="TextBox 23">
            <a:extLst>
              <a:ext uri="{FF2B5EF4-FFF2-40B4-BE49-F238E27FC236}">
                <a16:creationId xmlns:a16="http://schemas.microsoft.com/office/drawing/2014/main" id="{068B7979-7527-40B0-BB4D-C8317227C974}"/>
              </a:ext>
            </a:extLst>
          </p:cNvPr>
          <p:cNvSpPr txBox="1"/>
          <p:nvPr/>
        </p:nvSpPr>
        <p:spPr>
          <a:xfrm>
            <a:off x="751099" y="5615898"/>
            <a:ext cx="3225143" cy="369332"/>
          </a:xfrm>
          <a:prstGeom prst="rect">
            <a:avLst/>
          </a:prstGeom>
          <a:noFill/>
        </p:spPr>
        <p:txBody>
          <a:bodyPr wrap="square" rtlCol="0">
            <a:spAutoFit/>
          </a:bodyPr>
          <a:lstStyle/>
          <a:p>
            <a:r>
              <a:rPr lang="en-US" altLang="zh-CN" sz="1800" dirty="0"/>
              <a:t>Manual found peak list</a:t>
            </a:r>
            <a:endParaRPr lang="zh-CN" altLang="en-US" sz="1800" dirty="0"/>
          </a:p>
        </p:txBody>
      </p:sp>
      <p:sp>
        <p:nvSpPr>
          <p:cNvPr id="11" name="Arrow: Left-Right 10">
            <a:extLst>
              <a:ext uri="{FF2B5EF4-FFF2-40B4-BE49-F238E27FC236}">
                <a16:creationId xmlns:a16="http://schemas.microsoft.com/office/drawing/2014/main" id="{0DC4778D-7869-47F1-8066-6A46315D7BC6}"/>
              </a:ext>
            </a:extLst>
          </p:cNvPr>
          <p:cNvSpPr/>
          <p:nvPr/>
        </p:nvSpPr>
        <p:spPr>
          <a:xfrm>
            <a:off x="3414261" y="5066873"/>
            <a:ext cx="574840" cy="276999"/>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729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fade">
                                      <p:cBhvr>
                                        <p:cTn id="15" dur="500"/>
                                        <p:tgtEl>
                                          <p:spTgt spid="205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21" grpId="0" animBg="1"/>
      <p:bldP spid="9" grpId="0"/>
      <p:bldP spid="24" grpId="0"/>
      <p:bldP spid="11" grpId="0" animBg="1"/>
    </p:bldLst>
  </p:timing>
</p:sld>
</file>

<file path=ppt/theme/theme1.xml><?xml version="1.0" encoding="utf-8"?>
<a:theme xmlns:a="http://schemas.openxmlformats.org/drawingml/2006/main" name="Theme2">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EE8A3321-EF9E-4471-AF77-C3BDDE7D2C1B}" vid="{DEF7A991-5CA4-413D-98FD-391EE8EE63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2484</TotalTime>
  <Words>2350</Words>
  <Application>Microsoft Office PowerPoint</Application>
  <PresentationFormat>Widescreen</PresentationFormat>
  <Paragraphs>543</Paragraphs>
  <Slides>23</Slides>
  <Notes>16</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FontAwesome</vt:lpstr>
      <vt:lpstr>Proxima nova</vt:lpstr>
      <vt:lpstr>Roboto Slab</vt:lpstr>
      <vt:lpstr>等线</vt:lpstr>
      <vt:lpstr>Arial</vt:lpstr>
      <vt:lpstr>Calibri</vt:lpstr>
      <vt:lpstr>Helvetica</vt:lpstr>
      <vt:lpstr>Segoe UI</vt:lpstr>
      <vt:lpstr>Source Sans Pro</vt:lpstr>
      <vt:lpstr>Wingdings</vt:lpstr>
      <vt:lpstr>Theme2</vt:lpstr>
      <vt:lpstr>Mass-suite:  A novel open-source Python package designed for HRMS data analysis</vt:lpstr>
      <vt:lpstr>Introduction</vt:lpstr>
      <vt:lpstr>PowerPoint Presentation</vt:lpstr>
      <vt:lpstr>PowerPoint Presentation</vt:lpstr>
      <vt:lpstr>PowerPoint Presentation</vt:lpstr>
      <vt:lpstr>PowerPoint Presentation</vt:lpstr>
      <vt:lpstr>PowerPoint Presentation</vt:lpstr>
      <vt:lpstr>Reliability</vt:lpstr>
      <vt:lpstr>Peak detection</vt:lpstr>
      <vt:lpstr>PowerPoint Presentation</vt:lpstr>
      <vt:lpstr>Data mining </vt:lpstr>
      <vt:lpstr>Statistical analysis</vt:lpstr>
      <vt:lpstr>PowerPoint Presentation</vt:lpstr>
      <vt:lpstr>PowerPoint Presentation</vt:lpstr>
      <vt:lpstr>PowerPoint Presentation</vt:lpstr>
      <vt:lpstr>PowerPoint Presentation</vt:lpstr>
      <vt:lpstr>Functionality Comparison</vt:lpstr>
      <vt:lpstr>PowerPoint Presentation</vt:lpstr>
      <vt:lpstr>Development Roadmap</vt:lpstr>
      <vt:lpstr>Related information</vt:lpstr>
      <vt:lpstr>PowerPoint Presentation</vt:lpstr>
      <vt:lpstr>References &amp; dependencies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Mass-suite</dc:title>
  <dc:creator>Ximin Hu</dc:creator>
  <cp:lastModifiedBy>xhu66</cp:lastModifiedBy>
  <cp:revision>180</cp:revision>
  <dcterms:created xsi:type="dcterms:W3CDTF">2020-06-23T22:33:56Z</dcterms:created>
  <dcterms:modified xsi:type="dcterms:W3CDTF">2021-04-07T18:54:39Z</dcterms:modified>
</cp:coreProperties>
</file>