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70" r:id="rId6"/>
    <p:sldId id="271" r:id="rId7"/>
    <p:sldId id="261" r:id="rId8"/>
    <p:sldId id="264" r:id="rId9"/>
    <p:sldId id="265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56B3A-7369-42D4-B23F-19CF1C7E33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C70B42-33FA-4910-A44B-23AEAB50C005}">
      <dgm:prSet phldrT="[Text]"/>
      <dgm:spPr/>
      <dgm:t>
        <a:bodyPr/>
        <a:lstStyle/>
        <a:p>
          <a:r>
            <a:rPr lang="en-US" altLang="zh-CN" dirty="0"/>
            <a:t>Raw MS Data</a:t>
          </a:r>
          <a:endParaRPr lang="zh-CN" altLang="en-US" dirty="0"/>
        </a:p>
      </dgm:t>
    </dgm:pt>
    <dgm:pt modelId="{D9CFE5B4-D155-4C93-8FF9-98BE52BB7237}" type="par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ACE53D9F-DEDE-4AD8-8939-76284DCAD84E}" type="sib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24893848-D507-4D4F-A7CE-276D20171DF7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Peak selection</a:t>
          </a:r>
          <a:endParaRPr lang="zh-CN" altLang="en-US" dirty="0">
            <a:solidFill>
              <a:srgbClr val="FF0000"/>
            </a:solidFill>
          </a:endParaRPr>
        </a:p>
      </dgm:t>
    </dgm:pt>
    <dgm:pt modelId="{52CB1ECB-AF78-47E1-A100-81EFA4EC6005}" type="par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F46D52F2-1E5A-4036-8B20-29049C23DCE7}" type="sib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403E8DED-4B20-45FA-B276-50C90D232DC6}">
      <dgm:prSet phldrT="[Text]"/>
      <dgm:spPr/>
      <dgm:t>
        <a:bodyPr/>
        <a:lstStyle/>
        <a:p>
          <a:r>
            <a:rPr lang="en-US" altLang="zh-CN" dirty="0"/>
            <a:t>Preliminary data</a:t>
          </a:r>
          <a:endParaRPr lang="zh-CN" altLang="en-US" dirty="0"/>
        </a:p>
      </dgm:t>
    </dgm:pt>
    <dgm:pt modelId="{C5644F28-F54B-4C39-962F-3E34771CC036}" type="par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809CBE83-1B77-47C3-B8CE-F3171E98892D}" type="sib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A3CF1139-C0F9-46DE-B444-1073CAA950D3}">
      <dgm:prSet phldrT="[Text]"/>
      <dgm:spPr/>
      <dgm:t>
        <a:bodyPr/>
        <a:lstStyle/>
        <a:p>
          <a:r>
            <a:rPr lang="en-US" altLang="zh-CN" dirty="0"/>
            <a:t>Usually in a simpler version – csv, txt</a:t>
          </a:r>
          <a:endParaRPr lang="zh-CN" altLang="en-US" dirty="0"/>
        </a:p>
      </dgm:t>
    </dgm:pt>
    <dgm:pt modelId="{AB65502D-6B8F-42C9-9661-DB10CD9915E2}" type="par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B176D29E-5EA8-43CD-A505-F2617F0D8E05}" type="sib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D74130D8-4063-412B-9AF7-2ADDF2421D07}">
      <dgm:prSet phldrT="[Text]"/>
      <dgm:spPr/>
      <dgm:t>
        <a:bodyPr/>
        <a:lstStyle/>
        <a:p>
          <a:r>
            <a:rPr lang="en-US" altLang="zh-CN" dirty="0"/>
            <a:t>Advanced Analysis</a:t>
          </a:r>
          <a:endParaRPr lang="zh-CN" altLang="en-US" dirty="0"/>
        </a:p>
      </dgm:t>
    </dgm:pt>
    <dgm:pt modelId="{B3F160B9-F018-44AB-8C7B-79FAE8C1CF11}" type="par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3BB60CD7-020F-4FBF-9DBD-292D66032B2C}" type="sib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48695421-E645-4AF6-A818-DE4C20BA0613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Trend/prediction</a:t>
          </a:r>
          <a:endParaRPr lang="zh-CN" altLang="en-US" dirty="0">
            <a:solidFill>
              <a:srgbClr val="FFC000"/>
            </a:solidFill>
          </a:endParaRPr>
        </a:p>
      </dgm:t>
    </dgm:pt>
    <dgm:pt modelId="{1243F7EB-5253-403B-8746-650C19985FFB}" type="par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CF6CCC14-CABE-4C96-9F93-26FAE02AD75A}" type="sib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8A9ED5B3-5AE9-4121-99E2-36D98F71A713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Alignment between different batches</a:t>
          </a:r>
          <a:endParaRPr lang="zh-CN" altLang="en-US" dirty="0">
            <a:solidFill>
              <a:srgbClr val="FF0000"/>
            </a:solidFill>
          </a:endParaRPr>
        </a:p>
      </dgm:t>
    </dgm:pt>
    <dgm:pt modelId="{FC272659-EBC1-4442-A0ED-F525E8DFEA94}" type="par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5C6D108F-E9CB-4372-8EAF-1BDBC7C0B2A0}" type="sib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366952E0-0306-4F25-9F33-85CC746B1FC1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Blank subtraction/ noise removal</a:t>
          </a:r>
          <a:endParaRPr lang="zh-CN" altLang="en-US" dirty="0">
            <a:solidFill>
              <a:schemeClr val="accent1"/>
            </a:solidFill>
          </a:endParaRPr>
        </a:p>
      </dgm:t>
    </dgm:pt>
    <dgm:pt modelId="{CF014AAD-B577-4EEE-951A-0F3D58505EC9}" type="par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53D9ABAE-034E-4ED8-900F-7AE44E0D5B9B}" type="sib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D09807B7-12E4-400D-A441-79EFB53CB9BA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End-member</a:t>
          </a:r>
          <a:endParaRPr lang="zh-CN" altLang="en-US" dirty="0">
            <a:solidFill>
              <a:srgbClr val="FF0000"/>
            </a:solidFill>
          </a:endParaRPr>
        </a:p>
      </dgm:t>
    </dgm:pt>
    <dgm:pt modelId="{EAC50CD4-E522-4635-BB64-14E416831252}" type="par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85B41DAD-DC26-47EA-ADBC-C6AC0D3B1CA8}" type="sib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E02CD24C-B6DE-40A3-948B-3349443075B1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Cluster/classification</a:t>
          </a:r>
          <a:endParaRPr lang="zh-CN" altLang="en-US" dirty="0">
            <a:solidFill>
              <a:srgbClr val="FF0000"/>
            </a:solidFill>
          </a:endParaRPr>
        </a:p>
      </dgm:t>
    </dgm:pt>
    <dgm:pt modelId="{718BB1A2-91A2-40A9-A04D-8E0BEF6FC68C}" type="par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47A397E2-2FD0-4924-ADDD-2F572FC317DA}" type="sib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91275B3E-21C9-40FB-8879-3226EE71A715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Matrix effect</a:t>
          </a:r>
          <a:endParaRPr lang="zh-CN" altLang="en-US" dirty="0">
            <a:solidFill>
              <a:srgbClr val="FF0000"/>
            </a:solidFill>
          </a:endParaRPr>
        </a:p>
      </dgm:t>
    </dgm:pt>
    <dgm:pt modelId="{4B60350C-CF08-4FDD-B662-375C84BE6C89}" type="par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883407D8-56BB-41C2-AB43-99AC9C226335}" type="sib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76E92B1B-D795-4060-A7B5-D8502D222307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MS2 data process</a:t>
          </a:r>
          <a:endParaRPr lang="zh-CN" altLang="en-US" dirty="0">
            <a:solidFill>
              <a:srgbClr val="FFC000"/>
            </a:solidFill>
          </a:endParaRPr>
        </a:p>
      </dgm:t>
    </dgm:pt>
    <dgm:pt modelId="{2B3285D6-6A9A-4576-B0B4-D84E52FF289A}" type="par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86D3C68C-B73B-4373-8386-C512BCBFD82D}" type="sib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0E994B1A-3EB1-4BDE-863C-5DFB5A848660}">
      <dgm:prSet phldrT="[Text]"/>
      <dgm:spPr/>
      <dgm:t>
        <a:bodyPr/>
        <a:lstStyle/>
        <a:p>
          <a:r>
            <a:rPr lang="en-US" altLang="zh-CN" dirty="0"/>
            <a:t>Something could treat with the ‘data science’ way</a:t>
          </a:r>
          <a:endParaRPr lang="zh-CN" altLang="en-US" dirty="0"/>
        </a:p>
      </dgm:t>
    </dgm:pt>
    <dgm:pt modelId="{11B57932-C972-4909-B9FE-950D26F1E893}" type="par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4AACCBCF-9591-40AE-BBB3-17F548E089A3}" type="sib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893E5994-D0DD-4F51-BDA6-769E6F4BE25D}">
      <dgm:prSet phldrT="[Text]"/>
      <dgm:spPr/>
      <dgm:t>
        <a:bodyPr/>
        <a:lstStyle/>
        <a:p>
          <a:r>
            <a:rPr lang="en-US" altLang="zh-CN" dirty="0"/>
            <a:t>Basic structure</a:t>
          </a:r>
          <a:endParaRPr lang="zh-CN" altLang="en-US" dirty="0"/>
        </a:p>
      </dgm:t>
    </dgm:pt>
    <dgm:pt modelId="{F416AE1D-7CD2-4099-AD76-35A2B2AAAC97}" type="par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EBEBABD3-FF02-4D8A-A1B9-3FC548D36C19}" type="sib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0CDA5B2D-8978-4C77-9B80-E4506328B7F6}" type="pres">
      <dgm:prSet presAssocID="{A6D56B3A-7369-42D4-B23F-19CF1C7E3332}" presName="rootnode" presStyleCnt="0">
        <dgm:presLayoutVars>
          <dgm:chMax/>
          <dgm:chPref/>
          <dgm:dir/>
          <dgm:animLvl val="lvl"/>
        </dgm:presLayoutVars>
      </dgm:prSet>
      <dgm:spPr/>
    </dgm:pt>
    <dgm:pt modelId="{D21E8B85-5293-4D95-B8AB-5F630AF789D5}" type="pres">
      <dgm:prSet presAssocID="{91C70B42-33FA-4910-A44B-23AEAB50C005}" presName="composite" presStyleCnt="0"/>
      <dgm:spPr/>
    </dgm:pt>
    <dgm:pt modelId="{D7437024-3A90-45A0-A4EB-AA0EBD8B68EC}" type="pres">
      <dgm:prSet presAssocID="{91C70B42-33FA-4910-A44B-23AEAB50C005}" presName="bentUpArrow1" presStyleLbl="alignImgPlace1" presStyleIdx="0" presStyleCnt="2"/>
      <dgm:spPr/>
    </dgm:pt>
    <dgm:pt modelId="{DA56DC18-9BF9-4845-B330-6086098E4018}" type="pres">
      <dgm:prSet presAssocID="{91C70B42-33FA-4910-A44B-23AEAB50C0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199010-C80E-4F0B-8959-1A4915AF3E5B}" type="pres">
      <dgm:prSet presAssocID="{91C70B42-33FA-4910-A44B-23AEAB50C00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55502E5-E199-41B8-A06B-D78018124EF1}" type="pres">
      <dgm:prSet presAssocID="{ACE53D9F-DEDE-4AD8-8939-76284DCAD84E}" presName="sibTrans" presStyleCnt="0"/>
      <dgm:spPr/>
    </dgm:pt>
    <dgm:pt modelId="{91384686-7544-49C7-9B6B-4DA2C8F682E8}" type="pres">
      <dgm:prSet presAssocID="{403E8DED-4B20-45FA-B276-50C90D232DC6}" presName="composite" presStyleCnt="0"/>
      <dgm:spPr/>
    </dgm:pt>
    <dgm:pt modelId="{63267E1F-F50C-4214-98FD-4AEB28D4B890}" type="pres">
      <dgm:prSet presAssocID="{403E8DED-4B20-45FA-B276-50C90D232DC6}" presName="bentUpArrow1" presStyleLbl="alignImgPlace1" presStyleIdx="1" presStyleCnt="2"/>
      <dgm:spPr/>
    </dgm:pt>
    <dgm:pt modelId="{E4ACD54C-E7CE-4F15-B2FA-F6B89AACF430}" type="pres">
      <dgm:prSet presAssocID="{403E8DED-4B20-45FA-B276-50C90D232D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A73BCDA-3A0E-4558-A04B-54D6B69881E5}" type="pres">
      <dgm:prSet presAssocID="{403E8DED-4B20-45FA-B276-50C90D232DC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C5871D4-57FD-449F-98BA-7765F85CFD1E}" type="pres">
      <dgm:prSet presAssocID="{809CBE83-1B77-47C3-B8CE-F3171E98892D}" presName="sibTrans" presStyleCnt="0"/>
      <dgm:spPr/>
    </dgm:pt>
    <dgm:pt modelId="{65C0CDAE-CB28-4BE9-8E1C-465190F97CE0}" type="pres">
      <dgm:prSet presAssocID="{D74130D8-4063-412B-9AF7-2ADDF2421D07}" presName="composite" presStyleCnt="0"/>
      <dgm:spPr/>
    </dgm:pt>
    <dgm:pt modelId="{F6CB0042-5A33-49AB-A0CA-49F3882BD4B5}" type="pres">
      <dgm:prSet presAssocID="{D74130D8-4063-412B-9AF7-2ADDF2421D0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19B0030-9C01-44F0-B79E-B80FE37B258D}" type="pres">
      <dgm:prSet presAssocID="{D74130D8-4063-412B-9AF7-2ADDF2421D0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55CE100-94D9-4C6F-9076-6988DAABD28B}" srcId="{403E8DED-4B20-45FA-B276-50C90D232DC6}" destId="{0E994B1A-3EB1-4BDE-863C-5DFB5A848660}" srcOrd="1" destOrd="0" parTransId="{11B57932-C972-4909-B9FE-950D26F1E893}" sibTransId="{4AACCBCF-9591-40AE-BBB3-17F548E089A3}"/>
    <dgm:cxn modelId="{D5279805-C134-4055-8F43-F5E748EFB928}" srcId="{D74130D8-4063-412B-9AF7-2ADDF2421D07}" destId="{E02CD24C-B6DE-40A3-948B-3349443075B1}" srcOrd="2" destOrd="0" parTransId="{718BB1A2-91A2-40A9-A04D-8E0BEF6FC68C}" sibTransId="{47A397E2-2FD0-4924-ADDD-2F572FC317DA}"/>
    <dgm:cxn modelId="{23C1820A-8E5C-439E-B1A6-743444A37A61}" type="presOf" srcId="{D09807B7-12E4-400D-A441-79EFB53CB9BA}" destId="{819B0030-9C01-44F0-B79E-B80FE37B258D}" srcOrd="0" destOrd="1" presId="urn:microsoft.com/office/officeart/2005/8/layout/StepDownProcess"/>
    <dgm:cxn modelId="{3BDD6210-C81C-415E-96AB-134724EADEBA}" srcId="{A6D56B3A-7369-42D4-B23F-19CF1C7E3332}" destId="{91C70B42-33FA-4910-A44B-23AEAB50C005}" srcOrd="0" destOrd="0" parTransId="{D9CFE5B4-D155-4C93-8FF9-98BE52BB7237}" sibTransId="{ACE53D9F-DEDE-4AD8-8939-76284DCAD84E}"/>
    <dgm:cxn modelId="{0799BE16-10FD-42EA-82EC-687349D382EA}" type="presOf" srcId="{E02CD24C-B6DE-40A3-948B-3349443075B1}" destId="{819B0030-9C01-44F0-B79E-B80FE37B258D}" srcOrd="0" destOrd="2" presId="urn:microsoft.com/office/officeart/2005/8/layout/StepDownProcess"/>
    <dgm:cxn modelId="{5D821026-4C0B-4852-9F14-3E6058C660C0}" type="presOf" srcId="{A3CF1139-C0F9-46DE-B444-1073CAA950D3}" destId="{BA73BCDA-3A0E-4558-A04B-54D6B69881E5}" srcOrd="0" destOrd="0" presId="urn:microsoft.com/office/officeart/2005/8/layout/StepDownProcess"/>
    <dgm:cxn modelId="{FA444339-CEB8-43C2-B22A-49F6225922F0}" type="presOf" srcId="{8A9ED5B3-5AE9-4121-99E2-36D98F71A713}" destId="{87199010-C80E-4F0B-8959-1A4915AF3E5B}" srcOrd="0" destOrd="1" presId="urn:microsoft.com/office/officeart/2005/8/layout/StepDownProcess"/>
    <dgm:cxn modelId="{D5D2123A-3A2F-4D49-AC89-DD26AD01130A}" type="presOf" srcId="{893E5994-D0DD-4F51-BDA6-769E6F4BE25D}" destId="{BA73BCDA-3A0E-4558-A04B-54D6B69881E5}" srcOrd="0" destOrd="2" presId="urn:microsoft.com/office/officeart/2005/8/layout/StepDownProcess"/>
    <dgm:cxn modelId="{53A1793C-F9FE-4017-8087-17D2BB353037}" type="presOf" srcId="{366952E0-0306-4F25-9F33-85CC746B1FC1}" destId="{87199010-C80E-4F0B-8959-1A4915AF3E5B}" srcOrd="0" destOrd="2" presId="urn:microsoft.com/office/officeart/2005/8/layout/StepDownProcess"/>
    <dgm:cxn modelId="{AB73843D-4A8C-4083-9493-F4685EF71367}" type="presOf" srcId="{91C70B42-33FA-4910-A44B-23AEAB50C005}" destId="{DA56DC18-9BF9-4845-B330-6086098E4018}" srcOrd="0" destOrd="0" presId="urn:microsoft.com/office/officeart/2005/8/layout/StepDownProcess"/>
    <dgm:cxn modelId="{6653805E-162F-4D80-A90F-8697E6C212CA}" srcId="{91C70B42-33FA-4910-A44B-23AEAB50C005}" destId="{24893848-D507-4D4F-A7CE-276D20171DF7}" srcOrd="0" destOrd="0" parTransId="{52CB1ECB-AF78-47E1-A100-81EFA4EC6005}" sibTransId="{F46D52F2-1E5A-4036-8B20-29049C23DCE7}"/>
    <dgm:cxn modelId="{FF62D862-936C-4A8F-9DB7-BD17054763BF}" type="presOf" srcId="{48695421-E645-4AF6-A818-DE4C20BA0613}" destId="{819B0030-9C01-44F0-B79E-B80FE37B258D}" srcOrd="0" destOrd="0" presId="urn:microsoft.com/office/officeart/2005/8/layout/StepDownProcess"/>
    <dgm:cxn modelId="{50AD6F43-C14B-40E5-B035-0C106AC60026}" srcId="{D74130D8-4063-412B-9AF7-2ADDF2421D07}" destId="{D09807B7-12E4-400D-A441-79EFB53CB9BA}" srcOrd="1" destOrd="0" parTransId="{EAC50CD4-E522-4635-BB64-14E416831252}" sibTransId="{85B41DAD-DC26-47EA-ADBC-C6AC0D3B1CA8}"/>
    <dgm:cxn modelId="{EBDF416E-CF7D-4D64-96CD-FA90FFC2A5C4}" srcId="{A6D56B3A-7369-42D4-B23F-19CF1C7E3332}" destId="{D74130D8-4063-412B-9AF7-2ADDF2421D07}" srcOrd="2" destOrd="0" parTransId="{B3F160B9-F018-44AB-8C7B-79FAE8C1CF11}" sibTransId="{3BB60CD7-020F-4FBF-9DBD-292D66032B2C}"/>
    <dgm:cxn modelId="{239C3172-4824-4ECE-9289-02EF2E03D830}" srcId="{91C70B42-33FA-4910-A44B-23AEAB50C005}" destId="{366952E0-0306-4F25-9F33-85CC746B1FC1}" srcOrd="2" destOrd="0" parTransId="{CF014AAD-B577-4EEE-951A-0F3D58505EC9}" sibTransId="{53D9ABAE-034E-4ED8-900F-7AE44E0D5B9B}"/>
    <dgm:cxn modelId="{06AD8976-458F-4E62-B4BD-7F6EEA87BA46}" type="presOf" srcId="{A6D56B3A-7369-42D4-B23F-19CF1C7E3332}" destId="{0CDA5B2D-8978-4C77-9B80-E4506328B7F6}" srcOrd="0" destOrd="0" presId="urn:microsoft.com/office/officeart/2005/8/layout/StepDownProcess"/>
    <dgm:cxn modelId="{36CFFC77-15C0-43C9-AC2D-0E2730A9B270}" srcId="{D74130D8-4063-412B-9AF7-2ADDF2421D07}" destId="{48695421-E645-4AF6-A818-DE4C20BA0613}" srcOrd="0" destOrd="0" parTransId="{1243F7EB-5253-403B-8746-650C19985FFB}" sibTransId="{CF6CCC14-CABE-4C96-9F93-26FAE02AD75A}"/>
    <dgm:cxn modelId="{C12E3579-093A-4A79-AF42-985C6A73DBFC}" type="presOf" srcId="{403E8DED-4B20-45FA-B276-50C90D232DC6}" destId="{E4ACD54C-E7CE-4F15-B2FA-F6B89AACF430}" srcOrd="0" destOrd="0" presId="urn:microsoft.com/office/officeart/2005/8/layout/StepDownProcess"/>
    <dgm:cxn modelId="{E8A3BF8C-203B-4EFE-A2A3-FB88509995B3}" srcId="{A6D56B3A-7369-42D4-B23F-19CF1C7E3332}" destId="{403E8DED-4B20-45FA-B276-50C90D232DC6}" srcOrd="1" destOrd="0" parTransId="{C5644F28-F54B-4C39-962F-3E34771CC036}" sibTransId="{809CBE83-1B77-47C3-B8CE-F3171E98892D}"/>
    <dgm:cxn modelId="{7277D18C-96B0-4AA0-826F-15927E806A9E}" type="presOf" srcId="{76E92B1B-D795-4060-A7B5-D8502D222307}" destId="{819B0030-9C01-44F0-B79E-B80FE37B258D}" srcOrd="0" destOrd="4" presId="urn:microsoft.com/office/officeart/2005/8/layout/StepDownProcess"/>
    <dgm:cxn modelId="{25A5BD8D-E5FC-4A86-8FC6-C8F33333D9DA}" type="presOf" srcId="{91275B3E-21C9-40FB-8879-3226EE71A715}" destId="{819B0030-9C01-44F0-B79E-B80FE37B258D}" srcOrd="0" destOrd="3" presId="urn:microsoft.com/office/officeart/2005/8/layout/StepDownProcess"/>
    <dgm:cxn modelId="{1F89F292-8A8B-485A-A771-CD9F9113511B}" srcId="{403E8DED-4B20-45FA-B276-50C90D232DC6}" destId="{893E5994-D0DD-4F51-BDA6-769E6F4BE25D}" srcOrd="2" destOrd="0" parTransId="{F416AE1D-7CD2-4099-AD76-35A2B2AAAC97}" sibTransId="{EBEBABD3-FF02-4D8A-A1B9-3FC548D36C19}"/>
    <dgm:cxn modelId="{C8409F93-4988-4485-856D-2E0FAE65B037}" type="presOf" srcId="{0E994B1A-3EB1-4BDE-863C-5DFB5A848660}" destId="{BA73BCDA-3A0E-4558-A04B-54D6B69881E5}" srcOrd="0" destOrd="1" presId="urn:microsoft.com/office/officeart/2005/8/layout/StepDownProcess"/>
    <dgm:cxn modelId="{168BD898-E219-4409-9874-D22191F7956D}" srcId="{91C70B42-33FA-4910-A44B-23AEAB50C005}" destId="{8A9ED5B3-5AE9-4121-99E2-36D98F71A713}" srcOrd="1" destOrd="0" parTransId="{FC272659-EBC1-4442-A0ED-F525E8DFEA94}" sibTransId="{5C6D108F-E9CB-4372-8EAF-1BDBC7C0B2A0}"/>
    <dgm:cxn modelId="{F0F7269B-2814-412F-B505-AD14AF8BDA49}" srcId="{D74130D8-4063-412B-9AF7-2ADDF2421D07}" destId="{76E92B1B-D795-4060-A7B5-D8502D222307}" srcOrd="4" destOrd="0" parTransId="{2B3285D6-6A9A-4576-B0B4-D84E52FF289A}" sibTransId="{86D3C68C-B73B-4373-8386-C512BCBFD82D}"/>
    <dgm:cxn modelId="{BC00B0AF-75AE-4123-8507-1032F9D69AB1}" type="presOf" srcId="{D74130D8-4063-412B-9AF7-2ADDF2421D07}" destId="{F6CB0042-5A33-49AB-A0CA-49F3882BD4B5}" srcOrd="0" destOrd="0" presId="urn:microsoft.com/office/officeart/2005/8/layout/StepDownProcess"/>
    <dgm:cxn modelId="{4DC7CFC8-3C76-4207-BCE1-9964739BEC13}" type="presOf" srcId="{24893848-D507-4D4F-A7CE-276D20171DF7}" destId="{87199010-C80E-4F0B-8959-1A4915AF3E5B}" srcOrd="0" destOrd="0" presId="urn:microsoft.com/office/officeart/2005/8/layout/StepDownProcess"/>
    <dgm:cxn modelId="{54E571D1-746F-4F70-B787-E4B620F599A4}" srcId="{403E8DED-4B20-45FA-B276-50C90D232DC6}" destId="{A3CF1139-C0F9-46DE-B444-1073CAA950D3}" srcOrd="0" destOrd="0" parTransId="{AB65502D-6B8F-42C9-9661-DB10CD9915E2}" sibTransId="{B176D29E-5EA8-43CD-A505-F2617F0D8E05}"/>
    <dgm:cxn modelId="{7EDFABE9-2627-4231-9F2C-D42FBDD3AD35}" srcId="{D74130D8-4063-412B-9AF7-2ADDF2421D07}" destId="{91275B3E-21C9-40FB-8879-3226EE71A715}" srcOrd="3" destOrd="0" parTransId="{4B60350C-CF08-4FDD-B662-375C84BE6C89}" sibTransId="{883407D8-56BB-41C2-AB43-99AC9C226335}"/>
    <dgm:cxn modelId="{20042428-912C-4E91-A49C-D735C7082CE9}" type="presParOf" srcId="{0CDA5B2D-8978-4C77-9B80-E4506328B7F6}" destId="{D21E8B85-5293-4D95-B8AB-5F630AF789D5}" srcOrd="0" destOrd="0" presId="urn:microsoft.com/office/officeart/2005/8/layout/StepDownProcess"/>
    <dgm:cxn modelId="{F8E614E9-F90E-4653-93B7-5EF5E632BFEA}" type="presParOf" srcId="{D21E8B85-5293-4D95-B8AB-5F630AF789D5}" destId="{D7437024-3A90-45A0-A4EB-AA0EBD8B68EC}" srcOrd="0" destOrd="0" presId="urn:microsoft.com/office/officeart/2005/8/layout/StepDownProcess"/>
    <dgm:cxn modelId="{CDC4A3D7-2564-4372-A1AA-D5A17370F3F7}" type="presParOf" srcId="{D21E8B85-5293-4D95-B8AB-5F630AF789D5}" destId="{DA56DC18-9BF9-4845-B330-6086098E4018}" srcOrd="1" destOrd="0" presId="urn:microsoft.com/office/officeart/2005/8/layout/StepDownProcess"/>
    <dgm:cxn modelId="{6A702D15-F175-4CB6-8767-9D30F6CC032C}" type="presParOf" srcId="{D21E8B85-5293-4D95-B8AB-5F630AF789D5}" destId="{87199010-C80E-4F0B-8959-1A4915AF3E5B}" srcOrd="2" destOrd="0" presId="urn:microsoft.com/office/officeart/2005/8/layout/StepDownProcess"/>
    <dgm:cxn modelId="{268738BD-5AA5-4FE3-A9C3-F56914C756FB}" type="presParOf" srcId="{0CDA5B2D-8978-4C77-9B80-E4506328B7F6}" destId="{C55502E5-E199-41B8-A06B-D78018124EF1}" srcOrd="1" destOrd="0" presId="urn:microsoft.com/office/officeart/2005/8/layout/StepDownProcess"/>
    <dgm:cxn modelId="{BDA5C2D9-8AE7-4526-B116-D8E866DDB067}" type="presParOf" srcId="{0CDA5B2D-8978-4C77-9B80-E4506328B7F6}" destId="{91384686-7544-49C7-9B6B-4DA2C8F682E8}" srcOrd="2" destOrd="0" presId="urn:microsoft.com/office/officeart/2005/8/layout/StepDownProcess"/>
    <dgm:cxn modelId="{D49B7BAC-C3CD-4A7E-B609-A1F8C3EA7702}" type="presParOf" srcId="{91384686-7544-49C7-9B6B-4DA2C8F682E8}" destId="{63267E1F-F50C-4214-98FD-4AEB28D4B890}" srcOrd="0" destOrd="0" presId="urn:microsoft.com/office/officeart/2005/8/layout/StepDownProcess"/>
    <dgm:cxn modelId="{DC1CA4D1-9E2E-4D84-A740-AA1A9F5131ED}" type="presParOf" srcId="{91384686-7544-49C7-9B6B-4DA2C8F682E8}" destId="{E4ACD54C-E7CE-4F15-B2FA-F6B89AACF430}" srcOrd="1" destOrd="0" presId="urn:microsoft.com/office/officeart/2005/8/layout/StepDownProcess"/>
    <dgm:cxn modelId="{72E20468-D30B-4218-A567-E05DA29D0F5B}" type="presParOf" srcId="{91384686-7544-49C7-9B6B-4DA2C8F682E8}" destId="{BA73BCDA-3A0E-4558-A04B-54D6B69881E5}" srcOrd="2" destOrd="0" presId="urn:microsoft.com/office/officeart/2005/8/layout/StepDownProcess"/>
    <dgm:cxn modelId="{BB2B8E03-56CB-4AC5-9DFC-D3212BF7A682}" type="presParOf" srcId="{0CDA5B2D-8978-4C77-9B80-E4506328B7F6}" destId="{4C5871D4-57FD-449F-98BA-7765F85CFD1E}" srcOrd="3" destOrd="0" presId="urn:microsoft.com/office/officeart/2005/8/layout/StepDownProcess"/>
    <dgm:cxn modelId="{4D5535A2-A56A-489E-90F3-484D4C8DCAF2}" type="presParOf" srcId="{0CDA5B2D-8978-4C77-9B80-E4506328B7F6}" destId="{65C0CDAE-CB28-4BE9-8E1C-465190F97CE0}" srcOrd="4" destOrd="0" presId="urn:microsoft.com/office/officeart/2005/8/layout/StepDownProcess"/>
    <dgm:cxn modelId="{BAD0D131-4877-45DB-82AC-D55B1F066EAB}" type="presParOf" srcId="{65C0CDAE-CB28-4BE9-8E1C-465190F97CE0}" destId="{F6CB0042-5A33-49AB-A0CA-49F3882BD4B5}" srcOrd="0" destOrd="0" presId="urn:microsoft.com/office/officeart/2005/8/layout/StepDownProcess"/>
    <dgm:cxn modelId="{D9B75E61-965B-4FDD-9408-6D9AD6D28EF9}" type="presParOf" srcId="{65C0CDAE-CB28-4BE9-8E1C-465190F97CE0}" destId="{819B0030-9C01-44F0-B79E-B80FE37B258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37024-3A90-45A0-A4EB-AA0EBD8B68EC}">
      <dsp:nvSpPr>
        <dsp:cNvPr id="0" name=""/>
        <dsp:cNvSpPr/>
      </dsp:nvSpPr>
      <dsp:spPr>
        <a:xfrm rot="5400000">
          <a:off x="1128057" y="2003696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6DC18-9BF9-4845-B330-6086098E4018}">
      <dsp:nvSpPr>
        <dsp:cNvPr id="0" name=""/>
        <dsp:cNvSpPr/>
      </dsp:nvSpPr>
      <dsp:spPr>
        <a:xfrm>
          <a:off x="658559" y="39291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Raw MS Data</a:t>
          </a:r>
          <a:endParaRPr lang="zh-CN" altLang="en-US" sz="3700" kern="1200" dirty="0"/>
        </a:p>
      </dsp:txBody>
      <dsp:txXfrm>
        <a:off x="760511" y="141243"/>
        <a:ext cx="2779263" cy="1884216"/>
      </dsp:txXfrm>
    </dsp:sp>
    <dsp:sp modelId="{87199010-C80E-4F0B-8959-1A4915AF3E5B}">
      <dsp:nvSpPr>
        <dsp:cNvPr id="0" name=""/>
        <dsp:cNvSpPr/>
      </dsp:nvSpPr>
      <dsp:spPr>
        <a:xfrm>
          <a:off x="3641726" y="238441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Peak selection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Alignment between different batches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chemeClr val="accent1"/>
              </a:solidFill>
            </a:rPr>
            <a:t>Blank subtraction/ noise removal</a:t>
          </a:r>
          <a:endParaRPr lang="zh-CN" altLang="en-US" sz="1500" kern="1200" dirty="0">
            <a:solidFill>
              <a:schemeClr val="accent1"/>
            </a:solidFill>
          </a:endParaRPr>
        </a:p>
      </dsp:txBody>
      <dsp:txXfrm>
        <a:off x="3641726" y="238441"/>
        <a:ext cx="2169671" cy="1687710"/>
      </dsp:txXfrm>
    </dsp:sp>
    <dsp:sp modelId="{63267E1F-F50C-4214-98FD-4AEB28D4B890}">
      <dsp:nvSpPr>
        <dsp:cNvPr id="0" name=""/>
        <dsp:cNvSpPr/>
      </dsp:nvSpPr>
      <dsp:spPr>
        <a:xfrm rot="5400000">
          <a:off x="3601419" y="4349344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D54C-E7CE-4F15-B2FA-F6B89AACF430}">
      <dsp:nvSpPr>
        <dsp:cNvPr id="0" name=""/>
        <dsp:cNvSpPr/>
      </dsp:nvSpPr>
      <dsp:spPr>
        <a:xfrm>
          <a:off x="3131922" y="2384939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Preliminary data</a:t>
          </a:r>
          <a:endParaRPr lang="zh-CN" altLang="en-US" sz="3700" kern="1200" dirty="0"/>
        </a:p>
      </dsp:txBody>
      <dsp:txXfrm>
        <a:off x="3233874" y="2486891"/>
        <a:ext cx="2779263" cy="1884216"/>
      </dsp:txXfrm>
    </dsp:sp>
    <dsp:sp modelId="{BA73BCDA-3A0E-4558-A04B-54D6B69881E5}">
      <dsp:nvSpPr>
        <dsp:cNvPr id="0" name=""/>
        <dsp:cNvSpPr/>
      </dsp:nvSpPr>
      <dsp:spPr>
        <a:xfrm>
          <a:off x="6115089" y="2584089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Usually in a simpler version – csv, txt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Something could treat with the ‘data science’ way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Basic structure</a:t>
          </a:r>
          <a:endParaRPr lang="zh-CN" altLang="en-US" sz="1500" kern="1200" dirty="0"/>
        </a:p>
      </dsp:txBody>
      <dsp:txXfrm>
        <a:off x="6115089" y="2584089"/>
        <a:ext cx="2169671" cy="1687710"/>
      </dsp:txXfrm>
    </dsp:sp>
    <dsp:sp modelId="{F6CB0042-5A33-49AB-A0CA-49F3882BD4B5}">
      <dsp:nvSpPr>
        <dsp:cNvPr id="0" name=""/>
        <dsp:cNvSpPr/>
      </dsp:nvSpPr>
      <dsp:spPr>
        <a:xfrm>
          <a:off x="5605284" y="4730587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Advanced Analysis</a:t>
          </a:r>
          <a:endParaRPr lang="zh-CN" altLang="en-US" sz="3700" kern="1200" dirty="0"/>
        </a:p>
      </dsp:txBody>
      <dsp:txXfrm>
        <a:off x="5707236" y="4832539"/>
        <a:ext cx="2779263" cy="1884216"/>
      </dsp:txXfrm>
    </dsp:sp>
    <dsp:sp modelId="{819B0030-9C01-44F0-B79E-B80FE37B258D}">
      <dsp:nvSpPr>
        <dsp:cNvPr id="0" name=""/>
        <dsp:cNvSpPr/>
      </dsp:nvSpPr>
      <dsp:spPr>
        <a:xfrm>
          <a:off x="8588452" y="4929737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Trend/prediction</a:t>
          </a:r>
          <a:endParaRPr lang="zh-CN" altLang="en-US" sz="1500" kern="1200" dirty="0">
            <a:solidFill>
              <a:srgbClr val="FFC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End-member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Cluster/classification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Matrix effect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MS2 data process</a:t>
          </a:r>
          <a:endParaRPr lang="zh-CN" altLang="en-US" sz="1500" kern="1200" dirty="0">
            <a:solidFill>
              <a:srgbClr val="FFC000"/>
            </a:solidFill>
          </a:endParaRPr>
        </a:p>
      </dsp:txBody>
      <dsp:txXfrm>
        <a:off x="8588452" y="4929737"/>
        <a:ext cx="2169671" cy="168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AC6D-4552-4753-9AD5-710399E876C6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20A8B-A4F1-48E8-B6AA-D02F46AB9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9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Cpd1:pead area[10,9,8,5,3,1,0,0,0,</a:t>
            </a:r>
          </a:p>
          <a:p>
            <a:r>
              <a:rPr lang="en-US" altLang="zh-CN" dirty="0"/>
              <a:t>Cpd2:[5,4.5,4,….]</a:t>
            </a:r>
          </a:p>
          <a:p>
            <a:r>
              <a:rPr lang="en-US" altLang="zh-CN" dirty="0"/>
              <a:t>Cpd3:[10,10,10,10,10,10,10,]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20A8B-A4F1-48E8-B6AA-D02F46AB96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4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3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6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4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7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2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6E14AD-362E-43A4-AA11-D08A80874B65}" type="datetimeFigureOut">
              <a:rPr lang="zh-CN" altLang="en-US" smtClean="0"/>
              <a:t>2020/4/2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0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eha/peakonly" TargetMode="External"/><Relationship Id="rId2" Type="http://schemas.openxmlformats.org/officeDocument/2006/relationships/hyperlink" Target="https://bitbucket.org/lucashnegri/peakutils/sr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F00FF1-3FE1-4A05-BE57-366844CB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523016"/>
              </p:ext>
            </p:extLst>
          </p:nvPr>
        </p:nvGraphicFramePr>
        <p:xfrm>
          <a:off x="514905" y="0"/>
          <a:ext cx="1141668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9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0782-A4D0-4D35-9038-C52DECE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tasks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4D59-0FA3-422D-8E89-0E864BC0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noises, clean the dataset to remove it</a:t>
            </a:r>
          </a:p>
          <a:p>
            <a:r>
              <a:rPr lang="en-US" dirty="0"/>
              <a:t>Develop an algorithm to define the clusters according to different types of data</a:t>
            </a:r>
          </a:p>
          <a:p>
            <a:r>
              <a:rPr lang="en-US" dirty="0"/>
              <a:t>Deal with the possible data loss due to the matrix effect</a:t>
            </a:r>
          </a:p>
          <a:p>
            <a:r>
              <a:rPr lang="en-US" dirty="0"/>
              <a:t>Verify the cluster model on the similar but new dataset</a:t>
            </a:r>
          </a:p>
          <a:p>
            <a:r>
              <a:rPr lang="en-US" dirty="0"/>
              <a:t>Predict new sample for the cluster confirmation or etc.(still under thinking)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AB46-C692-4F5B-896D-2EE9FB75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24825-642E-4BD2-9B11-CCDF4CC404FC}"/>
              </a:ext>
            </a:extLst>
          </p:cNvPr>
          <p:cNvSpPr txBox="1"/>
          <p:nvPr/>
        </p:nvSpPr>
        <p:spPr>
          <a:xfrm>
            <a:off x="701336" y="2272683"/>
            <a:ext cx="11052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Fundamental tasks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Peak task – 2people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detection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range decision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integration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Alignment(within batch scale) – 2 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Peak/Feature alignment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Noise removal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Formatting and exporting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Clustering – brainstorm whole group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Firstly from type A create a feasible method to distinguish clusters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Adapt method on type B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Verify the method</a:t>
            </a:r>
          </a:p>
        </p:txBody>
      </p:sp>
    </p:spTree>
    <p:extLst>
      <p:ext uri="{BB962C8B-B14F-4D97-AF65-F5344CB8AC3E}">
        <p14:creationId xmlns:p14="http://schemas.microsoft.com/office/powerpoint/2010/main" val="12011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9330-3C52-4C01-BE5A-D6664799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62981-A8B4-4CA7-AA02-140FA3C6A6A4}"/>
              </a:ext>
            </a:extLst>
          </p:cNvPr>
          <p:cNvSpPr txBox="1"/>
          <p:nvPr/>
        </p:nvSpPr>
        <p:spPr>
          <a:xfrm>
            <a:off x="1083076" y="2263806"/>
            <a:ext cx="1057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Stretch tasks: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Handy interface integrate all functions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MS2 functions(discuss)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Auto check for the result quality – 1people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74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5083-8ABD-4773-A3B6-67CE701C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AADF-B2A8-42D0-B909-6EE1E7E8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Scale for the goals</a:t>
            </a:r>
          </a:p>
          <a:p>
            <a:pPr lvl="1"/>
            <a:r>
              <a:rPr lang="en-US" altLang="zh-CN" dirty="0"/>
              <a:t>R: refine current workflows</a:t>
            </a:r>
          </a:p>
          <a:p>
            <a:pPr lvl="1"/>
            <a:r>
              <a:rPr lang="en-US" altLang="zh-CN" dirty="0"/>
              <a:t>DA: develop/adapt workflows</a:t>
            </a:r>
          </a:p>
          <a:p>
            <a:pPr lvl="1"/>
            <a:r>
              <a:rPr lang="en-US" altLang="zh-CN" dirty="0"/>
              <a:t>C: create completely new workflow</a:t>
            </a:r>
          </a:p>
          <a:p>
            <a:r>
              <a:rPr lang="en-US" altLang="zh-CN" dirty="0"/>
              <a:t>Priority for the goals</a:t>
            </a:r>
          </a:p>
          <a:p>
            <a:pPr lvl="1"/>
            <a:r>
              <a:rPr lang="en-US" altLang="zh-CN" dirty="0"/>
              <a:t>H: high, the core goal for whole project</a:t>
            </a:r>
          </a:p>
          <a:p>
            <a:pPr lvl="1"/>
            <a:r>
              <a:rPr lang="en-US" altLang="zh-CN" dirty="0"/>
              <a:t>M: medium, necessary but less than the highest one if don’t have time</a:t>
            </a:r>
          </a:p>
          <a:p>
            <a:pPr lvl="1"/>
            <a:r>
              <a:rPr lang="en-US" altLang="zh-CN" dirty="0"/>
              <a:t>L: Low, stretch goal if only time permits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1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36B-D54D-497E-B772-DB715216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task-Raw MS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AE44-2E74-44D8-8CDD-DD641879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Peak selection – R, M – </a:t>
            </a:r>
            <a:r>
              <a:rPr lang="en-US" altLang="zh-CN" dirty="0" err="1"/>
              <a:t>mzml</a:t>
            </a:r>
            <a:r>
              <a:rPr lang="en-US" altLang="zh-CN" dirty="0"/>
              <a:t> files</a:t>
            </a:r>
          </a:p>
          <a:p>
            <a:pPr lvl="1"/>
            <a:r>
              <a:rPr lang="en-US" altLang="zh-CN" dirty="0"/>
              <a:t>Identify peaks</a:t>
            </a:r>
          </a:p>
          <a:p>
            <a:pPr lvl="1"/>
            <a:r>
              <a:rPr lang="en-US" altLang="zh-CN" dirty="0"/>
              <a:t>Select peaks with ‘good shape’</a:t>
            </a:r>
          </a:p>
          <a:p>
            <a:pPr lvl="1"/>
            <a:r>
              <a:rPr lang="en-US" altLang="zh-CN" dirty="0"/>
              <a:t>Deal with peaks with ‘bad shape’</a:t>
            </a:r>
          </a:p>
          <a:p>
            <a:pPr lvl="1"/>
            <a:r>
              <a:rPr lang="en-US" altLang="zh-CN" dirty="0"/>
              <a:t>Ref:</a:t>
            </a:r>
          </a:p>
          <a:p>
            <a:pPr lvl="2"/>
            <a:r>
              <a:rPr lang="en-US" altLang="zh-CN" dirty="0">
                <a:hlinkClick r:id="rId2"/>
              </a:rPr>
              <a:t>https://bitbucket.org/lucashnegri/peakutils/src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https://github.com/Arseha/peakonly</a:t>
            </a:r>
            <a:endParaRPr lang="en-US" altLang="zh-CN" dirty="0"/>
          </a:p>
          <a:p>
            <a:r>
              <a:rPr lang="en-US" altLang="zh-CN" dirty="0"/>
              <a:t>Alignment – DA, H – txt files</a:t>
            </a:r>
          </a:p>
          <a:p>
            <a:pPr lvl="1"/>
            <a:r>
              <a:rPr lang="en-US" altLang="zh-CN" dirty="0"/>
              <a:t>First step for the subsequent workflows</a:t>
            </a:r>
          </a:p>
          <a:p>
            <a:pPr lvl="1"/>
            <a:r>
              <a:rPr lang="en-US" altLang="zh-CN" dirty="0"/>
              <a:t>Brainstorm for the algorithm – two ways: </a:t>
            </a:r>
          </a:p>
          <a:p>
            <a:pPr lvl="2"/>
            <a:r>
              <a:rPr lang="en-US" altLang="zh-CN" dirty="0"/>
              <a:t>Base on graph</a:t>
            </a:r>
          </a:p>
          <a:p>
            <a:pPr lvl="2"/>
            <a:r>
              <a:rPr lang="en-US" altLang="zh-CN" dirty="0"/>
              <a:t>Base on data</a:t>
            </a:r>
          </a:p>
          <a:p>
            <a:pPr lvl="1"/>
            <a:r>
              <a:rPr lang="en-US" altLang="zh-CN" sz="2100" dirty="0"/>
              <a:t>Alignment for samples from different </a:t>
            </a:r>
            <a:r>
              <a:rPr lang="en-US" altLang="zh-CN" sz="2100" dirty="0" err="1"/>
              <a:t>batchs</a:t>
            </a:r>
            <a:endParaRPr lang="en-US" altLang="zh-CN" sz="2100" dirty="0"/>
          </a:p>
          <a:p>
            <a:r>
              <a:rPr lang="en-US" altLang="zh-CN" dirty="0"/>
              <a:t>Handy platform – DA, L</a:t>
            </a:r>
          </a:p>
          <a:p>
            <a:pPr lvl="1"/>
            <a:r>
              <a:rPr lang="en-US" altLang="zh-CN" dirty="0"/>
              <a:t>Interface for users to check </a:t>
            </a:r>
            <a:r>
              <a:rPr lang="en-US" altLang="zh-CN" dirty="0" err="1"/>
              <a:t>ms</a:t>
            </a:r>
            <a:r>
              <a:rPr lang="en-US" altLang="zh-CN" dirty="0"/>
              <a:t> spectrum/chromatogram</a:t>
            </a:r>
          </a:p>
          <a:p>
            <a:pPr lvl="1"/>
            <a:r>
              <a:rPr lang="en-US" altLang="zh-CN" dirty="0"/>
              <a:t>Ref: https://www.youtube.com/watch?v=smjMO9Pl_IU  from 7:28</a:t>
            </a:r>
          </a:p>
        </p:txBody>
      </p:sp>
    </p:spTree>
    <p:extLst>
      <p:ext uri="{BB962C8B-B14F-4D97-AF65-F5344CB8AC3E}">
        <p14:creationId xmlns:p14="http://schemas.microsoft.com/office/powerpoint/2010/main" val="16577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EBB-5725-464C-A6A9-1A24DDAB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 – Data analysis – output from alignment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531B-78FD-4892-B70F-C7D4FFB3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End member – C, H</a:t>
            </a:r>
          </a:p>
          <a:p>
            <a:pPr lvl="1"/>
            <a:r>
              <a:rPr lang="en-US" altLang="zh-CN" dirty="0"/>
              <a:t>Which features stand out from the series of samples?</a:t>
            </a:r>
            <a:endParaRPr lang="zh-CN" altLang="en-US" dirty="0"/>
          </a:p>
          <a:p>
            <a:pPr lvl="0"/>
            <a:r>
              <a:rPr lang="en-US" altLang="zh-CN" dirty="0"/>
              <a:t>Cluster/classification – C, H</a:t>
            </a:r>
          </a:p>
          <a:p>
            <a:pPr lvl="1"/>
            <a:r>
              <a:rPr lang="en-US" altLang="zh-CN" dirty="0"/>
              <a:t>End-member oriented, train/test samples required</a:t>
            </a:r>
            <a:endParaRPr lang="zh-CN" altLang="en-US" dirty="0"/>
          </a:p>
          <a:p>
            <a:pPr lvl="0"/>
            <a:r>
              <a:rPr lang="en-US" altLang="zh-CN" dirty="0"/>
              <a:t>Matrix effect – DA, M</a:t>
            </a:r>
          </a:p>
          <a:p>
            <a:pPr lvl="1"/>
            <a:r>
              <a:rPr lang="en-US" altLang="zh-CN" dirty="0"/>
              <a:t>Prediction and modeling effort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804034"/>
            <a:ext cx="10554574" cy="3636511"/>
          </a:xfrm>
        </p:spPr>
        <p:txBody>
          <a:bodyPr/>
          <a:lstStyle/>
          <a:p>
            <a:r>
              <a:rPr lang="en-US" altLang="zh-CN" dirty="0"/>
              <a:t>Input: </a:t>
            </a:r>
            <a:r>
              <a:rPr lang="en-US" altLang="zh-CN" dirty="0" err="1"/>
              <a:t>ms</a:t>
            </a:r>
            <a:r>
              <a:rPr lang="en-US" altLang="zh-CN" dirty="0"/>
              <a:t> data from instrument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Alignment: summary for all samples input with rt adjusted – either from same batch or different batches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329F-6967-4F64-B56A-B456CF72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7536"/>
            <a:ext cx="12192000" cy="27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  <a:r>
              <a:rPr lang="en-US" altLang="zh-CN" dirty="0" err="1"/>
              <a:t>ms</a:t>
            </a:r>
            <a:r>
              <a:rPr lang="en-US" altLang="zh-CN" dirty="0"/>
              <a:t> data from instrument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Clustering: depending on the given samples, select resistant features and group them according to selected criteria(</a:t>
            </a:r>
            <a:r>
              <a:rPr lang="en-US" altLang="zh-CN" dirty="0" err="1"/>
              <a:t>e,g</a:t>
            </a:r>
            <a:r>
              <a:rPr lang="en-US" altLang="zh-CN" dirty="0"/>
              <a:t> relative position, intensity)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3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CC6-77EF-4186-91DD-925C982A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Capstone outcome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8392-9307-42BD-BE01-40DAE117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direction</a:t>
            </a:r>
          </a:p>
          <a:p>
            <a:pPr lvl="1"/>
            <a:r>
              <a:rPr lang="en-US" altLang="zh-CN" dirty="0"/>
              <a:t>API release</a:t>
            </a:r>
          </a:p>
          <a:p>
            <a:endParaRPr lang="en-US" altLang="zh-CN" dirty="0"/>
          </a:p>
          <a:p>
            <a:r>
              <a:rPr lang="en-US" altLang="zh-CN" dirty="0"/>
              <a:t>Data direction</a:t>
            </a:r>
          </a:p>
          <a:p>
            <a:pPr lvl="1"/>
            <a:r>
              <a:rPr lang="en-US" altLang="zh-CN" dirty="0"/>
              <a:t>Algorithm/models to solve the cluster issue</a:t>
            </a:r>
          </a:p>
          <a:p>
            <a:pPr lvl="2"/>
            <a:r>
              <a:rPr lang="en-US" altLang="zh-CN" dirty="0"/>
              <a:t>Predict dilution</a:t>
            </a:r>
          </a:p>
          <a:p>
            <a:pPr lvl="2"/>
            <a:r>
              <a:rPr lang="en-US" altLang="zh-CN" dirty="0"/>
              <a:t>Identify the source presence</a:t>
            </a:r>
          </a:p>
          <a:p>
            <a:pPr lvl="2"/>
            <a:r>
              <a:rPr lang="en-US" altLang="zh-CN" dirty="0"/>
              <a:t>Use the cluster information to align samples from different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1AAC-29CF-46DC-A76E-C635FA41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C6AB-84CF-4402-94D0-674D01FE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5"/>
            <a:ext cx="4400771" cy="46317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Batch of similar samples</a:t>
            </a:r>
          </a:p>
          <a:p>
            <a:pPr lvl="1"/>
            <a:r>
              <a:rPr lang="en-US" dirty="0"/>
              <a:t>Should be acquired from same site or same experiment</a:t>
            </a:r>
          </a:p>
          <a:p>
            <a:r>
              <a:rPr lang="en-US" dirty="0"/>
              <a:t>The cluster could be defined by either 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Chemical property (ID needed, or apply machine learning with certain inputs)</a:t>
            </a:r>
          </a:p>
          <a:p>
            <a:r>
              <a:rPr lang="en-US" dirty="0"/>
              <a:t>Then we can assign all chemicals with cluster label as cpd1 -&gt;cluster1 or etc.</a:t>
            </a:r>
          </a:p>
          <a:p>
            <a:r>
              <a:rPr lang="en-US" dirty="0"/>
              <a:t>The clusters should have similar behaviors as a entity even if the shift on RT or m/z happens</a:t>
            </a:r>
          </a:p>
          <a:p>
            <a:r>
              <a:rPr lang="en-US" dirty="0"/>
              <a:t>Thus we can use the sample also from this batch but not used to train the cluster to verify if our cluster algorithm works. Also can apply as a prediction/confirmation method</a:t>
            </a:r>
          </a:p>
        </p:txBody>
      </p:sp>
      <p:pic>
        <p:nvPicPr>
          <p:cNvPr id="1026" name="Picture 2" descr="Image result for 试管">
            <a:extLst>
              <a:ext uri="{FF2B5EF4-FFF2-40B4-BE49-F238E27FC236}">
                <a16:creationId xmlns:a16="http://schemas.microsoft.com/office/drawing/2014/main" id="{B1584013-0AF3-44C0-B05F-EFF18DB7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68" y="769913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E89C6-EC5C-4363-B1CB-1F2CD0262042}"/>
              </a:ext>
            </a:extLst>
          </p:cNvPr>
          <p:cNvSpPr txBox="1"/>
          <p:nvPr/>
        </p:nvSpPr>
        <p:spPr>
          <a:xfrm>
            <a:off x="9057733" y="1297769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C48F1-B86D-4E9F-832F-4BDBA50A2464}"/>
              </a:ext>
            </a:extLst>
          </p:cNvPr>
          <p:cNvCxnSpPr>
            <a:stCxn id="1026" idx="2"/>
          </p:cNvCxnSpPr>
          <p:nvPr/>
        </p:nvCxnSpPr>
        <p:spPr>
          <a:xfrm flipH="1">
            <a:off x="8074855" y="1825625"/>
            <a:ext cx="587496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0880E-98E0-4872-A44E-54F1943059EE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92113" cy="96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3A7BD-DF2E-43B3-BD88-DDE2A7D9A1CC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311643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atter plot categorical data">
            <a:extLst>
              <a:ext uri="{FF2B5EF4-FFF2-40B4-BE49-F238E27FC236}">
                <a16:creationId xmlns:a16="http://schemas.microsoft.com/office/drawing/2014/main" id="{C54FCD01-25EC-4AAE-849F-7D9745A7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83" y="2664804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02DEF-D310-484E-AC49-24E31C2B47F6}"/>
              </a:ext>
            </a:extLst>
          </p:cNvPr>
          <p:cNvSpPr txBox="1"/>
          <p:nvPr/>
        </p:nvSpPr>
        <p:spPr>
          <a:xfrm>
            <a:off x="5233182" y="6088087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A3A92-2388-49F0-8388-54B35C564F5C}"/>
              </a:ext>
            </a:extLst>
          </p:cNvPr>
          <p:cNvSpPr txBox="1"/>
          <p:nvPr/>
        </p:nvSpPr>
        <p:spPr>
          <a:xfrm>
            <a:off x="4771517" y="2793731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C185B-5FEE-4356-A819-02DC07DB4081}"/>
              </a:ext>
            </a:extLst>
          </p:cNvPr>
          <p:cNvSpPr txBox="1"/>
          <p:nvPr/>
        </p:nvSpPr>
        <p:spPr>
          <a:xfrm>
            <a:off x="7819292" y="5068564"/>
            <a:ext cx="6916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A42EF-03E2-4252-BB24-646778A44B6C}"/>
              </a:ext>
            </a:extLst>
          </p:cNvPr>
          <p:cNvSpPr txBox="1"/>
          <p:nvPr/>
        </p:nvSpPr>
        <p:spPr>
          <a:xfrm>
            <a:off x="8758407" y="2793731"/>
            <a:ext cx="282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scatter plots with slightly change of m/z or RT, also presence of noises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E9073A7-7BC2-4940-98BB-022CEB63E5DE}"/>
              </a:ext>
            </a:extLst>
          </p:cNvPr>
          <p:cNvSpPr/>
          <p:nvPr/>
        </p:nvSpPr>
        <p:spPr>
          <a:xfrm>
            <a:off x="7512148" y="302455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856C9C4D-C1B4-4C5B-B9A5-1BE0898F896F}"/>
              </a:ext>
            </a:extLst>
          </p:cNvPr>
          <p:cNvSpPr/>
          <p:nvPr/>
        </p:nvSpPr>
        <p:spPr>
          <a:xfrm>
            <a:off x="7650480" y="3613051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F06DB88-E9DE-4636-B527-8469ED702316}"/>
              </a:ext>
            </a:extLst>
          </p:cNvPr>
          <p:cNvSpPr/>
          <p:nvPr/>
        </p:nvSpPr>
        <p:spPr>
          <a:xfrm>
            <a:off x="5652868" y="5050666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7C314C9A-139D-4392-A4F5-D703D952D761}"/>
              </a:ext>
            </a:extLst>
          </p:cNvPr>
          <p:cNvSpPr/>
          <p:nvPr/>
        </p:nvSpPr>
        <p:spPr>
          <a:xfrm>
            <a:off x="7624690" y="530937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0A6A-4859-4736-8C2E-4B734E77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83A9-C5EC-438D-B9DC-18E7FBAE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6348" cy="4351338"/>
          </a:xfrm>
        </p:spPr>
        <p:txBody>
          <a:bodyPr>
            <a:normAutofit/>
          </a:bodyPr>
          <a:lstStyle/>
          <a:p>
            <a:r>
              <a:rPr lang="en-US" dirty="0"/>
              <a:t>Similar to type A but the cluster in fusion sample is decided by the cluster from simple samples, basically to find pattern for single group and then combine them and apply to a complicated sample.</a:t>
            </a:r>
          </a:p>
        </p:txBody>
      </p:sp>
      <p:pic>
        <p:nvPicPr>
          <p:cNvPr id="4" name="Picture 2" descr="Image result for 试管">
            <a:extLst>
              <a:ext uri="{FF2B5EF4-FFF2-40B4-BE49-F238E27FC236}">
                <a16:creationId xmlns:a16="http://schemas.microsoft.com/office/drawing/2014/main" id="{794E3AEC-F256-4806-A8D6-78BC63F6D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19" y="902295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试管">
            <a:extLst>
              <a:ext uri="{FF2B5EF4-FFF2-40B4-BE49-F238E27FC236}">
                <a16:creationId xmlns:a16="http://schemas.microsoft.com/office/drawing/2014/main" id="{E13291DC-9683-4FDD-A6DE-24951098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08" y="881640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19030-8ECF-4259-914D-B6961A52B426}"/>
              </a:ext>
            </a:extLst>
          </p:cNvPr>
          <p:cNvSpPr txBox="1"/>
          <p:nvPr/>
        </p:nvSpPr>
        <p:spPr>
          <a:xfrm>
            <a:off x="10041386" y="902295"/>
            <a:ext cx="194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Fusion sample, e.g. mixture of 100 tire chemicals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E2191-2B84-451C-87DF-E8486521711C}"/>
              </a:ext>
            </a:extLst>
          </p:cNvPr>
          <p:cNvSpPr txBox="1"/>
          <p:nvPr/>
        </p:nvSpPr>
        <p:spPr>
          <a:xfrm>
            <a:off x="6271074" y="881640"/>
            <a:ext cx="183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sample, e.g. sample of 1 tire </a:t>
            </a:r>
          </a:p>
        </p:txBody>
      </p:sp>
      <p:pic>
        <p:nvPicPr>
          <p:cNvPr id="12" name="Picture 4" descr="Image result for scatter plot categorical data">
            <a:extLst>
              <a:ext uri="{FF2B5EF4-FFF2-40B4-BE49-F238E27FC236}">
                <a16:creationId xmlns:a16="http://schemas.microsoft.com/office/drawing/2014/main" id="{5E607AAC-6F09-460E-B847-0A2F1F79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41" y="2227858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00E8F0-D2A0-4174-8BAD-34E4DDCADFB5}"/>
              </a:ext>
            </a:extLst>
          </p:cNvPr>
          <p:cNvSpPr txBox="1"/>
          <p:nvPr/>
        </p:nvSpPr>
        <p:spPr>
          <a:xfrm>
            <a:off x="8278840" y="5651141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DAB31-9E18-43B3-96DC-C769DB2BFA98}"/>
              </a:ext>
            </a:extLst>
          </p:cNvPr>
          <p:cNvSpPr txBox="1"/>
          <p:nvPr/>
        </p:nvSpPr>
        <p:spPr>
          <a:xfrm>
            <a:off x="7817175" y="2356785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BACEDC58-B78D-4A5C-B8F2-C3481E3EE706}"/>
              </a:ext>
            </a:extLst>
          </p:cNvPr>
          <p:cNvSpPr/>
          <p:nvPr/>
        </p:nvSpPr>
        <p:spPr>
          <a:xfrm>
            <a:off x="10557806" y="2587608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9FC3405-1BDC-4A69-A3CF-33D26B51C468}"/>
              </a:ext>
            </a:extLst>
          </p:cNvPr>
          <p:cNvSpPr/>
          <p:nvPr/>
        </p:nvSpPr>
        <p:spPr>
          <a:xfrm>
            <a:off x="10696138" y="3176105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2AD5E9B2-A1E7-469A-A592-BC375B9C6988}"/>
              </a:ext>
            </a:extLst>
          </p:cNvPr>
          <p:cNvSpPr/>
          <p:nvPr/>
        </p:nvSpPr>
        <p:spPr>
          <a:xfrm>
            <a:off x="8698526" y="461372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4AC836D9-8C6B-4235-84C6-6521994DBBF9}"/>
              </a:ext>
            </a:extLst>
          </p:cNvPr>
          <p:cNvSpPr/>
          <p:nvPr/>
        </p:nvSpPr>
        <p:spPr>
          <a:xfrm>
            <a:off x="10670348" y="487242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EE257-2118-4430-B31C-DDA6E743F73F}"/>
              </a:ext>
            </a:extLst>
          </p:cNvPr>
          <p:cNvSpPr txBox="1"/>
          <p:nvPr/>
        </p:nvSpPr>
        <p:spPr>
          <a:xfrm>
            <a:off x="10864950" y="4677024"/>
            <a:ext cx="282760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D18DF2-CDDA-48E8-814A-D44572328EBE}"/>
              </a:ext>
            </a:extLst>
          </p:cNvPr>
          <p:cNvCxnSpPr>
            <a:stCxn id="4" idx="2"/>
          </p:cNvCxnSpPr>
          <p:nvPr/>
        </p:nvCxnSpPr>
        <p:spPr>
          <a:xfrm>
            <a:off x="9511502" y="1958007"/>
            <a:ext cx="188174" cy="3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26FE6E-7F72-452C-949A-F7014C9B1930}"/>
              </a:ext>
            </a:extLst>
          </p:cNvPr>
          <p:cNvCxnSpPr>
            <a:stCxn id="5" idx="2"/>
          </p:cNvCxnSpPr>
          <p:nvPr/>
        </p:nvCxnSpPr>
        <p:spPr>
          <a:xfrm>
            <a:off x="5875691" y="1937352"/>
            <a:ext cx="90642" cy="62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9035A-CB00-4360-8DCD-209D5DFE58FD}"/>
              </a:ext>
            </a:extLst>
          </p:cNvPr>
          <p:cNvSpPr txBox="1"/>
          <p:nvPr/>
        </p:nvSpPr>
        <p:spPr>
          <a:xfrm>
            <a:off x="4845737" y="2693562"/>
            <a:ext cx="2617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ignored noises, we can get a scatter plot with only ‘purified’ cluster specifically from this tire</a:t>
            </a:r>
          </a:p>
          <a:p>
            <a:endParaRPr lang="en-US" dirty="0"/>
          </a:p>
          <a:p>
            <a:r>
              <a:rPr lang="en-US" dirty="0"/>
              <a:t>We should also be able to find the same cluster within the ‘fusion sample’(could be tricky due to matrix effect)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B668F-B29F-4AA1-ABA3-3A134F61FFA2}"/>
              </a:ext>
            </a:extLst>
          </p:cNvPr>
          <p:cNvCxnSpPr>
            <a:stCxn id="24" idx="2"/>
          </p:cNvCxnSpPr>
          <p:nvPr/>
        </p:nvCxnSpPr>
        <p:spPr>
          <a:xfrm flipV="1">
            <a:off x="6154367" y="5134709"/>
            <a:ext cx="4541771" cy="42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172</TotalTime>
  <Words>792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Century Gothic</vt:lpstr>
      <vt:lpstr>Wingdings 2</vt:lpstr>
      <vt:lpstr>Quotable</vt:lpstr>
      <vt:lpstr>PowerPoint Presentation</vt:lpstr>
      <vt:lpstr>Work goal</vt:lpstr>
      <vt:lpstr>Our task-Raw MS Data</vt:lpstr>
      <vt:lpstr>Our task – Data analysis – output from alignment</vt:lpstr>
      <vt:lpstr>User case</vt:lpstr>
      <vt:lpstr>User case</vt:lpstr>
      <vt:lpstr>Capstone outcome</vt:lpstr>
      <vt:lpstr>Type A</vt:lpstr>
      <vt:lpstr>Type B</vt:lpstr>
      <vt:lpstr>General tasks for clustering</vt:lpstr>
      <vt:lpstr>Task summary</vt:lpstr>
      <vt:lpstr>Task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scarlet_07</dc:creator>
  <cp:lastModifiedBy>Ximin Hu</cp:lastModifiedBy>
  <cp:revision>17</cp:revision>
  <dcterms:created xsi:type="dcterms:W3CDTF">2020-01-31T02:29:16Z</dcterms:created>
  <dcterms:modified xsi:type="dcterms:W3CDTF">2020-04-02T20:16:22Z</dcterms:modified>
</cp:coreProperties>
</file>