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C361-1FAB-439D-AFAA-2C055C5C4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79ACB-5EA1-4447-BAB1-905CF36C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A172-2ABC-4D16-991F-D048EC94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3097-4F36-4DCE-9995-F24CB6C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7DA4-DA69-488E-A459-2FE19D3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0FC9-9CC0-4557-8722-49366AF2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999E-46EE-4634-A889-8C854003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B4D0-9809-4CA1-A490-1D94F10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87A4-B924-4815-88F3-217527B2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6473-C940-4994-BFD2-71A35BD1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3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95726-1218-4BB3-A047-4B6ABADAC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AEF0-64B5-4D50-AD01-85CC57FA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BC4B-4EEE-4FCD-A7CB-5E54056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1D72-95C0-45DD-9D15-ABF98DB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9661-C8AE-4076-BAA3-38CDD417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5372-83B3-4B66-A11E-647C9B90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D0B7-8BF7-470F-9AB2-47FCE9B3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47F6-6645-45BC-97D8-04930099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B999-765C-4A95-AE0C-1B9E1AE5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C09B-2423-4563-B0C2-031A25F4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7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C416-3F3C-40FF-8F94-EC82088A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65AF-BB9B-4695-9277-3F22F325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3617-AE27-4695-8340-B207A158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9A27-3B04-4C19-9625-6C0C8227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2CF1-EA1E-4527-A37C-9617CAC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4D49-EA78-4E23-89D4-CBEEDCB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C21A-9DE7-4990-90D2-4891C2319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48D29-E22B-4218-9FF0-58223016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2F1E-2659-4609-8338-9F54C80F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9773-7D3D-49EB-9038-AFBBB33C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B9FD-AE8F-46D5-9EA1-4FCF849F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AF6-25CF-46B4-8066-5DF6FFCF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C991-918E-44A6-9B42-2B942DB8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FF2-C717-4C63-B5A7-3D1674BA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5DFFE-C0F3-411B-BEEC-17443D4FC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F057-C6FE-4313-A99E-3794876EC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5ACDE-A396-4F52-B896-BF2E3D5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2D2E6-744A-4A42-96BE-F37C92BC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E5DA1-3BCD-4E19-9AA2-D0AFC393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D0EE-0E5F-48D8-9435-F7496EEC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883C-CF40-4E64-8639-18008B1C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0EED5-24AE-489C-880A-3CF6443E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BB27F-CFAD-4625-89E5-696752E1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3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15DF-7EE7-4128-A610-9097F012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9EF50-16BC-4CCB-A297-E56D12E0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88591-D1FD-48A9-88CB-D953C7F9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F536-C6C3-49C1-903E-3E75549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2AFE-314C-417A-8F03-061912B5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3283B-808C-437C-AA54-37F58754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2ECF-C29D-419C-A2D5-3ECF0BF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8837-7DF8-437F-8519-5ACEE552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9D8E-4DD2-461C-B64B-29AE894B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040-1471-4AFA-9DB4-097C914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7A9E-24A2-4260-AC2C-749FAAD0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450C-EF5C-4AE8-BEDF-E0660699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AD2B-63FC-4451-A0A6-44C42FBE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0252-E585-4E1D-BCF2-D4BC52F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D9C3-4866-4603-90F0-8DCC1545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A6AB5-6B02-4FF6-BA00-91E66031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611E-E844-4725-8210-E04DD0B3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C770-F4DC-4916-AD74-B1C246A83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7698-D8DD-40B1-9322-EB072A3CEBE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4B55-49FD-47FB-A89F-50418119A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5DC6-0ED4-4D08-B682-100481175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669A-934B-4A60-8D74-BD35729C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32EE-6B67-4E82-82ED-46DBDF42B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MSS data testing &amp; validation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1AFD-3F88-420F-95FD-2934F120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CFD0-134A-493A-8AE3-F46BC568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 data used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8CDD-4EFC-4400-99FE-704B8519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Qtof</a:t>
            </a:r>
            <a:r>
              <a:rPr lang="en-US" altLang="zh-CN" dirty="0"/>
              <a:t> data from solvent extraction sample</a:t>
            </a:r>
          </a:p>
          <a:p>
            <a:r>
              <a:rPr lang="en-US" altLang="zh-CN" dirty="0"/>
              <a:t>Parameter for </a:t>
            </a:r>
            <a:r>
              <a:rPr lang="en-US" altLang="zh-CN" dirty="0" err="1"/>
              <a:t>softwares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MSS: </a:t>
            </a:r>
          </a:p>
          <a:p>
            <a:pPr lvl="1"/>
            <a:r>
              <a:rPr lang="en-US" altLang="zh-CN" dirty="0"/>
              <a:t>Intensity threshold: 3000</a:t>
            </a:r>
          </a:p>
          <a:p>
            <a:pPr lvl="1"/>
            <a:r>
              <a:rPr lang="en-US" altLang="zh-CN" dirty="0"/>
              <a:t>Mass tolerance: 20 PPM</a:t>
            </a:r>
          </a:p>
          <a:p>
            <a:r>
              <a:rPr lang="en-US" altLang="zh-CN" dirty="0" err="1"/>
              <a:t>Msdial</a:t>
            </a:r>
            <a:endParaRPr lang="en-US" altLang="zh-CN" dirty="0"/>
          </a:p>
          <a:p>
            <a:pPr lvl="1"/>
            <a:r>
              <a:rPr lang="en-US" altLang="zh-CN" dirty="0"/>
              <a:t>Intensity threshold: 1000</a:t>
            </a:r>
          </a:p>
          <a:p>
            <a:pPr lvl="1"/>
            <a:r>
              <a:rPr lang="en-US" altLang="zh-CN" dirty="0"/>
              <a:t>Mass tolerance: 0.015 Da</a:t>
            </a:r>
          </a:p>
          <a:p>
            <a:r>
              <a:rPr lang="en-US" altLang="zh-CN" dirty="0" err="1"/>
              <a:t>Xcms</a:t>
            </a:r>
            <a:endParaRPr lang="en-US" altLang="zh-CN" dirty="0"/>
          </a:p>
          <a:p>
            <a:pPr lvl="1"/>
            <a:r>
              <a:rPr lang="en-US" altLang="zh-CN" dirty="0"/>
              <a:t>Prefilter intensity: 500</a:t>
            </a:r>
          </a:p>
          <a:p>
            <a:pPr lvl="1"/>
            <a:r>
              <a:rPr lang="en-US" altLang="zh-CN" dirty="0"/>
              <a:t>Mass tolerance: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6BA1C-A862-4B91-9705-7F63F4856128}"/>
              </a:ext>
            </a:extLst>
          </p:cNvPr>
          <p:cNvSpPr txBox="1"/>
          <p:nvPr/>
        </p:nvSpPr>
        <p:spPr>
          <a:xfrm>
            <a:off x="7510508" y="2080645"/>
            <a:ext cx="3684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 of parameter:</a:t>
            </a:r>
          </a:p>
          <a:p>
            <a:r>
              <a:rPr lang="en-US" altLang="zh-CN" dirty="0"/>
              <a:t>Intensity: </a:t>
            </a:r>
          </a:p>
          <a:p>
            <a:r>
              <a:rPr lang="en-US" altLang="zh-CN" dirty="0"/>
              <a:t>	Higher </a:t>
            </a:r>
            <a:r>
              <a:rPr lang="en-US" altLang="zh-CN" dirty="0">
                <a:sym typeface="Wingdings" panose="05000000000000000000" pitchFamily="2" charset="2"/>
              </a:rPr>
              <a:t> less features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Lower  more features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Tolerance: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Higher  wider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bin, which could have less features candidates, but more peaks can pass filter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Lower  narrower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bin, more feature candidates but less peaks can pass filter respectively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3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4131-2C4C-41BD-A8EA-3B201A6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Overlap for all features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402B-53AF-4562-B37E-4FC3FEE9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numbers:</a:t>
            </a:r>
          </a:p>
          <a:p>
            <a:pPr lvl="1"/>
            <a:r>
              <a:rPr lang="en-US" altLang="zh-CN" dirty="0"/>
              <a:t>MSS: 1964</a:t>
            </a:r>
          </a:p>
          <a:p>
            <a:pPr lvl="1"/>
            <a:r>
              <a:rPr lang="en-US" altLang="zh-CN" dirty="0" err="1"/>
              <a:t>Msdial</a:t>
            </a:r>
            <a:r>
              <a:rPr lang="en-US" altLang="zh-CN" dirty="0"/>
              <a:t>: 2969</a:t>
            </a:r>
          </a:p>
          <a:p>
            <a:pPr lvl="1"/>
            <a:r>
              <a:rPr lang="en-US" altLang="zh-CN" dirty="0" err="1"/>
              <a:t>Xcms</a:t>
            </a:r>
            <a:r>
              <a:rPr lang="en-US" altLang="zh-CN" dirty="0"/>
              <a:t>: 5827</a:t>
            </a:r>
            <a:endParaRPr lang="zh-CN" altLang="en-US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C10B10-7565-4767-A5B4-E99F47C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79" y="1710418"/>
            <a:ext cx="2265510" cy="19396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324D9B-6A06-43CB-8F19-BAAF8C6F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9" y="3650067"/>
            <a:ext cx="2064976" cy="19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4C01C-5A0F-4417-BEB6-5BF5CD0996AC}"/>
              </a:ext>
            </a:extLst>
          </p:cNvPr>
          <p:cNvSpPr txBox="1"/>
          <p:nvPr/>
        </p:nvSpPr>
        <p:spPr>
          <a:xfrm>
            <a:off x="1017037" y="4376057"/>
            <a:ext cx="3573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Due to higher threshold and wider </a:t>
            </a:r>
            <a:r>
              <a:rPr lang="en-US" altLang="zh-CN" dirty="0" err="1"/>
              <a:t>mz</a:t>
            </a:r>
            <a:r>
              <a:rPr lang="en-US" altLang="zh-CN" dirty="0"/>
              <a:t> bin, </a:t>
            </a:r>
            <a:r>
              <a:rPr lang="en-US" altLang="zh-CN" dirty="0" err="1"/>
              <a:t>mss</a:t>
            </a:r>
            <a:r>
              <a:rPr lang="en-US" altLang="zh-CN" dirty="0"/>
              <a:t> have less features out</a:t>
            </a:r>
          </a:p>
          <a:p>
            <a:endParaRPr lang="en-US" altLang="zh-CN" dirty="0"/>
          </a:p>
          <a:p>
            <a:r>
              <a:rPr lang="en-US" altLang="zh-CN" dirty="0"/>
              <a:t>Caveat: increase the precision will consume calculation resources intensively </a:t>
            </a:r>
            <a:r>
              <a:rPr lang="en-US" altLang="zh-CN" dirty="0">
                <a:sym typeface="Wingdings" panose="05000000000000000000" pitchFamily="2" charset="2"/>
              </a:rPr>
              <a:t> memory leaking and longer processing time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37B9F6-67ED-45BF-92D3-0ED75FA1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23" y="1690688"/>
            <a:ext cx="4860471" cy="36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5FD-2F33-4DBB-AE8B-DAD62A2E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1" y="-161012"/>
            <a:ext cx="10515600" cy="1325563"/>
          </a:xfrm>
        </p:spPr>
        <p:txBody>
          <a:bodyPr/>
          <a:lstStyle/>
          <a:p>
            <a:r>
              <a:rPr lang="en-US" altLang="zh-CN" dirty="0"/>
              <a:t>Overlap features overview</a:t>
            </a:r>
            <a:endParaRPr lang="zh-CN" altLang="en-US" dirty="0"/>
          </a:p>
        </p:txBody>
      </p:sp>
      <p:pic>
        <p:nvPicPr>
          <p:cNvPr id="19" name="Content Placeholder 18" descr="A picture containing room&#10;&#10;Description automatically generated">
            <a:extLst>
              <a:ext uri="{FF2B5EF4-FFF2-40B4-BE49-F238E27FC236}">
                <a16:creationId xmlns:a16="http://schemas.microsoft.com/office/drawing/2014/main" id="{00A84121-02B9-4ACD-837B-AB5DD600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3504436"/>
            <a:ext cx="4674665" cy="3353564"/>
          </a:xfr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DEC3FBBE-2F7F-46DE-94E9-A2FB77C1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89" y="1164551"/>
            <a:ext cx="4814397" cy="3353564"/>
          </a:xfrm>
          <a:prstGeom prst="rect">
            <a:avLst/>
          </a:prstGeom>
        </p:spPr>
      </p:pic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084CCFC3-43F2-49D7-98F8-69A55D5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42"/>
            <a:ext cx="5195484" cy="35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FD6F6C-2E27-4F11-B36F-618F78115B3E}"/>
              </a:ext>
            </a:extLst>
          </p:cNvPr>
          <p:cNvSpPr txBox="1"/>
          <p:nvPr/>
        </p:nvSpPr>
        <p:spPr>
          <a:xfrm>
            <a:off x="6170644" y="4816286"/>
            <a:ext cx="4814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the overlap features </a:t>
            </a:r>
            <a:r>
              <a:rPr lang="en-US" altLang="zh-CN" dirty="0" err="1"/>
              <a:t>mz</a:t>
            </a:r>
            <a:r>
              <a:rPr lang="en-US" altLang="zh-CN" dirty="0"/>
              <a:t>/rt difference from different methods</a:t>
            </a:r>
          </a:p>
          <a:p>
            <a:r>
              <a:rPr lang="en-US" altLang="zh-CN" dirty="0"/>
              <a:t>Plots above are normalized distribution plot</a:t>
            </a:r>
          </a:p>
          <a:p>
            <a:endParaRPr lang="en-US" altLang="zh-CN" dirty="0"/>
          </a:p>
          <a:p>
            <a:r>
              <a:rPr lang="en-US" altLang="zh-CN" dirty="0"/>
              <a:t>Result for </a:t>
            </a:r>
            <a:r>
              <a:rPr lang="en-US" altLang="zh-CN" dirty="0" err="1"/>
              <a:t>Msdial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Follows normal distribution and mostly within tolerable range</a:t>
            </a:r>
          </a:p>
        </p:txBody>
      </p:sp>
    </p:spTree>
    <p:extLst>
      <p:ext uri="{BB962C8B-B14F-4D97-AF65-F5344CB8AC3E}">
        <p14:creationId xmlns:p14="http://schemas.microsoft.com/office/powerpoint/2010/main" val="40750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A90359-157F-443A-A7FB-24BD7E72C354}"/>
              </a:ext>
            </a:extLst>
          </p:cNvPr>
          <p:cNvSpPr txBox="1">
            <a:spLocks/>
          </p:cNvSpPr>
          <p:nvPr/>
        </p:nvSpPr>
        <p:spPr>
          <a:xfrm>
            <a:off x="5654351" y="-161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Overlap features overview</a:t>
            </a:r>
            <a:endParaRPr lang="zh-CN" alt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BC03943-5763-4323-8E36-BCFC74C1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" y="3504436"/>
            <a:ext cx="4598448" cy="335356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51E8948-B110-4827-A7E8-F446D1B4B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" y="75436"/>
            <a:ext cx="4827100" cy="3353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AA5F8-6813-441D-92CA-6A79680634B6}"/>
              </a:ext>
            </a:extLst>
          </p:cNvPr>
          <p:cNvSpPr txBox="1"/>
          <p:nvPr/>
        </p:nvSpPr>
        <p:spPr>
          <a:xfrm>
            <a:off x="6764694" y="3429000"/>
            <a:ext cx="34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with XCMS</a:t>
            </a:r>
          </a:p>
        </p:txBody>
      </p:sp>
    </p:spTree>
    <p:extLst>
      <p:ext uri="{BB962C8B-B14F-4D97-AF65-F5344CB8AC3E}">
        <p14:creationId xmlns:p14="http://schemas.microsoft.com/office/powerpoint/2010/main" val="28407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92B8-1FBE-45A4-8393-88E0AA4A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 examples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69063-A2AD-42DB-A22E-2A85280E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Tested scoring under lower threshold(3000 intensity threshold) and higher threshold (5000 intensity </a:t>
            </a:r>
            <a:r>
              <a:rPr lang="en-US" altLang="zh-CN" dirty="0" err="1"/>
              <a:t>thres</a:t>
            </a:r>
            <a:r>
              <a:rPr lang="en-US" altLang="zh-CN" dirty="0"/>
              <a:t>) on MSS</a:t>
            </a:r>
          </a:p>
          <a:p>
            <a:r>
              <a:rPr lang="en-US" altLang="zh-CN" dirty="0"/>
              <a:t>Scoring works better under 5000 intensity </a:t>
            </a:r>
            <a:r>
              <a:rPr lang="en-US" altLang="zh-CN" dirty="0" err="1"/>
              <a:t>thres</a:t>
            </a:r>
            <a:r>
              <a:rPr lang="en-US" altLang="zh-CN" dirty="0"/>
              <a:t> (as the training data was from 5000 intensity </a:t>
            </a:r>
            <a:r>
              <a:rPr lang="en-US" altLang="zh-CN" dirty="0" err="1"/>
              <a:t>thres</a:t>
            </a:r>
            <a:r>
              <a:rPr lang="en-US" altLang="zh-CN" dirty="0"/>
              <a:t> setting)</a:t>
            </a:r>
            <a:endParaRPr lang="zh-CN" altLang="en-US" dirty="0"/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7056C35E-3DB6-424B-8F71-9286D346E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1" y="3581819"/>
            <a:ext cx="2063196" cy="2206101"/>
          </a:xfrm>
          <a:prstGeom prst="rect">
            <a:avLst/>
          </a:prstGeom>
        </p:spPr>
      </p:pic>
      <p:pic>
        <p:nvPicPr>
          <p:cNvPr id="11" name="Picture 10" descr="A picture containing device&#10;&#10;Description automatically generated">
            <a:extLst>
              <a:ext uri="{FF2B5EF4-FFF2-40B4-BE49-F238E27FC236}">
                <a16:creationId xmlns:a16="http://schemas.microsoft.com/office/drawing/2014/main" id="{85D008A8-51DF-46FD-A32A-14BED4DC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87" y="3581819"/>
            <a:ext cx="2063196" cy="2206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3CAA33-9582-4311-8B0F-7CAF03F57060}"/>
              </a:ext>
            </a:extLst>
          </p:cNvPr>
          <p:cNvSpPr txBox="1"/>
          <p:nvPr/>
        </p:nvSpPr>
        <p:spPr>
          <a:xfrm>
            <a:off x="1852022" y="5657671"/>
            <a:ext cx="380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5000 intensity </a:t>
            </a:r>
            <a:r>
              <a:rPr lang="en-US" altLang="zh-CN" dirty="0" err="1"/>
              <a:t>thres</a:t>
            </a:r>
            <a:r>
              <a:rPr lang="en-US" altLang="zh-CN" dirty="0"/>
              <a:t>, overlap with same </a:t>
            </a:r>
            <a:r>
              <a:rPr lang="en-US" altLang="zh-CN" dirty="0" err="1"/>
              <a:t>msdial</a:t>
            </a:r>
            <a:r>
              <a:rPr lang="en-US" altLang="zh-CN" dirty="0"/>
              <a:t> data as mentioned at beginning, pie chart for all the scores</a:t>
            </a:r>
            <a:endParaRPr lang="zh-CN" altLang="en-US" dirty="0"/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37FD36EB-BA0A-48F5-8EFB-A5FF4026D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04" y="3581818"/>
            <a:ext cx="2063197" cy="2206102"/>
          </a:xfrm>
          <a:prstGeom prst="rect">
            <a:avLst/>
          </a:prstGeom>
        </p:spPr>
      </p:pic>
      <p:pic>
        <p:nvPicPr>
          <p:cNvPr id="16" name="Picture 15" descr="A picture containing device&#10;&#10;Description automatically generated">
            <a:extLst>
              <a:ext uri="{FF2B5EF4-FFF2-40B4-BE49-F238E27FC236}">
                <a16:creationId xmlns:a16="http://schemas.microsoft.com/office/drawing/2014/main" id="{117DC5E6-29CC-4645-BDE4-BA9E33118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38" y="3581818"/>
            <a:ext cx="2063197" cy="2206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AF543A-407D-4A2F-B12F-B1B8DB73EDAE}"/>
              </a:ext>
            </a:extLst>
          </p:cNvPr>
          <p:cNvSpPr txBox="1"/>
          <p:nvPr/>
        </p:nvSpPr>
        <p:spPr>
          <a:xfrm>
            <a:off x="6630911" y="5576798"/>
            <a:ext cx="380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3000 intensity </a:t>
            </a:r>
            <a:r>
              <a:rPr lang="en-US" altLang="zh-CN" dirty="0" err="1"/>
              <a:t>thres</a:t>
            </a:r>
            <a:r>
              <a:rPr lang="en-US" altLang="zh-CN" dirty="0"/>
              <a:t>, overlap with same </a:t>
            </a:r>
            <a:r>
              <a:rPr lang="en-US" altLang="zh-CN" dirty="0" err="1"/>
              <a:t>msdial</a:t>
            </a:r>
            <a:r>
              <a:rPr lang="en-US" altLang="zh-CN" dirty="0"/>
              <a:t> data as mentioned at beginning, pie chart for all the scores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B6F4B-1B99-4F31-B8CA-F63E164ECA3C}"/>
              </a:ext>
            </a:extLst>
          </p:cNvPr>
          <p:cNvSpPr txBox="1"/>
          <p:nvPr/>
        </p:nvSpPr>
        <p:spPr>
          <a:xfrm>
            <a:off x="10092430" y="3776305"/>
            <a:ext cx="229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Score:</a:t>
            </a:r>
          </a:p>
          <a:p>
            <a:r>
              <a:rPr lang="en-US" altLang="zh-CN" dirty="0"/>
              <a:t>1- good peak</a:t>
            </a:r>
          </a:p>
          <a:p>
            <a:r>
              <a:rPr lang="en-US" altLang="zh-CN" dirty="0"/>
              <a:t>2- uncertain peak</a:t>
            </a:r>
          </a:p>
          <a:p>
            <a:r>
              <a:rPr lang="en-US" altLang="zh-CN" dirty="0"/>
              <a:t>3- bad peak/noise</a:t>
            </a:r>
          </a:p>
        </p:txBody>
      </p:sp>
    </p:spTree>
    <p:extLst>
      <p:ext uri="{BB962C8B-B14F-4D97-AF65-F5344CB8AC3E}">
        <p14:creationId xmlns:p14="http://schemas.microsoft.com/office/powerpoint/2010/main" val="48058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8B59-5AE7-469D-9C03-41DE6E4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function update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4925-B736-4F7F-B90A-7B891CEB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1691" cy="4351338"/>
          </a:xfrm>
        </p:spPr>
        <p:txBody>
          <a:bodyPr/>
          <a:lstStyle/>
          <a:p>
            <a:r>
              <a:rPr lang="en-US" altLang="zh-CN" dirty="0"/>
              <a:t>Formula prediction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Isotope pattern check for selected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B4D5-74BD-42BC-B659-6EDC42F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25" y="1433235"/>
            <a:ext cx="4099146" cy="14814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C964EE5-48C1-49DD-8E77-969C7A45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17" y="3049588"/>
            <a:ext cx="4397407" cy="33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4A53-EC3E-4865-9208-9EEE9706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function update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EA25-4237-4AE2-B6AB-83796141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Formula assignment and scoring based on isotope pattern</a:t>
            </a:r>
          </a:p>
          <a:p>
            <a:endParaRPr lang="en-US" altLang="zh-CN" dirty="0"/>
          </a:p>
          <a:p>
            <a:r>
              <a:rPr lang="en-US" altLang="zh-CN" dirty="0"/>
              <a:t>Improve:</a:t>
            </a:r>
          </a:p>
          <a:p>
            <a:pPr lvl="1"/>
            <a:r>
              <a:rPr lang="en-US" altLang="zh-CN" dirty="0"/>
              <a:t>Formula database or prediction algorithm – currently only can predict up to 500 Da as restricted by calculation speed</a:t>
            </a:r>
          </a:p>
          <a:p>
            <a:pPr lvl="1"/>
            <a:r>
              <a:rPr lang="en-US" altLang="zh-CN" dirty="0"/>
              <a:t>Support more towards single feature prediction, could potentially move to batch but will be also calculation intensive</a:t>
            </a:r>
          </a:p>
          <a:p>
            <a:pPr lvl="1"/>
            <a:r>
              <a:rPr lang="en-US" altLang="zh-CN" dirty="0"/>
              <a:t>Scoring algorithm check: currently using algorithm from SIRUIS but seems to be more space there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E952C-C8A9-4D2A-A7E4-35B2C3B7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20" y="1800428"/>
            <a:ext cx="5190476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7E6C-A31A-4D2E-B93F-BA2DAF74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66D6-A51D-4119-B220-12C46E63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MSS works functional as commercial software. Peak picking algorithm based on </a:t>
            </a:r>
            <a:r>
              <a:rPr lang="en-US" altLang="zh-CN" dirty="0" err="1"/>
              <a:t>scipy.signal</a:t>
            </a:r>
            <a:r>
              <a:rPr lang="en-US" altLang="zh-CN" dirty="0"/>
              <a:t> package works on peak selection</a:t>
            </a:r>
          </a:p>
          <a:p>
            <a:r>
              <a:rPr lang="en-US" altLang="zh-CN" dirty="0"/>
              <a:t>Scoring function works better on peaks with higher intensities (restriction coming from training data, the model used now should be fine </a:t>
            </a:r>
            <a:r>
              <a:rPr lang="en-US" altLang="zh-CN" dirty="0">
                <a:sym typeface="Wingdings" panose="05000000000000000000" pitchFamily="2" charset="2"/>
              </a:rPr>
              <a:t> RF model built on ~10 selected parameters of peaks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Caveat: intensive calculation time on lower </a:t>
            </a:r>
            <a:r>
              <a:rPr lang="en-US" altLang="zh-CN" dirty="0" err="1"/>
              <a:t>thres</a:t>
            </a:r>
            <a:r>
              <a:rPr lang="en-US" altLang="zh-CN" dirty="0"/>
              <a:t> settings and heavy memory use, which could potentially by optimize the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MSS data testing &amp; validation</vt:lpstr>
      <vt:lpstr>MS data used</vt:lpstr>
      <vt:lpstr>Overlap for all features</vt:lpstr>
      <vt:lpstr>Overlap features overview</vt:lpstr>
      <vt:lpstr>PowerPoint Presentation</vt:lpstr>
      <vt:lpstr>Scoring examples</vt:lpstr>
      <vt:lpstr>Basic function update</vt:lpstr>
      <vt:lpstr>Basic function update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 data testing &amp; validation</dc:title>
  <dc:creator>Ximin Hu</dc:creator>
  <cp:lastModifiedBy>Ximin Hu</cp:lastModifiedBy>
  <cp:revision>5</cp:revision>
  <dcterms:created xsi:type="dcterms:W3CDTF">2020-09-14T21:51:20Z</dcterms:created>
  <dcterms:modified xsi:type="dcterms:W3CDTF">2020-09-14T22:30:22Z</dcterms:modified>
</cp:coreProperties>
</file>