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A134B-357F-407C-AD0B-5EDC37C9CC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4C487C-DA10-42E9-A090-C038A05C7B6F}">
      <dgm:prSet phldrT="[Text]"/>
      <dgm:spPr/>
      <dgm:t>
        <a:bodyPr/>
        <a:lstStyle/>
        <a:p>
          <a:r>
            <a:rPr lang="en-US" altLang="zh-CN" dirty="0" err="1"/>
            <a:t>Mzml</a:t>
          </a:r>
          <a:r>
            <a:rPr lang="en-US" altLang="zh-CN" dirty="0"/>
            <a:t> file import</a:t>
          </a:r>
          <a:endParaRPr lang="zh-CN" altLang="en-US" dirty="0"/>
        </a:p>
      </dgm:t>
    </dgm:pt>
    <dgm:pt modelId="{AD67E822-565C-4D25-BEDB-4DAE21FD63BA}" type="parTrans" cxnId="{D643989A-0B3F-4A6E-95B6-5554FC81D0A6}">
      <dgm:prSet/>
      <dgm:spPr/>
      <dgm:t>
        <a:bodyPr/>
        <a:lstStyle/>
        <a:p>
          <a:endParaRPr lang="zh-CN" altLang="en-US"/>
        </a:p>
      </dgm:t>
    </dgm:pt>
    <dgm:pt modelId="{83AB8E04-6DAA-46B5-8C48-84D07704B2C7}" type="sibTrans" cxnId="{D643989A-0B3F-4A6E-95B6-5554FC81D0A6}">
      <dgm:prSet/>
      <dgm:spPr/>
      <dgm:t>
        <a:bodyPr/>
        <a:lstStyle/>
        <a:p>
          <a:endParaRPr lang="zh-CN" altLang="en-US"/>
        </a:p>
      </dgm:t>
    </dgm:pt>
    <dgm:pt modelId="{993CF668-5F60-4CC1-9894-BF1D5201B14F}">
      <dgm:prSet phldrT="[Text]"/>
      <dgm:spPr/>
      <dgm:t>
        <a:bodyPr/>
        <a:lstStyle/>
        <a:p>
          <a:r>
            <a:rPr lang="en-US" altLang="zh-CN" dirty="0"/>
            <a:t>Mainly based on </a:t>
          </a:r>
          <a:r>
            <a:rPr lang="en-US" altLang="zh-CN" dirty="0" err="1"/>
            <a:t>pymzml</a:t>
          </a:r>
          <a:r>
            <a:rPr lang="en-US" altLang="zh-CN" dirty="0"/>
            <a:t> package, which provided a high efficiency access to the raw data even during iterations</a:t>
          </a:r>
          <a:endParaRPr lang="zh-CN" altLang="en-US" dirty="0"/>
        </a:p>
      </dgm:t>
    </dgm:pt>
    <dgm:pt modelId="{BA347629-6AA2-489B-9FC6-F39ED98E6C79}" type="parTrans" cxnId="{B4F92FEF-4224-4CD5-B4E3-6A2DF6D8D45A}">
      <dgm:prSet/>
      <dgm:spPr/>
      <dgm:t>
        <a:bodyPr/>
        <a:lstStyle/>
        <a:p>
          <a:endParaRPr lang="zh-CN" altLang="en-US"/>
        </a:p>
      </dgm:t>
    </dgm:pt>
    <dgm:pt modelId="{AEB96BDC-94C5-4803-AC25-EC4C1C9FE1B7}" type="sibTrans" cxnId="{B4F92FEF-4224-4CD5-B4E3-6A2DF6D8D45A}">
      <dgm:prSet/>
      <dgm:spPr/>
      <dgm:t>
        <a:bodyPr/>
        <a:lstStyle/>
        <a:p>
          <a:endParaRPr lang="zh-CN" altLang="en-US"/>
        </a:p>
      </dgm:t>
    </dgm:pt>
    <dgm:pt modelId="{9720007A-DBA9-45D0-B143-F46CEA7CBF58}">
      <dgm:prSet phldrT="[Text]"/>
      <dgm:spPr/>
      <dgm:t>
        <a:bodyPr/>
        <a:lstStyle/>
        <a:p>
          <a:r>
            <a:rPr lang="en-US" altLang="zh-CN" dirty="0"/>
            <a:t>Raw data cleaning</a:t>
          </a:r>
          <a:endParaRPr lang="zh-CN" altLang="en-US" dirty="0"/>
        </a:p>
      </dgm:t>
    </dgm:pt>
    <dgm:pt modelId="{52677FBC-99A0-48CB-B225-48DC84B79282}" type="parTrans" cxnId="{810B63E2-8EE2-4E1F-BA28-D08587CA7392}">
      <dgm:prSet/>
      <dgm:spPr/>
      <dgm:t>
        <a:bodyPr/>
        <a:lstStyle/>
        <a:p>
          <a:endParaRPr lang="zh-CN" altLang="en-US"/>
        </a:p>
      </dgm:t>
    </dgm:pt>
    <dgm:pt modelId="{E337119F-CA12-41DB-B85A-8BD4CC29B7CB}" type="sibTrans" cxnId="{810B63E2-8EE2-4E1F-BA28-D08587CA7392}">
      <dgm:prSet/>
      <dgm:spPr/>
      <dgm:t>
        <a:bodyPr/>
        <a:lstStyle/>
        <a:p>
          <a:endParaRPr lang="zh-CN" altLang="en-US"/>
        </a:p>
      </dgm:t>
    </dgm:pt>
    <dgm:pt modelId="{06DAE134-F098-4B19-BA07-F23207A2CD43}">
      <dgm:prSet phldrT="[Text]"/>
      <dgm:spPr/>
      <dgm:t>
        <a:bodyPr/>
        <a:lstStyle/>
        <a:p>
          <a:r>
            <a:rPr lang="en-US" altLang="zh-CN" dirty="0"/>
            <a:t>MS1/MS2 scan selection</a:t>
          </a:r>
          <a:endParaRPr lang="zh-CN" altLang="en-US" dirty="0"/>
        </a:p>
      </dgm:t>
    </dgm:pt>
    <dgm:pt modelId="{10DCBA15-F54F-4207-8DDE-4D779355CBA2}" type="parTrans" cxnId="{DED79F4D-2F68-4EC0-9504-01E510F97A44}">
      <dgm:prSet/>
      <dgm:spPr/>
      <dgm:t>
        <a:bodyPr/>
        <a:lstStyle/>
        <a:p>
          <a:endParaRPr lang="zh-CN" altLang="en-US"/>
        </a:p>
      </dgm:t>
    </dgm:pt>
    <dgm:pt modelId="{462D8C28-5EE8-40BE-8487-C1E53729DF88}" type="sibTrans" cxnId="{DED79F4D-2F68-4EC0-9504-01E510F97A44}">
      <dgm:prSet/>
      <dgm:spPr/>
      <dgm:t>
        <a:bodyPr/>
        <a:lstStyle/>
        <a:p>
          <a:endParaRPr lang="zh-CN" altLang="en-US"/>
        </a:p>
      </dgm:t>
    </dgm:pt>
    <dgm:pt modelId="{CE8BC3EF-AE00-4C2F-B1FF-C6B03C808645}">
      <dgm:prSet phldrT="[Text]"/>
      <dgm:spPr/>
      <dgm:t>
        <a:bodyPr/>
        <a:lstStyle/>
        <a:p>
          <a:r>
            <a:rPr lang="en-US" altLang="zh-CN" dirty="0"/>
            <a:t>Peak picking &amp; peak table export</a:t>
          </a:r>
          <a:endParaRPr lang="zh-CN" altLang="en-US" dirty="0"/>
        </a:p>
      </dgm:t>
    </dgm:pt>
    <dgm:pt modelId="{7632A9D4-0CD5-40FC-8C16-D7D27058F5E2}" type="parTrans" cxnId="{A0EF347F-8B4F-4C27-9B93-1D35FE6BDF7D}">
      <dgm:prSet/>
      <dgm:spPr/>
      <dgm:t>
        <a:bodyPr/>
        <a:lstStyle/>
        <a:p>
          <a:endParaRPr lang="zh-CN" altLang="en-US"/>
        </a:p>
      </dgm:t>
    </dgm:pt>
    <dgm:pt modelId="{0ADDD79C-6AF5-4CA0-B362-E62235755F79}" type="sibTrans" cxnId="{A0EF347F-8B4F-4C27-9B93-1D35FE6BDF7D}">
      <dgm:prSet/>
      <dgm:spPr/>
      <dgm:t>
        <a:bodyPr/>
        <a:lstStyle/>
        <a:p>
          <a:endParaRPr lang="zh-CN" altLang="en-US"/>
        </a:p>
      </dgm:t>
    </dgm:pt>
    <dgm:pt modelId="{A2ABB298-6ACB-4D71-8A0E-20750A244781}">
      <dgm:prSet phldrT="[Text]"/>
      <dgm:spPr/>
      <dgm:t>
        <a:bodyPr/>
        <a:lstStyle/>
        <a:p>
          <a:r>
            <a:rPr lang="en-US" altLang="zh-CN" dirty="0"/>
            <a:t>Mainly based on </a:t>
          </a:r>
          <a:r>
            <a:rPr lang="en-US" altLang="zh-CN" dirty="0" err="1"/>
            <a:t>peakUtils</a:t>
          </a:r>
          <a:r>
            <a:rPr lang="en-US" altLang="zh-CN" dirty="0"/>
            <a:t> package – similar to </a:t>
          </a:r>
          <a:r>
            <a:rPr lang="en-US" altLang="zh-CN" dirty="0" err="1"/>
            <a:t>scipy.signal</a:t>
          </a:r>
          <a:r>
            <a:rPr lang="en-US" altLang="zh-CN" dirty="0"/>
            <a:t> package</a:t>
          </a:r>
          <a:endParaRPr lang="zh-CN" altLang="en-US" dirty="0"/>
        </a:p>
      </dgm:t>
    </dgm:pt>
    <dgm:pt modelId="{5B44AF25-423A-4DAF-A132-EEA3F9D54256}" type="parTrans" cxnId="{78DF72B0-AF6D-443D-8B38-CA8E9F3CB2E5}">
      <dgm:prSet/>
      <dgm:spPr/>
      <dgm:t>
        <a:bodyPr/>
        <a:lstStyle/>
        <a:p>
          <a:endParaRPr lang="zh-CN" altLang="en-US"/>
        </a:p>
      </dgm:t>
    </dgm:pt>
    <dgm:pt modelId="{E1751A8E-3A19-441F-B5D7-39DA09DA01A0}" type="sibTrans" cxnId="{78DF72B0-AF6D-443D-8B38-CA8E9F3CB2E5}">
      <dgm:prSet/>
      <dgm:spPr/>
      <dgm:t>
        <a:bodyPr/>
        <a:lstStyle/>
        <a:p>
          <a:endParaRPr lang="zh-CN" altLang="en-US"/>
        </a:p>
      </dgm:t>
    </dgm:pt>
    <dgm:pt modelId="{3297D203-658D-42E8-B23A-F1176F53AB7F}">
      <dgm:prSet phldrT="[Text]"/>
      <dgm:spPr/>
      <dgm:t>
        <a:bodyPr/>
        <a:lstStyle/>
        <a:p>
          <a:r>
            <a:rPr lang="en-US" altLang="zh-CN" dirty="0"/>
            <a:t>Noise removal</a:t>
          </a:r>
          <a:endParaRPr lang="zh-CN" altLang="en-US" dirty="0"/>
        </a:p>
      </dgm:t>
    </dgm:pt>
    <dgm:pt modelId="{F2240A50-295C-4EEE-B8A8-628A582CB866}" type="parTrans" cxnId="{2622E343-D09B-4D0B-8EBC-8617A6FE1BCF}">
      <dgm:prSet/>
      <dgm:spPr/>
      <dgm:t>
        <a:bodyPr/>
        <a:lstStyle/>
        <a:p>
          <a:endParaRPr lang="zh-CN" altLang="en-US"/>
        </a:p>
      </dgm:t>
    </dgm:pt>
    <dgm:pt modelId="{B7EA973A-7B99-4E55-9831-F2DE0779C4C5}" type="sibTrans" cxnId="{2622E343-D09B-4D0B-8EBC-8617A6FE1BCF}">
      <dgm:prSet/>
      <dgm:spPr/>
      <dgm:t>
        <a:bodyPr/>
        <a:lstStyle/>
        <a:p>
          <a:endParaRPr lang="zh-CN" altLang="en-US"/>
        </a:p>
      </dgm:t>
    </dgm:pt>
    <dgm:pt modelId="{C4373245-24DD-4968-93B1-312B3C1E02FB}">
      <dgm:prSet phldrT="[Text]"/>
      <dgm:spPr/>
      <dgm:t>
        <a:bodyPr/>
        <a:lstStyle/>
        <a:p>
          <a:r>
            <a:rPr lang="en-US" altLang="zh-CN" dirty="0"/>
            <a:t>Utilized DNN model developed from TF to assess the peaks</a:t>
          </a:r>
          <a:endParaRPr lang="zh-CN" altLang="en-US" dirty="0"/>
        </a:p>
      </dgm:t>
    </dgm:pt>
    <dgm:pt modelId="{823D80F3-A479-4751-8D9C-552232560FF3}" type="parTrans" cxnId="{ED3E1D37-3CF3-476A-8E2A-A5EBA35A391C}">
      <dgm:prSet/>
      <dgm:spPr/>
      <dgm:t>
        <a:bodyPr/>
        <a:lstStyle/>
        <a:p>
          <a:endParaRPr lang="zh-CN" altLang="en-US"/>
        </a:p>
      </dgm:t>
    </dgm:pt>
    <dgm:pt modelId="{161DA4CB-4531-4D21-8556-66CD99A266FF}" type="sibTrans" cxnId="{ED3E1D37-3CF3-476A-8E2A-A5EBA35A391C}">
      <dgm:prSet/>
      <dgm:spPr/>
      <dgm:t>
        <a:bodyPr/>
        <a:lstStyle/>
        <a:p>
          <a:endParaRPr lang="zh-CN" altLang="en-US"/>
        </a:p>
      </dgm:t>
    </dgm:pt>
    <dgm:pt modelId="{0C71457E-5E1A-40F2-AA4F-B89A911D05ED}">
      <dgm:prSet phldrT="[Text]"/>
      <dgm:spPr/>
      <dgm:t>
        <a:bodyPr/>
        <a:lstStyle/>
        <a:p>
          <a:r>
            <a:rPr lang="en-US" altLang="zh-CN" dirty="0"/>
            <a:t>In the export peak table, also added modeling score for user to define if to retain the features</a:t>
          </a:r>
          <a:endParaRPr lang="zh-CN" altLang="en-US" dirty="0"/>
        </a:p>
      </dgm:t>
    </dgm:pt>
    <dgm:pt modelId="{5A379C04-F8FD-453C-B50A-055F97CB07E7}" type="parTrans" cxnId="{7D1B9607-8138-4B36-AF00-5DB141E9AFCE}">
      <dgm:prSet/>
      <dgm:spPr/>
      <dgm:t>
        <a:bodyPr/>
        <a:lstStyle/>
        <a:p>
          <a:endParaRPr lang="zh-CN" altLang="en-US"/>
        </a:p>
      </dgm:t>
    </dgm:pt>
    <dgm:pt modelId="{182067E8-7CB4-41A3-8170-4CC17099FD22}" type="sibTrans" cxnId="{7D1B9607-8138-4B36-AF00-5DB141E9AFCE}">
      <dgm:prSet/>
      <dgm:spPr/>
      <dgm:t>
        <a:bodyPr/>
        <a:lstStyle/>
        <a:p>
          <a:endParaRPr lang="zh-CN" altLang="en-US"/>
        </a:p>
      </dgm:t>
    </dgm:pt>
    <dgm:pt modelId="{CDFD0B16-1CAE-4AEB-84BA-CFD346C086B5}">
      <dgm:prSet phldrT="[Text]"/>
      <dgm:spPr/>
      <dgm:t>
        <a:bodyPr/>
        <a:lstStyle/>
        <a:p>
          <a:r>
            <a:rPr lang="en-US" altLang="zh-CN" dirty="0"/>
            <a:t>Single file/batch files option available</a:t>
          </a:r>
          <a:endParaRPr lang="zh-CN" altLang="en-US" dirty="0"/>
        </a:p>
      </dgm:t>
    </dgm:pt>
    <dgm:pt modelId="{F01429B5-F229-4B50-8382-D53F181F34AA}" type="parTrans" cxnId="{9DEBF81F-7420-4817-B6B2-B96580F87877}">
      <dgm:prSet/>
      <dgm:spPr/>
      <dgm:t>
        <a:bodyPr/>
        <a:lstStyle/>
        <a:p>
          <a:endParaRPr lang="zh-CN" altLang="en-US"/>
        </a:p>
      </dgm:t>
    </dgm:pt>
    <dgm:pt modelId="{E222B798-1701-433F-A902-3C1EA6B342E7}" type="sibTrans" cxnId="{9DEBF81F-7420-4817-B6B2-B96580F87877}">
      <dgm:prSet/>
      <dgm:spPr/>
      <dgm:t>
        <a:bodyPr/>
        <a:lstStyle/>
        <a:p>
          <a:endParaRPr lang="zh-CN" altLang="en-US"/>
        </a:p>
      </dgm:t>
    </dgm:pt>
    <dgm:pt modelId="{8444A7B4-D3AC-4443-8B63-D0D27AF407CE}" type="pres">
      <dgm:prSet presAssocID="{220A134B-357F-407C-AD0B-5EDC37C9CCD3}" presName="linear" presStyleCnt="0">
        <dgm:presLayoutVars>
          <dgm:dir/>
          <dgm:animLvl val="lvl"/>
          <dgm:resizeHandles val="exact"/>
        </dgm:presLayoutVars>
      </dgm:prSet>
      <dgm:spPr/>
    </dgm:pt>
    <dgm:pt modelId="{6CF6F700-BE79-4FFC-ACA8-E75F8120D7E8}" type="pres">
      <dgm:prSet presAssocID="{054C487C-DA10-42E9-A090-C038A05C7B6F}" presName="parentLin" presStyleCnt="0"/>
      <dgm:spPr/>
    </dgm:pt>
    <dgm:pt modelId="{FE92EA11-55EE-4651-89C6-AADD03D48DBF}" type="pres">
      <dgm:prSet presAssocID="{054C487C-DA10-42E9-A090-C038A05C7B6F}" presName="parentLeftMargin" presStyleLbl="node1" presStyleIdx="0" presStyleCnt="3"/>
      <dgm:spPr/>
    </dgm:pt>
    <dgm:pt modelId="{E39A37C4-971F-45FA-8FEB-9EB8EE5F00E2}" type="pres">
      <dgm:prSet presAssocID="{054C487C-DA10-42E9-A090-C038A05C7B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F47196-91D2-4C1C-94CF-015A8516A5F2}" type="pres">
      <dgm:prSet presAssocID="{054C487C-DA10-42E9-A090-C038A05C7B6F}" presName="negativeSpace" presStyleCnt="0"/>
      <dgm:spPr/>
    </dgm:pt>
    <dgm:pt modelId="{F3D12EE6-1D94-49FD-B477-7BEEDEE0F16A}" type="pres">
      <dgm:prSet presAssocID="{054C487C-DA10-42E9-A090-C038A05C7B6F}" presName="childText" presStyleLbl="conFgAcc1" presStyleIdx="0" presStyleCnt="3">
        <dgm:presLayoutVars>
          <dgm:bulletEnabled val="1"/>
        </dgm:presLayoutVars>
      </dgm:prSet>
      <dgm:spPr/>
    </dgm:pt>
    <dgm:pt modelId="{D93B45D9-BC78-4EB9-BA29-82C654A749C8}" type="pres">
      <dgm:prSet presAssocID="{83AB8E04-6DAA-46B5-8C48-84D07704B2C7}" presName="spaceBetweenRectangles" presStyleCnt="0"/>
      <dgm:spPr/>
    </dgm:pt>
    <dgm:pt modelId="{640FE06F-537C-4A16-80E2-C7D2A003609F}" type="pres">
      <dgm:prSet presAssocID="{9720007A-DBA9-45D0-B143-F46CEA7CBF58}" presName="parentLin" presStyleCnt="0"/>
      <dgm:spPr/>
    </dgm:pt>
    <dgm:pt modelId="{7C39176F-DB48-423A-AB02-5692ECB2C431}" type="pres">
      <dgm:prSet presAssocID="{9720007A-DBA9-45D0-B143-F46CEA7CBF58}" presName="parentLeftMargin" presStyleLbl="node1" presStyleIdx="0" presStyleCnt="3"/>
      <dgm:spPr/>
    </dgm:pt>
    <dgm:pt modelId="{40BD42C5-BBF5-4277-8AFB-1B61B1D898C6}" type="pres">
      <dgm:prSet presAssocID="{9720007A-DBA9-45D0-B143-F46CEA7CBF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7AFC77-A11D-4053-B925-827598212704}" type="pres">
      <dgm:prSet presAssocID="{9720007A-DBA9-45D0-B143-F46CEA7CBF58}" presName="negativeSpace" presStyleCnt="0"/>
      <dgm:spPr/>
    </dgm:pt>
    <dgm:pt modelId="{D4CF8AA0-2611-4058-971D-5DE3B764C592}" type="pres">
      <dgm:prSet presAssocID="{9720007A-DBA9-45D0-B143-F46CEA7CBF58}" presName="childText" presStyleLbl="conFgAcc1" presStyleIdx="1" presStyleCnt="3">
        <dgm:presLayoutVars>
          <dgm:bulletEnabled val="1"/>
        </dgm:presLayoutVars>
      </dgm:prSet>
      <dgm:spPr/>
    </dgm:pt>
    <dgm:pt modelId="{02B99980-83D1-42B3-89AF-8C3E0A240BC4}" type="pres">
      <dgm:prSet presAssocID="{E337119F-CA12-41DB-B85A-8BD4CC29B7CB}" presName="spaceBetweenRectangles" presStyleCnt="0"/>
      <dgm:spPr/>
    </dgm:pt>
    <dgm:pt modelId="{E5463125-244D-4CD6-B8EF-FCDD5BC52902}" type="pres">
      <dgm:prSet presAssocID="{CE8BC3EF-AE00-4C2F-B1FF-C6B03C808645}" presName="parentLin" presStyleCnt="0"/>
      <dgm:spPr/>
    </dgm:pt>
    <dgm:pt modelId="{106CE4C1-7FD4-4663-9880-79083F6C3087}" type="pres">
      <dgm:prSet presAssocID="{CE8BC3EF-AE00-4C2F-B1FF-C6B03C808645}" presName="parentLeftMargin" presStyleLbl="node1" presStyleIdx="1" presStyleCnt="3"/>
      <dgm:spPr/>
    </dgm:pt>
    <dgm:pt modelId="{BEBC70BD-1401-455E-95D2-2CF5A37D8865}" type="pres">
      <dgm:prSet presAssocID="{CE8BC3EF-AE00-4C2F-B1FF-C6B03C8086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774887-54FD-4721-9472-17EE3786579B}" type="pres">
      <dgm:prSet presAssocID="{CE8BC3EF-AE00-4C2F-B1FF-C6B03C808645}" presName="negativeSpace" presStyleCnt="0"/>
      <dgm:spPr/>
    </dgm:pt>
    <dgm:pt modelId="{3D5EA332-20C9-41A6-81B4-3962BD28D207}" type="pres">
      <dgm:prSet presAssocID="{CE8BC3EF-AE00-4C2F-B1FF-C6B03C8086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B9607-8138-4B36-AF00-5DB141E9AFCE}" srcId="{CE8BC3EF-AE00-4C2F-B1FF-C6B03C808645}" destId="{0C71457E-5E1A-40F2-AA4F-B89A911D05ED}" srcOrd="2" destOrd="0" parTransId="{5A379C04-F8FD-453C-B50A-055F97CB07E7}" sibTransId="{182067E8-7CB4-41A3-8170-4CC17099FD22}"/>
    <dgm:cxn modelId="{6F56DD1B-DBCD-4211-A7F6-DB1E7B767453}" type="presOf" srcId="{C4373245-24DD-4968-93B1-312B3C1E02FB}" destId="{3D5EA332-20C9-41A6-81B4-3962BD28D207}" srcOrd="0" destOrd="1" presId="urn:microsoft.com/office/officeart/2005/8/layout/list1"/>
    <dgm:cxn modelId="{9DEBF81F-7420-4817-B6B2-B96580F87877}" srcId="{054C487C-DA10-42E9-A090-C038A05C7B6F}" destId="{CDFD0B16-1CAE-4AEB-84BA-CFD346C086B5}" srcOrd="1" destOrd="0" parTransId="{F01429B5-F229-4B50-8382-D53F181F34AA}" sibTransId="{E222B798-1701-433F-A902-3C1EA6B342E7}"/>
    <dgm:cxn modelId="{0EB67D36-1FA9-4696-A90B-38CBE873E9ED}" type="presOf" srcId="{06DAE134-F098-4B19-BA07-F23207A2CD43}" destId="{D4CF8AA0-2611-4058-971D-5DE3B764C592}" srcOrd="0" destOrd="0" presId="urn:microsoft.com/office/officeart/2005/8/layout/list1"/>
    <dgm:cxn modelId="{ED3E1D37-3CF3-476A-8E2A-A5EBA35A391C}" srcId="{CE8BC3EF-AE00-4C2F-B1FF-C6B03C808645}" destId="{C4373245-24DD-4968-93B1-312B3C1E02FB}" srcOrd="1" destOrd="0" parTransId="{823D80F3-A479-4751-8D9C-552232560FF3}" sibTransId="{161DA4CB-4531-4D21-8556-66CD99A266FF}"/>
    <dgm:cxn modelId="{663EE33D-160A-4A87-9E7A-A75D73B1C5A2}" type="presOf" srcId="{CDFD0B16-1CAE-4AEB-84BA-CFD346C086B5}" destId="{F3D12EE6-1D94-49FD-B477-7BEEDEE0F16A}" srcOrd="0" destOrd="1" presId="urn:microsoft.com/office/officeart/2005/8/layout/list1"/>
    <dgm:cxn modelId="{2622E343-D09B-4D0B-8EBC-8617A6FE1BCF}" srcId="{9720007A-DBA9-45D0-B143-F46CEA7CBF58}" destId="{3297D203-658D-42E8-B23A-F1176F53AB7F}" srcOrd="1" destOrd="0" parTransId="{F2240A50-295C-4EEE-B8A8-628A582CB866}" sibTransId="{B7EA973A-7B99-4E55-9831-F2DE0779C4C5}"/>
    <dgm:cxn modelId="{1D1F7064-2C1F-4DFA-9955-11991A976763}" type="presOf" srcId="{054C487C-DA10-42E9-A090-C038A05C7B6F}" destId="{FE92EA11-55EE-4651-89C6-AADD03D48DBF}" srcOrd="0" destOrd="0" presId="urn:microsoft.com/office/officeart/2005/8/layout/list1"/>
    <dgm:cxn modelId="{E3BD1A45-ED27-4575-9962-ED16C4E0A97F}" type="presOf" srcId="{CE8BC3EF-AE00-4C2F-B1FF-C6B03C808645}" destId="{BEBC70BD-1401-455E-95D2-2CF5A37D8865}" srcOrd="1" destOrd="0" presId="urn:microsoft.com/office/officeart/2005/8/layout/list1"/>
    <dgm:cxn modelId="{FFDB3C4B-A267-4240-934A-53598F438BC6}" type="presOf" srcId="{9720007A-DBA9-45D0-B143-F46CEA7CBF58}" destId="{7C39176F-DB48-423A-AB02-5692ECB2C431}" srcOrd="0" destOrd="0" presId="urn:microsoft.com/office/officeart/2005/8/layout/list1"/>
    <dgm:cxn modelId="{DED79F4D-2F68-4EC0-9504-01E510F97A44}" srcId="{9720007A-DBA9-45D0-B143-F46CEA7CBF58}" destId="{06DAE134-F098-4B19-BA07-F23207A2CD43}" srcOrd="0" destOrd="0" parTransId="{10DCBA15-F54F-4207-8DDE-4D779355CBA2}" sibTransId="{462D8C28-5EE8-40BE-8487-C1E53729DF88}"/>
    <dgm:cxn modelId="{9FC8DB75-9A04-4CEB-A08A-33C2F485A2BE}" type="presOf" srcId="{A2ABB298-6ACB-4D71-8A0E-20750A244781}" destId="{3D5EA332-20C9-41A6-81B4-3962BD28D207}" srcOrd="0" destOrd="0" presId="urn:microsoft.com/office/officeart/2005/8/layout/list1"/>
    <dgm:cxn modelId="{5E491B77-36CE-4A09-90AD-748B72CBB85E}" type="presOf" srcId="{CE8BC3EF-AE00-4C2F-B1FF-C6B03C808645}" destId="{106CE4C1-7FD4-4663-9880-79083F6C3087}" srcOrd="0" destOrd="0" presId="urn:microsoft.com/office/officeart/2005/8/layout/list1"/>
    <dgm:cxn modelId="{D210917C-A5F5-4238-81AA-5B14A320087D}" type="presOf" srcId="{220A134B-357F-407C-AD0B-5EDC37C9CCD3}" destId="{8444A7B4-D3AC-4443-8B63-D0D27AF407CE}" srcOrd="0" destOrd="0" presId="urn:microsoft.com/office/officeart/2005/8/layout/list1"/>
    <dgm:cxn modelId="{A0EF347F-8B4F-4C27-9B93-1D35FE6BDF7D}" srcId="{220A134B-357F-407C-AD0B-5EDC37C9CCD3}" destId="{CE8BC3EF-AE00-4C2F-B1FF-C6B03C808645}" srcOrd="2" destOrd="0" parTransId="{7632A9D4-0CD5-40FC-8C16-D7D27058F5E2}" sibTransId="{0ADDD79C-6AF5-4CA0-B362-E62235755F79}"/>
    <dgm:cxn modelId="{D643989A-0B3F-4A6E-95B6-5554FC81D0A6}" srcId="{220A134B-357F-407C-AD0B-5EDC37C9CCD3}" destId="{054C487C-DA10-42E9-A090-C038A05C7B6F}" srcOrd="0" destOrd="0" parTransId="{AD67E822-565C-4D25-BEDB-4DAE21FD63BA}" sibTransId="{83AB8E04-6DAA-46B5-8C48-84D07704B2C7}"/>
    <dgm:cxn modelId="{824B05A1-93FE-4064-9C14-F0052B725C6E}" type="presOf" srcId="{3297D203-658D-42E8-B23A-F1176F53AB7F}" destId="{D4CF8AA0-2611-4058-971D-5DE3B764C592}" srcOrd="0" destOrd="1" presId="urn:microsoft.com/office/officeart/2005/8/layout/list1"/>
    <dgm:cxn modelId="{D3735DA4-8B0D-40B0-9601-1B7E1091EDF7}" type="presOf" srcId="{054C487C-DA10-42E9-A090-C038A05C7B6F}" destId="{E39A37C4-971F-45FA-8FEB-9EB8EE5F00E2}" srcOrd="1" destOrd="0" presId="urn:microsoft.com/office/officeart/2005/8/layout/list1"/>
    <dgm:cxn modelId="{2A575CA6-B261-43E1-B240-F7CA93E2C09F}" type="presOf" srcId="{993CF668-5F60-4CC1-9894-BF1D5201B14F}" destId="{F3D12EE6-1D94-49FD-B477-7BEEDEE0F16A}" srcOrd="0" destOrd="0" presId="urn:microsoft.com/office/officeart/2005/8/layout/list1"/>
    <dgm:cxn modelId="{78DF72B0-AF6D-443D-8B38-CA8E9F3CB2E5}" srcId="{CE8BC3EF-AE00-4C2F-B1FF-C6B03C808645}" destId="{A2ABB298-6ACB-4D71-8A0E-20750A244781}" srcOrd="0" destOrd="0" parTransId="{5B44AF25-423A-4DAF-A132-EEA3F9D54256}" sibTransId="{E1751A8E-3A19-441F-B5D7-39DA09DA01A0}"/>
    <dgm:cxn modelId="{A943F9BE-4DF8-4F5D-BF70-3D0B618E0610}" type="presOf" srcId="{0C71457E-5E1A-40F2-AA4F-B89A911D05ED}" destId="{3D5EA332-20C9-41A6-81B4-3962BD28D207}" srcOrd="0" destOrd="2" presId="urn:microsoft.com/office/officeart/2005/8/layout/list1"/>
    <dgm:cxn modelId="{810B63E2-8EE2-4E1F-BA28-D08587CA7392}" srcId="{220A134B-357F-407C-AD0B-5EDC37C9CCD3}" destId="{9720007A-DBA9-45D0-B143-F46CEA7CBF58}" srcOrd="1" destOrd="0" parTransId="{52677FBC-99A0-48CB-B225-48DC84B79282}" sibTransId="{E337119F-CA12-41DB-B85A-8BD4CC29B7CB}"/>
    <dgm:cxn modelId="{B4F92FEF-4224-4CD5-B4E3-6A2DF6D8D45A}" srcId="{054C487C-DA10-42E9-A090-C038A05C7B6F}" destId="{993CF668-5F60-4CC1-9894-BF1D5201B14F}" srcOrd="0" destOrd="0" parTransId="{BA347629-6AA2-489B-9FC6-F39ED98E6C79}" sibTransId="{AEB96BDC-94C5-4803-AC25-EC4C1C9FE1B7}"/>
    <dgm:cxn modelId="{FDE717F4-F79C-4D55-8C62-144DAAFEA89C}" type="presOf" srcId="{9720007A-DBA9-45D0-B143-F46CEA7CBF58}" destId="{40BD42C5-BBF5-4277-8AFB-1B61B1D898C6}" srcOrd="1" destOrd="0" presId="urn:microsoft.com/office/officeart/2005/8/layout/list1"/>
    <dgm:cxn modelId="{135D02C2-314A-4EE7-9B3B-93B56898D5A8}" type="presParOf" srcId="{8444A7B4-D3AC-4443-8B63-D0D27AF407CE}" destId="{6CF6F700-BE79-4FFC-ACA8-E75F8120D7E8}" srcOrd="0" destOrd="0" presId="urn:microsoft.com/office/officeart/2005/8/layout/list1"/>
    <dgm:cxn modelId="{FB489388-BD5B-4CF5-BB0A-9DAB34AD1EEA}" type="presParOf" srcId="{6CF6F700-BE79-4FFC-ACA8-E75F8120D7E8}" destId="{FE92EA11-55EE-4651-89C6-AADD03D48DBF}" srcOrd="0" destOrd="0" presId="urn:microsoft.com/office/officeart/2005/8/layout/list1"/>
    <dgm:cxn modelId="{7C30AC45-8FC0-41B2-8E1C-5A963ABF98AD}" type="presParOf" srcId="{6CF6F700-BE79-4FFC-ACA8-E75F8120D7E8}" destId="{E39A37C4-971F-45FA-8FEB-9EB8EE5F00E2}" srcOrd="1" destOrd="0" presId="urn:microsoft.com/office/officeart/2005/8/layout/list1"/>
    <dgm:cxn modelId="{9F722EAB-D5B1-4C1B-A34B-A876F4D408E0}" type="presParOf" srcId="{8444A7B4-D3AC-4443-8B63-D0D27AF407CE}" destId="{62F47196-91D2-4C1C-94CF-015A8516A5F2}" srcOrd="1" destOrd="0" presId="urn:microsoft.com/office/officeart/2005/8/layout/list1"/>
    <dgm:cxn modelId="{9EDBD36B-5006-4727-B8DD-655C2C97D6F5}" type="presParOf" srcId="{8444A7B4-D3AC-4443-8B63-D0D27AF407CE}" destId="{F3D12EE6-1D94-49FD-B477-7BEEDEE0F16A}" srcOrd="2" destOrd="0" presId="urn:microsoft.com/office/officeart/2005/8/layout/list1"/>
    <dgm:cxn modelId="{B44D589B-B67D-4313-8F42-306C5D1ED5D8}" type="presParOf" srcId="{8444A7B4-D3AC-4443-8B63-D0D27AF407CE}" destId="{D93B45D9-BC78-4EB9-BA29-82C654A749C8}" srcOrd="3" destOrd="0" presId="urn:microsoft.com/office/officeart/2005/8/layout/list1"/>
    <dgm:cxn modelId="{3C4D4C8F-7303-409D-965F-55FBB3A682D6}" type="presParOf" srcId="{8444A7B4-D3AC-4443-8B63-D0D27AF407CE}" destId="{640FE06F-537C-4A16-80E2-C7D2A003609F}" srcOrd="4" destOrd="0" presId="urn:microsoft.com/office/officeart/2005/8/layout/list1"/>
    <dgm:cxn modelId="{ADB86D31-6753-4B1F-A8B0-E577CB9D18FE}" type="presParOf" srcId="{640FE06F-537C-4A16-80E2-C7D2A003609F}" destId="{7C39176F-DB48-423A-AB02-5692ECB2C431}" srcOrd="0" destOrd="0" presId="urn:microsoft.com/office/officeart/2005/8/layout/list1"/>
    <dgm:cxn modelId="{5EC96924-536F-47A5-8E7C-37155871016E}" type="presParOf" srcId="{640FE06F-537C-4A16-80E2-C7D2A003609F}" destId="{40BD42C5-BBF5-4277-8AFB-1B61B1D898C6}" srcOrd="1" destOrd="0" presId="urn:microsoft.com/office/officeart/2005/8/layout/list1"/>
    <dgm:cxn modelId="{0A3A3ACB-67E4-4717-8118-944879FBDD4C}" type="presParOf" srcId="{8444A7B4-D3AC-4443-8B63-D0D27AF407CE}" destId="{FB7AFC77-A11D-4053-B925-827598212704}" srcOrd="5" destOrd="0" presId="urn:microsoft.com/office/officeart/2005/8/layout/list1"/>
    <dgm:cxn modelId="{94B2B735-BC03-4738-966B-2FD260A7F83A}" type="presParOf" srcId="{8444A7B4-D3AC-4443-8B63-D0D27AF407CE}" destId="{D4CF8AA0-2611-4058-971D-5DE3B764C592}" srcOrd="6" destOrd="0" presId="urn:microsoft.com/office/officeart/2005/8/layout/list1"/>
    <dgm:cxn modelId="{B63DC41E-08A5-452F-9261-6CBF2E1DA1DB}" type="presParOf" srcId="{8444A7B4-D3AC-4443-8B63-D0D27AF407CE}" destId="{02B99980-83D1-42B3-89AF-8C3E0A240BC4}" srcOrd="7" destOrd="0" presId="urn:microsoft.com/office/officeart/2005/8/layout/list1"/>
    <dgm:cxn modelId="{121E72A2-330B-4FC8-AFDA-8BED6DA6E4A4}" type="presParOf" srcId="{8444A7B4-D3AC-4443-8B63-D0D27AF407CE}" destId="{E5463125-244D-4CD6-B8EF-FCDD5BC52902}" srcOrd="8" destOrd="0" presId="urn:microsoft.com/office/officeart/2005/8/layout/list1"/>
    <dgm:cxn modelId="{CB555903-338B-4208-9234-7F2D23B3F63A}" type="presParOf" srcId="{E5463125-244D-4CD6-B8EF-FCDD5BC52902}" destId="{106CE4C1-7FD4-4663-9880-79083F6C3087}" srcOrd="0" destOrd="0" presId="urn:microsoft.com/office/officeart/2005/8/layout/list1"/>
    <dgm:cxn modelId="{53DD9B7D-987C-4B3D-BE00-B83C7C3ECCF1}" type="presParOf" srcId="{E5463125-244D-4CD6-B8EF-FCDD5BC52902}" destId="{BEBC70BD-1401-455E-95D2-2CF5A37D8865}" srcOrd="1" destOrd="0" presId="urn:microsoft.com/office/officeart/2005/8/layout/list1"/>
    <dgm:cxn modelId="{82520F1F-6FB6-4E88-9EA3-F4196C5C460C}" type="presParOf" srcId="{8444A7B4-D3AC-4443-8B63-D0D27AF407CE}" destId="{27774887-54FD-4721-9472-17EE3786579B}" srcOrd="9" destOrd="0" presId="urn:microsoft.com/office/officeart/2005/8/layout/list1"/>
    <dgm:cxn modelId="{EBE0918E-7800-4647-952C-706E85B63FB5}" type="presParOf" srcId="{8444A7B4-D3AC-4443-8B63-D0D27AF407CE}" destId="{3D5EA332-20C9-41A6-81B4-3962BD28D2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12EE6-1D94-49FD-B477-7BEEDEE0F16A}">
      <dsp:nvSpPr>
        <dsp:cNvPr id="0" name=""/>
        <dsp:cNvSpPr/>
      </dsp:nvSpPr>
      <dsp:spPr>
        <a:xfrm>
          <a:off x="0" y="402884"/>
          <a:ext cx="6967728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54076" rIns="5407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Mainly based on </a:t>
          </a:r>
          <a:r>
            <a:rPr lang="en-US" altLang="zh-CN" sz="1700" kern="1200" dirty="0" err="1"/>
            <a:t>pymzml</a:t>
          </a:r>
          <a:r>
            <a:rPr lang="en-US" altLang="zh-CN" sz="1700" kern="1200" dirty="0"/>
            <a:t> package, which provided a high efficiency access to the raw data even during iterations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Single file/batch files option available</a:t>
          </a:r>
          <a:endParaRPr lang="zh-CN" altLang="en-US" sz="1700" kern="1200" dirty="0"/>
        </a:p>
      </dsp:txBody>
      <dsp:txXfrm>
        <a:off x="0" y="402884"/>
        <a:ext cx="6967728" cy="1338750"/>
      </dsp:txXfrm>
    </dsp:sp>
    <dsp:sp modelId="{E39A37C4-971F-45FA-8FEB-9EB8EE5F00E2}">
      <dsp:nvSpPr>
        <dsp:cNvPr id="0" name=""/>
        <dsp:cNvSpPr/>
      </dsp:nvSpPr>
      <dsp:spPr>
        <a:xfrm>
          <a:off x="348386" y="151964"/>
          <a:ext cx="48774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Mzml</a:t>
          </a:r>
          <a:r>
            <a:rPr lang="en-US" altLang="zh-CN" sz="1700" kern="1200" dirty="0"/>
            <a:t> file import</a:t>
          </a:r>
          <a:endParaRPr lang="zh-CN" altLang="en-US" sz="1700" kern="1200" dirty="0"/>
        </a:p>
      </dsp:txBody>
      <dsp:txXfrm>
        <a:off x="372884" y="176462"/>
        <a:ext cx="4828413" cy="452844"/>
      </dsp:txXfrm>
    </dsp:sp>
    <dsp:sp modelId="{D4CF8AA0-2611-4058-971D-5DE3B764C592}">
      <dsp:nvSpPr>
        <dsp:cNvPr id="0" name=""/>
        <dsp:cNvSpPr/>
      </dsp:nvSpPr>
      <dsp:spPr>
        <a:xfrm>
          <a:off x="0" y="2084355"/>
          <a:ext cx="6967728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54076" rIns="5407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MS1/MS2 scan selection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Noise removal</a:t>
          </a:r>
          <a:endParaRPr lang="zh-CN" altLang="en-US" sz="1700" kern="1200" dirty="0"/>
        </a:p>
      </dsp:txBody>
      <dsp:txXfrm>
        <a:off x="0" y="2084355"/>
        <a:ext cx="6967728" cy="1071000"/>
      </dsp:txXfrm>
    </dsp:sp>
    <dsp:sp modelId="{40BD42C5-BBF5-4277-8AFB-1B61B1D898C6}">
      <dsp:nvSpPr>
        <dsp:cNvPr id="0" name=""/>
        <dsp:cNvSpPr/>
      </dsp:nvSpPr>
      <dsp:spPr>
        <a:xfrm>
          <a:off x="348386" y="1833435"/>
          <a:ext cx="48774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Raw data cleaning</a:t>
          </a:r>
          <a:endParaRPr lang="zh-CN" altLang="en-US" sz="1700" kern="1200" dirty="0"/>
        </a:p>
      </dsp:txBody>
      <dsp:txXfrm>
        <a:off x="372884" y="1857933"/>
        <a:ext cx="4828413" cy="452844"/>
      </dsp:txXfrm>
    </dsp:sp>
    <dsp:sp modelId="{3D5EA332-20C9-41A6-81B4-3962BD28D207}">
      <dsp:nvSpPr>
        <dsp:cNvPr id="0" name=""/>
        <dsp:cNvSpPr/>
      </dsp:nvSpPr>
      <dsp:spPr>
        <a:xfrm>
          <a:off x="0" y="3498075"/>
          <a:ext cx="6967728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54076" rIns="54077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Mainly based on </a:t>
          </a:r>
          <a:r>
            <a:rPr lang="en-US" altLang="zh-CN" sz="1700" kern="1200" dirty="0" err="1"/>
            <a:t>peakUtils</a:t>
          </a:r>
          <a:r>
            <a:rPr lang="en-US" altLang="zh-CN" sz="1700" kern="1200" dirty="0"/>
            <a:t> package – similar to </a:t>
          </a:r>
          <a:r>
            <a:rPr lang="en-US" altLang="zh-CN" sz="1700" kern="1200" dirty="0" err="1"/>
            <a:t>scipy.signal</a:t>
          </a:r>
          <a:r>
            <a:rPr lang="en-US" altLang="zh-CN" sz="1700" kern="1200" dirty="0"/>
            <a:t> package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Utilized DNN model developed from TF to assess the peaks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In the export peak table, also added modeling score for user to define if to retain the features</a:t>
          </a:r>
          <a:endParaRPr lang="zh-CN" altLang="en-US" sz="1700" kern="1200" dirty="0"/>
        </a:p>
      </dsp:txBody>
      <dsp:txXfrm>
        <a:off x="0" y="3498075"/>
        <a:ext cx="6967728" cy="1927800"/>
      </dsp:txXfrm>
    </dsp:sp>
    <dsp:sp modelId="{BEBC70BD-1401-455E-95D2-2CF5A37D8865}">
      <dsp:nvSpPr>
        <dsp:cNvPr id="0" name=""/>
        <dsp:cNvSpPr/>
      </dsp:nvSpPr>
      <dsp:spPr>
        <a:xfrm>
          <a:off x="348386" y="3247155"/>
          <a:ext cx="48774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Peak picking &amp; peak table export</a:t>
          </a:r>
          <a:endParaRPr lang="zh-CN" altLang="en-US" sz="1700" kern="1200" dirty="0"/>
        </a:p>
      </dsp:txBody>
      <dsp:txXfrm>
        <a:off x="372884" y="3271653"/>
        <a:ext cx="482841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7DA7-982D-4D74-AE8B-CB2A84AA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81FC4-ECC8-4547-B822-F919233B2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6F68-C3D9-4FE3-8A1A-D3765067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C3B4-BB74-41DD-9D7B-914408C5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D98-6058-4D10-8242-BBB56A0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0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91-D796-4415-89BF-FA8D3015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86A13-BB46-45C7-AA27-D3CBCFAA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34B3-A999-49FB-BDF0-FF994B4C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87DB-81A8-4FC5-AE9F-A6719191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3D97-D3F3-4BBA-B865-0E96B3CE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83BA-EF91-42D3-B80C-0857C83D8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DB7AF-7356-4426-B71A-A405465D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FDCB-9F0E-45D3-B63B-F92D5102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2CBE-5C28-4227-98A2-1A0CCE1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A753-4909-4151-A325-57A7A162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3B2F-03DC-4284-94AB-866FA25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6E5F-EF60-426B-AD1E-000672E7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8882-4582-4B59-A7E3-A7780C23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3033-E73F-4130-A0B3-85B8A0F5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D339-98D2-4C38-B6CB-E1B797F3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9958-526A-4005-8503-9143B9D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953B-0685-4B17-B0C1-E31833A5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1739-6BC5-437C-B5E3-AE267E43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5859-ADBE-44AB-BBFA-7DCB2957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D7A2-023F-4A62-8B7B-4015EC19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D063-54FE-43E6-B63C-0923BBB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0B88-4523-4757-BF55-7CB574AE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22F4-9BDE-4159-BD21-1F1181D7C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D599E-9173-44B7-B969-1D43A6B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3B00-4BC8-477F-AC0F-67F65636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094D7-6242-42F4-9AE5-D8858E5B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BB04-D7C6-4A9F-940E-1005DD5F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463D-C853-485D-87BB-F15B51B5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E39C-1AC9-47CE-87FC-0CF100AA2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9D23F-A7A6-44AB-9022-9B13AAFC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EB43-43FF-48CF-B2A1-5E7289C7C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18ADD-7B9B-4CEF-9646-A05CDDD2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B5E66-38D0-4DBF-93D4-61451D53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979B2-3C5F-4516-B67B-6FBB0DF2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1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466-3062-449B-A668-9D9704A3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451BF-9BF8-4B50-A88D-8670330E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07EA-EDEF-4BAE-8967-2739B6BC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5EED3-37AE-405A-AB26-72A48AA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2EA8D-E512-406C-B9ED-2F290C7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026C-FE3A-46A6-A0CD-B7CAAD9E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C5A33-7D00-44C8-8603-F2C952B0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143E-472E-4EC1-B356-570DA95F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9A03-1FF0-4902-91DF-9BA3DD0C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0CF3-3735-43CA-9B27-D3C2ADC5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21645-3AA7-474E-8638-DC3A091D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2FCC4-7A17-4AC0-BDC0-1F5507BF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1104-BB27-454F-A050-2EBDDBEC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6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62C-2B60-4034-AD4D-A41325D7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11B92-EEBB-4CD0-859D-F9678628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7E6E-14BF-4A9A-A446-A17C5151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89117-26CC-4F03-9656-5126B10A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2C44-9568-438E-BEA8-523C3A5F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F62E-A66E-4E2C-8F28-A5DDFA2B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02810-0807-4FF3-B9AF-976B42F1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6541-D1E4-45DA-968A-B578AD97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AAD9-3160-4077-8A61-4D8A32AE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2140-29B0-4CD9-B963-5CE837F0A14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FAB5-6CAD-4963-B297-AF9B62AB8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EE4D-76C1-49A9-BD05-12AE1A4A0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6F4B-5BFD-495A-8038-C7DF956A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91A2-517C-42DB-9FDC-A25C5DE79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Capstone update-First phase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2E225-1C97-43D3-B0D9-CE1698005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20200511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66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4615-52E2-43DB-860D-567DAFBB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 update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557B-A27E-4FD7-B53D-BA28C2BC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First phase:</a:t>
            </a:r>
          </a:p>
          <a:p>
            <a:pPr lvl="1"/>
            <a:r>
              <a:rPr lang="en-US" altLang="zh-CN" dirty="0"/>
              <a:t>Peak picking &amp; assessment</a:t>
            </a:r>
          </a:p>
          <a:p>
            <a:pPr lvl="1"/>
            <a:r>
              <a:rPr lang="en-US" altLang="zh-CN" dirty="0"/>
              <a:t>Alignment &amp; summary</a:t>
            </a:r>
          </a:p>
          <a:p>
            <a:pPr lvl="1"/>
            <a:r>
              <a:rPr lang="en-US" altLang="zh-CN" dirty="0"/>
              <a:t>Preliminary workflow integration  </a:t>
            </a:r>
            <a:r>
              <a:rPr lang="zh-CN" altLang="en-US" dirty="0">
                <a:solidFill>
                  <a:srgbClr val="FF0000"/>
                </a:solidFill>
              </a:rPr>
              <a:t>←</a:t>
            </a:r>
            <a:r>
              <a:rPr lang="en-US" altLang="zh-CN" dirty="0">
                <a:solidFill>
                  <a:srgbClr val="FF0000"/>
                </a:solidFill>
              </a:rPr>
              <a:t> Current place</a:t>
            </a:r>
          </a:p>
          <a:p>
            <a:r>
              <a:rPr lang="en-US" altLang="zh-CN" dirty="0"/>
              <a:t>Second phase:</a:t>
            </a:r>
          </a:p>
          <a:p>
            <a:pPr lvl="1"/>
            <a:r>
              <a:rPr lang="en-US" altLang="zh-CN" dirty="0"/>
              <a:t>Clustering brainstorm &amp; algorithm development</a:t>
            </a:r>
          </a:p>
          <a:p>
            <a:pPr lvl="1"/>
            <a:r>
              <a:rPr lang="en-US" altLang="zh-CN" dirty="0"/>
              <a:t>Establishment of the dilution prediction model</a:t>
            </a:r>
          </a:p>
          <a:p>
            <a:pPr lvl="1"/>
            <a:r>
              <a:rPr lang="en-US" altLang="zh-CN" dirty="0"/>
              <a:t>Multiple source tracking workflow development</a:t>
            </a:r>
          </a:p>
          <a:p>
            <a:r>
              <a:rPr lang="en-US" altLang="zh-CN" dirty="0"/>
              <a:t>Third phase:</a:t>
            </a:r>
          </a:p>
          <a:p>
            <a:pPr lvl="1"/>
            <a:r>
              <a:rPr lang="en-US" altLang="zh-CN" dirty="0"/>
              <a:t>Code testing, debugging and pack up for different versions towards user needs</a:t>
            </a:r>
          </a:p>
          <a:p>
            <a:pPr lvl="1"/>
            <a:r>
              <a:rPr lang="en-US" altLang="zh-CN" dirty="0"/>
              <a:t>Add more features</a:t>
            </a:r>
          </a:p>
        </p:txBody>
      </p:sp>
    </p:spTree>
    <p:extLst>
      <p:ext uri="{BB962C8B-B14F-4D97-AF65-F5344CB8AC3E}">
        <p14:creationId xmlns:p14="http://schemas.microsoft.com/office/powerpoint/2010/main" val="146603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A96D-954F-4B2E-A208-DED8C8AE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 update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12BD7-B779-4A9E-991F-8796F70D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147"/>
            <a:ext cx="12192000" cy="44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2557-7B3F-441B-B6CA-BF95AAC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Peak picking</a:t>
            </a:r>
            <a:br>
              <a:rPr lang="en-US" altLang="zh-CN" sz="3600" dirty="0"/>
            </a:br>
            <a:br>
              <a:rPr lang="en-US" altLang="zh-CN" sz="3600" dirty="0"/>
            </a:b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A3C700-8CF0-4375-9A08-F8E3847F4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20844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FEC1-CD3C-41A2-AFFA-0A4F032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897A-9E00-47CA-91EA-DAB19F45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C274A-BA62-4C67-BF90-9C84B532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25" y="1527045"/>
            <a:ext cx="6371429" cy="14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F62F2-948F-41FB-8DB5-125247A1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16" y="3061982"/>
            <a:ext cx="9266667" cy="2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BD3B5-F1D5-467A-B74E-482EBA53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27" y="3807161"/>
            <a:ext cx="419047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1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4456-BF47-4D84-B14E-934936D1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7228-F7B5-4736-8CAF-578CFAF8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A561E-1977-41C5-95CF-0BE8D834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" y="0"/>
            <a:ext cx="12081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6006-728A-482D-8C91-F03A79F2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57FA-0B48-4588-8736-0A1473BE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8A8F-C478-420F-B5A1-3856DA29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features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D871-38C3-4F08-AE75-D69751E1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General:</a:t>
            </a:r>
          </a:p>
          <a:p>
            <a:pPr lvl="1"/>
            <a:r>
              <a:rPr lang="en-US" altLang="zh-CN" dirty="0"/>
              <a:t>First package on python which provide full workflow from data import to alignment result comparing to other open source software for the MS data processing (</a:t>
            </a:r>
            <a:r>
              <a:rPr lang="en-US" altLang="zh-CN" dirty="0" err="1"/>
              <a:t>pyteomics</a:t>
            </a:r>
            <a:r>
              <a:rPr lang="en-US" altLang="zh-CN" dirty="0"/>
              <a:t>, </a:t>
            </a:r>
            <a:r>
              <a:rPr lang="en-US" altLang="zh-CN" dirty="0" err="1"/>
              <a:t>pyopenms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Light memory usage make it possible to be run on personal laptops (~2min per sample at 5000 noise threshold under current tests)</a:t>
            </a:r>
          </a:p>
          <a:p>
            <a:pPr lvl="1"/>
            <a:r>
              <a:rPr lang="en-US" altLang="zh-CN" dirty="0"/>
              <a:t>More customization space for user while still have the default ‘one click’ script</a:t>
            </a:r>
          </a:p>
          <a:p>
            <a:r>
              <a:rPr lang="en-US" altLang="zh-CN" dirty="0"/>
              <a:t>Peak picking</a:t>
            </a:r>
          </a:p>
          <a:p>
            <a:pPr lvl="1"/>
            <a:r>
              <a:rPr lang="en-US" altLang="zh-CN" dirty="0"/>
              <a:t>Boost up the large file processing time by </a:t>
            </a:r>
            <a:r>
              <a:rPr lang="en-US" altLang="zh-CN" dirty="0" err="1"/>
              <a:t>pymzml</a:t>
            </a:r>
            <a:r>
              <a:rPr lang="en-US" altLang="zh-CN" dirty="0"/>
              <a:t> port</a:t>
            </a:r>
          </a:p>
          <a:p>
            <a:pPr lvl="1"/>
            <a:r>
              <a:rPr lang="en-US" altLang="zh-CN" dirty="0"/>
              <a:t>Provide assessment scores to improve the data quality by user needs</a:t>
            </a:r>
          </a:p>
          <a:p>
            <a:r>
              <a:rPr lang="en-US" altLang="zh-CN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47724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86AA-2F3D-4A2C-A34F-C590F9D9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4EC7-A1B9-418A-840A-B84878D4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Clustering algorithm development – second phase</a:t>
            </a:r>
          </a:p>
          <a:p>
            <a:pPr lvl="1"/>
            <a:r>
              <a:rPr lang="en-US" altLang="zh-CN" dirty="0"/>
              <a:t>Literature reviews – why to do and how to do</a:t>
            </a:r>
          </a:p>
          <a:p>
            <a:pPr lvl="1"/>
            <a:r>
              <a:rPr lang="en-US" altLang="zh-CN" dirty="0"/>
              <a:t>Algorithm development</a:t>
            </a:r>
          </a:p>
          <a:p>
            <a:pPr lvl="2"/>
            <a:r>
              <a:rPr lang="en-US" altLang="zh-CN" dirty="0"/>
              <a:t>Feature grouping algorithm</a:t>
            </a:r>
          </a:p>
          <a:p>
            <a:pPr lvl="2"/>
            <a:r>
              <a:rPr lang="en-US" altLang="zh-CN" dirty="0"/>
              <a:t>Prediction/source tracking model development</a:t>
            </a:r>
          </a:p>
          <a:p>
            <a:pPr lvl="1"/>
            <a:r>
              <a:rPr lang="en-US" altLang="zh-CN" dirty="0"/>
              <a:t>Validation and application – start from data at one place to create the ‘box’</a:t>
            </a:r>
          </a:p>
          <a:p>
            <a:r>
              <a:rPr lang="en-US" altLang="zh-CN" dirty="0"/>
              <a:t>Package development</a:t>
            </a:r>
          </a:p>
          <a:p>
            <a:pPr lvl="1"/>
            <a:r>
              <a:rPr lang="en-US" altLang="zh-CN" dirty="0"/>
              <a:t>Contribute the whole workflow as a user friendly and useful tools towards all MS users</a:t>
            </a:r>
          </a:p>
          <a:p>
            <a:pPr lvl="1"/>
            <a:r>
              <a:rPr lang="en-US" altLang="zh-CN" dirty="0"/>
              <a:t>Leave out spaces for further development and customization according to needs</a:t>
            </a:r>
          </a:p>
          <a:p>
            <a:pPr lvl="1"/>
            <a:r>
              <a:rPr lang="en-US" altLang="zh-CN" dirty="0"/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339500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Theme</vt:lpstr>
      <vt:lpstr>Capstone update-First phase</vt:lpstr>
      <vt:lpstr>Progress update</vt:lpstr>
      <vt:lpstr>Progress update</vt:lpstr>
      <vt:lpstr>Peak picking   </vt:lpstr>
      <vt:lpstr>Sample output</vt:lpstr>
      <vt:lpstr>PowerPoint Presentation</vt:lpstr>
      <vt:lpstr>Alignment</vt:lpstr>
      <vt:lpstr>Main features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update-First phase</dc:title>
  <dc:creator>Ximin Hu</dc:creator>
  <cp:lastModifiedBy>Ximin Hu</cp:lastModifiedBy>
  <cp:revision>4</cp:revision>
  <dcterms:created xsi:type="dcterms:W3CDTF">2020-05-08T18:45:16Z</dcterms:created>
  <dcterms:modified xsi:type="dcterms:W3CDTF">2020-05-08T19:09:50Z</dcterms:modified>
</cp:coreProperties>
</file>