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4" r:id="rId4"/>
    <p:sldId id="257" r:id="rId5"/>
    <p:sldId id="271" r:id="rId6"/>
    <p:sldId id="272" r:id="rId7"/>
    <p:sldId id="265" r:id="rId8"/>
    <p:sldId id="280" r:id="rId9"/>
    <p:sldId id="274" r:id="rId10"/>
    <p:sldId id="282" r:id="rId11"/>
    <p:sldId id="273" r:id="rId12"/>
    <p:sldId id="277" r:id="rId13"/>
    <p:sldId id="260" r:id="rId14"/>
    <p:sldId id="278" r:id="rId15"/>
    <p:sldId id="276" r:id="rId16"/>
    <p:sldId id="261" r:id="rId17"/>
    <p:sldId id="262" r:id="rId18"/>
    <p:sldId id="269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DCC43-06FF-456A-B371-AB44425336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36CCD2-DB10-4624-8077-623A285315DF}">
      <dgm:prSet/>
      <dgm:spPr/>
      <dgm:t>
        <a:bodyPr/>
        <a:lstStyle/>
        <a:p>
          <a:r>
            <a:rPr lang="en-US"/>
            <a:t>Peak picking &amp; Alignment</a:t>
          </a:r>
        </a:p>
      </dgm:t>
    </dgm:pt>
    <dgm:pt modelId="{0A428E13-A406-437F-B149-319F7BE8000C}" type="parTrans" cxnId="{12A0B21E-28FD-4ADB-829A-C9CB6892AAD3}">
      <dgm:prSet/>
      <dgm:spPr/>
      <dgm:t>
        <a:bodyPr/>
        <a:lstStyle/>
        <a:p>
          <a:endParaRPr lang="en-US"/>
        </a:p>
      </dgm:t>
    </dgm:pt>
    <dgm:pt modelId="{CFAFB264-D40F-44F1-BC8C-80BD69508800}" type="sibTrans" cxnId="{12A0B21E-28FD-4ADB-829A-C9CB6892AAD3}">
      <dgm:prSet/>
      <dgm:spPr/>
      <dgm:t>
        <a:bodyPr/>
        <a:lstStyle/>
        <a:p>
          <a:endParaRPr lang="en-US"/>
        </a:p>
      </dgm:t>
    </dgm:pt>
    <dgm:pt modelId="{2F327E04-95C8-47A8-A5CB-AA640B23B2D8}">
      <dgm:prSet/>
      <dgm:spPr/>
      <dgm:t>
        <a:bodyPr/>
        <a:lstStyle/>
        <a:p>
          <a:r>
            <a:rPr lang="en-US"/>
            <a:t>HRMS data analysis</a:t>
          </a:r>
        </a:p>
      </dgm:t>
    </dgm:pt>
    <dgm:pt modelId="{B906FD5B-B01F-4919-AE39-E87DA85AD240}" type="parTrans" cxnId="{1B3BB10A-838C-4E37-A5FB-C945D6E6504D}">
      <dgm:prSet/>
      <dgm:spPr/>
      <dgm:t>
        <a:bodyPr/>
        <a:lstStyle/>
        <a:p>
          <a:endParaRPr lang="en-US"/>
        </a:p>
      </dgm:t>
    </dgm:pt>
    <dgm:pt modelId="{E3B3BB6A-897E-44D3-AB7A-8D7A2E9BA952}" type="sibTrans" cxnId="{1B3BB10A-838C-4E37-A5FB-C945D6E6504D}">
      <dgm:prSet/>
      <dgm:spPr/>
      <dgm:t>
        <a:bodyPr/>
        <a:lstStyle/>
        <a:p>
          <a:endParaRPr lang="en-US"/>
        </a:p>
      </dgm:t>
    </dgm:pt>
    <dgm:pt modelId="{D02F7688-3BD4-4978-B8FB-51C63E89D6D8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E0EE084C-A6E4-4CFC-B9B3-4E33E77495FE}" type="parTrans" cxnId="{66425D09-96EA-4E11-9746-DF1E99CD5ACA}">
      <dgm:prSet/>
      <dgm:spPr/>
      <dgm:t>
        <a:bodyPr/>
        <a:lstStyle/>
        <a:p>
          <a:endParaRPr lang="en-US"/>
        </a:p>
      </dgm:t>
    </dgm:pt>
    <dgm:pt modelId="{8E38848C-49C1-4C78-A2FB-387850165B04}" type="sibTrans" cxnId="{66425D09-96EA-4E11-9746-DF1E99CD5ACA}">
      <dgm:prSet/>
      <dgm:spPr/>
      <dgm:t>
        <a:bodyPr/>
        <a:lstStyle/>
        <a:p>
          <a:endParaRPr lang="en-US"/>
        </a:p>
      </dgm:t>
    </dgm:pt>
    <dgm:pt modelId="{E74FB53A-874A-4914-A2FB-C0944AE86EDB}">
      <dgm:prSet/>
      <dgm:spPr/>
      <dgm:t>
        <a:bodyPr/>
        <a:lstStyle/>
        <a:p>
          <a:r>
            <a:rPr lang="en-US"/>
            <a:t>More </a:t>
          </a:r>
        </a:p>
      </dgm:t>
    </dgm:pt>
    <dgm:pt modelId="{755F7EF5-6511-493B-A481-251C8469C3D1}" type="parTrans" cxnId="{51CE642D-265E-4293-A2E9-930BCBA1B806}">
      <dgm:prSet/>
      <dgm:spPr/>
      <dgm:t>
        <a:bodyPr/>
        <a:lstStyle/>
        <a:p>
          <a:endParaRPr lang="en-US"/>
        </a:p>
      </dgm:t>
    </dgm:pt>
    <dgm:pt modelId="{06599AF4-531C-4DD8-8B9F-621BB7639D3C}" type="sibTrans" cxnId="{51CE642D-265E-4293-A2E9-930BCBA1B806}">
      <dgm:prSet/>
      <dgm:spPr/>
      <dgm:t>
        <a:bodyPr/>
        <a:lstStyle/>
        <a:p>
          <a:endParaRPr lang="en-US"/>
        </a:p>
      </dgm:t>
    </dgm:pt>
    <dgm:pt modelId="{0538CD88-D071-4799-9C0D-828EDA0A8A7E}" type="pres">
      <dgm:prSet presAssocID="{9CDDCC43-06FF-456A-B371-AB44425336E4}" presName="root" presStyleCnt="0">
        <dgm:presLayoutVars>
          <dgm:dir/>
          <dgm:resizeHandles val="exact"/>
        </dgm:presLayoutVars>
      </dgm:prSet>
      <dgm:spPr/>
    </dgm:pt>
    <dgm:pt modelId="{E068B79A-332A-43D2-8DAF-380E550DE3C8}" type="pres">
      <dgm:prSet presAssocID="{2436CCD2-DB10-4624-8077-623A285315DF}" presName="compNode" presStyleCnt="0"/>
      <dgm:spPr/>
    </dgm:pt>
    <dgm:pt modelId="{B463B365-9A82-4176-8756-04C78C278517}" type="pres">
      <dgm:prSet presAssocID="{2436CCD2-DB10-4624-8077-623A285315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6463BD-8D3A-4AFA-A86B-EBBA431D8034}" type="pres">
      <dgm:prSet presAssocID="{2436CCD2-DB10-4624-8077-623A285315DF}" presName="spaceRect" presStyleCnt="0"/>
      <dgm:spPr/>
    </dgm:pt>
    <dgm:pt modelId="{42AF3765-AC2C-4253-A05B-FF561E90073F}" type="pres">
      <dgm:prSet presAssocID="{2436CCD2-DB10-4624-8077-623A285315DF}" presName="textRect" presStyleLbl="revTx" presStyleIdx="0" presStyleCnt="4">
        <dgm:presLayoutVars>
          <dgm:chMax val="1"/>
          <dgm:chPref val="1"/>
        </dgm:presLayoutVars>
      </dgm:prSet>
      <dgm:spPr/>
    </dgm:pt>
    <dgm:pt modelId="{1E60F3E1-0234-4B03-963C-4B9BB5F3E350}" type="pres">
      <dgm:prSet presAssocID="{CFAFB264-D40F-44F1-BC8C-80BD69508800}" presName="sibTrans" presStyleCnt="0"/>
      <dgm:spPr/>
    </dgm:pt>
    <dgm:pt modelId="{C04289FC-E856-45B4-B1E0-CFB1D4F0E8A5}" type="pres">
      <dgm:prSet presAssocID="{2F327E04-95C8-47A8-A5CB-AA640B23B2D8}" presName="compNode" presStyleCnt="0"/>
      <dgm:spPr/>
    </dgm:pt>
    <dgm:pt modelId="{67EC267E-AF17-4729-9574-6E8B08252475}" type="pres">
      <dgm:prSet presAssocID="{2F327E04-95C8-47A8-A5CB-AA640B23B2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01EBFD8-459D-4039-95E6-B9599C4ADFC8}" type="pres">
      <dgm:prSet presAssocID="{2F327E04-95C8-47A8-A5CB-AA640B23B2D8}" presName="spaceRect" presStyleCnt="0"/>
      <dgm:spPr/>
    </dgm:pt>
    <dgm:pt modelId="{57391B69-D4CB-494B-9ACC-4CF4349AB200}" type="pres">
      <dgm:prSet presAssocID="{2F327E04-95C8-47A8-A5CB-AA640B23B2D8}" presName="textRect" presStyleLbl="revTx" presStyleIdx="1" presStyleCnt="4">
        <dgm:presLayoutVars>
          <dgm:chMax val="1"/>
          <dgm:chPref val="1"/>
        </dgm:presLayoutVars>
      </dgm:prSet>
      <dgm:spPr/>
    </dgm:pt>
    <dgm:pt modelId="{AC65AD38-C139-4BB7-8792-77A85EAE1F99}" type="pres">
      <dgm:prSet presAssocID="{E3B3BB6A-897E-44D3-AB7A-8D7A2E9BA952}" presName="sibTrans" presStyleCnt="0"/>
      <dgm:spPr/>
    </dgm:pt>
    <dgm:pt modelId="{D3F22353-5AE5-4556-B900-FB4FFD677032}" type="pres">
      <dgm:prSet presAssocID="{D02F7688-3BD4-4978-B8FB-51C63E89D6D8}" presName="compNode" presStyleCnt="0"/>
      <dgm:spPr/>
    </dgm:pt>
    <dgm:pt modelId="{086FA071-BB73-4574-8B97-3FA59E968867}" type="pres">
      <dgm:prSet presAssocID="{D02F7688-3BD4-4978-B8FB-51C63E89D6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F954C29-E501-4538-8C3C-3444536EF74D}" type="pres">
      <dgm:prSet presAssocID="{D02F7688-3BD4-4978-B8FB-51C63E89D6D8}" presName="spaceRect" presStyleCnt="0"/>
      <dgm:spPr/>
    </dgm:pt>
    <dgm:pt modelId="{C260048B-CEF7-4354-A9A9-4C55BB59E5D4}" type="pres">
      <dgm:prSet presAssocID="{D02F7688-3BD4-4978-B8FB-51C63E89D6D8}" presName="textRect" presStyleLbl="revTx" presStyleIdx="2" presStyleCnt="4">
        <dgm:presLayoutVars>
          <dgm:chMax val="1"/>
          <dgm:chPref val="1"/>
        </dgm:presLayoutVars>
      </dgm:prSet>
      <dgm:spPr/>
    </dgm:pt>
    <dgm:pt modelId="{96A8549D-62DF-4D77-96DD-32AF4A311C36}" type="pres">
      <dgm:prSet presAssocID="{8E38848C-49C1-4C78-A2FB-387850165B04}" presName="sibTrans" presStyleCnt="0"/>
      <dgm:spPr/>
    </dgm:pt>
    <dgm:pt modelId="{13839A57-ECD9-4547-92AC-328EA1657323}" type="pres">
      <dgm:prSet presAssocID="{E74FB53A-874A-4914-A2FB-C0944AE86EDB}" presName="compNode" presStyleCnt="0"/>
      <dgm:spPr/>
    </dgm:pt>
    <dgm:pt modelId="{5FBBA07D-8D65-4B51-9621-E59BEA65D65B}" type="pres">
      <dgm:prSet presAssocID="{E74FB53A-874A-4914-A2FB-C0944AE86E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3B2967-21A9-4DBC-987E-48A2F0EA61A1}" type="pres">
      <dgm:prSet presAssocID="{E74FB53A-874A-4914-A2FB-C0944AE86EDB}" presName="spaceRect" presStyleCnt="0"/>
      <dgm:spPr/>
    </dgm:pt>
    <dgm:pt modelId="{0659CF79-0B35-418A-A8B9-B224826D9042}" type="pres">
      <dgm:prSet presAssocID="{E74FB53A-874A-4914-A2FB-C0944AE86E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425D09-96EA-4E11-9746-DF1E99CD5ACA}" srcId="{9CDDCC43-06FF-456A-B371-AB44425336E4}" destId="{D02F7688-3BD4-4978-B8FB-51C63E89D6D8}" srcOrd="2" destOrd="0" parTransId="{E0EE084C-A6E4-4CFC-B9B3-4E33E77495FE}" sibTransId="{8E38848C-49C1-4C78-A2FB-387850165B04}"/>
    <dgm:cxn modelId="{1B3BB10A-838C-4E37-A5FB-C945D6E6504D}" srcId="{9CDDCC43-06FF-456A-B371-AB44425336E4}" destId="{2F327E04-95C8-47A8-A5CB-AA640B23B2D8}" srcOrd="1" destOrd="0" parTransId="{B906FD5B-B01F-4919-AE39-E87DA85AD240}" sibTransId="{E3B3BB6A-897E-44D3-AB7A-8D7A2E9BA952}"/>
    <dgm:cxn modelId="{3BE4E10B-DAA4-4763-9669-63AF5278B467}" type="presOf" srcId="{2436CCD2-DB10-4624-8077-623A285315DF}" destId="{42AF3765-AC2C-4253-A05B-FF561E90073F}" srcOrd="0" destOrd="0" presId="urn:microsoft.com/office/officeart/2018/2/layout/IconLabelList"/>
    <dgm:cxn modelId="{083C930D-8069-4135-BE29-89AAC958D5F8}" type="presOf" srcId="{E74FB53A-874A-4914-A2FB-C0944AE86EDB}" destId="{0659CF79-0B35-418A-A8B9-B224826D9042}" srcOrd="0" destOrd="0" presId="urn:microsoft.com/office/officeart/2018/2/layout/IconLabelList"/>
    <dgm:cxn modelId="{12A0B21E-28FD-4ADB-829A-C9CB6892AAD3}" srcId="{9CDDCC43-06FF-456A-B371-AB44425336E4}" destId="{2436CCD2-DB10-4624-8077-623A285315DF}" srcOrd="0" destOrd="0" parTransId="{0A428E13-A406-437F-B149-319F7BE8000C}" sibTransId="{CFAFB264-D40F-44F1-BC8C-80BD69508800}"/>
    <dgm:cxn modelId="{51CE642D-265E-4293-A2E9-930BCBA1B806}" srcId="{9CDDCC43-06FF-456A-B371-AB44425336E4}" destId="{E74FB53A-874A-4914-A2FB-C0944AE86EDB}" srcOrd="3" destOrd="0" parTransId="{755F7EF5-6511-493B-A481-251C8469C3D1}" sibTransId="{06599AF4-531C-4DD8-8B9F-621BB7639D3C}"/>
    <dgm:cxn modelId="{F837996D-E27D-4E3E-A56E-7A9415A43BBC}" type="presOf" srcId="{D02F7688-3BD4-4978-B8FB-51C63E89D6D8}" destId="{C260048B-CEF7-4354-A9A9-4C55BB59E5D4}" srcOrd="0" destOrd="0" presId="urn:microsoft.com/office/officeart/2018/2/layout/IconLabelList"/>
    <dgm:cxn modelId="{E722399F-7D40-424C-94CA-D460DE60753F}" type="presOf" srcId="{9CDDCC43-06FF-456A-B371-AB44425336E4}" destId="{0538CD88-D071-4799-9C0D-828EDA0A8A7E}" srcOrd="0" destOrd="0" presId="urn:microsoft.com/office/officeart/2018/2/layout/IconLabelList"/>
    <dgm:cxn modelId="{A92D29C6-8880-438A-ACC1-BEDA3AB6FF25}" type="presOf" srcId="{2F327E04-95C8-47A8-A5CB-AA640B23B2D8}" destId="{57391B69-D4CB-494B-9ACC-4CF4349AB200}" srcOrd="0" destOrd="0" presId="urn:microsoft.com/office/officeart/2018/2/layout/IconLabelList"/>
    <dgm:cxn modelId="{18E1D43D-DFB2-47AB-A42D-2DA36DDD37E6}" type="presParOf" srcId="{0538CD88-D071-4799-9C0D-828EDA0A8A7E}" destId="{E068B79A-332A-43D2-8DAF-380E550DE3C8}" srcOrd="0" destOrd="0" presId="urn:microsoft.com/office/officeart/2018/2/layout/IconLabelList"/>
    <dgm:cxn modelId="{525E70FB-A398-4C52-A3DE-9F61E600EDFE}" type="presParOf" srcId="{E068B79A-332A-43D2-8DAF-380E550DE3C8}" destId="{B463B365-9A82-4176-8756-04C78C278517}" srcOrd="0" destOrd="0" presId="urn:microsoft.com/office/officeart/2018/2/layout/IconLabelList"/>
    <dgm:cxn modelId="{6D6EF6E1-B518-4544-8DFB-D5501FC389A9}" type="presParOf" srcId="{E068B79A-332A-43D2-8DAF-380E550DE3C8}" destId="{806463BD-8D3A-4AFA-A86B-EBBA431D8034}" srcOrd="1" destOrd="0" presId="urn:microsoft.com/office/officeart/2018/2/layout/IconLabelList"/>
    <dgm:cxn modelId="{7B00FBB3-599F-45E9-A1F4-EAEFDF5207EB}" type="presParOf" srcId="{E068B79A-332A-43D2-8DAF-380E550DE3C8}" destId="{42AF3765-AC2C-4253-A05B-FF561E90073F}" srcOrd="2" destOrd="0" presId="urn:microsoft.com/office/officeart/2018/2/layout/IconLabelList"/>
    <dgm:cxn modelId="{7857AECA-0A49-4A4A-BACC-7FD554DC978F}" type="presParOf" srcId="{0538CD88-D071-4799-9C0D-828EDA0A8A7E}" destId="{1E60F3E1-0234-4B03-963C-4B9BB5F3E350}" srcOrd="1" destOrd="0" presId="urn:microsoft.com/office/officeart/2018/2/layout/IconLabelList"/>
    <dgm:cxn modelId="{2CCF89D1-C724-4F46-857C-39CBEFB853BB}" type="presParOf" srcId="{0538CD88-D071-4799-9C0D-828EDA0A8A7E}" destId="{C04289FC-E856-45B4-B1E0-CFB1D4F0E8A5}" srcOrd="2" destOrd="0" presId="urn:microsoft.com/office/officeart/2018/2/layout/IconLabelList"/>
    <dgm:cxn modelId="{7D8CD1DF-F995-4F9A-BA1C-F6FE6D4E66E0}" type="presParOf" srcId="{C04289FC-E856-45B4-B1E0-CFB1D4F0E8A5}" destId="{67EC267E-AF17-4729-9574-6E8B08252475}" srcOrd="0" destOrd="0" presId="urn:microsoft.com/office/officeart/2018/2/layout/IconLabelList"/>
    <dgm:cxn modelId="{25BDB7E1-0FFF-4F0D-99AE-EBB8FD23E6F4}" type="presParOf" srcId="{C04289FC-E856-45B4-B1E0-CFB1D4F0E8A5}" destId="{F01EBFD8-459D-4039-95E6-B9599C4ADFC8}" srcOrd="1" destOrd="0" presId="urn:microsoft.com/office/officeart/2018/2/layout/IconLabelList"/>
    <dgm:cxn modelId="{C27DAA6A-3DBC-4762-8586-B4980E240B57}" type="presParOf" srcId="{C04289FC-E856-45B4-B1E0-CFB1D4F0E8A5}" destId="{57391B69-D4CB-494B-9ACC-4CF4349AB200}" srcOrd="2" destOrd="0" presId="urn:microsoft.com/office/officeart/2018/2/layout/IconLabelList"/>
    <dgm:cxn modelId="{2DCD9343-F338-4CDB-BC83-19493BA4AFE2}" type="presParOf" srcId="{0538CD88-D071-4799-9C0D-828EDA0A8A7E}" destId="{AC65AD38-C139-4BB7-8792-77A85EAE1F99}" srcOrd="3" destOrd="0" presId="urn:microsoft.com/office/officeart/2018/2/layout/IconLabelList"/>
    <dgm:cxn modelId="{11989FD6-42DB-49B6-BD99-EAB0E016A1FB}" type="presParOf" srcId="{0538CD88-D071-4799-9C0D-828EDA0A8A7E}" destId="{D3F22353-5AE5-4556-B900-FB4FFD677032}" srcOrd="4" destOrd="0" presId="urn:microsoft.com/office/officeart/2018/2/layout/IconLabelList"/>
    <dgm:cxn modelId="{A03FBEB2-54A6-4C78-93C7-904834DCEC26}" type="presParOf" srcId="{D3F22353-5AE5-4556-B900-FB4FFD677032}" destId="{086FA071-BB73-4574-8B97-3FA59E968867}" srcOrd="0" destOrd="0" presId="urn:microsoft.com/office/officeart/2018/2/layout/IconLabelList"/>
    <dgm:cxn modelId="{5C70EA44-753C-4682-AF44-DE6E465E336F}" type="presParOf" srcId="{D3F22353-5AE5-4556-B900-FB4FFD677032}" destId="{3F954C29-E501-4538-8C3C-3444536EF74D}" srcOrd="1" destOrd="0" presId="urn:microsoft.com/office/officeart/2018/2/layout/IconLabelList"/>
    <dgm:cxn modelId="{EEC64066-7C1E-4975-8F50-D633AF9A857E}" type="presParOf" srcId="{D3F22353-5AE5-4556-B900-FB4FFD677032}" destId="{C260048B-CEF7-4354-A9A9-4C55BB59E5D4}" srcOrd="2" destOrd="0" presId="urn:microsoft.com/office/officeart/2018/2/layout/IconLabelList"/>
    <dgm:cxn modelId="{EAA0B861-4635-43E6-B33C-F59F5381BF64}" type="presParOf" srcId="{0538CD88-D071-4799-9C0D-828EDA0A8A7E}" destId="{96A8549D-62DF-4D77-96DD-32AF4A311C36}" srcOrd="5" destOrd="0" presId="urn:microsoft.com/office/officeart/2018/2/layout/IconLabelList"/>
    <dgm:cxn modelId="{8EAEA0BF-BA1E-4E66-8D80-31E94FE05225}" type="presParOf" srcId="{0538CD88-D071-4799-9C0D-828EDA0A8A7E}" destId="{13839A57-ECD9-4547-92AC-328EA1657323}" srcOrd="6" destOrd="0" presId="urn:microsoft.com/office/officeart/2018/2/layout/IconLabelList"/>
    <dgm:cxn modelId="{1B4A5090-8295-403F-B21E-BA49AD8BC08A}" type="presParOf" srcId="{13839A57-ECD9-4547-92AC-328EA1657323}" destId="{5FBBA07D-8D65-4B51-9621-E59BEA65D65B}" srcOrd="0" destOrd="0" presId="urn:microsoft.com/office/officeart/2018/2/layout/IconLabelList"/>
    <dgm:cxn modelId="{265D73DE-5E6A-4CCA-A75F-008B3184F1FC}" type="presParOf" srcId="{13839A57-ECD9-4547-92AC-328EA1657323}" destId="{403B2967-21A9-4DBC-987E-48A2F0EA61A1}" srcOrd="1" destOrd="0" presId="urn:microsoft.com/office/officeart/2018/2/layout/IconLabelList"/>
    <dgm:cxn modelId="{3F3C807A-DEAE-42BB-A6A7-C4C62FC79328}" type="presParOf" srcId="{13839A57-ECD9-4547-92AC-328EA1657323}" destId="{0659CF79-0B35-418A-A8B9-B224826D90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defRPr b="1"/>
          </a:pPr>
          <a:r>
            <a:rPr lang="en-US"/>
            <a:t>Data visualization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r>
            <a:rPr lang="en-US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defRPr b="1"/>
          </a:pPr>
          <a:r>
            <a:rPr lang="en-US"/>
            <a:t>Online database searching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/>
            <a:t>Validation of the workflow using more data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/>
            <a:t>Understand chemical commonality behind clusters</a:t>
          </a:r>
          <a:endParaRPr lang="en-US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B365-9A82-4176-8756-04C78C278517}">
      <dsp:nvSpPr>
        <dsp:cNvPr id="0" name=""/>
        <dsp:cNvSpPr/>
      </dsp:nvSpPr>
      <dsp:spPr>
        <a:xfrm>
          <a:off x="68714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F3765-AC2C-4253-A05B-FF561E90073F}">
      <dsp:nvSpPr>
        <dsp:cNvPr id="0" name=""/>
        <dsp:cNvSpPr/>
      </dsp:nvSpPr>
      <dsp:spPr>
        <a:xfrm>
          <a:off x="3824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Peak picking &amp; Alignment</a:t>
          </a:r>
        </a:p>
      </dsp:txBody>
      <dsp:txXfrm>
        <a:off x="38249" y="2127749"/>
        <a:ext cx="2359607" cy="720000"/>
      </dsp:txXfrm>
    </dsp:sp>
    <dsp:sp modelId="{67EC267E-AF17-4729-9574-6E8B08252475}">
      <dsp:nvSpPr>
        <dsp:cNvPr id="0" name=""/>
        <dsp:cNvSpPr/>
      </dsp:nvSpPr>
      <dsp:spPr>
        <a:xfrm>
          <a:off x="345968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91B69-D4CB-494B-9ACC-4CF4349AB200}">
      <dsp:nvSpPr>
        <dsp:cNvPr id="0" name=""/>
        <dsp:cNvSpPr/>
      </dsp:nvSpPr>
      <dsp:spPr>
        <a:xfrm>
          <a:off x="281078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HRMS data analysis</a:t>
          </a:r>
        </a:p>
      </dsp:txBody>
      <dsp:txXfrm>
        <a:off x="2810789" y="2127749"/>
        <a:ext cx="2359607" cy="720000"/>
      </dsp:txXfrm>
    </dsp:sp>
    <dsp:sp modelId="{086FA071-BB73-4574-8B97-3FA59E968867}">
      <dsp:nvSpPr>
        <dsp:cNvPr id="0" name=""/>
        <dsp:cNvSpPr/>
      </dsp:nvSpPr>
      <dsp:spPr>
        <a:xfrm>
          <a:off x="6232220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048B-CEF7-4354-A9A9-4C55BB59E5D4}">
      <dsp:nvSpPr>
        <dsp:cNvPr id="0" name=""/>
        <dsp:cNvSpPr/>
      </dsp:nvSpPr>
      <dsp:spPr>
        <a:xfrm>
          <a:off x="5583328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</a:t>
          </a:r>
        </a:p>
      </dsp:txBody>
      <dsp:txXfrm>
        <a:off x="5583328" y="2127749"/>
        <a:ext cx="2359607" cy="720000"/>
      </dsp:txXfrm>
    </dsp:sp>
    <dsp:sp modelId="{5FBBA07D-8D65-4B51-9621-E59BEA65D65B}">
      <dsp:nvSpPr>
        <dsp:cNvPr id="0" name=""/>
        <dsp:cNvSpPr/>
      </dsp:nvSpPr>
      <dsp:spPr>
        <a:xfrm>
          <a:off x="9004759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CF79-0B35-418A-A8B9-B224826D9042}">
      <dsp:nvSpPr>
        <dsp:cNvPr id="0" name=""/>
        <dsp:cNvSpPr/>
      </dsp:nvSpPr>
      <dsp:spPr>
        <a:xfrm>
          <a:off x="8355867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</a:t>
          </a:r>
        </a:p>
      </dsp:txBody>
      <dsp:txXfrm>
        <a:off x="8355867" y="2127749"/>
        <a:ext cx="23596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Online database searching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Validation of the workflow using more data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Understand chemical commonality behind clusters</a:t>
          </a:r>
          <a:endParaRPr lang="en-US" sz="1600" kern="120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XiminHu/mass-sui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minHu/mass-suit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Mass-suite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/>
              <a:t>Quick source ID based on Venn diagram idea</a:t>
            </a:r>
            <a:endParaRPr lang="zh-CN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Providing a quick &amp; easy way to track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Possible to utilize the cluster information to improve the source tracking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detailed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253BA5-D398-4077-BEBF-93A65B09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73880-520E-44EA-814A-BFFEBC777409}"/>
              </a:ext>
            </a:extLst>
          </p:cNvPr>
          <p:cNvGrpSpPr/>
          <p:nvPr/>
        </p:nvGrpSpPr>
        <p:grpSpPr>
          <a:xfrm>
            <a:off x="333311" y="3900195"/>
            <a:ext cx="3464249" cy="2351315"/>
            <a:chOff x="5948039" y="3595456"/>
            <a:chExt cx="4500978" cy="3045041"/>
          </a:xfrm>
        </p:grpSpPr>
        <p:pic>
          <p:nvPicPr>
            <p:cNvPr id="34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0C84A7F7-5FB8-4FF2-B70F-ED25540BA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02B6DF-9489-4B96-8F61-E146A375E2A9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3DB4A-5137-4008-80E0-36E3FC8D34E2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CD83F-E67F-40D9-8FE4-A24493A723E7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11A495-1224-47CF-B7DD-55B8399B370A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496007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9" y="1415297"/>
            <a:ext cx="4823240" cy="40274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9A9E-D9C8-429C-A7CD-AB3F5ACF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2029167"/>
            <a:ext cx="4827012" cy="27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C821-B5AA-4BC8-A007-1397774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Why mass-suite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sz="4400">
                <a:solidFill>
                  <a:srgbClr val="FFFFFF"/>
                </a:solidFill>
              </a:rPr>
              <a:t>Main features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 marL="389457" indent="-380990">
              <a:spcBef>
                <a:spcPts val="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General: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First package on python which provide full workflow from data import to alignment result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Light memory usage make it possible to be run on personal laptops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Remote process option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Modularized setup – always possible for more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Open source – free to go!</a:t>
            </a:r>
          </a:p>
          <a:p>
            <a:pPr marL="389457" indent="-380990">
              <a:spcBef>
                <a:spcPts val="1067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picking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err="1"/>
              <a:t>Pymzml</a:t>
            </a:r>
            <a:r>
              <a:rPr lang="en-US" altLang="zh-CN" sz="1500"/>
              <a:t> import enables faster speed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score to enhance data quality</a:t>
            </a:r>
          </a:p>
          <a:p>
            <a:pPr marL="335272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Alignment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Can do the alignment for 100+ files in ~10 min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Flexible settings for users</a:t>
            </a:r>
          </a:p>
          <a:p>
            <a:pPr marL="380979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Data analysis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Visualization result for assess the analysis quality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Open end algorithm options to fit different needs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Handy function to boost up efficiency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Documentation &amp; Testing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</a:t>
            </a:r>
          </a:p>
          <a:p>
            <a:r>
              <a:rPr lang="en-US" altLang="zh-CN" dirty="0">
                <a:hlinkClick r:id="rId2"/>
              </a:rPr>
              <a:t>https://github.com/XiminHu/mass-suite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4660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This work is supported by Center of Urban Water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Github page: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https://github.com/XiminHu/mass-suite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Ximin Hu: xhu66@uw.edu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Dave Beck,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" y="4294997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5AE8-1521-4B36-975B-B8D41D3B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E1B76F-CE96-4C8D-BC0B-3F1E3821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High Resolution Mass Spectrometry (HRMS)</a:t>
            </a:r>
          </a:p>
          <a:p>
            <a:pPr lvl="1"/>
            <a:r>
              <a:rPr lang="en-US" altLang="zh-CN" sz="2000" dirty="0"/>
              <a:t>Novel technology for water quality assessment</a:t>
            </a:r>
          </a:p>
          <a:p>
            <a:pPr lvl="1"/>
            <a:r>
              <a:rPr lang="en-US" altLang="zh-CN" sz="2000" dirty="0"/>
              <a:t>Data massive for interpretation and detailed analysis</a:t>
            </a:r>
          </a:p>
          <a:p>
            <a:pPr lvl="1"/>
            <a:r>
              <a:rPr lang="en-US" altLang="zh-CN" sz="2000" dirty="0"/>
              <a:t>Current software hard to meet every needs</a:t>
            </a:r>
          </a:p>
          <a:p>
            <a:r>
              <a:rPr lang="en-US" altLang="zh-CN" sz="2000" dirty="0"/>
              <a:t>Pollutant in water</a:t>
            </a:r>
          </a:p>
          <a:p>
            <a:pPr lvl="1"/>
            <a:r>
              <a:rPr lang="en-US" altLang="zh-CN" sz="2000" dirty="0"/>
              <a:t>Complicated and coming from different sources</a:t>
            </a:r>
          </a:p>
          <a:p>
            <a:pPr lvl="1"/>
            <a:r>
              <a:rPr lang="en-US" altLang="zh-CN" sz="2000" dirty="0"/>
              <a:t>Hard to identification and track</a:t>
            </a:r>
          </a:p>
          <a:p>
            <a:pPr lvl="1"/>
            <a:r>
              <a:rPr lang="en-US" altLang="zh-CN" sz="2000" dirty="0"/>
              <a:t>Current technologies are more concentrating on one/few chemical</a:t>
            </a:r>
          </a:p>
          <a:p>
            <a:r>
              <a:rPr lang="en-US" altLang="zh-CN" sz="2000" dirty="0"/>
              <a:t>What we need</a:t>
            </a:r>
          </a:p>
          <a:p>
            <a:pPr lvl="1"/>
            <a:r>
              <a:rPr lang="en-US" altLang="zh-CN" sz="2000" dirty="0"/>
              <a:t>Flexible software that can meet various need</a:t>
            </a:r>
          </a:p>
          <a:p>
            <a:pPr lvl="1"/>
            <a:r>
              <a:rPr lang="en-US" altLang="zh-CN" sz="2000" dirty="0"/>
              <a:t>Method to overview the sample rather than single compound</a:t>
            </a:r>
          </a:p>
          <a:p>
            <a:pPr lvl="1"/>
            <a:r>
              <a:rPr lang="en-US" altLang="zh-CN" sz="2000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7159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398-0DFE-4B66-8FBE-E3E2689B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Project Overview</a:t>
            </a: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662E153F-A395-4544-9EA0-E85C89A2F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403412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5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8061245" y="2595231"/>
            <a:ext cx="3401568" cy="1920240"/>
          </a:xfrm>
          <a:prstGeom prst="rect">
            <a:avLst/>
          </a:prstGeom>
        </p:spPr>
        <p:txBody>
          <a:bodyPr spcFirstLastPara="1" vert="horz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700"/>
            </a:pPr>
            <a:r>
              <a:rPr lang="en-US" altLang="zh-CN" sz="3400" dirty="0">
                <a:solidFill>
                  <a:srgbClr val="FFFFFF"/>
                </a:solidFill>
              </a:rPr>
              <a:t>Peak picking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&amp;alignment</a:t>
            </a:r>
            <a:br>
              <a:rPr lang="en-US" altLang="zh-CN" sz="3400" dirty="0">
                <a:solidFill>
                  <a:srgbClr val="FFFFFF"/>
                </a:solidFill>
              </a:rPr>
            </a:br>
            <a:br>
              <a:rPr lang="en-US" altLang="zh-CN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633999" y="1058004"/>
            <a:ext cx="6278529" cy="475225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</a:t>
              </a:r>
              <a:r>
                <a:rPr lang="en-US" altLang="zh-CN" sz="160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peakUtils</a:t>
              </a: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package 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random forest model to assess the peaks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Alignment of different data using user settings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Clr>
                <a:schemeClr val="dk1"/>
              </a:buClr>
              <a:buSzPts val="3300"/>
            </a:pPr>
            <a:r>
              <a:rPr lang="en-US" altLang="zh-CN" sz="5467" spc="-133"/>
              <a:t>Sample output</a:t>
            </a:r>
            <a:endParaRPr lang="en-US" sz="5467" spc="-133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2818302" y="3742944"/>
            <a:ext cx="3435968" cy="2202143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682132"/>
            <a:ext cx="6017969" cy="1775299"/>
          </a:xfrm>
          <a:prstGeom prst="rect">
            <a:avLst/>
          </a:prstGeom>
          <a:noFill/>
        </p:spPr>
      </p:pic>
      <p:pic>
        <p:nvPicPr>
          <p:cNvPr id="10" name="Google Shape;191;p32">
            <a:extLst>
              <a:ext uri="{FF2B5EF4-FFF2-40B4-BE49-F238E27FC236}">
                <a16:creationId xmlns:a16="http://schemas.microsoft.com/office/drawing/2014/main" id="{344EE50E-928E-4F32-97C0-AACA95F377C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76365" y="3277521"/>
            <a:ext cx="5081078" cy="266756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4370E-B784-46C7-B4C8-31A21416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302" y="385807"/>
            <a:ext cx="3104271" cy="3111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C0152-B5A5-42BC-A461-1A1C5BAD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1137" y="3399462"/>
            <a:ext cx="5104855" cy="34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3" y="2419773"/>
            <a:ext cx="4030825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Data analysis based on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Feature clustering based on scikit-learn algorithms or 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Advanced modeling on dilution series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Preliminary source tracking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74D88-4E1B-4496-AC08-C5775CB6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1" r="2510"/>
          <a:stretch/>
        </p:blipFill>
        <p:spPr>
          <a:xfrm>
            <a:off x="0" y="0"/>
            <a:ext cx="4105469" cy="34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567</Words>
  <Application>Microsoft Office PowerPoint</Application>
  <PresentationFormat>Widescreen</PresentationFormat>
  <Paragraphs>108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 Light</vt:lpstr>
      <vt:lpstr>Wingdings</vt:lpstr>
      <vt:lpstr>Metropolitan</vt:lpstr>
      <vt:lpstr>Mass-suite</vt:lpstr>
      <vt:lpstr>Background</vt:lpstr>
      <vt:lpstr>PowerPoint Presentation</vt:lpstr>
      <vt:lpstr>Project Overview</vt:lpstr>
      <vt:lpstr>Peak picking &amp;alignment  </vt:lpstr>
      <vt:lpstr>Sample output</vt:lpstr>
      <vt:lpstr>PowerPoint Presentation</vt:lpstr>
      <vt:lpstr>Modeling options for user</vt:lpstr>
      <vt:lpstr>Modeling output</vt:lpstr>
      <vt:lpstr>Quick source ID based on Venn diagram idea</vt:lpstr>
      <vt:lpstr>PowerPoint Presentation</vt:lpstr>
      <vt:lpstr>PowerPoint Presentation</vt:lpstr>
      <vt:lpstr>Why mass-suite</vt:lpstr>
      <vt:lpstr>Main features</vt:lpstr>
      <vt:lpstr>Documentation &amp; Testing</vt:lpstr>
      <vt:lpstr>Future development &amp; update</vt:lpstr>
      <vt:lpstr>Contact information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Ximin Hu</cp:lastModifiedBy>
  <cp:revision>2</cp:revision>
  <dcterms:created xsi:type="dcterms:W3CDTF">2020-06-23T18:14:37Z</dcterms:created>
  <dcterms:modified xsi:type="dcterms:W3CDTF">2020-06-23T18:27:44Z</dcterms:modified>
</cp:coreProperties>
</file>